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40" r:id="rId2"/>
    <p:sldId id="341"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12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5C434-C026-4280-A4C6-676C8F5A4F13}" type="datetimeFigureOut">
              <a:rPr lang="en-GB" smtClean="0"/>
              <a:t>22/10/2020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55775-71A3-4675-AED5-39867220192F}" type="slidenum">
              <a:rPr lang="en-GB" smtClean="0"/>
              <a:t>‹#›</a:t>
            </a:fld>
            <a:endParaRPr lang="en-GB"/>
          </a:p>
        </p:txBody>
      </p:sp>
    </p:spTree>
    <p:extLst>
      <p:ext uri="{BB962C8B-B14F-4D97-AF65-F5344CB8AC3E}">
        <p14:creationId xmlns:p14="http://schemas.microsoft.com/office/powerpoint/2010/main" val="37850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E88A9F-C3C5-449C-8C24-08D9CD5055B3}" type="slidenum">
              <a:rPr lang="en-GB" smtClean="0"/>
              <a:pPr/>
              <a:t>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E88A9F-C3C5-449C-8C24-08D9CD5055B3}"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4599AD-15F7-4917-819C-62CC3670546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174749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99AD-15F7-4917-819C-62CC3670546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196137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99AD-15F7-4917-819C-62CC3670546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27829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99AD-15F7-4917-819C-62CC3670546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170554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4599AD-15F7-4917-819C-62CC3670546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403212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4599AD-15F7-4917-819C-62CC36705466}"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414783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4599AD-15F7-4917-819C-62CC36705466}"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379037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4599AD-15F7-4917-819C-62CC36705466}"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38023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599AD-15F7-4917-819C-62CC36705466}"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256782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4599AD-15F7-4917-819C-62CC36705466}"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20458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4599AD-15F7-4917-819C-62CC36705466}"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230D0B-9F89-4732-B3A0-F348ECF144E5}" type="slidenum">
              <a:rPr lang="en-GB" smtClean="0"/>
              <a:t>‹#›</a:t>
            </a:fld>
            <a:endParaRPr lang="en-GB"/>
          </a:p>
        </p:txBody>
      </p:sp>
    </p:spTree>
    <p:extLst>
      <p:ext uri="{BB962C8B-B14F-4D97-AF65-F5344CB8AC3E}">
        <p14:creationId xmlns:p14="http://schemas.microsoft.com/office/powerpoint/2010/main" val="8282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599AD-15F7-4917-819C-62CC36705466}" type="datetimeFigureOut">
              <a:rPr lang="en-GB" smtClean="0"/>
              <a:t>22/10/2020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30D0B-9F89-4732-B3A0-F348ECF144E5}" type="slidenum">
              <a:rPr lang="en-GB" smtClean="0"/>
              <a:t>‹#›</a:t>
            </a:fld>
            <a:endParaRPr lang="en-GB"/>
          </a:p>
        </p:txBody>
      </p:sp>
    </p:spTree>
    <p:extLst>
      <p:ext uri="{BB962C8B-B14F-4D97-AF65-F5344CB8AC3E}">
        <p14:creationId xmlns:p14="http://schemas.microsoft.com/office/powerpoint/2010/main" val="2389034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0.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26.jpeg"/><Relationship Id="rId18"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8.jpeg"/><Relationship Id="rId12" Type="http://schemas.openxmlformats.org/officeDocument/2006/relationships/image" Target="../media/image38.jpeg"/><Relationship Id="rId17"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37.jpeg"/><Relationship Id="rId5" Type="http://schemas.openxmlformats.org/officeDocument/2006/relationships/image" Target="../media/image20.jpeg"/><Relationship Id="rId15" Type="http://schemas.openxmlformats.org/officeDocument/2006/relationships/image" Target="../media/image11.jpeg"/><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image" Target="../media/image35.jpeg"/><Relationship Id="rId1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28600"/>
            <a:ext cx="8534400" cy="1295400"/>
          </a:xfrm>
          <a:prstGeom prst="round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81000" y="304801"/>
            <a:ext cx="8382000" cy="1143000"/>
          </a:xfrm>
        </p:spPr>
        <p:txBody>
          <a:bodyPr>
            <a:normAutofit fontScale="90000"/>
          </a:bodyPr>
          <a:lstStyle/>
          <a:p>
            <a:r>
              <a:rPr lang="en-GB" sz="8000" dirty="0">
                <a:latin typeface="Comic Sans MS" pitchFamily="66" charset="0"/>
              </a:rPr>
              <a:t>Variation</a:t>
            </a:r>
          </a:p>
        </p:txBody>
      </p:sp>
      <p:graphicFrame>
        <p:nvGraphicFramePr>
          <p:cNvPr id="5" name="Table 4"/>
          <p:cNvGraphicFramePr>
            <a:graphicFrameLocks noGrp="1"/>
          </p:cNvGraphicFramePr>
          <p:nvPr>
            <p:extLst>
              <p:ext uri="{D42A27DB-BD31-4B8C-83A1-F6EECF244321}">
                <p14:modId xmlns:p14="http://schemas.microsoft.com/office/powerpoint/2010/main" val="1970341801"/>
              </p:ext>
            </p:extLst>
          </p:nvPr>
        </p:nvGraphicFramePr>
        <p:xfrm>
          <a:off x="152400" y="1600200"/>
          <a:ext cx="8686800" cy="1981199"/>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2"/>
                    </a:ext>
                  </a:extLst>
                </a:gridCol>
              </a:tblGrid>
              <a:tr h="399276">
                <a:tc>
                  <a:txBody>
                    <a:bodyPr/>
                    <a:lstStyle/>
                    <a:p>
                      <a:r>
                        <a:rPr lang="en-GB" sz="2000" b="1" dirty="0">
                          <a:solidFill>
                            <a:schemeClr val="tx1"/>
                          </a:solidFill>
                          <a:latin typeface="+mn-lt"/>
                        </a:rPr>
                        <a:t>Progress indicators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09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Good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Classify characteristics as being due to genetic, environmental or a combination of these causes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Give examples of continuous and discontinuous variation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2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Outstanding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Decide the best way to present information about variation in tables and charts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52400" y="3581400"/>
            <a:ext cx="6248400" cy="3170099"/>
          </a:xfrm>
          <a:prstGeom prst="rect">
            <a:avLst/>
          </a:prstGeom>
          <a:noFill/>
        </p:spPr>
        <p:txBody>
          <a:bodyPr wrap="square" rtlCol="0">
            <a:spAutoFit/>
          </a:bodyPr>
          <a:lstStyle/>
          <a:p>
            <a:r>
              <a:rPr lang="en-GB" sz="3200" b="1" dirty="0"/>
              <a:t>Do now activity:</a:t>
            </a:r>
          </a:p>
          <a:p>
            <a:pPr marL="342900" indent="-342900">
              <a:buAutoNum type="arabicPeriod"/>
            </a:pPr>
            <a:r>
              <a:rPr lang="en-GB" sz="2800" dirty="0">
                <a:solidFill>
                  <a:srgbClr val="FF0000"/>
                </a:solidFill>
              </a:rPr>
              <a:t>What is genetic engineering?</a:t>
            </a:r>
          </a:p>
          <a:p>
            <a:pPr marL="342900" indent="-342900">
              <a:buAutoNum type="arabicPeriod"/>
            </a:pPr>
            <a:r>
              <a:rPr lang="en-GB" sz="2800" dirty="0">
                <a:solidFill>
                  <a:schemeClr val="accent6">
                    <a:lumMod val="75000"/>
                  </a:schemeClr>
                </a:solidFill>
              </a:rPr>
              <a:t>Describe some the main steps in the genetic modification of bacteria to contain the human insulin gene</a:t>
            </a:r>
          </a:p>
          <a:p>
            <a:pPr marL="342900" indent="-342900">
              <a:buAutoNum type="arabicPeriod"/>
            </a:pPr>
            <a:r>
              <a:rPr lang="en-GB" sz="2800" dirty="0">
                <a:solidFill>
                  <a:srgbClr val="00B050"/>
                </a:solidFill>
              </a:rPr>
              <a:t>How do each of us vary from each other? What causes this variation?</a:t>
            </a:r>
          </a:p>
        </p:txBody>
      </p:sp>
      <p:pic>
        <p:nvPicPr>
          <p:cNvPr id="26628" name="Picture 4" descr="pasture horse mammal stallion mane bridle horses animals vertebrate mare horse head pack animal horse like mammal mustang horse animal sports"/>
          <p:cNvPicPr>
            <a:picLocks noChangeAspect="1" noChangeArrowheads="1"/>
          </p:cNvPicPr>
          <p:nvPr/>
        </p:nvPicPr>
        <p:blipFill>
          <a:blip r:embed="rId2" cstate="print"/>
          <a:srcRect/>
          <a:stretch>
            <a:fillRect/>
          </a:stretch>
        </p:blipFill>
        <p:spPr bwMode="auto">
          <a:xfrm>
            <a:off x="6019801" y="4952999"/>
            <a:ext cx="2743200" cy="1752599"/>
          </a:xfrm>
          <a:prstGeom prst="rect">
            <a:avLst/>
          </a:prstGeom>
          <a:noFill/>
        </p:spPr>
      </p:pic>
      <p:pic>
        <p:nvPicPr>
          <p:cNvPr id="26626" name="Picture 2" descr="grass meadow sheep ceramic toy primate deco teddy bear flock of sheep hedgehog animals plush stuffed toy"/>
          <p:cNvPicPr>
            <a:picLocks noChangeAspect="1" noChangeArrowheads="1"/>
          </p:cNvPicPr>
          <p:nvPr/>
        </p:nvPicPr>
        <p:blipFill>
          <a:blip r:embed="rId3" cstate="print"/>
          <a:srcRect t="29825"/>
          <a:stretch>
            <a:fillRect/>
          </a:stretch>
        </p:blipFill>
        <p:spPr bwMode="auto">
          <a:xfrm>
            <a:off x="6019800" y="3733800"/>
            <a:ext cx="2743200" cy="134237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1143000"/>
          </a:xfrm>
          <a:solidFill>
            <a:srgbClr val="0097CC"/>
          </a:solidFill>
          <a:ln/>
        </p:spPr>
        <p:style>
          <a:lnRef idx="3">
            <a:schemeClr val="lt1"/>
          </a:lnRef>
          <a:fillRef idx="1">
            <a:schemeClr val="accent5"/>
          </a:fillRef>
          <a:effectRef idx="1">
            <a:schemeClr val="accent5"/>
          </a:effectRef>
          <a:fontRef idx="minor">
            <a:schemeClr val="lt1"/>
          </a:fontRef>
        </p:style>
        <p:txBody>
          <a:bodyPr>
            <a:normAutofit/>
          </a:bodyPr>
          <a:lstStyle/>
          <a:p>
            <a:r>
              <a:rPr lang="en-GB" b="1" dirty="0">
                <a:solidFill>
                  <a:schemeClr val="bg1"/>
                </a:solidFill>
                <a:effectLst>
                  <a:outerShdw blurRad="38100" dist="38100" dir="2700000" algn="tl">
                    <a:srgbClr val="000000">
                      <a:alpha val="43137"/>
                    </a:srgbClr>
                  </a:outerShdw>
                </a:effectLst>
              </a:rPr>
              <a:t>Environmental Variation</a:t>
            </a:r>
          </a:p>
        </p:txBody>
      </p:sp>
      <p:graphicFrame>
        <p:nvGraphicFramePr>
          <p:cNvPr id="5" name="Table 4"/>
          <p:cNvGraphicFramePr>
            <a:graphicFrameLocks noGrp="1"/>
          </p:cNvGraphicFramePr>
          <p:nvPr/>
        </p:nvGraphicFramePr>
        <p:xfrm>
          <a:off x="539552" y="1484784"/>
          <a:ext cx="8136904" cy="51816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370840">
                <a:tc>
                  <a:txBody>
                    <a:bodyPr/>
                    <a:lstStyle/>
                    <a:p>
                      <a:pPr algn="ctr"/>
                      <a:r>
                        <a:rPr lang="en-GB" sz="2800" dirty="0"/>
                        <a:t>Environmental Factor</a:t>
                      </a:r>
                    </a:p>
                  </a:txBody>
                  <a:tcPr/>
                </a:tc>
                <a:tc>
                  <a:txBody>
                    <a:bodyPr/>
                    <a:lstStyle/>
                    <a:p>
                      <a:pPr algn="ctr"/>
                      <a:r>
                        <a:rPr lang="en-GB" sz="2800" dirty="0"/>
                        <a:t>Environmental Variation</a:t>
                      </a:r>
                    </a:p>
                  </a:txBody>
                  <a:tcPr/>
                </a:tc>
                <a:extLst>
                  <a:ext uri="{0D108BD9-81ED-4DB2-BD59-A6C34878D82A}">
                    <a16:rowId xmlns:a16="http://schemas.microsoft.com/office/drawing/2014/main" val="10000"/>
                  </a:ext>
                </a:extLst>
              </a:tr>
            </a:tbl>
          </a:graphicData>
        </a:graphic>
      </p:graphicFrame>
      <p:sp>
        <p:nvSpPr>
          <p:cNvPr id="7" name="TextBox 6"/>
          <p:cNvSpPr txBox="1"/>
          <p:nvPr/>
        </p:nvSpPr>
        <p:spPr>
          <a:xfrm>
            <a:off x="2339752" y="2348880"/>
            <a:ext cx="1860542" cy="830997"/>
          </a:xfrm>
          <a:prstGeom prst="rect">
            <a:avLst/>
          </a:prstGeom>
          <a:noFill/>
        </p:spPr>
        <p:txBody>
          <a:bodyPr wrap="square" rtlCol="0">
            <a:spAutoFit/>
          </a:bodyPr>
          <a:lstStyle/>
          <a:p>
            <a:pPr algn="ctr"/>
            <a:r>
              <a:rPr lang="en-GB" sz="2400" dirty="0"/>
              <a:t>Country you grow up in</a:t>
            </a:r>
          </a:p>
        </p:txBody>
      </p:sp>
      <p:sp>
        <p:nvSpPr>
          <p:cNvPr id="9" name="TextBox 8"/>
          <p:cNvSpPr txBox="1"/>
          <p:nvPr/>
        </p:nvSpPr>
        <p:spPr>
          <a:xfrm>
            <a:off x="6553200" y="2286000"/>
            <a:ext cx="2088232" cy="830997"/>
          </a:xfrm>
          <a:prstGeom prst="rect">
            <a:avLst/>
          </a:prstGeom>
          <a:noFill/>
        </p:spPr>
        <p:txBody>
          <a:bodyPr wrap="square" rtlCol="0">
            <a:spAutoFit/>
          </a:bodyPr>
          <a:lstStyle/>
          <a:p>
            <a:pPr algn="ctr"/>
            <a:r>
              <a:rPr lang="en-GB" sz="2400" dirty="0"/>
              <a:t>Language you speak</a:t>
            </a:r>
          </a:p>
        </p:txBody>
      </p:sp>
      <p:sp>
        <p:nvSpPr>
          <p:cNvPr id="11" name="TextBox 10"/>
          <p:cNvSpPr txBox="1"/>
          <p:nvPr/>
        </p:nvSpPr>
        <p:spPr>
          <a:xfrm>
            <a:off x="6553200" y="3510136"/>
            <a:ext cx="1584176" cy="830997"/>
          </a:xfrm>
          <a:prstGeom prst="rect">
            <a:avLst/>
          </a:prstGeom>
          <a:noFill/>
        </p:spPr>
        <p:txBody>
          <a:bodyPr wrap="square" rtlCol="0">
            <a:spAutoFit/>
          </a:bodyPr>
          <a:lstStyle/>
          <a:p>
            <a:pPr algn="ctr"/>
            <a:r>
              <a:rPr lang="en-GB" sz="2400" dirty="0"/>
              <a:t>Height of a plant</a:t>
            </a:r>
          </a:p>
        </p:txBody>
      </p:sp>
      <p:sp>
        <p:nvSpPr>
          <p:cNvPr id="12" name="TextBox 11"/>
          <p:cNvSpPr txBox="1"/>
          <p:nvPr/>
        </p:nvSpPr>
        <p:spPr>
          <a:xfrm>
            <a:off x="2771800" y="4869160"/>
            <a:ext cx="1368152" cy="830997"/>
          </a:xfrm>
          <a:prstGeom prst="rect">
            <a:avLst/>
          </a:prstGeom>
          <a:noFill/>
        </p:spPr>
        <p:txBody>
          <a:bodyPr wrap="square" rtlCol="0">
            <a:spAutoFit/>
          </a:bodyPr>
          <a:lstStyle/>
          <a:p>
            <a:pPr algn="ctr"/>
            <a:r>
              <a:rPr lang="en-GB" sz="2400" dirty="0"/>
              <a:t>Food available</a:t>
            </a:r>
          </a:p>
        </p:txBody>
      </p:sp>
      <p:sp>
        <p:nvSpPr>
          <p:cNvPr id="16" name="TextBox 15"/>
          <p:cNvSpPr txBox="1"/>
          <p:nvPr/>
        </p:nvSpPr>
        <p:spPr>
          <a:xfrm>
            <a:off x="2483768" y="3573016"/>
            <a:ext cx="1944216" cy="830997"/>
          </a:xfrm>
          <a:prstGeom prst="rect">
            <a:avLst/>
          </a:prstGeom>
          <a:noFill/>
        </p:spPr>
        <p:txBody>
          <a:bodyPr wrap="square" rtlCol="0">
            <a:spAutoFit/>
          </a:bodyPr>
          <a:lstStyle/>
          <a:p>
            <a:pPr algn="ctr"/>
            <a:r>
              <a:rPr lang="en-GB" sz="2400" dirty="0"/>
              <a:t>Amount of sunshine</a:t>
            </a:r>
          </a:p>
        </p:txBody>
      </p:sp>
      <p:sp>
        <p:nvSpPr>
          <p:cNvPr id="17" name="TextBox 16"/>
          <p:cNvSpPr txBox="1"/>
          <p:nvPr/>
        </p:nvSpPr>
        <p:spPr>
          <a:xfrm>
            <a:off x="6481192" y="4662264"/>
            <a:ext cx="1728192" cy="830997"/>
          </a:xfrm>
          <a:prstGeom prst="rect">
            <a:avLst/>
          </a:prstGeom>
          <a:noFill/>
        </p:spPr>
        <p:txBody>
          <a:bodyPr wrap="square" rtlCol="0">
            <a:spAutoFit/>
          </a:bodyPr>
          <a:lstStyle/>
          <a:p>
            <a:pPr algn="ctr"/>
            <a:r>
              <a:rPr lang="en-GB" sz="2400" dirty="0"/>
              <a:t>Weight of an organism</a:t>
            </a:r>
          </a:p>
        </p:txBody>
      </p:sp>
      <p:pic>
        <p:nvPicPr>
          <p:cNvPr id="18" name="Picture 2" descr="The Sun, Hot, Outdoor, Sunrise, Illustration, Clipart"/>
          <p:cNvPicPr>
            <a:picLocks noChangeAspect="1" noChangeArrowheads="1"/>
          </p:cNvPicPr>
          <p:nvPr/>
        </p:nvPicPr>
        <p:blipFill>
          <a:blip r:embed="rId2" cstate="print"/>
          <a:srcRect/>
          <a:stretch>
            <a:fillRect/>
          </a:stretch>
        </p:blipFill>
        <p:spPr bwMode="auto">
          <a:xfrm>
            <a:off x="685800" y="3429000"/>
            <a:ext cx="1233488" cy="1233488"/>
          </a:xfrm>
          <a:prstGeom prst="rect">
            <a:avLst/>
          </a:prstGeom>
          <a:noFill/>
        </p:spPr>
      </p:pic>
      <p:pic>
        <p:nvPicPr>
          <p:cNvPr id="19" name="Picture 4" descr="Fruit, Fruits, Fruit Salad, Frisch, Bio, Healthy, Heart"/>
          <p:cNvPicPr>
            <a:picLocks noChangeAspect="1" noChangeArrowheads="1"/>
          </p:cNvPicPr>
          <p:nvPr/>
        </p:nvPicPr>
        <p:blipFill>
          <a:blip r:embed="rId3" cstate="print"/>
          <a:srcRect/>
          <a:stretch>
            <a:fillRect/>
          </a:stretch>
        </p:blipFill>
        <p:spPr bwMode="auto">
          <a:xfrm>
            <a:off x="457200" y="4724400"/>
            <a:ext cx="2035770" cy="1143000"/>
          </a:xfrm>
          <a:prstGeom prst="rect">
            <a:avLst/>
          </a:prstGeom>
          <a:noFill/>
        </p:spPr>
      </p:pic>
      <p:pic>
        <p:nvPicPr>
          <p:cNvPr id="20" name="Picture 8" descr="Globe, Summer Season, World, Travel, Tour, Water, Pool"/>
          <p:cNvPicPr>
            <a:picLocks noChangeAspect="1" noChangeArrowheads="1"/>
          </p:cNvPicPr>
          <p:nvPr/>
        </p:nvPicPr>
        <p:blipFill>
          <a:blip r:embed="rId4" cstate="print"/>
          <a:srcRect/>
          <a:stretch>
            <a:fillRect/>
          </a:stretch>
        </p:blipFill>
        <p:spPr bwMode="auto">
          <a:xfrm>
            <a:off x="457200" y="2133600"/>
            <a:ext cx="1831975" cy="1221317"/>
          </a:xfrm>
          <a:prstGeom prst="rect">
            <a:avLst/>
          </a:prstGeom>
          <a:noFill/>
        </p:spPr>
      </p:pic>
      <p:pic>
        <p:nvPicPr>
          <p:cNvPr id="21" name="Picture 2" descr="Africa, Children, African, People, Child, Desert"/>
          <p:cNvPicPr>
            <a:picLocks noChangeAspect="1" noChangeArrowheads="1"/>
          </p:cNvPicPr>
          <p:nvPr/>
        </p:nvPicPr>
        <p:blipFill>
          <a:blip r:embed="rId5" cstate="print"/>
          <a:srcRect l="26909" r="29525"/>
          <a:stretch>
            <a:fillRect/>
          </a:stretch>
        </p:blipFill>
        <p:spPr bwMode="auto">
          <a:xfrm>
            <a:off x="5105400" y="4800600"/>
            <a:ext cx="997313" cy="1716882"/>
          </a:xfrm>
          <a:prstGeom prst="rect">
            <a:avLst/>
          </a:prstGeom>
          <a:noFill/>
        </p:spPr>
      </p:pic>
      <p:pic>
        <p:nvPicPr>
          <p:cNvPr id="22" name="Picture 6" descr="Four Leaf Clover, Lucky Charm, Leaf, Plant, Growth"/>
          <p:cNvPicPr>
            <a:picLocks noChangeAspect="1" noChangeArrowheads="1"/>
          </p:cNvPicPr>
          <p:nvPr/>
        </p:nvPicPr>
        <p:blipFill>
          <a:blip r:embed="rId6" cstate="print"/>
          <a:srcRect l="13333"/>
          <a:stretch>
            <a:fillRect/>
          </a:stretch>
        </p:blipFill>
        <p:spPr bwMode="auto">
          <a:xfrm>
            <a:off x="4648200" y="3200400"/>
            <a:ext cx="1783080" cy="1371600"/>
          </a:xfrm>
          <a:prstGeom prst="rect">
            <a:avLst/>
          </a:prstGeom>
          <a:noFill/>
        </p:spPr>
      </p:pic>
      <p:pic>
        <p:nvPicPr>
          <p:cNvPr id="23" name="Picture 10" descr="Language, Learning, Books, Education, Learn, Study"/>
          <p:cNvPicPr>
            <a:picLocks noChangeAspect="1" noChangeArrowheads="1"/>
          </p:cNvPicPr>
          <p:nvPr/>
        </p:nvPicPr>
        <p:blipFill>
          <a:blip r:embed="rId7" cstate="print"/>
          <a:srcRect/>
          <a:stretch>
            <a:fillRect/>
          </a:stretch>
        </p:blipFill>
        <p:spPr bwMode="auto">
          <a:xfrm>
            <a:off x="4724400" y="2209800"/>
            <a:ext cx="1492250" cy="1119188"/>
          </a:xfrm>
          <a:prstGeom prst="rect">
            <a:avLst/>
          </a:prstGeom>
          <a:noFill/>
        </p:spPr>
      </p:pic>
      <p:pic>
        <p:nvPicPr>
          <p:cNvPr id="16386" name="Picture 2" descr="Check, Check Mark, Red, Mark, Tick, Symbol, Choice"/>
          <p:cNvPicPr>
            <a:picLocks noChangeAspect="1" noChangeArrowheads="1"/>
          </p:cNvPicPr>
          <p:nvPr/>
        </p:nvPicPr>
        <p:blipFill>
          <a:blip r:embed="rId8" cstate="print"/>
          <a:srcRect/>
          <a:stretch>
            <a:fillRect/>
          </a:stretch>
        </p:blipFill>
        <p:spPr bwMode="auto">
          <a:xfrm>
            <a:off x="7543800" y="5105400"/>
            <a:ext cx="1316355"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88640"/>
            <a:ext cx="8229600" cy="1143000"/>
          </a:xfrm>
          <a:prstGeom prst="rect">
            <a:avLst/>
          </a:prstGeom>
          <a:solidFill>
            <a:srgbClr val="0097CC"/>
          </a:solidFill>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Environmental or Inherited?</a:t>
            </a:r>
          </a:p>
        </p:txBody>
      </p:sp>
      <p:sp>
        <p:nvSpPr>
          <p:cNvPr id="3" name="Content Placeholder 2"/>
          <p:cNvSpPr>
            <a:spLocks noGrp="1"/>
          </p:cNvSpPr>
          <p:nvPr>
            <p:ph idx="1"/>
          </p:nvPr>
        </p:nvSpPr>
        <p:spPr>
          <a:xfrm>
            <a:off x="323528" y="1484785"/>
            <a:ext cx="8496944" cy="1656183"/>
          </a:xfrm>
        </p:spPr>
        <p:txBody>
          <a:bodyPr>
            <a:normAutofit fontScale="85000" lnSpcReduction="20000"/>
          </a:bodyPr>
          <a:lstStyle/>
          <a:p>
            <a:pPr>
              <a:buNone/>
            </a:pPr>
            <a:r>
              <a:rPr lang="en-GB" sz="3000" b="1" dirty="0">
                <a:solidFill>
                  <a:srgbClr val="0070C0"/>
                </a:solidFill>
              </a:rPr>
              <a:t>Task :</a:t>
            </a:r>
            <a:r>
              <a:rPr lang="en-GB" sz="3000" dirty="0">
                <a:solidFill>
                  <a:srgbClr val="002060"/>
                </a:solidFill>
              </a:rPr>
              <a:t>  Compare the  examples of variation – decide whether they are examples of inherited or environmental variation, or they could be both!</a:t>
            </a:r>
          </a:p>
          <a:p>
            <a:pPr>
              <a:buNone/>
            </a:pPr>
            <a:r>
              <a:rPr lang="en-GB" sz="3000" dirty="0">
                <a:solidFill>
                  <a:srgbClr val="002060"/>
                </a:solidFill>
              </a:rPr>
              <a:t>	In pairs arrange the cards under the correct headings and complete the following Venn diagram in your books:</a:t>
            </a:r>
          </a:p>
          <a:p>
            <a:pPr marL="457200" indent="-457200">
              <a:buNone/>
            </a:pPr>
            <a:endParaRPr lang="en-GB" sz="2400" dirty="0">
              <a:solidFill>
                <a:srgbClr val="002060"/>
              </a:solidFill>
            </a:endParaRPr>
          </a:p>
          <a:p>
            <a:pPr marL="457200" indent="-457200">
              <a:buAutoNum type="arabicPeriod"/>
            </a:pPr>
            <a:endParaRPr lang="en-GB" sz="2400" dirty="0">
              <a:solidFill>
                <a:srgbClr val="002060"/>
              </a:solidFill>
            </a:endParaRPr>
          </a:p>
          <a:p>
            <a:endParaRPr lang="en-GB" sz="2400" dirty="0">
              <a:solidFill>
                <a:srgbClr val="002060"/>
              </a:solidFill>
            </a:endParaRPr>
          </a:p>
        </p:txBody>
      </p:sp>
      <p:pic>
        <p:nvPicPr>
          <p:cNvPr id="27650" name="Picture 2"/>
          <p:cNvPicPr>
            <a:picLocks noChangeAspect="1" noChangeArrowheads="1"/>
          </p:cNvPicPr>
          <p:nvPr/>
        </p:nvPicPr>
        <p:blipFill>
          <a:blip r:embed="rId3" cstate="print"/>
          <a:srcRect t="1798" b="11902"/>
          <a:stretch>
            <a:fillRect/>
          </a:stretch>
        </p:blipFill>
        <p:spPr bwMode="auto">
          <a:xfrm>
            <a:off x="827584" y="3573016"/>
            <a:ext cx="7457100" cy="3284984"/>
          </a:xfrm>
          <a:prstGeom prst="rect">
            <a:avLst/>
          </a:prstGeom>
          <a:noFill/>
          <a:ln w="9525">
            <a:noFill/>
            <a:miter lim="800000"/>
            <a:headEnd/>
            <a:tailEnd/>
          </a:ln>
        </p:spPr>
      </p:pic>
      <p:sp>
        <p:nvSpPr>
          <p:cNvPr id="10" name="TextBox 9"/>
          <p:cNvSpPr txBox="1"/>
          <p:nvPr/>
        </p:nvSpPr>
        <p:spPr>
          <a:xfrm>
            <a:off x="1043608" y="3284984"/>
            <a:ext cx="3600400" cy="461665"/>
          </a:xfrm>
          <a:prstGeom prst="rect">
            <a:avLst/>
          </a:prstGeom>
          <a:noFill/>
        </p:spPr>
        <p:txBody>
          <a:bodyPr wrap="square" rtlCol="0">
            <a:spAutoFit/>
          </a:bodyPr>
          <a:lstStyle/>
          <a:p>
            <a:pPr algn="ctr"/>
            <a:r>
              <a:rPr lang="en-GB" sz="2400" b="1" dirty="0">
                <a:solidFill>
                  <a:srgbClr val="002060"/>
                </a:solidFill>
              </a:rPr>
              <a:t>Inherited Variation</a:t>
            </a:r>
          </a:p>
        </p:txBody>
      </p:sp>
      <p:sp>
        <p:nvSpPr>
          <p:cNvPr id="11" name="TextBox 10"/>
          <p:cNvSpPr txBox="1"/>
          <p:nvPr/>
        </p:nvSpPr>
        <p:spPr>
          <a:xfrm>
            <a:off x="4427984" y="3284984"/>
            <a:ext cx="3600400" cy="461665"/>
          </a:xfrm>
          <a:prstGeom prst="rect">
            <a:avLst/>
          </a:prstGeom>
          <a:noFill/>
        </p:spPr>
        <p:txBody>
          <a:bodyPr wrap="square" rtlCol="0">
            <a:spAutoFit/>
          </a:bodyPr>
          <a:lstStyle/>
          <a:p>
            <a:pPr algn="ctr"/>
            <a:r>
              <a:rPr lang="en-GB" sz="2400" b="1" dirty="0">
                <a:solidFill>
                  <a:srgbClr val="002060"/>
                </a:solidFill>
              </a:rPr>
              <a:t>Environmental Variation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1798" b="11902"/>
          <a:stretch>
            <a:fillRect/>
          </a:stretch>
        </p:blipFill>
        <p:spPr bwMode="auto">
          <a:xfrm>
            <a:off x="0" y="533400"/>
            <a:ext cx="9144000" cy="6324600"/>
          </a:xfrm>
          <a:prstGeom prst="rect">
            <a:avLst/>
          </a:prstGeom>
          <a:noFill/>
          <a:ln w="9525">
            <a:noFill/>
            <a:miter lim="800000"/>
            <a:headEnd/>
            <a:tailEnd/>
          </a:ln>
        </p:spPr>
      </p:pic>
      <p:pic>
        <p:nvPicPr>
          <p:cNvPr id="7" name="Picture 2" descr="Image result for red tick"/>
          <p:cNvPicPr>
            <a:picLocks noChangeAspect="1" noChangeArrowheads="1"/>
          </p:cNvPicPr>
          <p:nvPr/>
        </p:nvPicPr>
        <p:blipFill>
          <a:blip r:embed="rId3" cstate="print"/>
          <a:srcRect l="24000" t="34000" r="30000" b="30000"/>
          <a:stretch>
            <a:fillRect/>
          </a:stretch>
        </p:blipFill>
        <p:spPr bwMode="auto">
          <a:xfrm>
            <a:off x="7975599" y="5943600"/>
            <a:ext cx="1168400" cy="914400"/>
          </a:xfrm>
          <a:prstGeom prst="rect">
            <a:avLst/>
          </a:prstGeom>
          <a:noFill/>
        </p:spPr>
      </p:pic>
      <p:sp>
        <p:nvSpPr>
          <p:cNvPr id="5" name="TextBox 4"/>
          <p:cNvSpPr txBox="1"/>
          <p:nvPr/>
        </p:nvSpPr>
        <p:spPr>
          <a:xfrm>
            <a:off x="762000" y="304800"/>
            <a:ext cx="3600400" cy="461665"/>
          </a:xfrm>
          <a:prstGeom prst="rect">
            <a:avLst/>
          </a:prstGeom>
          <a:noFill/>
        </p:spPr>
        <p:txBody>
          <a:bodyPr wrap="square" rtlCol="0">
            <a:spAutoFit/>
          </a:bodyPr>
          <a:lstStyle/>
          <a:p>
            <a:pPr algn="ctr"/>
            <a:r>
              <a:rPr lang="en-GB" sz="2400" b="1" dirty="0">
                <a:solidFill>
                  <a:srgbClr val="002060"/>
                </a:solidFill>
              </a:rPr>
              <a:t>Inherited Variation</a:t>
            </a:r>
          </a:p>
        </p:txBody>
      </p:sp>
      <p:sp>
        <p:nvSpPr>
          <p:cNvPr id="6" name="TextBox 5"/>
          <p:cNvSpPr txBox="1"/>
          <p:nvPr/>
        </p:nvSpPr>
        <p:spPr>
          <a:xfrm>
            <a:off x="4572000" y="304800"/>
            <a:ext cx="3600400" cy="461665"/>
          </a:xfrm>
          <a:prstGeom prst="rect">
            <a:avLst/>
          </a:prstGeom>
          <a:noFill/>
        </p:spPr>
        <p:txBody>
          <a:bodyPr wrap="square" rtlCol="0">
            <a:spAutoFit/>
          </a:bodyPr>
          <a:lstStyle/>
          <a:p>
            <a:pPr algn="ctr"/>
            <a:r>
              <a:rPr lang="en-GB" sz="2400" b="1" dirty="0">
                <a:solidFill>
                  <a:srgbClr val="002060"/>
                </a:solidFill>
              </a:rPr>
              <a:t>Environmental Variation</a:t>
            </a:r>
          </a:p>
        </p:txBody>
      </p:sp>
      <p:sp>
        <p:nvSpPr>
          <p:cNvPr id="8" name="TextBox 7"/>
          <p:cNvSpPr txBox="1"/>
          <p:nvPr/>
        </p:nvSpPr>
        <p:spPr>
          <a:xfrm>
            <a:off x="5791200" y="1981200"/>
            <a:ext cx="2819400" cy="3108543"/>
          </a:xfrm>
          <a:prstGeom prst="rect">
            <a:avLst/>
          </a:prstGeom>
          <a:noFill/>
        </p:spPr>
        <p:txBody>
          <a:bodyPr wrap="square" rtlCol="0">
            <a:spAutoFit/>
          </a:bodyPr>
          <a:lstStyle/>
          <a:p>
            <a:pPr>
              <a:buFont typeface="Arial" pitchFamily="34" charset="0"/>
              <a:buChar char="•"/>
            </a:pPr>
            <a:r>
              <a:rPr lang="en-GB" sz="2800" dirty="0"/>
              <a:t>  The accent you speak with</a:t>
            </a:r>
          </a:p>
          <a:p>
            <a:pPr>
              <a:buFont typeface="Arial" pitchFamily="34" charset="0"/>
              <a:buChar char="•"/>
            </a:pPr>
            <a:r>
              <a:rPr lang="en-GB" sz="2800" dirty="0"/>
              <a:t>  Your language</a:t>
            </a:r>
          </a:p>
          <a:p>
            <a:pPr>
              <a:buFont typeface="Arial" pitchFamily="34" charset="0"/>
              <a:buChar char="•"/>
            </a:pPr>
            <a:r>
              <a:rPr lang="en-GB" sz="2800" dirty="0"/>
              <a:t>  Tattoo</a:t>
            </a:r>
          </a:p>
          <a:p>
            <a:pPr>
              <a:buFont typeface="Arial" pitchFamily="34" charset="0"/>
              <a:buChar char="•"/>
            </a:pPr>
            <a:r>
              <a:rPr lang="en-GB" sz="2800" dirty="0"/>
              <a:t>  Scar</a:t>
            </a:r>
          </a:p>
          <a:p>
            <a:pPr>
              <a:buFont typeface="Arial" pitchFamily="34" charset="0"/>
              <a:buChar char="•"/>
            </a:pPr>
            <a:r>
              <a:rPr lang="en-GB" sz="2800" dirty="0"/>
              <a:t>  Religion</a:t>
            </a:r>
          </a:p>
          <a:p>
            <a:pPr>
              <a:buFont typeface="Arial" pitchFamily="34" charset="0"/>
              <a:buChar char="•"/>
            </a:pPr>
            <a:r>
              <a:rPr lang="en-GB" sz="2800" dirty="0"/>
              <a:t>  Pierced ears</a:t>
            </a:r>
          </a:p>
        </p:txBody>
      </p:sp>
      <p:sp>
        <p:nvSpPr>
          <p:cNvPr id="9" name="TextBox 8"/>
          <p:cNvSpPr txBox="1"/>
          <p:nvPr/>
        </p:nvSpPr>
        <p:spPr>
          <a:xfrm>
            <a:off x="457200" y="2590800"/>
            <a:ext cx="2819400" cy="2246769"/>
          </a:xfrm>
          <a:prstGeom prst="rect">
            <a:avLst/>
          </a:prstGeom>
          <a:noFill/>
        </p:spPr>
        <p:txBody>
          <a:bodyPr wrap="square" rtlCol="0">
            <a:spAutoFit/>
          </a:bodyPr>
          <a:lstStyle/>
          <a:p>
            <a:pPr>
              <a:buFont typeface="Arial" pitchFamily="34" charset="0"/>
              <a:buChar char="•"/>
            </a:pPr>
            <a:r>
              <a:rPr lang="en-GB" sz="2800" dirty="0"/>
              <a:t>  Blood group</a:t>
            </a:r>
          </a:p>
          <a:p>
            <a:pPr>
              <a:buFont typeface="Arial" pitchFamily="34" charset="0"/>
              <a:buChar char="•"/>
            </a:pPr>
            <a:r>
              <a:rPr lang="en-GB" sz="2800" dirty="0"/>
              <a:t>  Male/female</a:t>
            </a:r>
          </a:p>
          <a:p>
            <a:pPr>
              <a:buFont typeface="Arial" pitchFamily="34" charset="0"/>
              <a:buChar char="•"/>
            </a:pPr>
            <a:r>
              <a:rPr lang="en-GB" sz="2800" dirty="0"/>
              <a:t>  Ears – lobed/</a:t>
            </a:r>
            <a:r>
              <a:rPr lang="en-GB" sz="2800" dirty="0" err="1"/>
              <a:t>lobeless</a:t>
            </a:r>
            <a:endParaRPr lang="en-GB" sz="2800" dirty="0"/>
          </a:p>
          <a:p>
            <a:pPr>
              <a:buFont typeface="Arial" pitchFamily="34" charset="0"/>
              <a:buChar char="•"/>
            </a:pPr>
            <a:r>
              <a:rPr lang="en-GB" sz="2800" dirty="0"/>
              <a:t> Eye colour</a:t>
            </a:r>
          </a:p>
        </p:txBody>
      </p:sp>
      <p:sp>
        <p:nvSpPr>
          <p:cNvPr id="10" name="TextBox 9"/>
          <p:cNvSpPr txBox="1"/>
          <p:nvPr/>
        </p:nvSpPr>
        <p:spPr>
          <a:xfrm>
            <a:off x="3657600" y="2514600"/>
            <a:ext cx="1752600" cy="2308324"/>
          </a:xfrm>
          <a:prstGeom prst="rect">
            <a:avLst/>
          </a:prstGeom>
          <a:noFill/>
        </p:spPr>
        <p:txBody>
          <a:bodyPr wrap="square" rtlCol="0">
            <a:spAutoFit/>
          </a:bodyPr>
          <a:lstStyle/>
          <a:p>
            <a:pPr>
              <a:buFont typeface="Arial" pitchFamily="34" charset="0"/>
              <a:buChar char="•"/>
            </a:pPr>
            <a:r>
              <a:rPr lang="en-GB" sz="2400" dirty="0"/>
              <a:t> Hair colour</a:t>
            </a:r>
          </a:p>
          <a:p>
            <a:pPr>
              <a:buFont typeface="Arial" pitchFamily="34" charset="0"/>
              <a:buChar char="•"/>
            </a:pPr>
            <a:r>
              <a:rPr lang="en-GB" sz="2400" dirty="0"/>
              <a:t> Hair length</a:t>
            </a:r>
          </a:p>
          <a:p>
            <a:pPr>
              <a:buFont typeface="Arial" pitchFamily="34" charset="0"/>
              <a:buChar char="•"/>
            </a:pPr>
            <a:r>
              <a:rPr lang="en-GB" sz="2400" dirty="0"/>
              <a:t> Eye colour</a:t>
            </a:r>
          </a:p>
          <a:p>
            <a:pPr>
              <a:buFont typeface="Arial" pitchFamily="34" charset="0"/>
              <a:buChar char="•"/>
            </a:pPr>
            <a:r>
              <a:rPr lang="en-GB" sz="2400" dirty="0"/>
              <a:t> Weight</a:t>
            </a:r>
          </a:p>
          <a:p>
            <a:pPr>
              <a:buFont typeface="Arial" pitchFamily="34" charset="0"/>
              <a:buChar char="•"/>
            </a:pPr>
            <a:r>
              <a:rPr lang="en-GB" sz="2400" dirty="0"/>
              <a:t> Height</a:t>
            </a:r>
          </a:p>
          <a:p>
            <a:pPr>
              <a:buFont typeface="Arial" pitchFamily="34" charset="0"/>
              <a:buChar char="•"/>
            </a:pPr>
            <a:r>
              <a:rPr lang="en-GB" sz="2400" dirty="0"/>
              <a:t> Freckles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a:solidFill>
            <a:srgbClr val="0070C0"/>
          </a:solidFill>
        </p:spPr>
        <p:style>
          <a:lnRef idx="3">
            <a:schemeClr val="lt1"/>
          </a:lnRef>
          <a:fillRef idx="1">
            <a:schemeClr val="accent6"/>
          </a:fillRef>
          <a:effectRef idx="1">
            <a:schemeClr val="accent6"/>
          </a:effectRef>
          <a:fontRef idx="minor">
            <a:schemeClr val="lt1"/>
          </a:fontRef>
        </p:style>
        <p:txBody>
          <a:bodyPr/>
          <a:lstStyle/>
          <a:p>
            <a:r>
              <a:rPr lang="en-GB" dirty="0"/>
              <a:t>Continuous Variation</a:t>
            </a:r>
          </a:p>
        </p:txBody>
      </p:sp>
      <p:sp>
        <p:nvSpPr>
          <p:cNvPr id="4" name="TextBox 3"/>
          <p:cNvSpPr txBox="1"/>
          <p:nvPr/>
        </p:nvSpPr>
        <p:spPr>
          <a:xfrm>
            <a:off x="5410200" y="2895600"/>
            <a:ext cx="3470094" cy="2862322"/>
          </a:xfrm>
          <a:prstGeom prst="rect">
            <a:avLst/>
          </a:prstGeom>
          <a:noFill/>
        </p:spPr>
        <p:txBody>
          <a:bodyPr wrap="square" rtlCol="0">
            <a:spAutoFit/>
          </a:bodyPr>
          <a:lstStyle/>
          <a:p>
            <a:pPr algn="ctr">
              <a:buNone/>
            </a:pPr>
            <a:r>
              <a:rPr lang="en-GB" sz="3600" dirty="0">
                <a:solidFill>
                  <a:schemeClr val="accent6">
                    <a:lumMod val="75000"/>
                  </a:schemeClr>
                </a:solidFill>
              </a:rPr>
              <a:t>There is a gradual change which shows </a:t>
            </a:r>
            <a:r>
              <a:rPr lang="en-GB" sz="3600" b="1" dirty="0">
                <a:solidFill>
                  <a:schemeClr val="accent6">
                    <a:lumMod val="75000"/>
                  </a:schemeClr>
                </a:solidFill>
              </a:rPr>
              <a:t>CONTINUOUS VARIATION</a:t>
            </a:r>
          </a:p>
        </p:txBody>
      </p:sp>
      <p:sp>
        <p:nvSpPr>
          <p:cNvPr id="7" name="TextBox 6"/>
          <p:cNvSpPr txBox="1"/>
          <p:nvPr/>
        </p:nvSpPr>
        <p:spPr>
          <a:xfrm>
            <a:off x="381000" y="1371600"/>
            <a:ext cx="8382000" cy="1200329"/>
          </a:xfrm>
          <a:prstGeom prst="rect">
            <a:avLst/>
          </a:prstGeom>
          <a:noFill/>
        </p:spPr>
        <p:txBody>
          <a:bodyPr wrap="square" rtlCol="0">
            <a:spAutoFit/>
          </a:bodyPr>
          <a:lstStyle/>
          <a:p>
            <a:r>
              <a:rPr lang="en-GB" sz="3600" b="1" dirty="0">
                <a:solidFill>
                  <a:srgbClr val="0070C0"/>
                </a:solidFill>
              </a:rPr>
              <a:t>Task: </a:t>
            </a:r>
            <a:r>
              <a:rPr lang="en-GB" sz="3600" dirty="0"/>
              <a:t>Line up in height order along the length of the classroom</a:t>
            </a:r>
          </a:p>
        </p:txBody>
      </p:sp>
      <p:cxnSp>
        <p:nvCxnSpPr>
          <p:cNvPr id="10" name="Straight Arrow Connector 9"/>
          <p:cNvCxnSpPr/>
          <p:nvPr/>
        </p:nvCxnSpPr>
        <p:spPr>
          <a:xfrm flipV="1">
            <a:off x="1066800" y="2971800"/>
            <a:ext cx="0" cy="2743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5715000"/>
            <a:ext cx="419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493067" y="4226868"/>
            <a:ext cx="2514600" cy="461665"/>
          </a:xfrm>
          <a:prstGeom prst="rect">
            <a:avLst/>
          </a:prstGeom>
          <a:noFill/>
        </p:spPr>
        <p:txBody>
          <a:bodyPr wrap="square" rtlCol="0">
            <a:spAutoFit/>
          </a:bodyPr>
          <a:lstStyle/>
          <a:p>
            <a:pPr algn="ctr"/>
            <a:r>
              <a:rPr lang="en-GB" sz="2400" dirty="0"/>
              <a:t>Number of pupils</a:t>
            </a:r>
          </a:p>
        </p:txBody>
      </p:sp>
      <p:sp>
        <p:nvSpPr>
          <p:cNvPr id="16" name="TextBox 15"/>
          <p:cNvSpPr txBox="1"/>
          <p:nvPr/>
        </p:nvSpPr>
        <p:spPr>
          <a:xfrm>
            <a:off x="1905000" y="5791200"/>
            <a:ext cx="2514600" cy="461665"/>
          </a:xfrm>
          <a:prstGeom prst="rect">
            <a:avLst/>
          </a:prstGeom>
          <a:noFill/>
        </p:spPr>
        <p:txBody>
          <a:bodyPr wrap="square" rtlCol="0">
            <a:spAutoFit/>
          </a:bodyPr>
          <a:lstStyle/>
          <a:p>
            <a:pPr algn="ctr"/>
            <a:r>
              <a:rPr lang="en-GB" sz="2400" dirty="0"/>
              <a:t>Height groups</a:t>
            </a:r>
          </a:p>
        </p:txBody>
      </p:sp>
      <p:sp>
        <p:nvSpPr>
          <p:cNvPr id="17" name="Rectangle 16"/>
          <p:cNvSpPr/>
          <p:nvPr/>
        </p:nvSpPr>
        <p:spPr>
          <a:xfrm>
            <a:off x="1066800" y="5334000"/>
            <a:ext cx="838200" cy="3810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905000" y="4572000"/>
            <a:ext cx="762000" cy="11430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667000" y="3733800"/>
            <a:ext cx="762000" cy="19812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429000" y="4267200"/>
            <a:ext cx="685800" cy="14478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14800" y="4876800"/>
            <a:ext cx="685800" cy="8382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3">
            <a:schemeClr val="lt1"/>
          </a:lnRef>
          <a:fillRef idx="1">
            <a:schemeClr val="accent6"/>
          </a:fillRef>
          <a:effectRef idx="1">
            <a:schemeClr val="accent6"/>
          </a:effectRef>
          <a:fontRef idx="minor">
            <a:schemeClr val="lt1"/>
          </a:fontRef>
        </p:style>
        <p:txBody>
          <a:bodyPr/>
          <a:lstStyle/>
          <a:p>
            <a:r>
              <a:rPr lang="en-GB" dirty="0"/>
              <a:t>Discontinuous Variation</a:t>
            </a:r>
          </a:p>
        </p:txBody>
      </p:sp>
      <p:sp>
        <p:nvSpPr>
          <p:cNvPr id="4" name="TextBox 3"/>
          <p:cNvSpPr txBox="1"/>
          <p:nvPr/>
        </p:nvSpPr>
        <p:spPr>
          <a:xfrm>
            <a:off x="4953000" y="3124200"/>
            <a:ext cx="4038600" cy="2862322"/>
          </a:xfrm>
          <a:prstGeom prst="rect">
            <a:avLst/>
          </a:prstGeom>
          <a:noFill/>
        </p:spPr>
        <p:txBody>
          <a:bodyPr wrap="square" rtlCol="0">
            <a:spAutoFit/>
          </a:bodyPr>
          <a:lstStyle/>
          <a:p>
            <a:pPr algn="ctr"/>
            <a:r>
              <a:rPr lang="en-GB" sz="3600" dirty="0">
                <a:solidFill>
                  <a:schemeClr val="accent6">
                    <a:lumMod val="75000"/>
                  </a:schemeClr>
                </a:solidFill>
              </a:rPr>
              <a:t>There are a limited number of options which shows </a:t>
            </a:r>
            <a:r>
              <a:rPr lang="en-GB" sz="3600" b="1" dirty="0">
                <a:solidFill>
                  <a:schemeClr val="accent6">
                    <a:lumMod val="75000"/>
                  </a:schemeClr>
                </a:solidFill>
              </a:rPr>
              <a:t>DISCONTINUOUS VARIATION</a:t>
            </a:r>
          </a:p>
        </p:txBody>
      </p:sp>
      <p:sp>
        <p:nvSpPr>
          <p:cNvPr id="7" name="TextBox 6"/>
          <p:cNvSpPr txBox="1"/>
          <p:nvPr/>
        </p:nvSpPr>
        <p:spPr>
          <a:xfrm>
            <a:off x="228600" y="1600200"/>
            <a:ext cx="8610600" cy="1015663"/>
          </a:xfrm>
          <a:prstGeom prst="rect">
            <a:avLst/>
          </a:prstGeom>
          <a:noFill/>
        </p:spPr>
        <p:txBody>
          <a:bodyPr wrap="square" rtlCol="0">
            <a:spAutoFit/>
          </a:bodyPr>
          <a:lstStyle/>
          <a:p>
            <a:r>
              <a:rPr lang="en-GB" sz="3000" b="1" dirty="0">
                <a:solidFill>
                  <a:srgbClr val="0070C0"/>
                </a:solidFill>
              </a:rPr>
              <a:t>Task</a:t>
            </a:r>
            <a:r>
              <a:rPr lang="en-GB" sz="3000" dirty="0"/>
              <a:t>: Stand up in two groups – those who CAN roll their tongue and those who CANNOT roll their tongue</a:t>
            </a:r>
          </a:p>
        </p:txBody>
      </p:sp>
      <p:cxnSp>
        <p:nvCxnSpPr>
          <p:cNvPr id="6" name="Straight Arrow Connector 5"/>
          <p:cNvCxnSpPr/>
          <p:nvPr/>
        </p:nvCxnSpPr>
        <p:spPr>
          <a:xfrm flipV="1">
            <a:off x="1066800" y="2971800"/>
            <a:ext cx="0" cy="2743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66800" y="5715000"/>
            <a:ext cx="3733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493067" y="4226868"/>
            <a:ext cx="2514600" cy="461665"/>
          </a:xfrm>
          <a:prstGeom prst="rect">
            <a:avLst/>
          </a:prstGeom>
          <a:noFill/>
        </p:spPr>
        <p:txBody>
          <a:bodyPr wrap="square" rtlCol="0">
            <a:spAutoFit/>
          </a:bodyPr>
          <a:lstStyle/>
          <a:p>
            <a:pPr algn="ctr"/>
            <a:r>
              <a:rPr lang="en-GB" sz="2400" dirty="0"/>
              <a:t>Number of pupils</a:t>
            </a:r>
          </a:p>
        </p:txBody>
      </p:sp>
      <p:sp>
        <p:nvSpPr>
          <p:cNvPr id="10" name="TextBox 9"/>
          <p:cNvSpPr txBox="1"/>
          <p:nvPr/>
        </p:nvSpPr>
        <p:spPr>
          <a:xfrm>
            <a:off x="1219200" y="5791200"/>
            <a:ext cx="1371600" cy="830997"/>
          </a:xfrm>
          <a:prstGeom prst="rect">
            <a:avLst/>
          </a:prstGeom>
          <a:noFill/>
        </p:spPr>
        <p:txBody>
          <a:bodyPr wrap="square" rtlCol="0">
            <a:spAutoFit/>
          </a:bodyPr>
          <a:lstStyle/>
          <a:p>
            <a:pPr algn="ctr"/>
            <a:r>
              <a:rPr lang="en-GB" sz="2400" dirty="0"/>
              <a:t>Can roll tongue</a:t>
            </a:r>
          </a:p>
        </p:txBody>
      </p:sp>
      <p:sp>
        <p:nvSpPr>
          <p:cNvPr id="12" name="Rectangle 11"/>
          <p:cNvSpPr/>
          <p:nvPr/>
        </p:nvSpPr>
        <p:spPr>
          <a:xfrm>
            <a:off x="1066800" y="3657600"/>
            <a:ext cx="1600200" cy="20574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743200" y="5791200"/>
            <a:ext cx="1371600" cy="830997"/>
          </a:xfrm>
          <a:prstGeom prst="rect">
            <a:avLst/>
          </a:prstGeom>
          <a:noFill/>
        </p:spPr>
        <p:txBody>
          <a:bodyPr wrap="square" rtlCol="0">
            <a:spAutoFit/>
          </a:bodyPr>
          <a:lstStyle/>
          <a:p>
            <a:pPr algn="ctr"/>
            <a:r>
              <a:rPr lang="en-GB" sz="2400" dirty="0"/>
              <a:t>Can’t roll tongue</a:t>
            </a:r>
          </a:p>
        </p:txBody>
      </p:sp>
      <p:sp>
        <p:nvSpPr>
          <p:cNvPr id="17" name="Rectangle 16"/>
          <p:cNvSpPr/>
          <p:nvPr/>
        </p:nvSpPr>
        <p:spPr>
          <a:xfrm>
            <a:off x="2667000" y="4953000"/>
            <a:ext cx="1600200" cy="7620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2656"/>
            <a:ext cx="8458200" cy="1143000"/>
          </a:xfrm>
          <a:solidFill>
            <a:srgbClr val="0070C0"/>
          </a:solidFill>
        </p:spPr>
        <p:style>
          <a:lnRef idx="3">
            <a:schemeClr val="lt1"/>
          </a:lnRef>
          <a:fillRef idx="1">
            <a:schemeClr val="accent6"/>
          </a:fillRef>
          <a:effectRef idx="1">
            <a:schemeClr val="accent6"/>
          </a:effectRef>
          <a:fontRef idx="minor">
            <a:schemeClr val="lt1"/>
          </a:fontRef>
        </p:style>
        <p:txBody>
          <a:bodyPr/>
          <a:lstStyle/>
          <a:p>
            <a:r>
              <a:rPr lang="en-GB" dirty="0"/>
              <a:t>Normal Distribution</a:t>
            </a:r>
          </a:p>
        </p:txBody>
      </p:sp>
      <p:sp>
        <p:nvSpPr>
          <p:cNvPr id="3" name="Content Placeholder 2"/>
          <p:cNvSpPr>
            <a:spLocks noGrp="1"/>
          </p:cNvSpPr>
          <p:nvPr>
            <p:ph idx="1"/>
          </p:nvPr>
        </p:nvSpPr>
        <p:spPr>
          <a:xfrm>
            <a:off x="304800" y="5181600"/>
            <a:ext cx="8443664" cy="1319807"/>
          </a:xfrm>
          <a:solidFill>
            <a:srgbClr val="002060"/>
          </a:solidFill>
        </p:spPr>
        <p:style>
          <a:lnRef idx="3">
            <a:schemeClr val="lt1"/>
          </a:lnRef>
          <a:fillRef idx="1">
            <a:schemeClr val="accent6"/>
          </a:fillRef>
          <a:effectRef idx="1">
            <a:schemeClr val="accent6"/>
          </a:effectRef>
          <a:fontRef idx="minor">
            <a:schemeClr val="lt1"/>
          </a:fontRef>
        </p:style>
        <p:txBody>
          <a:bodyPr>
            <a:noAutofit/>
          </a:bodyPr>
          <a:lstStyle/>
          <a:p>
            <a:r>
              <a:rPr lang="en-GB" sz="2400" dirty="0"/>
              <a:t>The more pupils we measure the more the graph is shaped like a bell.  </a:t>
            </a:r>
          </a:p>
          <a:p>
            <a:r>
              <a:rPr lang="en-GB" sz="2400" dirty="0"/>
              <a:t>We call this </a:t>
            </a:r>
            <a:r>
              <a:rPr lang="en-GB" sz="2400" b="1" dirty="0">
                <a:solidFill>
                  <a:srgbClr val="FF0000"/>
                </a:solidFill>
              </a:rPr>
              <a:t>normal distribution </a:t>
            </a:r>
            <a:r>
              <a:rPr lang="en-GB" sz="2400" dirty="0"/>
              <a:t>as it is what we expect to find</a:t>
            </a:r>
          </a:p>
        </p:txBody>
      </p:sp>
      <p:cxnSp>
        <p:nvCxnSpPr>
          <p:cNvPr id="6" name="Straight Arrow Connector 5"/>
          <p:cNvCxnSpPr/>
          <p:nvPr/>
        </p:nvCxnSpPr>
        <p:spPr>
          <a:xfrm flipV="1">
            <a:off x="2667000" y="1676400"/>
            <a:ext cx="0" cy="2743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67000" y="4419600"/>
            <a:ext cx="419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107133" y="2931468"/>
            <a:ext cx="2514600" cy="461665"/>
          </a:xfrm>
          <a:prstGeom prst="rect">
            <a:avLst/>
          </a:prstGeom>
          <a:noFill/>
        </p:spPr>
        <p:txBody>
          <a:bodyPr wrap="square" rtlCol="0">
            <a:spAutoFit/>
          </a:bodyPr>
          <a:lstStyle/>
          <a:p>
            <a:pPr algn="ctr"/>
            <a:r>
              <a:rPr lang="en-GB" sz="2400" dirty="0"/>
              <a:t>Number of pupils</a:t>
            </a:r>
          </a:p>
        </p:txBody>
      </p:sp>
      <p:sp>
        <p:nvSpPr>
          <p:cNvPr id="9" name="TextBox 8"/>
          <p:cNvSpPr txBox="1"/>
          <p:nvPr/>
        </p:nvSpPr>
        <p:spPr>
          <a:xfrm>
            <a:off x="3505200" y="4495800"/>
            <a:ext cx="2514600" cy="461665"/>
          </a:xfrm>
          <a:prstGeom prst="rect">
            <a:avLst/>
          </a:prstGeom>
          <a:noFill/>
        </p:spPr>
        <p:txBody>
          <a:bodyPr wrap="square" rtlCol="0">
            <a:spAutoFit/>
          </a:bodyPr>
          <a:lstStyle/>
          <a:p>
            <a:pPr algn="ctr"/>
            <a:r>
              <a:rPr lang="en-GB" sz="2400" dirty="0"/>
              <a:t>Height groups</a:t>
            </a:r>
          </a:p>
        </p:txBody>
      </p:sp>
      <p:sp>
        <p:nvSpPr>
          <p:cNvPr id="10" name="Rectangle 9"/>
          <p:cNvSpPr/>
          <p:nvPr/>
        </p:nvSpPr>
        <p:spPr>
          <a:xfrm>
            <a:off x="2667000" y="4038600"/>
            <a:ext cx="838200" cy="3810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05200" y="3276600"/>
            <a:ext cx="762000" cy="11430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67200" y="2438400"/>
            <a:ext cx="762000" cy="19812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29200" y="2971800"/>
            <a:ext cx="685800" cy="14478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715000" y="3581400"/>
            <a:ext cx="685800" cy="838200"/>
          </a:xfrm>
          <a:prstGeom prst="rect">
            <a:avLst/>
          </a:prstGeom>
          <a:solidFill>
            <a:srgbClr val="D0FC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2674960" y="2072185"/>
            <a:ext cx="4030639" cy="1885666"/>
          </a:xfrm>
          <a:custGeom>
            <a:avLst/>
            <a:gdLst>
              <a:gd name="connsiteX0" fmla="*/ 0 w 3916908"/>
              <a:gd name="connsiteY0" fmla="*/ 1885666 h 1885666"/>
              <a:gd name="connsiteX1" fmla="*/ 1665027 w 3916908"/>
              <a:gd name="connsiteY1" fmla="*/ 220639 h 1885666"/>
              <a:gd name="connsiteX2" fmla="*/ 2661314 w 3916908"/>
              <a:gd name="connsiteY2" fmla="*/ 561833 h 1885666"/>
              <a:gd name="connsiteX3" fmla="*/ 3916908 w 3916908"/>
              <a:gd name="connsiteY3" fmla="*/ 1735540 h 1885666"/>
            </a:gdLst>
            <a:ahLst/>
            <a:cxnLst>
              <a:cxn ang="0">
                <a:pos x="connsiteX0" y="connsiteY0"/>
              </a:cxn>
              <a:cxn ang="0">
                <a:pos x="connsiteX1" y="connsiteY1"/>
              </a:cxn>
              <a:cxn ang="0">
                <a:pos x="connsiteX2" y="connsiteY2"/>
              </a:cxn>
              <a:cxn ang="0">
                <a:pos x="connsiteX3" y="connsiteY3"/>
              </a:cxn>
            </a:cxnLst>
            <a:rect l="l" t="t" r="r" b="b"/>
            <a:pathLst>
              <a:path w="3916908" h="1885666">
                <a:moveTo>
                  <a:pt x="0" y="1885666"/>
                </a:moveTo>
                <a:cubicBezTo>
                  <a:pt x="610737" y="1163472"/>
                  <a:pt x="1221475" y="441278"/>
                  <a:pt x="1665027" y="220639"/>
                </a:cubicBezTo>
                <a:cubicBezTo>
                  <a:pt x="2108579" y="0"/>
                  <a:pt x="2286001" y="309350"/>
                  <a:pt x="2661314" y="561833"/>
                </a:cubicBezTo>
                <a:cubicBezTo>
                  <a:pt x="3036627" y="814316"/>
                  <a:pt x="3476767" y="1274928"/>
                  <a:pt x="3916908" y="173554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604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590800"/>
            <a:ext cx="6840760" cy="3384376"/>
          </a:xfrm>
          <a:prstGeom prst="rect">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31232" y="5687145"/>
            <a:ext cx="2880320" cy="576064"/>
          </a:xfrm>
          <a:prstGeom prst="rect">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Desk</a:t>
            </a:r>
          </a:p>
        </p:txBody>
      </p:sp>
      <p:sp>
        <p:nvSpPr>
          <p:cNvPr id="6" name="Rectangle 5"/>
          <p:cNvSpPr/>
          <p:nvPr/>
        </p:nvSpPr>
        <p:spPr>
          <a:xfrm>
            <a:off x="3519264" y="2662809"/>
            <a:ext cx="2232248" cy="576064"/>
          </a:xfrm>
          <a:prstGeom prst="rect">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 of the Room</a:t>
            </a:r>
          </a:p>
        </p:txBody>
      </p:sp>
      <p:sp>
        <p:nvSpPr>
          <p:cNvPr id="7" name="Rectangle 6"/>
          <p:cNvSpPr/>
          <p:nvPr/>
        </p:nvSpPr>
        <p:spPr>
          <a:xfrm>
            <a:off x="494928" y="4967064"/>
            <a:ext cx="1944216" cy="576064"/>
          </a:xfrm>
          <a:prstGeom prst="rect">
            <a:avLst/>
          </a:prstGeom>
          <a:solidFill>
            <a:srgbClr val="00B0F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 Foot length</a:t>
            </a:r>
          </a:p>
        </p:txBody>
      </p:sp>
      <p:sp>
        <p:nvSpPr>
          <p:cNvPr id="8" name="Rectangle 7"/>
          <p:cNvSpPr/>
          <p:nvPr/>
        </p:nvSpPr>
        <p:spPr>
          <a:xfrm>
            <a:off x="566936" y="3670920"/>
            <a:ext cx="1971648" cy="576064"/>
          </a:xfrm>
          <a:prstGeom prst="rect">
            <a:avLst/>
          </a:prstGeom>
          <a:solidFill>
            <a:srgbClr val="00B0F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 Earlobe</a:t>
            </a:r>
          </a:p>
        </p:txBody>
      </p:sp>
      <p:sp>
        <p:nvSpPr>
          <p:cNvPr id="9" name="Rectangle 8"/>
          <p:cNvSpPr/>
          <p:nvPr/>
        </p:nvSpPr>
        <p:spPr>
          <a:xfrm>
            <a:off x="710952" y="2302769"/>
            <a:ext cx="2523709" cy="576064"/>
          </a:xfrm>
          <a:prstGeom prst="rect">
            <a:avLst/>
          </a:prstGeom>
          <a:solidFill>
            <a:srgbClr val="00B0F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 Tongue Rolling?</a:t>
            </a:r>
          </a:p>
        </p:txBody>
      </p:sp>
      <p:sp>
        <p:nvSpPr>
          <p:cNvPr id="10" name="Rectangle 9"/>
          <p:cNvSpPr/>
          <p:nvPr/>
        </p:nvSpPr>
        <p:spPr>
          <a:xfrm>
            <a:off x="3375248" y="2014737"/>
            <a:ext cx="2523709" cy="576064"/>
          </a:xfrm>
          <a:prstGeom prst="rect">
            <a:avLst/>
          </a:prstGeom>
          <a:solidFill>
            <a:srgbClr val="00B0F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4. Handedness</a:t>
            </a:r>
          </a:p>
        </p:txBody>
      </p:sp>
      <p:sp>
        <p:nvSpPr>
          <p:cNvPr id="11" name="Rectangle 10"/>
          <p:cNvSpPr/>
          <p:nvPr/>
        </p:nvSpPr>
        <p:spPr>
          <a:xfrm>
            <a:off x="6255568" y="2302769"/>
            <a:ext cx="1971648" cy="576064"/>
          </a:xfrm>
          <a:prstGeom prst="rect">
            <a:avLst/>
          </a:prstGeom>
          <a:solidFill>
            <a:srgbClr val="00B0F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5. Hand span</a:t>
            </a:r>
          </a:p>
        </p:txBody>
      </p:sp>
      <p:sp>
        <p:nvSpPr>
          <p:cNvPr id="12" name="Rectangle 11"/>
          <p:cNvSpPr/>
          <p:nvPr/>
        </p:nvSpPr>
        <p:spPr>
          <a:xfrm>
            <a:off x="6795121" y="3598913"/>
            <a:ext cx="1775039" cy="576064"/>
          </a:xfrm>
          <a:prstGeom prst="rect">
            <a:avLst/>
          </a:prstGeom>
          <a:solidFill>
            <a:srgbClr val="00B0F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6. Height</a:t>
            </a:r>
          </a:p>
        </p:txBody>
      </p:sp>
      <p:sp>
        <p:nvSpPr>
          <p:cNvPr id="14" name="Rectangle 13"/>
          <p:cNvSpPr/>
          <p:nvPr/>
        </p:nvSpPr>
        <p:spPr>
          <a:xfrm>
            <a:off x="152400" y="304800"/>
            <a:ext cx="8839200" cy="1138773"/>
          </a:xfrm>
          <a:prstGeom prst="rect">
            <a:avLst/>
          </a:prstGeom>
        </p:spPr>
        <p:txBody>
          <a:bodyPr wrap="square">
            <a:spAutoFit/>
          </a:bodyPr>
          <a:lstStyle/>
          <a:p>
            <a:pPr>
              <a:buNone/>
            </a:pPr>
            <a:r>
              <a:rPr lang="en-GB" sz="3400" b="1" dirty="0">
                <a:solidFill>
                  <a:srgbClr val="0070C0"/>
                </a:solidFill>
              </a:rPr>
              <a:t>Task: </a:t>
            </a:r>
            <a:r>
              <a:rPr lang="en-GB" sz="3400" dirty="0">
                <a:solidFill>
                  <a:schemeClr val="tx1"/>
                </a:solidFill>
              </a:rPr>
              <a:t>At each station around the room, complete your information on the sheet provided</a:t>
            </a:r>
          </a:p>
        </p:txBody>
      </p:sp>
    </p:spTree>
    <p:extLst>
      <p:ext uri="{BB962C8B-B14F-4D97-AF65-F5344CB8AC3E}">
        <p14:creationId xmlns:p14="http://schemas.microsoft.com/office/powerpoint/2010/main" val="396306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950168"/>
          </a:xfrm>
        </p:spPr>
        <p:txBody>
          <a:bodyPr>
            <a:noAutofit/>
          </a:bodyPr>
          <a:lstStyle/>
          <a:p>
            <a:r>
              <a:rPr lang="en-GB" sz="3200" b="1" dirty="0">
                <a:solidFill>
                  <a:srgbClr val="0070C0"/>
                </a:solidFill>
                <a:effectLst>
                  <a:outerShdw blurRad="38100" dist="38100" dir="2700000" algn="tl">
                    <a:srgbClr val="000000">
                      <a:alpha val="43137"/>
                    </a:srgbClr>
                  </a:outerShdw>
                </a:effectLst>
              </a:rPr>
              <a:t>Teams</a:t>
            </a:r>
            <a:r>
              <a:rPr lang="en-GB" sz="3200" dirty="0">
                <a:solidFill>
                  <a:srgbClr val="0070C0"/>
                </a:solidFill>
              </a:rPr>
              <a:t>: </a:t>
            </a:r>
            <a:r>
              <a:rPr lang="en-GB" sz="3200" dirty="0"/>
              <a:t>In teams, take one set of results, bring back to a table and complete the tasks below:</a:t>
            </a:r>
          </a:p>
        </p:txBody>
      </p:sp>
      <p:graphicFrame>
        <p:nvGraphicFramePr>
          <p:cNvPr id="3" name="Table 2"/>
          <p:cNvGraphicFramePr>
            <a:graphicFrameLocks noGrp="1"/>
          </p:cNvGraphicFramePr>
          <p:nvPr/>
        </p:nvGraphicFramePr>
        <p:xfrm>
          <a:off x="251520" y="1124745"/>
          <a:ext cx="1728192" cy="1818640"/>
        </p:xfrm>
        <a:graphic>
          <a:graphicData uri="http://schemas.openxmlformats.org/drawingml/2006/table">
            <a:tbl>
              <a:tblPr firstRow="1" bandRow="1">
                <a:tableStyleId>{85BE263C-DBD7-4A20-BB59-AAB30ACAA65A}</a:tableStyleId>
              </a:tblPr>
              <a:tblGrid>
                <a:gridCol w="1728192">
                  <a:extLst>
                    <a:ext uri="{9D8B030D-6E8A-4147-A177-3AD203B41FA5}">
                      <a16:colId xmlns:a16="http://schemas.microsoft.com/office/drawing/2014/main" val="20000"/>
                    </a:ext>
                  </a:extLst>
                </a:gridCol>
              </a:tblGrid>
              <a:tr h="370840">
                <a:tc>
                  <a:txBody>
                    <a:bodyPr/>
                    <a:lstStyle/>
                    <a:p>
                      <a:pPr algn="ctr"/>
                      <a:r>
                        <a:rPr lang="en-GB" sz="1600" dirty="0">
                          <a:latin typeface="+mj-lt"/>
                        </a:rPr>
                        <a:t>Foot</a:t>
                      </a:r>
                      <a:r>
                        <a:rPr lang="en-GB" sz="1600" baseline="0" dirty="0">
                          <a:latin typeface="+mj-lt"/>
                        </a:rPr>
                        <a:t> length</a:t>
                      </a:r>
                      <a:endParaRPr lang="en-GB" sz="1600" dirty="0">
                        <a:latin typeface="+mj-lt"/>
                      </a:endParaRPr>
                    </a:p>
                  </a:txBody>
                  <a:tcPr/>
                </a:tc>
                <a:extLst>
                  <a:ext uri="{0D108BD9-81ED-4DB2-BD59-A6C34878D82A}">
                    <a16:rowId xmlns:a16="http://schemas.microsoft.com/office/drawing/2014/main" val="10000"/>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3528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nvGraphicFramePr>
        <p:xfrm>
          <a:off x="2771800" y="1196752"/>
          <a:ext cx="1584176" cy="1854200"/>
        </p:xfrm>
        <a:graphic>
          <a:graphicData uri="http://schemas.openxmlformats.org/drawingml/2006/table">
            <a:tbl>
              <a:tblPr firstRow="1" bandRow="1">
                <a:tableStyleId>{6E25E649-3F16-4E02-A733-19D2CDBF48F0}</a:tableStyleId>
              </a:tblPr>
              <a:tblGrid>
                <a:gridCol w="1584176">
                  <a:extLst>
                    <a:ext uri="{9D8B030D-6E8A-4147-A177-3AD203B41FA5}">
                      <a16:colId xmlns:a16="http://schemas.microsoft.com/office/drawing/2014/main" val="20000"/>
                    </a:ext>
                  </a:extLst>
                </a:gridCol>
              </a:tblGrid>
              <a:tr h="370840">
                <a:tc>
                  <a:txBody>
                    <a:bodyPr/>
                    <a:lstStyle/>
                    <a:p>
                      <a:pPr algn="ctr"/>
                      <a:r>
                        <a:rPr lang="en-GB" sz="1600" dirty="0">
                          <a:latin typeface="+mj-lt"/>
                        </a:rPr>
                        <a:t>Earlobe</a:t>
                      </a:r>
                    </a:p>
                  </a:txBody>
                  <a:tcPr/>
                </a:tc>
                <a:extLst>
                  <a:ext uri="{0D108BD9-81ED-4DB2-BD59-A6C34878D82A}">
                    <a16:rowId xmlns:a16="http://schemas.microsoft.com/office/drawing/2014/main" val="10000"/>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nvGraphicFramePr>
        <p:xfrm>
          <a:off x="4788024" y="1124745"/>
          <a:ext cx="1584176" cy="2054860"/>
        </p:xfrm>
        <a:graphic>
          <a:graphicData uri="http://schemas.openxmlformats.org/drawingml/2006/table">
            <a:tbl>
              <a:tblPr firstRow="1" bandRow="1">
                <a:tableStyleId>{6E25E649-3F16-4E02-A733-19D2CDBF48F0}</a:tableStyleId>
              </a:tblPr>
              <a:tblGrid>
                <a:gridCol w="1584176">
                  <a:extLst>
                    <a:ext uri="{9D8B030D-6E8A-4147-A177-3AD203B41FA5}">
                      <a16:colId xmlns:a16="http://schemas.microsoft.com/office/drawing/2014/main" val="20000"/>
                    </a:ext>
                  </a:extLst>
                </a:gridCol>
              </a:tblGrid>
              <a:tr h="571500">
                <a:tc>
                  <a:txBody>
                    <a:bodyPr/>
                    <a:lstStyle/>
                    <a:p>
                      <a:pPr algn="ctr"/>
                      <a:r>
                        <a:rPr lang="en-GB" sz="1600" dirty="0">
                          <a:latin typeface="+mj-lt"/>
                        </a:rPr>
                        <a:t>Tongue</a:t>
                      </a:r>
                      <a:r>
                        <a:rPr lang="en-GB" sz="1600" baseline="0" dirty="0">
                          <a:latin typeface="+mj-lt"/>
                        </a:rPr>
                        <a:t> Rolling</a:t>
                      </a:r>
                      <a:endParaRPr lang="en-GB" sz="1600" dirty="0">
                        <a:latin typeface="+mj-lt"/>
                      </a:endParaRPr>
                    </a:p>
                  </a:txBody>
                  <a:tcPr>
                    <a:solidFill>
                      <a:srgbClr val="7030A0"/>
                    </a:solidFill>
                  </a:tcPr>
                </a:tc>
                <a:extLst>
                  <a:ext uri="{0D108BD9-81ED-4DB2-BD59-A6C34878D82A}">
                    <a16:rowId xmlns:a16="http://schemas.microsoft.com/office/drawing/2014/main" val="10000"/>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nvGraphicFramePr>
        <p:xfrm>
          <a:off x="7308304" y="1052736"/>
          <a:ext cx="1584176" cy="2054860"/>
        </p:xfrm>
        <a:graphic>
          <a:graphicData uri="http://schemas.openxmlformats.org/drawingml/2006/table">
            <a:tbl>
              <a:tblPr firstRow="1" bandRow="1">
                <a:tableStyleId>{6E25E649-3F16-4E02-A733-19D2CDBF48F0}</a:tableStyleId>
              </a:tblPr>
              <a:tblGrid>
                <a:gridCol w="1584176">
                  <a:extLst>
                    <a:ext uri="{9D8B030D-6E8A-4147-A177-3AD203B41FA5}">
                      <a16:colId xmlns:a16="http://schemas.microsoft.com/office/drawing/2014/main" val="20000"/>
                    </a:ext>
                  </a:extLst>
                </a:gridCol>
              </a:tblGrid>
              <a:tr h="571500">
                <a:tc>
                  <a:txBody>
                    <a:bodyPr/>
                    <a:lstStyle/>
                    <a:p>
                      <a:pPr algn="ctr"/>
                      <a:r>
                        <a:rPr lang="en-GB" sz="1600" dirty="0">
                          <a:latin typeface="+mj-lt"/>
                        </a:rPr>
                        <a:t>Handedness</a:t>
                      </a:r>
                    </a:p>
                  </a:txBody>
                  <a:tcPr>
                    <a:solidFill>
                      <a:srgbClr val="FFC000"/>
                    </a:solidFill>
                  </a:tcPr>
                </a:tc>
                <a:extLst>
                  <a:ext uri="{0D108BD9-81ED-4DB2-BD59-A6C34878D82A}">
                    <a16:rowId xmlns:a16="http://schemas.microsoft.com/office/drawing/2014/main" val="10000"/>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6084168" y="2492896"/>
          <a:ext cx="1584176" cy="2054860"/>
        </p:xfrm>
        <a:graphic>
          <a:graphicData uri="http://schemas.openxmlformats.org/drawingml/2006/table">
            <a:tbl>
              <a:tblPr firstRow="1" bandRow="1">
                <a:tableStyleId>{6E25E649-3F16-4E02-A733-19D2CDBF48F0}</a:tableStyleId>
              </a:tblPr>
              <a:tblGrid>
                <a:gridCol w="1584176">
                  <a:extLst>
                    <a:ext uri="{9D8B030D-6E8A-4147-A177-3AD203B41FA5}">
                      <a16:colId xmlns:a16="http://schemas.microsoft.com/office/drawing/2014/main" val="20000"/>
                    </a:ext>
                  </a:extLst>
                </a:gridCol>
              </a:tblGrid>
              <a:tr h="571500">
                <a:tc>
                  <a:txBody>
                    <a:bodyPr/>
                    <a:lstStyle/>
                    <a:p>
                      <a:pPr algn="ctr"/>
                      <a:r>
                        <a:rPr lang="en-GB" sz="1600" dirty="0">
                          <a:latin typeface="+mj-lt"/>
                        </a:rPr>
                        <a:t>Height</a:t>
                      </a:r>
                    </a:p>
                  </a:txBody>
                  <a:tcPr>
                    <a:solidFill>
                      <a:srgbClr val="FF0000"/>
                    </a:solidFill>
                  </a:tcPr>
                </a:tc>
                <a:extLst>
                  <a:ext uri="{0D108BD9-81ED-4DB2-BD59-A6C34878D82A}">
                    <a16:rowId xmlns:a16="http://schemas.microsoft.com/office/drawing/2014/main" val="10000"/>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entury Gothic"/>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9" name="Rectangle 8"/>
          <p:cNvSpPr/>
          <p:nvPr/>
        </p:nvSpPr>
        <p:spPr>
          <a:xfrm>
            <a:off x="228600" y="4343400"/>
            <a:ext cx="8740080" cy="230425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3200" dirty="0">
                <a:solidFill>
                  <a:schemeClr val="tx1"/>
                </a:solidFill>
              </a:rPr>
              <a:t>Display the results of your trait with a </a:t>
            </a:r>
            <a:r>
              <a:rPr lang="en-GB" sz="3200" b="1" dirty="0">
                <a:solidFill>
                  <a:srgbClr val="0070C0"/>
                </a:solidFill>
              </a:rPr>
              <a:t>graph</a:t>
            </a:r>
            <a:endParaRPr lang="en-GB" sz="3200" b="1" dirty="0">
              <a:solidFill>
                <a:srgbClr val="0070C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GB" sz="3200" dirty="0">
                <a:solidFill>
                  <a:schemeClr val="tx1"/>
                </a:solidFill>
              </a:rPr>
              <a:t>Determine if the trait is </a:t>
            </a:r>
            <a:r>
              <a:rPr lang="en-GB" sz="3200" b="1" dirty="0">
                <a:solidFill>
                  <a:srgbClr val="FF0000"/>
                </a:solidFill>
              </a:rPr>
              <a:t>environmental or inherited</a:t>
            </a:r>
          </a:p>
          <a:p>
            <a:pPr marL="457200" indent="-457200">
              <a:buFont typeface="Arial" panose="020B0604020202020204" pitchFamily="34" charset="0"/>
              <a:buChar char="•"/>
            </a:pPr>
            <a:r>
              <a:rPr lang="en-GB" sz="3200" dirty="0">
                <a:solidFill>
                  <a:schemeClr val="tx1"/>
                </a:solidFill>
              </a:rPr>
              <a:t>Be able to </a:t>
            </a:r>
            <a:r>
              <a:rPr lang="en-GB" sz="3200" b="1" dirty="0">
                <a:solidFill>
                  <a:srgbClr val="FFFF00"/>
                </a:solidFill>
              </a:rPr>
              <a:t>explain why your group decided this</a:t>
            </a:r>
            <a:r>
              <a:rPr lang="en-GB" sz="3200" dirty="0">
                <a:solidFill>
                  <a:srgbClr val="FFFF00"/>
                </a:solidFill>
              </a:rPr>
              <a:t>.</a:t>
            </a:r>
          </a:p>
        </p:txBody>
      </p:sp>
      <p:graphicFrame>
        <p:nvGraphicFramePr>
          <p:cNvPr id="10" name="Table 9"/>
          <p:cNvGraphicFramePr>
            <a:graphicFrameLocks noGrp="1"/>
          </p:cNvGraphicFramePr>
          <p:nvPr/>
        </p:nvGraphicFramePr>
        <p:xfrm>
          <a:off x="1547664" y="2204865"/>
          <a:ext cx="1512168" cy="2019300"/>
        </p:xfrm>
        <a:graphic>
          <a:graphicData uri="http://schemas.openxmlformats.org/drawingml/2006/table">
            <a:tbl>
              <a:tblPr firstRow="1" bandRow="1">
                <a:tableStyleId>{EB344D84-9AFB-497E-A393-DC336BA19D2E}</a:tableStyleId>
              </a:tblPr>
              <a:tblGrid>
                <a:gridCol w="1512168">
                  <a:extLst>
                    <a:ext uri="{9D8B030D-6E8A-4147-A177-3AD203B41FA5}">
                      <a16:colId xmlns:a16="http://schemas.microsoft.com/office/drawing/2014/main" val="20000"/>
                    </a:ext>
                  </a:extLst>
                </a:gridCol>
              </a:tblGrid>
              <a:tr h="571500">
                <a:tc>
                  <a:txBody>
                    <a:bodyPr/>
                    <a:lstStyle/>
                    <a:p>
                      <a:pPr algn="ctr"/>
                      <a:r>
                        <a:rPr lang="en-GB" sz="1600" dirty="0">
                          <a:latin typeface="+mj-lt"/>
                        </a:rPr>
                        <a:t>Hand Span</a:t>
                      </a:r>
                    </a:p>
                  </a:txBody>
                  <a:tcPr/>
                </a:tc>
                <a:extLst>
                  <a:ext uri="{0D108BD9-81ED-4DB2-BD59-A6C34878D82A}">
                    <a16:rowId xmlns:a16="http://schemas.microsoft.com/office/drawing/2014/main" val="10000"/>
                  </a:ext>
                </a:extLst>
              </a:tr>
              <a:tr h="370840">
                <a:tc>
                  <a:txBody>
                    <a:bodyPr/>
                    <a:lstStyle/>
                    <a:p>
                      <a:pPr algn="ctr"/>
                      <a:endParaRPr lang="en-GB" sz="1600" b="1" dirty="0">
                        <a:latin typeface="+mj-lt"/>
                      </a:endParaRPr>
                    </a:p>
                  </a:txBody>
                  <a:tcPr/>
                </a:tc>
                <a:extLst>
                  <a:ext uri="{0D108BD9-81ED-4DB2-BD59-A6C34878D82A}">
                    <a16:rowId xmlns:a16="http://schemas.microsoft.com/office/drawing/2014/main" val="10001"/>
                  </a:ext>
                </a:extLst>
              </a:tr>
              <a:tr h="370840">
                <a:tc>
                  <a:txBody>
                    <a:bodyPr/>
                    <a:lstStyle/>
                    <a:p>
                      <a:pPr algn="ctr"/>
                      <a:endParaRPr lang="en-GB" sz="1600" b="1" dirty="0">
                        <a:latin typeface="+mj-lt"/>
                      </a:endParaRPr>
                    </a:p>
                  </a:txBody>
                  <a:tcPr/>
                </a:tc>
                <a:extLst>
                  <a:ext uri="{0D108BD9-81ED-4DB2-BD59-A6C34878D82A}">
                    <a16:rowId xmlns:a16="http://schemas.microsoft.com/office/drawing/2014/main" val="10002"/>
                  </a:ext>
                </a:extLst>
              </a:tr>
              <a:tr h="370840">
                <a:tc>
                  <a:txBody>
                    <a:bodyPr/>
                    <a:lstStyle/>
                    <a:p>
                      <a:pPr algn="ctr"/>
                      <a:endParaRPr lang="en-GB" sz="1600" b="1" dirty="0">
                        <a:latin typeface="+mj-lt"/>
                      </a:endParaRPr>
                    </a:p>
                  </a:txBody>
                  <a:tcPr/>
                </a:tc>
                <a:extLst>
                  <a:ext uri="{0D108BD9-81ED-4DB2-BD59-A6C34878D82A}">
                    <a16:rowId xmlns:a16="http://schemas.microsoft.com/office/drawing/2014/main" val="10003"/>
                  </a:ext>
                </a:extLst>
              </a:tr>
              <a:tr h="335280">
                <a:tc>
                  <a:txBody>
                    <a:bodyPr/>
                    <a:lstStyle/>
                    <a:p>
                      <a:pPr algn="ctr"/>
                      <a:endParaRPr lang="en-GB" sz="1600" b="1" dirty="0">
                        <a:latin typeface="+mj-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386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610600" cy="1754326"/>
          </a:xfrm>
          <a:prstGeom prst="rect">
            <a:avLst/>
          </a:prstGeom>
          <a:noFill/>
        </p:spPr>
        <p:txBody>
          <a:bodyPr wrap="square" rtlCol="0">
            <a:spAutoFit/>
          </a:bodyPr>
          <a:lstStyle/>
          <a:p>
            <a:r>
              <a:rPr lang="en-GB" sz="2800" b="1" dirty="0">
                <a:solidFill>
                  <a:srgbClr val="0070C0"/>
                </a:solidFill>
                <a:latin typeface="Comic Sans MS" pitchFamily="66" charset="0"/>
              </a:rPr>
              <a:t>Plenary</a:t>
            </a:r>
            <a:r>
              <a:rPr lang="en-GB" sz="2800" dirty="0">
                <a:solidFill>
                  <a:srgbClr val="002060"/>
                </a:solidFill>
                <a:latin typeface="Comic Sans MS" pitchFamily="66" charset="0"/>
              </a:rPr>
              <a:t> ~ Imagine a world where there was </a:t>
            </a:r>
            <a:r>
              <a:rPr lang="en-GB" sz="2800" u="sng" dirty="0">
                <a:solidFill>
                  <a:srgbClr val="002060"/>
                </a:solidFill>
                <a:latin typeface="Comic Sans MS" pitchFamily="66" charset="0"/>
              </a:rPr>
              <a:t>no variation</a:t>
            </a:r>
            <a:r>
              <a:rPr lang="en-GB" sz="2800" dirty="0">
                <a:solidFill>
                  <a:srgbClr val="002060"/>
                </a:solidFill>
                <a:latin typeface="Comic Sans MS" pitchFamily="66" charset="0"/>
              </a:rPr>
              <a:t>, a world where everybody looked </a:t>
            </a:r>
            <a:r>
              <a:rPr lang="en-GB" sz="2800" b="1" dirty="0">
                <a:solidFill>
                  <a:srgbClr val="002060"/>
                </a:solidFill>
                <a:latin typeface="Comic Sans MS" pitchFamily="66" charset="0"/>
              </a:rPr>
              <a:t>exactly the same </a:t>
            </a:r>
            <a:r>
              <a:rPr lang="en-GB" sz="2800" dirty="0">
                <a:solidFill>
                  <a:srgbClr val="002060"/>
                </a:solidFill>
                <a:latin typeface="Comic Sans MS" pitchFamily="66" charset="0"/>
              </a:rPr>
              <a:t>as one another!! </a:t>
            </a:r>
          </a:p>
          <a:p>
            <a:endParaRPr lang="en-GB" sz="2400" dirty="0">
              <a:solidFill>
                <a:srgbClr val="002060"/>
              </a:solidFill>
            </a:endParaRPr>
          </a:p>
        </p:txBody>
      </p:sp>
      <p:sp>
        <p:nvSpPr>
          <p:cNvPr id="2" name="TextBox 1"/>
          <p:cNvSpPr txBox="1"/>
          <p:nvPr/>
        </p:nvSpPr>
        <p:spPr>
          <a:xfrm>
            <a:off x="2819400" y="4800600"/>
            <a:ext cx="144016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solidFill>
                  <a:srgbClr val="002060"/>
                </a:solidFill>
              </a:rPr>
              <a:t>Inherited</a:t>
            </a:r>
          </a:p>
        </p:txBody>
      </p:sp>
      <p:sp>
        <p:nvSpPr>
          <p:cNvPr id="7" name="TextBox 6"/>
          <p:cNvSpPr txBox="1"/>
          <p:nvPr/>
        </p:nvSpPr>
        <p:spPr>
          <a:xfrm>
            <a:off x="4495800" y="4343400"/>
            <a:ext cx="208823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solidFill>
                  <a:srgbClr val="002060"/>
                </a:solidFill>
              </a:rPr>
              <a:t>Environmental</a:t>
            </a:r>
          </a:p>
        </p:txBody>
      </p:sp>
      <p:sp>
        <p:nvSpPr>
          <p:cNvPr id="8" name="TextBox 7"/>
          <p:cNvSpPr txBox="1"/>
          <p:nvPr/>
        </p:nvSpPr>
        <p:spPr>
          <a:xfrm>
            <a:off x="3352800" y="5791200"/>
            <a:ext cx="208823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solidFill>
                  <a:srgbClr val="002060"/>
                </a:solidFill>
              </a:rPr>
              <a:t>Characteristics</a:t>
            </a:r>
          </a:p>
        </p:txBody>
      </p:sp>
      <p:sp>
        <p:nvSpPr>
          <p:cNvPr id="9" name="TextBox 8"/>
          <p:cNvSpPr txBox="1"/>
          <p:nvPr/>
        </p:nvSpPr>
        <p:spPr>
          <a:xfrm>
            <a:off x="6096000" y="5943600"/>
            <a:ext cx="208823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solidFill>
                  <a:srgbClr val="002060"/>
                </a:solidFill>
              </a:rPr>
              <a:t>Factors</a:t>
            </a:r>
          </a:p>
        </p:txBody>
      </p:sp>
      <p:sp>
        <p:nvSpPr>
          <p:cNvPr id="10" name="TextBox 9"/>
          <p:cNvSpPr txBox="1"/>
          <p:nvPr/>
        </p:nvSpPr>
        <p:spPr>
          <a:xfrm>
            <a:off x="6477000" y="5105400"/>
            <a:ext cx="208823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solidFill>
                  <a:srgbClr val="002060"/>
                </a:solidFill>
              </a:rPr>
              <a:t>Variation</a:t>
            </a:r>
          </a:p>
        </p:txBody>
      </p:sp>
      <p:sp>
        <p:nvSpPr>
          <p:cNvPr id="3" name="TextBox 2"/>
          <p:cNvSpPr txBox="1"/>
          <p:nvPr/>
        </p:nvSpPr>
        <p:spPr>
          <a:xfrm>
            <a:off x="3200400" y="1828800"/>
            <a:ext cx="5638800" cy="2308324"/>
          </a:xfrm>
          <a:prstGeom prst="rect">
            <a:avLst/>
          </a:prstGeom>
          <a:noFill/>
        </p:spPr>
        <p:txBody>
          <a:bodyPr wrap="square" rtlCol="0">
            <a:spAutoFit/>
          </a:bodyPr>
          <a:lstStyle/>
          <a:p>
            <a:pPr algn="ctr"/>
            <a:r>
              <a:rPr lang="en-GB" sz="2400" dirty="0">
                <a:solidFill>
                  <a:srgbClr val="002060"/>
                </a:solidFill>
                <a:latin typeface="Comic Sans MS" pitchFamily="66" charset="0"/>
              </a:rPr>
              <a:t>Describe the </a:t>
            </a:r>
            <a:r>
              <a:rPr lang="en-GB" sz="2400" b="1" dirty="0">
                <a:solidFill>
                  <a:srgbClr val="002060"/>
                </a:solidFill>
                <a:latin typeface="Comic Sans MS" pitchFamily="66" charset="0"/>
              </a:rPr>
              <a:t>advantages</a:t>
            </a:r>
            <a:r>
              <a:rPr lang="en-GB" sz="2400" dirty="0">
                <a:solidFill>
                  <a:srgbClr val="002060"/>
                </a:solidFill>
                <a:latin typeface="Comic Sans MS" pitchFamily="66" charset="0"/>
              </a:rPr>
              <a:t> and </a:t>
            </a:r>
            <a:r>
              <a:rPr lang="en-GB" sz="2400" b="1" dirty="0">
                <a:solidFill>
                  <a:srgbClr val="002060"/>
                </a:solidFill>
                <a:latin typeface="Comic Sans MS" pitchFamily="66" charset="0"/>
              </a:rPr>
              <a:t>disadvantages</a:t>
            </a:r>
            <a:r>
              <a:rPr lang="en-GB" sz="2400" dirty="0">
                <a:solidFill>
                  <a:srgbClr val="002060"/>
                </a:solidFill>
                <a:latin typeface="Comic Sans MS" pitchFamily="66" charset="0"/>
              </a:rPr>
              <a:t> of this world, think about the personalities, jobs and hobbies people might have and whether you would like to live in a world like this!</a:t>
            </a:r>
          </a:p>
        </p:txBody>
      </p:sp>
      <p:pic>
        <p:nvPicPr>
          <p:cNvPr id="12" name="Picture 8" descr="Globe, Summer Season, World, Travel, Tour, Water, Pool"/>
          <p:cNvPicPr>
            <a:picLocks noChangeAspect="1" noChangeArrowheads="1"/>
          </p:cNvPicPr>
          <p:nvPr/>
        </p:nvPicPr>
        <p:blipFill>
          <a:blip r:embed="rId2" cstate="print"/>
          <a:srcRect/>
          <a:stretch>
            <a:fillRect/>
          </a:stretch>
        </p:blipFill>
        <p:spPr bwMode="auto">
          <a:xfrm>
            <a:off x="457200" y="2133600"/>
            <a:ext cx="2628899" cy="1752600"/>
          </a:xfrm>
          <a:prstGeom prst="rect">
            <a:avLst/>
          </a:prstGeom>
          <a:noFill/>
        </p:spPr>
      </p:pic>
      <p:pic>
        <p:nvPicPr>
          <p:cNvPr id="13" name="Picture 10" descr="Language, Learning, Books, Education, Learn, Study"/>
          <p:cNvPicPr>
            <a:picLocks noChangeAspect="1" noChangeArrowheads="1"/>
          </p:cNvPicPr>
          <p:nvPr/>
        </p:nvPicPr>
        <p:blipFill>
          <a:blip r:embed="rId3" cstate="print"/>
          <a:srcRect/>
          <a:stretch>
            <a:fillRect/>
          </a:stretch>
        </p:blipFill>
        <p:spPr bwMode="auto">
          <a:xfrm>
            <a:off x="457199" y="4191000"/>
            <a:ext cx="1828801" cy="1371601"/>
          </a:xfrm>
          <a:prstGeom prst="rect">
            <a:avLst/>
          </a:prstGeom>
          <a:noFill/>
        </p:spPr>
      </p:pic>
      <p:pic>
        <p:nvPicPr>
          <p:cNvPr id="14" name="Picture 43"/>
          <p:cNvPicPr>
            <a:picLocks noChangeAspect="1" noChangeArrowheads="1"/>
          </p:cNvPicPr>
          <p:nvPr/>
        </p:nvPicPr>
        <p:blipFill>
          <a:blip r:embed="rId4" cstate="print"/>
          <a:srcRect/>
          <a:stretch>
            <a:fillRect/>
          </a:stretch>
        </p:blipFill>
        <p:spPr bwMode="auto">
          <a:xfrm>
            <a:off x="457200" y="5867400"/>
            <a:ext cx="2322045" cy="609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7999"/>
        </p:xfrm>
        <a:graphic>
          <a:graphicData uri="http://schemas.openxmlformats.org/drawingml/2006/table">
            <a:tbl>
              <a:tblPr/>
              <a:tblGrid>
                <a:gridCol w="4571538">
                  <a:extLst>
                    <a:ext uri="{9D8B030D-6E8A-4147-A177-3AD203B41FA5}">
                      <a16:colId xmlns:a16="http://schemas.microsoft.com/office/drawing/2014/main" val="20000"/>
                    </a:ext>
                  </a:extLst>
                </a:gridCol>
                <a:gridCol w="4572462">
                  <a:extLst>
                    <a:ext uri="{9D8B030D-6E8A-4147-A177-3AD203B41FA5}">
                      <a16:colId xmlns:a16="http://schemas.microsoft.com/office/drawing/2014/main" val="20001"/>
                    </a:ext>
                  </a:extLst>
                </a:gridCol>
              </a:tblGrid>
              <a:tr h="859246">
                <a:tc>
                  <a:txBody>
                    <a:bodyPr/>
                    <a:lstStyle/>
                    <a:p>
                      <a:pPr indent="228600">
                        <a:spcAft>
                          <a:spcPts val="0"/>
                        </a:spcAft>
                      </a:pPr>
                      <a:endParaRPr lang="en-GB" sz="1100" dirty="0">
                        <a:latin typeface="Calibri"/>
                        <a:ea typeface="Calibri"/>
                        <a:cs typeface="Times New Roman"/>
                      </a:endParaRPr>
                    </a:p>
                    <a:p>
                      <a:pPr indent="228600">
                        <a:spcAft>
                          <a:spcPts val="0"/>
                        </a:spcAft>
                      </a:pPr>
                      <a:r>
                        <a:rPr lang="en-US" sz="1600" b="1" dirty="0">
                          <a:latin typeface="Calibri"/>
                          <a:ea typeface="Calibri"/>
                          <a:cs typeface="Times New Roman"/>
                        </a:rPr>
                        <a:t>YOUR HEIGHT </a:t>
                      </a:r>
                      <a:endParaRPr lang="en-GB" sz="11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YOUR RELIGION</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179">
                <a:tc>
                  <a:txBody>
                    <a:bodyPr/>
                    <a:lstStyle/>
                    <a:p>
                      <a:pPr indent="228600">
                        <a:spcAft>
                          <a:spcPts val="0"/>
                        </a:spcAft>
                      </a:pPr>
                      <a:endParaRPr lang="en-GB" sz="1100" dirty="0">
                        <a:latin typeface="Calibri"/>
                        <a:ea typeface="Calibri"/>
                        <a:cs typeface="Times New Roman"/>
                      </a:endParaRPr>
                    </a:p>
                    <a:p>
                      <a:pPr indent="228600">
                        <a:spcAft>
                          <a:spcPts val="0"/>
                        </a:spcAft>
                      </a:pPr>
                      <a:r>
                        <a:rPr lang="en-US" sz="1600" b="1" dirty="0">
                          <a:latin typeface="Calibri"/>
                          <a:ea typeface="Calibri"/>
                          <a:cs typeface="Times New Roman"/>
                        </a:rPr>
                        <a:t>YOUR WEIGHT</a:t>
                      </a:r>
                      <a:endParaRPr lang="en-GB" sz="11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WHAT ACCENT YOU SPEAK WITH</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043">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YOUR HAIR COLOUR</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a:latin typeface="Calibri"/>
                        <a:ea typeface="Calibri"/>
                        <a:cs typeface="Times New Roman"/>
                      </a:endParaRPr>
                    </a:p>
                    <a:p>
                      <a:pPr indent="228600">
                        <a:spcAft>
                          <a:spcPts val="0"/>
                        </a:spcAft>
                      </a:pPr>
                      <a:r>
                        <a:rPr lang="en-US" sz="1500" b="1">
                          <a:latin typeface="Calibri"/>
                          <a:ea typeface="Calibri"/>
                          <a:cs typeface="Times New Roman"/>
                        </a:rPr>
                        <a:t>WHAT LANGUAGE YOU SPEAK</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7043">
                <a:tc>
                  <a:txBody>
                    <a:bodyPr/>
                    <a:lstStyle/>
                    <a:p>
                      <a:pPr indent="228600">
                        <a:spcAft>
                          <a:spcPts val="0"/>
                        </a:spcAft>
                      </a:pPr>
                      <a:endParaRPr lang="en-GB" sz="1100" dirty="0">
                        <a:latin typeface="Calibri"/>
                        <a:ea typeface="Calibri"/>
                        <a:cs typeface="Times New Roman"/>
                      </a:endParaRPr>
                    </a:p>
                    <a:p>
                      <a:pPr indent="228600">
                        <a:spcAft>
                          <a:spcPts val="0"/>
                        </a:spcAft>
                      </a:pPr>
                      <a:r>
                        <a:rPr lang="en-US" sz="1600" b="1" dirty="0">
                          <a:latin typeface="Calibri"/>
                          <a:ea typeface="Calibri"/>
                          <a:cs typeface="Times New Roman"/>
                        </a:rPr>
                        <a:t>YOUR EYE COLOUR</a:t>
                      </a:r>
                      <a:endParaRPr lang="en-GB" sz="11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YOUR BLOOD GROUP</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4179">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YOUR</a:t>
                      </a:r>
                      <a:endParaRPr lang="en-GB" sz="1100">
                        <a:latin typeface="Calibri"/>
                        <a:ea typeface="Calibri"/>
                        <a:cs typeface="Times New Roman"/>
                      </a:endParaRPr>
                    </a:p>
                    <a:p>
                      <a:pPr indent="228600">
                        <a:spcAft>
                          <a:spcPts val="0"/>
                        </a:spcAft>
                      </a:pPr>
                      <a:r>
                        <a:rPr lang="en-US" sz="1600" b="1">
                          <a:latin typeface="Calibri"/>
                          <a:ea typeface="Calibri"/>
                          <a:cs typeface="Times New Roman"/>
                        </a:rPr>
                        <a:t>SKIN COLOUR</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HAVING PIERCED EARS</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90019">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HAVING LONG OR SHORT HAIR</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HAVING A SCAR</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9247">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HAVING EARS WITH LOBES …   OR WITHOUT</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HAVING FRECKLES </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7043">
                <a:tc>
                  <a:txBody>
                    <a:bodyPr/>
                    <a:lstStyle/>
                    <a:p>
                      <a:pPr indent="228600">
                        <a:spcAft>
                          <a:spcPts val="0"/>
                        </a:spcAft>
                      </a:pPr>
                      <a:endParaRPr lang="en-GB" sz="1100">
                        <a:latin typeface="Calibri"/>
                        <a:ea typeface="Calibri"/>
                        <a:cs typeface="Times New Roman"/>
                      </a:endParaRPr>
                    </a:p>
                    <a:p>
                      <a:pPr indent="228600">
                        <a:spcAft>
                          <a:spcPts val="0"/>
                        </a:spcAft>
                      </a:pPr>
                      <a:r>
                        <a:rPr lang="en-US" sz="1600" b="1">
                          <a:latin typeface="Calibri"/>
                          <a:ea typeface="Calibri"/>
                          <a:cs typeface="Times New Roman"/>
                        </a:rPr>
                        <a:t>BEING MALE OR FEMALE</a:t>
                      </a:r>
                      <a:endParaRPr lang="en-GB" sz="110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0"/>
                        </a:spcAft>
                      </a:pPr>
                      <a:endParaRPr lang="en-GB" sz="1100" dirty="0">
                        <a:latin typeface="Calibri"/>
                        <a:ea typeface="Calibri"/>
                        <a:cs typeface="Times New Roman"/>
                      </a:endParaRPr>
                    </a:p>
                    <a:p>
                      <a:pPr indent="228600">
                        <a:spcAft>
                          <a:spcPts val="0"/>
                        </a:spcAft>
                      </a:pPr>
                      <a:r>
                        <a:rPr lang="en-US" sz="1600" b="1" dirty="0">
                          <a:latin typeface="Calibri"/>
                          <a:ea typeface="Calibri"/>
                          <a:cs typeface="Times New Roman"/>
                        </a:rPr>
                        <a:t>HAVING A TATTOO</a:t>
                      </a:r>
                      <a:endParaRPr lang="en-GB" sz="1100" dirty="0">
                        <a:latin typeface="Calibri"/>
                        <a:ea typeface="Calibri"/>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8706" name="Picture 34" descr="Image result for lobed lobeless ear"/>
          <p:cNvPicPr>
            <a:picLocks noChangeAspect="1" noChangeArrowheads="1"/>
          </p:cNvPicPr>
          <p:nvPr/>
        </p:nvPicPr>
        <p:blipFill>
          <a:blip r:embed="rId2" cstate="print"/>
          <a:srcRect r="19962"/>
          <a:stretch>
            <a:fillRect/>
          </a:stretch>
        </p:blipFill>
        <p:spPr bwMode="auto">
          <a:xfrm>
            <a:off x="3810000" y="5715000"/>
            <a:ext cx="685801" cy="381733"/>
          </a:xfrm>
          <a:prstGeom prst="rect">
            <a:avLst/>
          </a:prstGeom>
          <a:noFill/>
        </p:spPr>
      </p:pic>
      <p:pic>
        <p:nvPicPr>
          <p:cNvPr id="28724" name="Picture 52" descr="Image result for height"/>
          <p:cNvPicPr>
            <a:picLocks noChangeAspect="1" noChangeArrowheads="1"/>
          </p:cNvPicPr>
          <p:nvPr/>
        </p:nvPicPr>
        <p:blipFill>
          <a:blip r:embed="rId3" cstate="print"/>
          <a:srcRect/>
          <a:stretch>
            <a:fillRect/>
          </a:stretch>
        </p:blipFill>
        <p:spPr bwMode="auto">
          <a:xfrm>
            <a:off x="3048000" y="152400"/>
            <a:ext cx="923925" cy="613486"/>
          </a:xfrm>
          <a:prstGeom prst="rect">
            <a:avLst/>
          </a:prstGeom>
          <a:noFill/>
        </p:spPr>
      </p:pic>
      <p:pic>
        <p:nvPicPr>
          <p:cNvPr id="28729" name="Picture 57" descr="Image result for male or female"/>
          <p:cNvPicPr>
            <a:picLocks noChangeAspect="1" noChangeArrowheads="1"/>
          </p:cNvPicPr>
          <p:nvPr/>
        </p:nvPicPr>
        <p:blipFill>
          <a:blip r:embed="rId4" cstate="print"/>
          <a:srcRect/>
          <a:stretch>
            <a:fillRect/>
          </a:stretch>
        </p:blipFill>
        <p:spPr bwMode="auto">
          <a:xfrm>
            <a:off x="3200400" y="6248399"/>
            <a:ext cx="705557" cy="609601"/>
          </a:xfrm>
          <a:prstGeom prst="rect">
            <a:avLst/>
          </a:prstGeom>
          <a:noFill/>
        </p:spPr>
      </p:pic>
      <p:sp>
        <p:nvSpPr>
          <p:cNvPr id="28733" name="AutoShape 61" descr="Image result for blood grou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735" name="AutoShape 63" descr="Image result for blood grou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737" name="AutoShape 65" descr="Image result for blood grou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 name="Picture 2" descr="Africa, Children, African, People, Child, Desert"/>
          <p:cNvPicPr>
            <a:picLocks noChangeAspect="1" noChangeArrowheads="1"/>
          </p:cNvPicPr>
          <p:nvPr/>
        </p:nvPicPr>
        <p:blipFill>
          <a:blip r:embed="rId5" cstate="print"/>
          <a:srcRect l="26909" r="29525"/>
          <a:stretch>
            <a:fillRect/>
          </a:stretch>
        </p:blipFill>
        <p:spPr bwMode="auto">
          <a:xfrm>
            <a:off x="3200400" y="990600"/>
            <a:ext cx="530024" cy="912440"/>
          </a:xfrm>
          <a:prstGeom prst="rect">
            <a:avLst/>
          </a:prstGeom>
          <a:noFill/>
        </p:spPr>
      </p:pic>
      <p:pic>
        <p:nvPicPr>
          <p:cNvPr id="23" name="Picture 6" descr="Boy, Red Hair, Freckles, Portrait, Beauty"/>
          <p:cNvPicPr>
            <a:picLocks noChangeAspect="1" noChangeArrowheads="1"/>
          </p:cNvPicPr>
          <p:nvPr/>
        </p:nvPicPr>
        <p:blipFill>
          <a:blip r:embed="rId6" cstate="print"/>
          <a:srcRect l="26667" r="11667"/>
          <a:stretch>
            <a:fillRect/>
          </a:stretch>
        </p:blipFill>
        <p:spPr bwMode="auto">
          <a:xfrm>
            <a:off x="3200400" y="2057400"/>
            <a:ext cx="510134" cy="533400"/>
          </a:xfrm>
          <a:prstGeom prst="rect">
            <a:avLst/>
          </a:prstGeom>
          <a:noFill/>
        </p:spPr>
      </p:pic>
      <p:pic>
        <p:nvPicPr>
          <p:cNvPr id="24" name="Picture 2" descr="girl photography sadness portrait child blue eyebrow cry blue eye close up human body sad face nose eyes cheek infant toddler eye head skin beauty eyebrows expression organ emotion eyelashes feelings small child children's eyes portrait photography"/>
          <p:cNvPicPr>
            <a:picLocks noChangeAspect="1" noChangeArrowheads="1"/>
          </p:cNvPicPr>
          <p:nvPr/>
        </p:nvPicPr>
        <p:blipFill>
          <a:blip r:embed="rId7" cstate="print"/>
          <a:srcRect l="12139" t="14587" b="36791"/>
          <a:stretch>
            <a:fillRect/>
          </a:stretch>
        </p:blipFill>
        <p:spPr bwMode="auto">
          <a:xfrm>
            <a:off x="2667000" y="2743200"/>
            <a:ext cx="1544225" cy="533400"/>
          </a:xfrm>
          <a:prstGeom prst="rect">
            <a:avLst/>
          </a:prstGeom>
          <a:noFill/>
        </p:spPr>
      </p:pic>
      <p:pic>
        <p:nvPicPr>
          <p:cNvPr id="4098" name="Picture 2" descr="hand people leg finger green arm muscle mouth close up human body focus hands neck thigh head skin abdomen sense skin tone"/>
          <p:cNvPicPr>
            <a:picLocks noChangeAspect="1" noChangeArrowheads="1"/>
          </p:cNvPicPr>
          <p:nvPr/>
        </p:nvPicPr>
        <p:blipFill>
          <a:blip r:embed="rId8" cstate="print"/>
          <a:srcRect/>
          <a:stretch>
            <a:fillRect/>
          </a:stretch>
        </p:blipFill>
        <p:spPr bwMode="auto">
          <a:xfrm>
            <a:off x="2844800" y="3505200"/>
            <a:ext cx="1016000" cy="762000"/>
          </a:xfrm>
          <a:prstGeom prst="rect">
            <a:avLst/>
          </a:prstGeom>
          <a:noFill/>
        </p:spPr>
      </p:pic>
      <p:pic>
        <p:nvPicPr>
          <p:cNvPr id="4100" name="Picture 4" descr="person girl hair photography cute looking female portrait model spring fashion lady hairstyle long hair face dress redhead beauty style short hair teen casual attractive gorgeous blue eyes photo shoot brown hair portrait photography"/>
          <p:cNvPicPr>
            <a:picLocks noChangeAspect="1" noChangeArrowheads="1"/>
          </p:cNvPicPr>
          <p:nvPr/>
        </p:nvPicPr>
        <p:blipFill>
          <a:blip r:embed="rId9" cstate="print"/>
          <a:srcRect/>
          <a:stretch>
            <a:fillRect/>
          </a:stretch>
        </p:blipFill>
        <p:spPr bwMode="auto">
          <a:xfrm>
            <a:off x="3048000" y="4572000"/>
            <a:ext cx="408214" cy="609600"/>
          </a:xfrm>
          <a:prstGeom prst="rect">
            <a:avLst/>
          </a:prstGeom>
          <a:noFill/>
        </p:spPr>
      </p:pic>
      <p:pic>
        <p:nvPicPr>
          <p:cNvPr id="4102" name="Picture 6" descr="person girl woman hair photography wind portrait model colorful close hairstyle smile feminine long hair black hair face nose eyes eye skin photoshop beauty beautiful sexy blond femininity noble editing photo shoot brown hair woman portrait portrait photography hair coloring art model supermodel human hair color"/>
          <p:cNvPicPr>
            <a:picLocks noChangeAspect="1" noChangeArrowheads="1"/>
          </p:cNvPicPr>
          <p:nvPr/>
        </p:nvPicPr>
        <p:blipFill>
          <a:blip r:embed="rId10" cstate="print"/>
          <a:srcRect/>
          <a:stretch>
            <a:fillRect/>
          </a:stretch>
        </p:blipFill>
        <p:spPr bwMode="auto">
          <a:xfrm>
            <a:off x="3581400" y="4572000"/>
            <a:ext cx="841375" cy="543388"/>
          </a:xfrm>
          <a:prstGeom prst="rect">
            <a:avLst/>
          </a:prstGeom>
          <a:noFill/>
        </p:spPr>
      </p:pic>
      <p:pic>
        <p:nvPicPr>
          <p:cNvPr id="4104" name="Picture 8" descr="hand person black and white white photography kid leg color sitting religion child black monochrome praying spiritual religious faith photograph mosque prayer islam image emotion arabic muslim islamic photo shoot monochrome photography fasting human positions"/>
          <p:cNvPicPr>
            <a:picLocks noChangeAspect="1" noChangeArrowheads="1"/>
          </p:cNvPicPr>
          <p:nvPr/>
        </p:nvPicPr>
        <p:blipFill>
          <a:blip r:embed="rId11" cstate="print"/>
          <a:srcRect/>
          <a:stretch>
            <a:fillRect/>
          </a:stretch>
        </p:blipFill>
        <p:spPr bwMode="auto">
          <a:xfrm>
            <a:off x="7696200" y="228600"/>
            <a:ext cx="765175" cy="510117"/>
          </a:xfrm>
          <a:prstGeom prst="rect">
            <a:avLst/>
          </a:prstGeom>
          <a:noFill/>
        </p:spPr>
      </p:pic>
      <p:pic>
        <p:nvPicPr>
          <p:cNvPr id="4106" name="Picture 10" descr="music singer microphone musician profession audio performance singing event song audio equipment singer songwriter public relations public speaking music artist"/>
          <p:cNvPicPr>
            <a:picLocks noChangeAspect="1" noChangeArrowheads="1"/>
          </p:cNvPicPr>
          <p:nvPr/>
        </p:nvPicPr>
        <p:blipFill>
          <a:blip r:embed="rId12" cstate="print"/>
          <a:srcRect/>
          <a:stretch>
            <a:fillRect/>
          </a:stretch>
        </p:blipFill>
        <p:spPr bwMode="auto">
          <a:xfrm>
            <a:off x="8001000" y="1143000"/>
            <a:ext cx="801099" cy="533399"/>
          </a:xfrm>
          <a:prstGeom prst="rect">
            <a:avLst/>
          </a:prstGeom>
          <a:noFill/>
        </p:spPr>
      </p:pic>
      <p:pic>
        <p:nvPicPr>
          <p:cNvPr id="30" name="Picture 10" descr="Language, Learning, Books, Education, Learn, Study"/>
          <p:cNvPicPr>
            <a:picLocks noChangeAspect="1" noChangeArrowheads="1"/>
          </p:cNvPicPr>
          <p:nvPr/>
        </p:nvPicPr>
        <p:blipFill>
          <a:blip r:embed="rId13" cstate="print"/>
          <a:srcRect/>
          <a:stretch>
            <a:fillRect/>
          </a:stretch>
        </p:blipFill>
        <p:spPr bwMode="auto">
          <a:xfrm>
            <a:off x="7924800" y="1981200"/>
            <a:ext cx="762000" cy="571500"/>
          </a:xfrm>
          <a:prstGeom prst="rect">
            <a:avLst/>
          </a:prstGeom>
          <a:noFill/>
        </p:spPr>
      </p:pic>
      <p:pic>
        <p:nvPicPr>
          <p:cNvPr id="4108" name="Picture 12" descr="needle group gift lighting life product help blood background hospital negative test positive rescue surgery tests"/>
          <p:cNvPicPr>
            <a:picLocks noChangeAspect="1" noChangeArrowheads="1"/>
          </p:cNvPicPr>
          <p:nvPr/>
        </p:nvPicPr>
        <p:blipFill>
          <a:blip r:embed="rId14" cstate="print"/>
          <a:srcRect l="14216" t="17201" r="10643" b="15275"/>
          <a:stretch>
            <a:fillRect/>
          </a:stretch>
        </p:blipFill>
        <p:spPr bwMode="auto">
          <a:xfrm>
            <a:off x="7696200" y="2743200"/>
            <a:ext cx="914400" cy="543697"/>
          </a:xfrm>
          <a:prstGeom prst="rect">
            <a:avLst/>
          </a:prstGeom>
          <a:noFill/>
        </p:spPr>
      </p:pic>
      <p:pic>
        <p:nvPicPr>
          <p:cNvPr id="32" name="Picture 2" descr="person girl woman hair photography wind portrait model colorful close hairstyle smile feminine long hair black hair face nose eyes eye skin photoshop beauty beautiful sexy blond femininity noble editing photo shoot brown hair woman portrait portrait photography hair coloring art model supermodel human hair color"/>
          <p:cNvPicPr>
            <a:picLocks noChangeAspect="1" noChangeArrowheads="1"/>
          </p:cNvPicPr>
          <p:nvPr/>
        </p:nvPicPr>
        <p:blipFill>
          <a:blip r:embed="rId15" cstate="print"/>
          <a:srcRect/>
          <a:stretch>
            <a:fillRect/>
          </a:stretch>
        </p:blipFill>
        <p:spPr bwMode="auto">
          <a:xfrm>
            <a:off x="7315200" y="3429000"/>
            <a:ext cx="1356852" cy="876300"/>
          </a:xfrm>
          <a:prstGeom prst="rect">
            <a:avLst/>
          </a:prstGeom>
          <a:noFill/>
        </p:spPr>
      </p:pic>
      <p:pic>
        <p:nvPicPr>
          <p:cNvPr id="4110" name="Picture 14" descr="Scar, Wound, Arm, Shoulder, Skin, Human, Person"/>
          <p:cNvPicPr>
            <a:picLocks noChangeAspect="1" noChangeArrowheads="1"/>
          </p:cNvPicPr>
          <p:nvPr/>
        </p:nvPicPr>
        <p:blipFill>
          <a:blip r:embed="rId16" cstate="print"/>
          <a:srcRect l="15000" r="12500" b="23333"/>
          <a:stretch>
            <a:fillRect/>
          </a:stretch>
        </p:blipFill>
        <p:spPr bwMode="auto">
          <a:xfrm>
            <a:off x="7391400" y="4495800"/>
            <a:ext cx="960783" cy="762000"/>
          </a:xfrm>
          <a:prstGeom prst="rect">
            <a:avLst/>
          </a:prstGeom>
          <a:noFill/>
        </p:spPr>
      </p:pic>
      <p:pic>
        <p:nvPicPr>
          <p:cNvPr id="4111" name="Picture 15"/>
          <p:cNvPicPr>
            <a:picLocks noChangeAspect="1" noChangeArrowheads="1"/>
          </p:cNvPicPr>
          <p:nvPr/>
        </p:nvPicPr>
        <p:blipFill>
          <a:blip r:embed="rId17" cstate="print"/>
          <a:srcRect/>
          <a:stretch>
            <a:fillRect/>
          </a:stretch>
        </p:blipFill>
        <p:spPr bwMode="auto">
          <a:xfrm>
            <a:off x="7543800" y="5334000"/>
            <a:ext cx="1123950" cy="740546"/>
          </a:xfrm>
          <a:prstGeom prst="rect">
            <a:avLst/>
          </a:prstGeom>
          <a:noFill/>
          <a:ln w="9525">
            <a:noFill/>
            <a:miter lim="800000"/>
            <a:headEnd/>
            <a:tailEnd/>
          </a:ln>
        </p:spPr>
      </p:pic>
      <p:pic>
        <p:nvPicPr>
          <p:cNvPr id="4113" name="Picture 17" descr="Tattoo, Hand, Hands, Couple, Love Each Other, Tattoos"/>
          <p:cNvPicPr>
            <a:picLocks noChangeAspect="1" noChangeArrowheads="1"/>
          </p:cNvPicPr>
          <p:nvPr/>
        </p:nvPicPr>
        <p:blipFill>
          <a:blip r:embed="rId18" cstate="print"/>
          <a:srcRect/>
          <a:stretch>
            <a:fillRect/>
          </a:stretch>
        </p:blipFill>
        <p:spPr bwMode="auto">
          <a:xfrm>
            <a:off x="7467601" y="6275917"/>
            <a:ext cx="609600" cy="406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175432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sz="3600" b="1" i="1" dirty="0">
                <a:solidFill>
                  <a:srgbClr val="002060"/>
                </a:solidFill>
                <a:effectLst>
                  <a:outerShdw blurRad="38100" dist="38100" dir="2700000" algn="tl">
                    <a:srgbClr val="000000">
                      <a:alpha val="43137"/>
                    </a:srgbClr>
                  </a:outerShdw>
                </a:effectLst>
              </a:rPr>
              <a:t>THINK &gt; PAIR &gt; SHARE: </a:t>
            </a:r>
            <a:r>
              <a:rPr lang="en-GB" sz="3600" b="1" i="1" dirty="0">
                <a:solidFill>
                  <a:schemeClr val="bg1"/>
                </a:solidFill>
                <a:effectLst>
                  <a:outerShdw blurRad="38100" dist="38100" dir="2700000" algn="tl">
                    <a:srgbClr val="000000">
                      <a:alpha val="43137"/>
                    </a:srgbClr>
                  </a:outerShdw>
                </a:effectLst>
              </a:rPr>
              <a:t>Note down ways in which these people vary and think about the reasons why</a:t>
            </a:r>
          </a:p>
        </p:txBody>
      </p:sp>
      <p:pic>
        <p:nvPicPr>
          <p:cNvPr id="25602" name="Picture 2" descr="person girl woman hair photography wind portrait model colorful close hairstyle smile feminine long hair black hair face nose eyes eye skin photoshop beauty beautiful sexy blond femininity noble editing photo shoot brown hair woman portrait portrait photography hair coloring art model supermodel human hair color"/>
          <p:cNvPicPr>
            <a:picLocks noChangeAspect="1" noChangeArrowheads="1"/>
          </p:cNvPicPr>
          <p:nvPr/>
        </p:nvPicPr>
        <p:blipFill>
          <a:blip r:embed="rId2" cstate="print"/>
          <a:srcRect/>
          <a:stretch>
            <a:fillRect/>
          </a:stretch>
        </p:blipFill>
        <p:spPr bwMode="auto">
          <a:xfrm>
            <a:off x="304800" y="3048000"/>
            <a:ext cx="3126658" cy="2019300"/>
          </a:xfrm>
          <a:prstGeom prst="rect">
            <a:avLst/>
          </a:prstGeom>
          <a:noFill/>
        </p:spPr>
      </p:pic>
      <p:pic>
        <p:nvPicPr>
          <p:cNvPr id="25604" name="Picture 4" descr="man person music white male guy portrait dude musician black muscle american singing guitarist t shirt facial hair chummy"/>
          <p:cNvPicPr>
            <a:picLocks noChangeAspect="1" noChangeArrowheads="1"/>
          </p:cNvPicPr>
          <p:nvPr/>
        </p:nvPicPr>
        <p:blipFill>
          <a:blip r:embed="rId3" cstate="print"/>
          <a:srcRect t="10000"/>
          <a:stretch>
            <a:fillRect/>
          </a:stretch>
        </p:blipFill>
        <p:spPr bwMode="auto">
          <a:xfrm>
            <a:off x="3505200" y="2133600"/>
            <a:ext cx="1959429" cy="2057400"/>
          </a:xfrm>
          <a:prstGeom prst="rect">
            <a:avLst/>
          </a:prstGeom>
          <a:noFill/>
        </p:spPr>
      </p:pic>
      <p:pic>
        <p:nvPicPr>
          <p:cNvPr id="25606" name="Picture 6" descr="man sport male young athletic training exercise lifestyle arm fitness gym bodybuilder muscular workout muscle boxing sports biceps weights fit lifting stress repetition athlete active muscles weightlifting weight training arm curls individual sports physical fitness wrestler freestyle wrestling powerlifting professional boxing collegiate wrestling"/>
          <p:cNvPicPr>
            <a:picLocks noChangeAspect="1" noChangeArrowheads="1"/>
          </p:cNvPicPr>
          <p:nvPr/>
        </p:nvPicPr>
        <p:blipFill>
          <a:blip r:embed="rId4" cstate="print"/>
          <a:srcRect/>
          <a:stretch>
            <a:fillRect/>
          </a:stretch>
        </p:blipFill>
        <p:spPr bwMode="auto">
          <a:xfrm>
            <a:off x="5867400" y="2667000"/>
            <a:ext cx="3063711" cy="1981200"/>
          </a:xfrm>
          <a:prstGeom prst="rect">
            <a:avLst/>
          </a:prstGeom>
          <a:noFill/>
        </p:spPr>
      </p:pic>
      <p:pic>
        <p:nvPicPr>
          <p:cNvPr id="25608" name="Picture 8" descr="girl model lip eyebrow long hair red hair cool image redhead beauty redhair i ginger pentax645z redlips pin up girl brown hair chin hair coloring human hair color"/>
          <p:cNvPicPr>
            <a:picLocks noChangeAspect="1" noChangeArrowheads="1"/>
          </p:cNvPicPr>
          <p:nvPr/>
        </p:nvPicPr>
        <p:blipFill>
          <a:blip r:embed="rId5" cstate="print"/>
          <a:srcRect/>
          <a:stretch>
            <a:fillRect/>
          </a:stretch>
        </p:blipFill>
        <p:spPr bwMode="auto">
          <a:xfrm>
            <a:off x="4038600" y="4392549"/>
            <a:ext cx="1721108" cy="2332101"/>
          </a:xfrm>
          <a:prstGeom prst="rect">
            <a:avLst/>
          </a:prstGeom>
          <a:noFill/>
        </p:spPr>
      </p:pic>
    </p:spTree>
    <p:extLst>
      <p:ext uri="{BB962C8B-B14F-4D97-AF65-F5344CB8AC3E}">
        <p14:creationId xmlns:p14="http://schemas.microsoft.com/office/powerpoint/2010/main" val="328515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2286000" cy="523220"/>
          </a:xfrm>
          <a:prstGeom prst="rect">
            <a:avLst/>
          </a:prstGeom>
          <a:noFill/>
        </p:spPr>
        <p:txBody>
          <a:bodyPr wrap="square" rtlCol="0">
            <a:spAutoFit/>
          </a:bodyPr>
          <a:lstStyle/>
          <a:p>
            <a:r>
              <a:rPr lang="en-GB" sz="2800" dirty="0">
                <a:latin typeface="Comic Sans MS" pitchFamily="66" charset="0"/>
              </a:rPr>
              <a:t>Foot length</a:t>
            </a:r>
            <a:endParaRPr lang="en-GB" dirty="0"/>
          </a:p>
        </p:txBody>
      </p:sp>
      <p:sp>
        <p:nvSpPr>
          <p:cNvPr id="5" name="TextBox 4"/>
          <p:cNvSpPr txBox="1"/>
          <p:nvPr/>
        </p:nvSpPr>
        <p:spPr>
          <a:xfrm>
            <a:off x="3352800" y="152400"/>
            <a:ext cx="1371600" cy="533400"/>
          </a:xfrm>
          <a:prstGeom prst="rect">
            <a:avLst/>
          </a:prstGeom>
          <a:noFill/>
        </p:spPr>
        <p:txBody>
          <a:bodyPr wrap="square" rtlCol="0">
            <a:spAutoFit/>
          </a:bodyPr>
          <a:lstStyle/>
          <a:p>
            <a:r>
              <a:rPr lang="en-GB" sz="2800" dirty="0">
                <a:latin typeface="Comic Sans MS" pitchFamily="66" charset="0"/>
              </a:rPr>
              <a:t>Height</a:t>
            </a:r>
          </a:p>
        </p:txBody>
      </p:sp>
      <p:sp>
        <p:nvSpPr>
          <p:cNvPr id="6" name="TextBox 5"/>
          <p:cNvSpPr txBox="1"/>
          <p:nvPr/>
        </p:nvSpPr>
        <p:spPr>
          <a:xfrm>
            <a:off x="6248400" y="152400"/>
            <a:ext cx="1905000" cy="523220"/>
          </a:xfrm>
          <a:prstGeom prst="rect">
            <a:avLst/>
          </a:prstGeom>
          <a:noFill/>
        </p:spPr>
        <p:txBody>
          <a:bodyPr wrap="square" rtlCol="0">
            <a:spAutoFit/>
          </a:bodyPr>
          <a:lstStyle/>
          <a:p>
            <a:r>
              <a:rPr lang="en-GB" sz="2800" dirty="0">
                <a:latin typeface="Comic Sans MS" pitchFamily="66" charset="0"/>
              </a:rPr>
              <a:t>Ear lobe</a:t>
            </a:r>
          </a:p>
        </p:txBody>
      </p:sp>
      <p:graphicFrame>
        <p:nvGraphicFramePr>
          <p:cNvPr id="10" name="Table 9"/>
          <p:cNvGraphicFramePr>
            <a:graphicFrameLocks noGrp="1"/>
          </p:cNvGraphicFramePr>
          <p:nvPr/>
        </p:nvGraphicFramePr>
        <p:xfrm>
          <a:off x="152400" y="762000"/>
          <a:ext cx="2895600" cy="6202680"/>
        </p:xfrm>
        <a:graphic>
          <a:graphicData uri="http://schemas.openxmlformats.org/drawingml/2006/table">
            <a:tbl>
              <a:tblPr firstRow="1" bandRow="1">
                <a:tableStyleId>{5C22544A-7EE6-4342-B048-85BDC9FD1C3A}</a:tableStyleId>
              </a:tblPr>
              <a:tblGrid>
                <a:gridCol w="115824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370840">
                <a:tc>
                  <a:txBody>
                    <a:bodyPr/>
                    <a:lstStyle/>
                    <a:p>
                      <a:r>
                        <a:rPr lang="en-GB" dirty="0"/>
                        <a:t>Name</a:t>
                      </a:r>
                    </a:p>
                  </a:txBody>
                  <a:tcPr/>
                </a:tc>
                <a:tc>
                  <a:txBody>
                    <a:bodyPr/>
                    <a:lstStyle/>
                    <a:p>
                      <a:r>
                        <a:rPr lang="en-GB" dirty="0"/>
                        <a:t>Foot length (cm)</a:t>
                      </a:r>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2"/>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4"/>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graphicFrame>
        <p:nvGraphicFramePr>
          <p:cNvPr id="11" name="Table 10"/>
          <p:cNvGraphicFramePr>
            <a:graphicFrameLocks noGrp="1"/>
          </p:cNvGraphicFramePr>
          <p:nvPr/>
        </p:nvGraphicFramePr>
        <p:xfrm>
          <a:off x="3124200" y="762000"/>
          <a:ext cx="2895600" cy="5933440"/>
        </p:xfrm>
        <a:graphic>
          <a:graphicData uri="http://schemas.openxmlformats.org/drawingml/2006/table">
            <a:tbl>
              <a:tblPr firstRow="1" bandRow="1">
                <a:tableStyleId>{5C22544A-7EE6-4342-B048-85BDC9FD1C3A}</a:tableStyleId>
              </a:tblPr>
              <a:tblGrid>
                <a:gridCol w="115824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370840">
                <a:tc>
                  <a:txBody>
                    <a:bodyPr/>
                    <a:lstStyle/>
                    <a:p>
                      <a:r>
                        <a:rPr lang="en-GB" dirty="0"/>
                        <a:t>Name</a:t>
                      </a:r>
                    </a:p>
                  </a:txBody>
                  <a:tcPr/>
                </a:tc>
                <a:tc>
                  <a:txBody>
                    <a:bodyPr/>
                    <a:lstStyle/>
                    <a:p>
                      <a:r>
                        <a:rPr lang="en-GB" dirty="0"/>
                        <a:t>Height</a:t>
                      </a:r>
                      <a:r>
                        <a:rPr lang="en-GB" baseline="0" dirty="0"/>
                        <a:t> </a:t>
                      </a:r>
                      <a:r>
                        <a:rPr lang="en-GB" dirty="0"/>
                        <a:t>(cm)</a:t>
                      </a:r>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2"/>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4"/>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graphicFrame>
        <p:nvGraphicFramePr>
          <p:cNvPr id="12" name="Table 11"/>
          <p:cNvGraphicFramePr>
            <a:graphicFrameLocks noGrp="1"/>
          </p:cNvGraphicFramePr>
          <p:nvPr/>
        </p:nvGraphicFramePr>
        <p:xfrm>
          <a:off x="6096000" y="762000"/>
          <a:ext cx="2895600" cy="5933440"/>
        </p:xfrm>
        <a:graphic>
          <a:graphicData uri="http://schemas.openxmlformats.org/drawingml/2006/table">
            <a:tbl>
              <a:tblPr firstRow="1" bandRow="1">
                <a:tableStyleId>{5C22544A-7EE6-4342-B048-85BDC9FD1C3A}</a:tableStyleId>
              </a:tblPr>
              <a:tblGrid>
                <a:gridCol w="115824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370840">
                <a:tc>
                  <a:txBody>
                    <a:bodyPr/>
                    <a:lstStyle/>
                    <a:p>
                      <a:r>
                        <a:rPr lang="en-GB" dirty="0"/>
                        <a:t>Name</a:t>
                      </a:r>
                    </a:p>
                  </a:txBody>
                  <a:tcPr/>
                </a:tc>
                <a:tc>
                  <a:txBody>
                    <a:bodyPr/>
                    <a:lstStyle/>
                    <a:p>
                      <a:r>
                        <a:rPr lang="en-GB" dirty="0"/>
                        <a:t>Type</a:t>
                      </a:r>
                      <a:r>
                        <a:rPr lang="en-GB" baseline="0" dirty="0"/>
                        <a:t> of ear lobe</a:t>
                      </a:r>
                      <a:endParaRPr lang="en-GB" dirty="0"/>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1"/>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3"/>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4"/>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2286000" cy="523220"/>
          </a:xfrm>
          <a:prstGeom prst="rect">
            <a:avLst/>
          </a:prstGeom>
          <a:noFill/>
        </p:spPr>
        <p:txBody>
          <a:bodyPr wrap="square" rtlCol="0">
            <a:spAutoFit/>
          </a:bodyPr>
          <a:lstStyle/>
          <a:p>
            <a:r>
              <a:rPr lang="en-GB" sz="2800" dirty="0">
                <a:latin typeface="Comic Sans MS" pitchFamily="66" charset="0"/>
              </a:rPr>
              <a:t>Handedness</a:t>
            </a:r>
            <a:endParaRPr lang="en-GB" dirty="0"/>
          </a:p>
        </p:txBody>
      </p:sp>
      <p:sp>
        <p:nvSpPr>
          <p:cNvPr id="5" name="TextBox 4"/>
          <p:cNvSpPr txBox="1"/>
          <p:nvPr/>
        </p:nvSpPr>
        <p:spPr>
          <a:xfrm>
            <a:off x="3352800" y="152400"/>
            <a:ext cx="2438400" cy="523220"/>
          </a:xfrm>
          <a:prstGeom prst="rect">
            <a:avLst/>
          </a:prstGeom>
          <a:noFill/>
        </p:spPr>
        <p:txBody>
          <a:bodyPr wrap="square" rtlCol="0">
            <a:spAutoFit/>
          </a:bodyPr>
          <a:lstStyle/>
          <a:p>
            <a:r>
              <a:rPr lang="en-GB" sz="2800" dirty="0">
                <a:latin typeface="Comic Sans MS" pitchFamily="66" charset="0"/>
              </a:rPr>
              <a:t>Hand span</a:t>
            </a:r>
          </a:p>
        </p:txBody>
      </p:sp>
      <p:sp>
        <p:nvSpPr>
          <p:cNvPr id="6" name="TextBox 5"/>
          <p:cNvSpPr txBox="1"/>
          <p:nvPr/>
        </p:nvSpPr>
        <p:spPr>
          <a:xfrm>
            <a:off x="6248400" y="152400"/>
            <a:ext cx="2743200" cy="523220"/>
          </a:xfrm>
          <a:prstGeom prst="rect">
            <a:avLst/>
          </a:prstGeom>
          <a:noFill/>
        </p:spPr>
        <p:txBody>
          <a:bodyPr wrap="square" rtlCol="0">
            <a:spAutoFit/>
          </a:bodyPr>
          <a:lstStyle/>
          <a:p>
            <a:r>
              <a:rPr lang="en-GB" sz="2800" dirty="0">
                <a:latin typeface="Comic Sans MS" pitchFamily="66" charset="0"/>
              </a:rPr>
              <a:t>Tongue rolling</a:t>
            </a:r>
          </a:p>
        </p:txBody>
      </p:sp>
      <p:graphicFrame>
        <p:nvGraphicFramePr>
          <p:cNvPr id="7" name="Table 6"/>
          <p:cNvGraphicFramePr>
            <a:graphicFrameLocks noGrp="1"/>
          </p:cNvGraphicFramePr>
          <p:nvPr/>
        </p:nvGraphicFramePr>
        <p:xfrm>
          <a:off x="152400" y="762000"/>
          <a:ext cx="2895600" cy="5933440"/>
        </p:xfrm>
        <a:graphic>
          <a:graphicData uri="http://schemas.openxmlformats.org/drawingml/2006/table">
            <a:tbl>
              <a:tblPr firstRow="1" bandRow="1">
                <a:tableStyleId>{5C22544A-7EE6-4342-B048-85BDC9FD1C3A}</a:tableStyleId>
              </a:tblPr>
              <a:tblGrid>
                <a:gridCol w="115824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370840">
                <a:tc>
                  <a:txBody>
                    <a:bodyPr/>
                    <a:lstStyle/>
                    <a:p>
                      <a:r>
                        <a:rPr lang="en-GB" dirty="0"/>
                        <a:t>Name</a:t>
                      </a:r>
                    </a:p>
                  </a:txBody>
                  <a:tcPr/>
                </a:tc>
                <a:tc>
                  <a:txBody>
                    <a:bodyPr/>
                    <a:lstStyle/>
                    <a:p>
                      <a:r>
                        <a:rPr lang="en-GB" dirty="0"/>
                        <a:t>Right or left?</a:t>
                      </a:r>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2"/>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4"/>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graphicFrame>
        <p:nvGraphicFramePr>
          <p:cNvPr id="8" name="Table 7"/>
          <p:cNvGraphicFramePr>
            <a:graphicFrameLocks noGrp="1"/>
          </p:cNvGraphicFramePr>
          <p:nvPr/>
        </p:nvGraphicFramePr>
        <p:xfrm>
          <a:off x="3124200" y="762000"/>
          <a:ext cx="2895600" cy="5933440"/>
        </p:xfrm>
        <a:graphic>
          <a:graphicData uri="http://schemas.openxmlformats.org/drawingml/2006/table">
            <a:tbl>
              <a:tblPr firstRow="1" bandRow="1">
                <a:tableStyleId>{5C22544A-7EE6-4342-B048-85BDC9FD1C3A}</a:tableStyleId>
              </a:tblPr>
              <a:tblGrid>
                <a:gridCol w="115824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370840">
                <a:tc>
                  <a:txBody>
                    <a:bodyPr/>
                    <a:lstStyle/>
                    <a:p>
                      <a:r>
                        <a:rPr lang="en-GB" dirty="0"/>
                        <a:t>Name</a:t>
                      </a:r>
                    </a:p>
                  </a:txBody>
                  <a:tcPr/>
                </a:tc>
                <a:tc>
                  <a:txBody>
                    <a:bodyPr/>
                    <a:lstStyle/>
                    <a:p>
                      <a:r>
                        <a:rPr lang="en-GB" baseline="0" dirty="0"/>
                        <a:t>Length </a:t>
                      </a:r>
                      <a:r>
                        <a:rPr lang="en-GB" dirty="0"/>
                        <a:t>(cm)</a:t>
                      </a:r>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2"/>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4"/>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graphicFrame>
        <p:nvGraphicFramePr>
          <p:cNvPr id="9" name="Table 8"/>
          <p:cNvGraphicFramePr>
            <a:graphicFrameLocks noGrp="1"/>
          </p:cNvGraphicFramePr>
          <p:nvPr/>
        </p:nvGraphicFramePr>
        <p:xfrm>
          <a:off x="6096000" y="762000"/>
          <a:ext cx="2895600" cy="59334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840">
                <a:tc>
                  <a:txBody>
                    <a:bodyPr/>
                    <a:lstStyle/>
                    <a:p>
                      <a:r>
                        <a:rPr lang="en-GB" dirty="0"/>
                        <a:t>Name</a:t>
                      </a:r>
                    </a:p>
                  </a:txBody>
                  <a:tcPr/>
                </a:tc>
                <a:tc>
                  <a:txBody>
                    <a:bodyPr/>
                    <a:lstStyle/>
                    <a:p>
                      <a:r>
                        <a:rPr lang="en-GB" sz="1200" dirty="0"/>
                        <a:t>Can</a:t>
                      </a:r>
                      <a:r>
                        <a:rPr lang="en-GB" sz="1200" baseline="0" dirty="0"/>
                        <a:t> you roll your tongue?</a:t>
                      </a:r>
                      <a:endParaRPr lang="en-GB" sz="1200"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0"/>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12"/>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3"/>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4"/>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7427168" cy="604664"/>
          </a:xfrm>
        </p:spPr>
        <p:txBody>
          <a:bodyPr/>
          <a:lstStyle/>
          <a:p>
            <a:pPr marL="0" indent="0">
              <a:buNone/>
            </a:pPr>
            <a:r>
              <a:rPr lang="en-GB" b="1" dirty="0">
                <a:solidFill>
                  <a:srgbClr val="2A5486"/>
                </a:solidFill>
              </a:rPr>
              <a:t>Inherited characteristics include:</a:t>
            </a:r>
          </a:p>
        </p:txBody>
      </p:sp>
      <p:sp>
        <p:nvSpPr>
          <p:cNvPr id="4" name="Title 1"/>
          <p:cNvSpPr>
            <a:spLocks noGrp="1"/>
          </p:cNvSpPr>
          <p:nvPr>
            <p:ph type="title"/>
          </p:nvPr>
        </p:nvSpPr>
        <p:spPr>
          <a:xfrm>
            <a:off x="467544" y="260648"/>
            <a:ext cx="8229600" cy="1143000"/>
          </a:xfrm>
          <a:solidFill>
            <a:srgbClr val="0097CC"/>
          </a:solidFill>
          <a:ln/>
        </p:spPr>
        <p:style>
          <a:lnRef idx="3">
            <a:schemeClr val="lt1"/>
          </a:lnRef>
          <a:fillRef idx="1">
            <a:schemeClr val="accent5"/>
          </a:fillRef>
          <a:effectRef idx="1">
            <a:schemeClr val="accent5"/>
          </a:effectRef>
          <a:fontRef idx="minor">
            <a:schemeClr val="lt1"/>
          </a:fontRef>
        </p:style>
        <p:txBody>
          <a:bodyPr>
            <a:normAutofit/>
          </a:bodyPr>
          <a:lstStyle/>
          <a:p>
            <a:r>
              <a:rPr lang="en-GB" b="1" dirty="0">
                <a:solidFill>
                  <a:schemeClr val="bg1"/>
                </a:solidFill>
                <a:effectLst>
                  <a:outerShdw blurRad="38100" dist="38100" dir="2700000" algn="tl">
                    <a:srgbClr val="000000">
                      <a:alpha val="43137"/>
                    </a:srgbClr>
                  </a:outerShdw>
                </a:effectLst>
              </a:rPr>
              <a:t>Inherited Variation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2383759"/>
            <a:ext cx="3458299" cy="210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84921" y="5271971"/>
            <a:ext cx="1305780" cy="1077218"/>
          </a:xfrm>
          <a:prstGeom prst="rect">
            <a:avLst/>
          </a:prstGeom>
          <a:noFill/>
        </p:spPr>
        <p:txBody>
          <a:bodyPr wrap="square" rtlCol="0">
            <a:spAutoFit/>
          </a:bodyPr>
          <a:lstStyle/>
          <a:p>
            <a:pPr algn="ctr"/>
            <a:r>
              <a:rPr lang="en-GB" sz="3200" b="1" dirty="0"/>
              <a:t>Hair Colour</a:t>
            </a:r>
          </a:p>
        </p:txBody>
      </p:sp>
      <p:sp>
        <p:nvSpPr>
          <p:cNvPr id="2" name="TextBox 1"/>
          <p:cNvSpPr txBox="1"/>
          <p:nvPr/>
        </p:nvSpPr>
        <p:spPr>
          <a:xfrm>
            <a:off x="533400" y="5257800"/>
            <a:ext cx="2376264" cy="584775"/>
          </a:xfrm>
          <a:prstGeom prst="rect">
            <a:avLst/>
          </a:prstGeom>
          <a:noFill/>
        </p:spPr>
        <p:txBody>
          <a:bodyPr wrap="square" rtlCol="0">
            <a:spAutoFit/>
          </a:bodyPr>
          <a:lstStyle/>
          <a:p>
            <a:pPr algn="ctr"/>
            <a:r>
              <a:rPr lang="en-GB" sz="3200" b="1" dirty="0"/>
              <a:t>Eye colour</a:t>
            </a:r>
          </a:p>
        </p:txBody>
      </p:sp>
      <p:sp>
        <p:nvSpPr>
          <p:cNvPr id="6" name="TextBox 5"/>
          <p:cNvSpPr txBox="1"/>
          <p:nvPr/>
        </p:nvSpPr>
        <p:spPr>
          <a:xfrm>
            <a:off x="6735976" y="2780928"/>
            <a:ext cx="2408024" cy="830997"/>
          </a:xfrm>
          <a:prstGeom prst="rect">
            <a:avLst/>
          </a:prstGeom>
          <a:noFill/>
        </p:spPr>
        <p:txBody>
          <a:bodyPr wrap="square" rtlCol="0">
            <a:spAutoFit/>
          </a:bodyPr>
          <a:lstStyle/>
          <a:p>
            <a:pPr algn="ctr"/>
            <a:r>
              <a:rPr lang="en-GB" sz="2400" b="1" dirty="0"/>
              <a:t>Lobed/</a:t>
            </a:r>
            <a:r>
              <a:rPr lang="en-GB" sz="2400" b="1" dirty="0" err="1"/>
              <a:t>Lobeless</a:t>
            </a:r>
            <a:r>
              <a:rPr lang="en-GB" sz="2400" b="1" dirty="0"/>
              <a:t> ear</a:t>
            </a:r>
          </a:p>
        </p:txBody>
      </p:sp>
      <p:pic>
        <p:nvPicPr>
          <p:cNvPr id="24578" name="Picture 2" descr="girl photography sadness portrait child blue eyebrow cry blue eye close up human body sad face nose eyes cheek infant toddler eye head skin beauty eyebrows expression organ emotion eyelashes feelings small child children's eyes portrait photography"/>
          <p:cNvPicPr>
            <a:picLocks noChangeAspect="1" noChangeArrowheads="1"/>
          </p:cNvPicPr>
          <p:nvPr/>
        </p:nvPicPr>
        <p:blipFill>
          <a:blip r:embed="rId3" cstate="print"/>
          <a:srcRect/>
          <a:stretch>
            <a:fillRect/>
          </a:stretch>
        </p:blipFill>
        <p:spPr bwMode="auto">
          <a:xfrm>
            <a:off x="457200" y="3581400"/>
            <a:ext cx="2510836" cy="1567180"/>
          </a:xfrm>
          <a:prstGeom prst="rect">
            <a:avLst/>
          </a:prstGeom>
          <a:noFill/>
        </p:spPr>
      </p:pic>
      <p:sp>
        <p:nvSpPr>
          <p:cNvPr id="24582" name="AutoShape 6" descr="Image result for different hair colo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4584" name="AutoShape 8" descr="Image result for different hair colo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8" name="Picture 12" descr="Image result for different hair colour"/>
          <p:cNvPicPr>
            <a:picLocks noChangeAspect="1" noChangeArrowheads="1"/>
          </p:cNvPicPr>
          <p:nvPr/>
        </p:nvPicPr>
        <p:blipFill>
          <a:blip r:embed="rId4" cstate="print"/>
          <a:srcRect/>
          <a:stretch>
            <a:fillRect/>
          </a:stretch>
        </p:blipFill>
        <p:spPr bwMode="auto">
          <a:xfrm>
            <a:off x="5181600" y="4876800"/>
            <a:ext cx="1117600" cy="1676400"/>
          </a:xfrm>
          <a:prstGeom prst="rect">
            <a:avLst/>
          </a:prstGeom>
          <a:noFill/>
        </p:spPr>
      </p:pic>
      <p:pic>
        <p:nvPicPr>
          <p:cNvPr id="24590" name="Picture 14" descr="Image result for different hair colour"/>
          <p:cNvPicPr>
            <a:picLocks noChangeAspect="1" noChangeArrowheads="1"/>
          </p:cNvPicPr>
          <p:nvPr/>
        </p:nvPicPr>
        <p:blipFill>
          <a:blip r:embed="rId5" cstate="print"/>
          <a:srcRect/>
          <a:stretch>
            <a:fillRect/>
          </a:stretch>
        </p:blipFill>
        <p:spPr bwMode="auto">
          <a:xfrm>
            <a:off x="3886200" y="4839148"/>
            <a:ext cx="1138237" cy="1714052"/>
          </a:xfrm>
          <a:prstGeom prst="rect">
            <a:avLst/>
          </a:prstGeom>
          <a:noFill/>
        </p:spPr>
      </p:pic>
    </p:spTree>
    <p:extLst>
      <p:ext uri="{BB962C8B-B14F-4D97-AF65-F5344CB8AC3E}">
        <p14:creationId xmlns:p14="http://schemas.microsoft.com/office/powerpoint/2010/main" val="92183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bg1"/>
            </a:solidFill>
          </a:ln>
        </p:spPr>
        <p:txBody>
          <a:bodyPr/>
          <a:lstStyle/>
          <a:p>
            <a:pPr marL="0" indent="0">
              <a:buNone/>
            </a:pPr>
            <a:r>
              <a:rPr lang="en-GB" b="1" dirty="0">
                <a:solidFill>
                  <a:srgbClr val="2A5486"/>
                </a:solidFill>
              </a:rPr>
              <a:t>Environmental Characteristics include:</a:t>
            </a:r>
          </a:p>
        </p:txBody>
      </p:sp>
      <p:sp>
        <p:nvSpPr>
          <p:cNvPr id="4" name="Title 1"/>
          <p:cNvSpPr>
            <a:spLocks noGrp="1"/>
          </p:cNvSpPr>
          <p:nvPr>
            <p:ph type="title"/>
          </p:nvPr>
        </p:nvSpPr>
        <p:spPr>
          <a:xfrm>
            <a:off x="467544" y="260648"/>
            <a:ext cx="8229600" cy="1143000"/>
          </a:xfrm>
          <a:solidFill>
            <a:srgbClr val="0097CC"/>
          </a:solidFill>
          <a:ln/>
        </p:spPr>
        <p:style>
          <a:lnRef idx="3">
            <a:schemeClr val="lt1"/>
          </a:lnRef>
          <a:fillRef idx="1">
            <a:schemeClr val="accent5"/>
          </a:fillRef>
          <a:effectRef idx="1">
            <a:schemeClr val="accent5"/>
          </a:effectRef>
          <a:fontRef idx="minor">
            <a:schemeClr val="lt1"/>
          </a:fontRef>
        </p:style>
        <p:txBody>
          <a:bodyPr>
            <a:normAutofit/>
          </a:bodyPr>
          <a:lstStyle/>
          <a:p>
            <a:r>
              <a:rPr lang="en-GB" b="1" dirty="0">
                <a:solidFill>
                  <a:schemeClr val="bg1"/>
                </a:solidFill>
                <a:effectLst>
                  <a:outerShdw blurRad="38100" dist="38100" dir="2700000" algn="tl">
                    <a:srgbClr val="000000">
                      <a:alpha val="43137"/>
                    </a:srgbClr>
                  </a:outerShdw>
                </a:effectLst>
              </a:rPr>
              <a:t>Environmental Variation</a:t>
            </a:r>
          </a:p>
        </p:txBody>
      </p:sp>
      <p:sp>
        <p:nvSpPr>
          <p:cNvPr id="6" name="TextBox 5"/>
          <p:cNvSpPr txBox="1"/>
          <p:nvPr/>
        </p:nvSpPr>
        <p:spPr>
          <a:xfrm>
            <a:off x="918675" y="4821453"/>
            <a:ext cx="2064492" cy="584775"/>
          </a:xfrm>
          <a:prstGeom prst="rect">
            <a:avLst/>
          </a:prstGeom>
          <a:noFill/>
        </p:spPr>
        <p:txBody>
          <a:bodyPr wrap="square" rtlCol="0">
            <a:spAutoFit/>
          </a:bodyPr>
          <a:lstStyle/>
          <a:p>
            <a:pPr algn="ctr"/>
            <a:r>
              <a:rPr lang="en-GB" sz="3200" dirty="0"/>
              <a:t>Weight</a:t>
            </a:r>
          </a:p>
        </p:txBody>
      </p:sp>
      <p:sp>
        <p:nvSpPr>
          <p:cNvPr id="7" name="TextBox 6"/>
          <p:cNvSpPr txBox="1"/>
          <p:nvPr/>
        </p:nvSpPr>
        <p:spPr>
          <a:xfrm>
            <a:off x="3725416" y="5506737"/>
            <a:ext cx="1606404" cy="584775"/>
          </a:xfrm>
          <a:prstGeom prst="rect">
            <a:avLst/>
          </a:prstGeom>
          <a:noFill/>
        </p:spPr>
        <p:txBody>
          <a:bodyPr wrap="square" rtlCol="0">
            <a:spAutoFit/>
          </a:bodyPr>
          <a:lstStyle/>
          <a:p>
            <a:pPr algn="ctr"/>
            <a:r>
              <a:rPr lang="en-GB" sz="3200" dirty="0"/>
              <a:t>Strength</a:t>
            </a:r>
          </a:p>
        </p:txBody>
      </p:sp>
      <p:sp>
        <p:nvSpPr>
          <p:cNvPr id="10" name="TextBox 9"/>
          <p:cNvSpPr txBox="1"/>
          <p:nvPr/>
        </p:nvSpPr>
        <p:spPr>
          <a:xfrm>
            <a:off x="6324600" y="4419600"/>
            <a:ext cx="2292386" cy="584775"/>
          </a:xfrm>
          <a:prstGeom prst="rect">
            <a:avLst/>
          </a:prstGeom>
          <a:noFill/>
        </p:spPr>
        <p:txBody>
          <a:bodyPr wrap="square" rtlCol="0">
            <a:spAutoFit/>
          </a:bodyPr>
          <a:lstStyle/>
          <a:p>
            <a:pPr algn="ctr"/>
            <a:r>
              <a:rPr lang="en-GB" sz="3200" dirty="0"/>
              <a:t>Pierced ears</a:t>
            </a:r>
          </a:p>
        </p:txBody>
      </p:sp>
      <p:pic>
        <p:nvPicPr>
          <p:cNvPr id="11" name="Picture 2" descr="person girl woman hair photography wind portrait model colorful close hairstyle smile feminine long hair black hair face nose eyes eye skin photoshop beauty beautiful sexy blond femininity noble editing photo shoot brown hair woman portrait portrait photography hair coloring art model supermodel human hair color"/>
          <p:cNvPicPr>
            <a:picLocks noChangeAspect="1" noChangeArrowheads="1"/>
          </p:cNvPicPr>
          <p:nvPr/>
        </p:nvPicPr>
        <p:blipFill>
          <a:blip r:embed="rId2" cstate="print"/>
          <a:srcRect/>
          <a:stretch>
            <a:fillRect/>
          </a:stretch>
        </p:blipFill>
        <p:spPr bwMode="auto">
          <a:xfrm>
            <a:off x="6019800" y="2590800"/>
            <a:ext cx="2772697" cy="1790700"/>
          </a:xfrm>
          <a:prstGeom prst="rect">
            <a:avLst/>
          </a:prstGeom>
          <a:noFill/>
        </p:spPr>
      </p:pic>
      <p:pic>
        <p:nvPicPr>
          <p:cNvPr id="12" name="Picture 6" descr="man sport male young athletic training exercise lifestyle arm fitness gym bodybuilder muscular workout muscle boxing sports biceps weights fit lifting stress repetition athlete active muscles weightlifting weight training arm curls individual sports physical fitness wrestler freestyle wrestling powerlifting professional boxing collegiate wrestling"/>
          <p:cNvPicPr>
            <a:picLocks noChangeAspect="1" noChangeArrowheads="1"/>
          </p:cNvPicPr>
          <p:nvPr/>
        </p:nvPicPr>
        <p:blipFill>
          <a:blip r:embed="rId3" cstate="print"/>
          <a:srcRect/>
          <a:stretch>
            <a:fillRect/>
          </a:stretch>
        </p:blipFill>
        <p:spPr bwMode="auto">
          <a:xfrm>
            <a:off x="3352800" y="3886200"/>
            <a:ext cx="2322136" cy="1600200"/>
          </a:xfrm>
          <a:prstGeom prst="rect">
            <a:avLst/>
          </a:prstGeom>
          <a:noFill/>
        </p:spPr>
      </p:pic>
      <p:pic>
        <p:nvPicPr>
          <p:cNvPr id="23554" name="Picture 2" descr="Africa, Children, African, People, Child, Desert"/>
          <p:cNvPicPr>
            <a:picLocks noChangeAspect="1" noChangeArrowheads="1"/>
          </p:cNvPicPr>
          <p:nvPr/>
        </p:nvPicPr>
        <p:blipFill>
          <a:blip r:embed="rId4" cstate="print"/>
          <a:srcRect l="26909" r="29525"/>
          <a:stretch>
            <a:fillRect/>
          </a:stretch>
        </p:blipFill>
        <p:spPr bwMode="auto">
          <a:xfrm>
            <a:off x="1295400" y="2438400"/>
            <a:ext cx="1351421" cy="2326482"/>
          </a:xfrm>
          <a:prstGeom prst="rect">
            <a:avLst/>
          </a:prstGeom>
          <a:noFill/>
        </p:spPr>
      </p:pic>
    </p:spTree>
    <p:extLst>
      <p:ext uri="{BB962C8B-B14F-4D97-AF65-F5344CB8AC3E}">
        <p14:creationId xmlns:p14="http://schemas.microsoft.com/office/powerpoint/2010/main" val="8471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352" y="1484784"/>
            <a:ext cx="8229600" cy="1944216"/>
          </a:xfrm>
        </p:spPr>
        <p:txBody>
          <a:bodyPr>
            <a:normAutofit fontScale="92500" lnSpcReduction="10000"/>
          </a:bodyPr>
          <a:lstStyle/>
          <a:p>
            <a:pPr marL="0" indent="0" algn="ctr">
              <a:buNone/>
            </a:pPr>
            <a:r>
              <a:rPr lang="en-GB" sz="2800" b="1" dirty="0">
                <a:solidFill>
                  <a:srgbClr val="2A5486"/>
                </a:solidFill>
              </a:rPr>
              <a:t>Which features have you inherited from your parents?</a:t>
            </a:r>
          </a:p>
          <a:p>
            <a:pPr marL="457200" indent="-457200">
              <a:buAutoNum type="arabicPeriod"/>
            </a:pPr>
            <a:r>
              <a:rPr lang="en-GB" sz="2600" dirty="0"/>
              <a:t>Discuss with you partner which features you think you have inherited from your parents </a:t>
            </a:r>
            <a:endParaRPr lang="en-GB" sz="2600" b="1" dirty="0"/>
          </a:p>
          <a:p>
            <a:pPr marL="457200" indent="-457200">
              <a:buAutoNum type="arabicPeriod"/>
            </a:pPr>
            <a:r>
              <a:rPr lang="en-GB" sz="2600" dirty="0"/>
              <a:t>Illustrate these ideas by drawing a spider diagram in your book</a:t>
            </a:r>
            <a:endParaRPr lang="en-GB" sz="2600" b="1" dirty="0"/>
          </a:p>
          <a:p>
            <a:pPr marL="0" indent="0">
              <a:buNone/>
            </a:pPr>
            <a:endParaRPr lang="en-GB" sz="1900" b="1" dirty="0">
              <a:solidFill>
                <a:srgbClr val="2A5486"/>
              </a:solidFill>
            </a:endParaRPr>
          </a:p>
        </p:txBody>
      </p:sp>
      <p:sp>
        <p:nvSpPr>
          <p:cNvPr id="4" name="Title 1"/>
          <p:cNvSpPr>
            <a:spLocks noGrp="1"/>
          </p:cNvSpPr>
          <p:nvPr>
            <p:ph type="title"/>
          </p:nvPr>
        </p:nvSpPr>
        <p:spPr>
          <a:xfrm>
            <a:off x="457200" y="152400"/>
            <a:ext cx="8229600" cy="1143000"/>
          </a:xfrm>
          <a:solidFill>
            <a:srgbClr val="0097CC"/>
          </a:solidFill>
          <a:ln/>
        </p:spPr>
        <p:style>
          <a:lnRef idx="3">
            <a:schemeClr val="lt1"/>
          </a:lnRef>
          <a:fillRef idx="1">
            <a:schemeClr val="accent5"/>
          </a:fillRef>
          <a:effectRef idx="1">
            <a:schemeClr val="accent5"/>
          </a:effectRef>
          <a:fontRef idx="minor">
            <a:schemeClr val="lt1"/>
          </a:fontRef>
        </p:style>
        <p:txBody>
          <a:bodyPr>
            <a:normAutofit/>
          </a:bodyPr>
          <a:lstStyle/>
          <a:p>
            <a:r>
              <a:rPr lang="en-GB" b="1" dirty="0">
                <a:solidFill>
                  <a:schemeClr val="bg1"/>
                </a:solidFill>
                <a:effectLst>
                  <a:outerShdw blurRad="38100" dist="38100" dir="2700000" algn="tl">
                    <a:srgbClr val="000000">
                      <a:alpha val="43137"/>
                    </a:srgbClr>
                  </a:outerShdw>
                </a:effectLst>
              </a:rPr>
              <a:t>Inherited Variation</a:t>
            </a:r>
          </a:p>
        </p:txBody>
      </p:sp>
      <p:sp>
        <p:nvSpPr>
          <p:cNvPr id="7" name="Flowchart: Alternate Process 6"/>
          <p:cNvSpPr/>
          <p:nvPr/>
        </p:nvSpPr>
        <p:spPr>
          <a:xfrm>
            <a:off x="3505200" y="3505200"/>
            <a:ext cx="2051378" cy="165618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 name="TextBox 7"/>
          <p:cNvSpPr txBox="1"/>
          <p:nvPr/>
        </p:nvSpPr>
        <p:spPr>
          <a:xfrm>
            <a:off x="3505200" y="3917793"/>
            <a:ext cx="2051378" cy="830997"/>
          </a:xfrm>
          <a:prstGeom prst="rect">
            <a:avLst/>
          </a:prstGeom>
          <a:noFill/>
        </p:spPr>
        <p:txBody>
          <a:bodyPr wrap="square" rtlCol="0">
            <a:spAutoFit/>
          </a:bodyPr>
          <a:lstStyle/>
          <a:p>
            <a:pPr algn="ctr"/>
            <a:r>
              <a:rPr lang="en-GB" sz="2400" b="1" dirty="0">
                <a:solidFill>
                  <a:srgbClr val="2A5486"/>
                </a:solidFill>
              </a:rPr>
              <a:t>Inherited Features</a:t>
            </a:r>
          </a:p>
        </p:txBody>
      </p:sp>
      <p:cxnSp>
        <p:nvCxnSpPr>
          <p:cNvPr id="16" name="Straight Arrow Connector 15"/>
          <p:cNvCxnSpPr>
            <a:stCxn id="7" idx="1"/>
            <a:endCxn id="27" idx="3"/>
          </p:cNvCxnSpPr>
          <p:nvPr/>
        </p:nvCxnSpPr>
        <p:spPr>
          <a:xfrm flipH="1" flipV="1">
            <a:off x="2371668" y="4016960"/>
            <a:ext cx="1133532" cy="316332"/>
          </a:xfrm>
          <a:prstGeom prst="straightConnector1">
            <a:avLst/>
          </a:prstGeom>
          <a:ln w="28575">
            <a:solidFill>
              <a:srgbClr val="214269"/>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4" idx="1"/>
          </p:cNvCxnSpPr>
          <p:nvPr/>
        </p:nvCxnSpPr>
        <p:spPr>
          <a:xfrm>
            <a:off x="5564249" y="3917793"/>
            <a:ext cx="898666" cy="90622"/>
          </a:xfrm>
          <a:prstGeom prst="straightConnector1">
            <a:avLst/>
          </a:prstGeom>
          <a:ln w="28575">
            <a:solidFill>
              <a:srgbClr val="214269"/>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62915" y="3500583"/>
            <a:ext cx="2160240" cy="1015663"/>
          </a:xfrm>
          <a:prstGeom prst="rect">
            <a:avLst/>
          </a:prstGeom>
          <a:noFill/>
        </p:spPr>
        <p:txBody>
          <a:bodyPr wrap="square" rtlCol="0">
            <a:spAutoFit/>
          </a:bodyPr>
          <a:lstStyle/>
          <a:p>
            <a:pPr algn="ctr"/>
            <a:r>
              <a:rPr lang="en-GB" sz="2000" dirty="0"/>
              <a:t>I have the same colour eyes as my dad</a:t>
            </a:r>
          </a:p>
        </p:txBody>
      </p:sp>
      <p:sp>
        <p:nvSpPr>
          <p:cNvPr id="27" name="TextBox 26"/>
          <p:cNvSpPr txBox="1"/>
          <p:nvPr/>
        </p:nvSpPr>
        <p:spPr>
          <a:xfrm>
            <a:off x="211428" y="3509128"/>
            <a:ext cx="2160240" cy="1015663"/>
          </a:xfrm>
          <a:prstGeom prst="rect">
            <a:avLst/>
          </a:prstGeom>
          <a:noFill/>
        </p:spPr>
        <p:txBody>
          <a:bodyPr wrap="square" rtlCol="0">
            <a:spAutoFit/>
          </a:bodyPr>
          <a:lstStyle/>
          <a:p>
            <a:pPr algn="ctr"/>
            <a:r>
              <a:rPr lang="en-GB" sz="2000" dirty="0"/>
              <a:t>Me and my mum have the same colour hair</a:t>
            </a:r>
          </a:p>
        </p:txBody>
      </p:sp>
      <p:sp>
        <p:nvSpPr>
          <p:cNvPr id="31" name="TextBox 30"/>
          <p:cNvSpPr txBox="1"/>
          <p:nvPr/>
        </p:nvSpPr>
        <p:spPr>
          <a:xfrm>
            <a:off x="6779985" y="4960969"/>
            <a:ext cx="2016224" cy="1015663"/>
          </a:xfrm>
          <a:prstGeom prst="rect">
            <a:avLst/>
          </a:prstGeom>
          <a:noFill/>
        </p:spPr>
        <p:txBody>
          <a:bodyPr wrap="square" rtlCol="0">
            <a:spAutoFit/>
          </a:bodyPr>
          <a:lstStyle/>
          <a:p>
            <a:pPr algn="ctr"/>
            <a:r>
              <a:rPr lang="en-GB" sz="2000" dirty="0"/>
              <a:t>Me and my mum have the same shaped nose</a:t>
            </a:r>
          </a:p>
        </p:txBody>
      </p:sp>
      <p:sp>
        <p:nvSpPr>
          <p:cNvPr id="44" name="TextBox 43"/>
          <p:cNvSpPr txBox="1"/>
          <p:nvPr/>
        </p:nvSpPr>
        <p:spPr>
          <a:xfrm>
            <a:off x="228600" y="5791200"/>
            <a:ext cx="6705600" cy="892552"/>
          </a:xfrm>
          <a:prstGeom prst="rect">
            <a:avLst/>
          </a:prstGeom>
          <a:solidFill>
            <a:schemeClr val="accent5">
              <a:lumMod val="20000"/>
              <a:lumOff val="80000"/>
            </a:schemeClr>
          </a:solidFill>
          <a:ln>
            <a:solidFill>
              <a:srgbClr val="214269"/>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sz="2600" b="1" dirty="0">
                <a:solidFill>
                  <a:srgbClr val="2A5486"/>
                </a:solidFill>
              </a:rPr>
              <a:t>Extra Challenge: </a:t>
            </a:r>
            <a:r>
              <a:rPr lang="en-GB" sz="2600" dirty="0">
                <a:solidFill>
                  <a:srgbClr val="2A5486"/>
                </a:solidFill>
              </a:rPr>
              <a:t>Write down your thoughts about why we are not </a:t>
            </a:r>
            <a:r>
              <a:rPr lang="en-GB" sz="2600" b="1" dirty="0">
                <a:solidFill>
                  <a:srgbClr val="2A5486"/>
                </a:solidFill>
              </a:rPr>
              <a:t>identical</a:t>
            </a:r>
            <a:r>
              <a:rPr lang="en-GB" sz="2600" dirty="0">
                <a:solidFill>
                  <a:srgbClr val="2A5486"/>
                </a:solidFill>
              </a:rPr>
              <a:t> to our parents</a:t>
            </a:r>
          </a:p>
        </p:txBody>
      </p:sp>
      <p:cxnSp>
        <p:nvCxnSpPr>
          <p:cNvPr id="11" name="Straight Arrow Connector 10"/>
          <p:cNvCxnSpPr>
            <a:endCxn id="31" idx="1"/>
          </p:cNvCxnSpPr>
          <p:nvPr/>
        </p:nvCxnSpPr>
        <p:spPr>
          <a:xfrm>
            <a:off x="5556578" y="4937763"/>
            <a:ext cx="1223407" cy="531038"/>
          </a:xfrm>
          <a:prstGeom prst="straightConnector1">
            <a:avLst/>
          </a:prstGeom>
          <a:ln w="28575">
            <a:solidFill>
              <a:srgbClr val="21426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13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979712" y="1628800"/>
            <a:ext cx="6948264" cy="2664296"/>
          </a:xfrm>
          <a:prstGeom prst="wedgeEllipseCallout">
            <a:avLst>
              <a:gd name="adj1" fmla="val -47946"/>
              <a:gd name="adj2" fmla="val 627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280126" y="2061715"/>
            <a:ext cx="6347435" cy="1944216"/>
          </a:xfrm>
        </p:spPr>
        <p:txBody>
          <a:bodyPr>
            <a:normAutofit/>
          </a:bodyPr>
          <a:lstStyle/>
          <a:p>
            <a:pPr marL="0" indent="0" algn="ctr">
              <a:buNone/>
            </a:pPr>
            <a:r>
              <a:rPr lang="en-GB" sz="2800" dirty="0">
                <a:solidFill>
                  <a:srgbClr val="2A5486"/>
                </a:solidFill>
              </a:rPr>
              <a:t>We are not identical to one parent because we </a:t>
            </a:r>
            <a:r>
              <a:rPr lang="en-GB" sz="2800" b="1" dirty="0">
                <a:solidFill>
                  <a:srgbClr val="2A5486"/>
                </a:solidFill>
              </a:rPr>
              <a:t>inherit </a:t>
            </a:r>
            <a:r>
              <a:rPr lang="en-GB" sz="2800" dirty="0">
                <a:solidFill>
                  <a:srgbClr val="2A5486"/>
                </a:solidFill>
              </a:rPr>
              <a:t>a </a:t>
            </a:r>
            <a:r>
              <a:rPr lang="en-GB" sz="2800" b="1" dirty="0">
                <a:solidFill>
                  <a:srgbClr val="2A5486"/>
                </a:solidFill>
              </a:rPr>
              <a:t>mix of features </a:t>
            </a:r>
            <a:r>
              <a:rPr lang="en-GB" sz="2800" dirty="0">
                <a:solidFill>
                  <a:srgbClr val="2A5486"/>
                </a:solidFill>
              </a:rPr>
              <a:t>from both our parents. </a:t>
            </a:r>
          </a:p>
          <a:p>
            <a:pPr marL="0" indent="0" algn="ctr">
              <a:buNone/>
            </a:pPr>
            <a:r>
              <a:rPr lang="en-GB" sz="2800" dirty="0">
                <a:solidFill>
                  <a:srgbClr val="2A5486"/>
                </a:solidFill>
              </a:rPr>
              <a:t>This is called </a:t>
            </a:r>
            <a:r>
              <a:rPr lang="en-GB" sz="2800" b="1" dirty="0">
                <a:solidFill>
                  <a:srgbClr val="2A5486"/>
                </a:solidFill>
              </a:rPr>
              <a:t>inherited variation</a:t>
            </a:r>
          </a:p>
        </p:txBody>
      </p:sp>
      <p:sp>
        <p:nvSpPr>
          <p:cNvPr id="4" name="Title 1"/>
          <p:cNvSpPr>
            <a:spLocks noGrp="1"/>
          </p:cNvSpPr>
          <p:nvPr>
            <p:ph type="title"/>
          </p:nvPr>
        </p:nvSpPr>
        <p:spPr>
          <a:xfrm>
            <a:off x="467544" y="260648"/>
            <a:ext cx="8229600" cy="1143000"/>
          </a:xfrm>
          <a:solidFill>
            <a:srgbClr val="0097CC"/>
          </a:solidFill>
          <a:ln/>
        </p:spPr>
        <p:style>
          <a:lnRef idx="3">
            <a:schemeClr val="lt1"/>
          </a:lnRef>
          <a:fillRef idx="1">
            <a:schemeClr val="accent5"/>
          </a:fillRef>
          <a:effectRef idx="1">
            <a:schemeClr val="accent5"/>
          </a:effectRef>
          <a:fontRef idx="minor">
            <a:schemeClr val="lt1"/>
          </a:fontRef>
        </p:style>
        <p:txBody>
          <a:bodyPr>
            <a:normAutofit/>
          </a:bodyPr>
          <a:lstStyle/>
          <a:p>
            <a:r>
              <a:rPr lang="en-GB" b="1" dirty="0">
                <a:solidFill>
                  <a:schemeClr val="bg1"/>
                </a:solidFill>
                <a:effectLst>
                  <a:outerShdw blurRad="38100" dist="38100" dir="2700000" algn="tl">
                    <a:srgbClr val="000000">
                      <a:alpha val="43137"/>
                    </a:srgbClr>
                  </a:outerShdw>
                </a:effectLst>
              </a:rPr>
              <a:t>Inherited Variation</a:t>
            </a:r>
          </a:p>
        </p:txBody>
      </p:sp>
      <p:pic>
        <p:nvPicPr>
          <p:cNvPr id="10" name="Picture 2" descr="girl photography sadness portrait child blue eyebrow cry blue eye close up human body sad face nose eyes cheek infant toddler eye head skin beauty eyebrows expression organ emotion eyelashes feelings small child children's eyes portrait photography"/>
          <p:cNvPicPr>
            <a:picLocks noChangeAspect="1" noChangeArrowheads="1"/>
          </p:cNvPicPr>
          <p:nvPr/>
        </p:nvPicPr>
        <p:blipFill>
          <a:blip r:embed="rId2" cstate="print"/>
          <a:srcRect/>
          <a:stretch>
            <a:fillRect/>
          </a:stretch>
        </p:blipFill>
        <p:spPr bwMode="auto">
          <a:xfrm>
            <a:off x="4114800" y="4876800"/>
            <a:ext cx="2510836" cy="1567180"/>
          </a:xfrm>
          <a:prstGeom prst="rect">
            <a:avLst/>
          </a:prstGeom>
          <a:noFill/>
        </p:spPr>
      </p:pic>
      <p:pic>
        <p:nvPicPr>
          <p:cNvPr id="21506" name="Picture 2" descr="Cartoon, Child, Comic, Comic Characters, Female, Girl"/>
          <p:cNvPicPr>
            <a:picLocks noChangeAspect="1" noChangeArrowheads="1"/>
          </p:cNvPicPr>
          <p:nvPr/>
        </p:nvPicPr>
        <p:blipFill>
          <a:blip r:embed="rId3" cstate="print"/>
          <a:srcRect/>
          <a:stretch>
            <a:fillRect/>
          </a:stretch>
        </p:blipFill>
        <p:spPr bwMode="auto">
          <a:xfrm>
            <a:off x="304800" y="3124200"/>
            <a:ext cx="1759744" cy="3519488"/>
          </a:xfrm>
          <a:prstGeom prst="rect">
            <a:avLst/>
          </a:prstGeom>
          <a:noFill/>
        </p:spPr>
      </p:pic>
    </p:spTree>
    <p:extLst>
      <p:ext uri="{BB962C8B-B14F-4D97-AF65-F5344CB8AC3E}">
        <p14:creationId xmlns:p14="http://schemas.microsoft.com/office/powerpoint/2010/main" val="109673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1143000"/>
          </a:xfrm>
          <a:solidFill>
            <a:srgbClr val="0097CC"/>
          </a:solidFill>
          <a:ln/>
        </p:spPr>
        <p:style>
          <a:lnRef idx="3">
            <a:schemeClr val="lt1"/>
          </a:lnRef>
          <a:fillRef idx="1">
            <a:schemeClr val="accent5"/>
          </a:fillRef>
          <a:effectRef idx="1">
            <a:schemeClr val="accent5"/>
          </a:effectRef>
          <a:fontRef idx="minor">
            <a:schemeClr val="lt1"/>
          </a:fontRef>
        </p:style>
        <p:txBody>
          <a:bodyPr>
            <a:normAutofit/>
          </a:bodyPr>
          <a:lstStyle/>
          <a:p>
            <a:r>
              <a:rPr lang="en-GB" b="1" dirty="0">
                <a:solidFill>
                  <a:schemeClr val="bg1"/>
                </a:solidFill>
                <a:effectLst>
                  <a:outerShdw blurRad="38100" dist="38100" dir="2700000" algn="tl">
                    <a:srgbClr val="000000">
                      <a:alpha val="43137"/>
                    </a:srgbClr>
                  </a:outerShdw>
                </a:effectLst>
              </a:rPr>
              <a:t>Environmental Variation</a:t>
            </a:r>
          </a:p>
        </p:txBody>
      </p:sp>
      <p:cxnSp>
        <p:nvCxnSpPr>
          <p:cNvPr id="13" name="Straight Arrow Connector 12"/>
          <p:cNvCxnSpPr/>
          <p:nvPr/>
        </p:nvCxnSpPr>
        <p:spPr>
          <a:xfrm flipH="1">
            <a:off x="1438561" y="4218853"/>
            <a:ext cx="613159" cy="864096"/>
          </a:xfrm>
          <a:prstGeom prst="straightConnector1">
            <a:avLst/>
          </a:prstGeom>
          <a:ln w="19050">
            <a:solidFill>
              <a:srgbClr val="1C254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72200" y="4005064"/>
            <a:ext cx="288032" cy="1008112"/>
          </a:xfrm>
          <a:prstGeom prst="straightConnector1">
            <a:avLst/>
          </a:prstGeom>
          <a:ln w="19050">
            <a:solidFill>
              <a:srgbClr val="151E3B"/>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9512" y="1484784"/>
            <a:ext cx="8712968" cy="954107"/>
          </a:xfrm>
          <a:prstGeom prst="rect">
            <a:avLst/>
          </a:prstGeom>
          <a:noFill/>
        </p:spPr>
        <p:txBody>
          <a:bodyPr wrap="square" rtlCol="0">
            <a:spAutoFit/>
          </a:bodyPr>
          <a:lstStyle/>
          <a:p>
            <a:pPr>
              <a:buFont typeface="Arial" pitchFamily="34" charset="0"/>
              <a:buChar char="•"/>
            </a:pPr>
            <a:r>
              <a:rPr lang="en-GB" sz="2800" dirty="0">
                <a:solidFill>
                  <a:srgbClr val="1D3A5D"/>
                </a:solidFill>
              </a:rPr>
              <a:t>  </a:t>
            </a:r>
            <a:r>
              <a:rPr lang="en-GB" sz="2800" b="1" dirty="0">
                <a:solidFill>
                  <a:srgbClr val="1D3A5D"/>
                </a:solidFill>
              </a:rPr>
              <a:t>Environmental factors </a:t>
            </a:r>
            <a:r>
              <a:rPr lang="en-GB" sz="2800" dirty="0">
                <a:solidFill>
                  <a:srgbClr val="1D3A5D"/>
                </a:solidFill>
              </a:rPr>
              <a:t>cause an organism to </a:t>
            </a:r>
            <a:r>
              <a:rPr lang="en-GB" sz="2800" b="1" dirty="0">
                <a:solidFill>
                  <a:srgbClr val="1D3A5D"/>
                </a:solidFill>
              </a:rPr>
              <a:t>change</a:t>
            </a:r>
            <a:r>
              <a:rPr lang="en-GB" sz="2800" dirty="0">
                <a:solidFill>
                  <a:srgbClr val="1D3A5D"/>
                </a:solidFill>
              </a:rPr>
              <a:t>, this is </a:t>
            </a:r>
            <a:r>
              <a:rPr lang="en-GB" sz="2800" b="1" dirty="0">
                <a:solidFill>
                  <a:srgbClr val="1D3A5D"/>
                </a:solidFill>
              </a:rPr>
              <a:t>environmental variation</a:t>
            </a:r>
          </a:p>
        </p:txBody>
      </p:sp>
      <p:sp>
        <p:nvSpPr>
          <p:cNvPr id="2" name="TextBox 1"/>
          <p:cNvSpPr txBox="1"/>
          <p:nvPr/>
        </p:nvSpPr>
        <p:spPr>
          <a:xfrm>
            <a:off x="5063970" y="5111695"/>
            <a:ext cx="2184412" cy="1077218"/>
          </a:xfrm>
          <a:prstGeom prst="rect">
            <a:avLst/>
          </a:prstGeom>
          <a:noFill/>
        </p:spPr>
        <p:txBody>
          <a:bodyPr wrap="square" rtlCol="0">
            <a:spAutoFit/>
          </a:bodyPr>
          <a:lstStyle/>
          <a:p>
            <a:pPr algn="ctr"/>
            <a:r>
              <a:rPr lang="en-GB" sz="3200" dirty="0"/>
              <a:t>Where you grow up</a:t>
            </a:r>
          </a:p>
        </p:txBody>
      </p:sp>
      <p:cxnSp>
        <p:nvCxnSpPr>
          <p:cNvPr id="5" name="Straight Arrow Connector 4"/>
          <p:cNvCxnSpPr/>
          <p:nvPr/>
        </p:nvCxnSpPr>
        <p:spPr>
          <a:xfrm flipV="1">
            <a:off x="7164288" y="5013176"/>
            <a:ext cx="432048" cy="28803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56276" y="5877272"/>
            <a:ext cx="540060" cy="311641"/>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4" idx="1"/>
          </p:cNvCxnSpPr>
          <p:nvPr/>
        </p:nvCxnSpPr>
        <p:spPr>
          <a:xfrm flipV="1">
            <a:off x="2438400" y="5100573"/>
            <a:ext cx="675438" cy="46202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13838" y="4900518"/>
            <a:ext cx="1476164" cy="400110"/>
          </a:xfrm>
          <a:prstGeom prst="rect">
            <a:avLst/>
          </a:prstGeom>
          <a:noFill/>
        </p:spPr>
        <p:txBody>
          <a:bodyPr wrap="square" rtlCol="0">
            <a:spAutoFit/>
          </a:bodyPr>
          <a:lstStyle/>
          <a:p>
            <a:r>
              <a:rPr lang="en-GB" sz="2000" dirty="0"/>
              <a:t>Weak Lion</a:t>
            </a:r>
          </a:p>
        </p:txBody>
      </p:sp>
      <p:sp>
        <p:nvSpPr>
          <p:cNvPr id="22" name="TextBox 21"/>
          <p:cNvSpPr txBox="1"/>
          <p:nvPr/>
        </p:nvSpPr>
        <p:spPr>
          <a:xfrm>
            <a:off x="3090520" y="5931414"/>
            <a:ext cx="1476164" cy="400110"/>
          </a:xfrm>
          <a:prstGeom prst="rect">
            <a:avLst/>
          </a:prstGeom>
          <a:noFill/>
        </p:spPr>
        <p:txBody>
          <a:bodyPr wrap="square" rtlCol="0">
            <a:spAutoFit/>
          </a:bodyPr>
          <a:lstStyle/>
          <a:p>
            <a:r>
              <a:rPr lang="en-GB" sz="2000" dirty="0"/>
              <a:t>Strong Lion</a:t>
            </a:r>
          </a:p>
        </p:txBody>
      </p:sp>
      <p:cxnSp>
        <p:nvCxnSpPr>
          <p:cNvPr id="23" name="Straight Arrow Connector 22"/>
          <p:cNvCxnSpPr>
            <a:endCxn id="22" idx="1"/>
          </p:cNvCxnSpPr>
          <p:nvPr/>
        </p:nvCxnSpPr>
        <p:spPr>
          <a:xfrm>
            <a:off x="2514600" y="5867400"/>
            <a:ext cx="575920" cy="264069"/>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0482" name="Picture 2" descr="Lion, Prey, Gnu, Breakfast, Young Animal, Lion Cub"/>
          <p:cNvPicPr>
            <a:picLocks noChangeAspect="1" noChangeArrowheads="1"/>
          </p:cNvPicPr>
          <p:nvPr/>
        </p:nvPicPr>
        <p:blipFill>
          <a:blip r:embed="rId2" cstate="print"/>
          <a:srcRect/>
          <a:stretch>
            <a:fillRect/>
          </a:stretch>
        </p:blipFill>
        <p:spPr bwMode="auto">
          <a:xfrm>
            <a:off x="533400" y="5181600"/>
            <a:ext cx="1828800" cy="1371600"/>
          </a:xfrm>
          <a:prstGeom prst="rect">
            <a:avLst/>
          </a:prstGeom>
          <a:noFill/>
        </p:spPr>
      </p:pic>
      <p:pic>
        <p:nvPicPr>
          <p:cNvPr id="20484" name="Picture 4" descr="Lion, Predator, Dangerous, Mane, Cat, Male, Zoo"/>
          <p:cNvPicPr>
            <a:picLocks noChangeAspect="1" noChangeArrowheads="1"/>
          </p:cNvPicPr>
          <p:nvPr/>
        </p:nvPicPr>
        <p:blipFill>
          <a:blip r:embed="rId3" cstate="print"/>
          <a:srcRect l="10492"/>
          <a:stretch>
            <a:fillRect/>
          </a:stretch>
        </p:blipFill>
        <p:spPr bwMode="auto">
          <a:xfrm>
            <a:off x="1981200" y="2743200"/>
            <a:ext cx="1950244" cy="1452563"/>
          </a:xfrm>
          <a:prstGeom prst="rect">
            <a:avLst/>
          </a:prstGeom>
          <a:noFill/>
        </p:spPr>
      </p:pic>
      <p:pic>
        <p:nvPicPr>
          <p:cNvPr id="20486" name="Picture 6" descr="Boy, Red Hair, Freckles, Portrait, Beauty"/>
          <p:cNvPicPr>
            <a:picLocks noChangeAspect="1" noChangeArrowheads="1"/>
          </p:cNvPicPr>
          <p:nvPr/>
        </p:nvPicPr>
        <p:blipFill>
          <a:blip r:embed="rId4" cstate="print"/>
          <a:srcRect l="26667" r="11667"/>
          <a:stretch>
            <a:fillRect/>
          </a:stretch>
        </p:blipFill>
        <p:spPr bwMode="auto">
          <a:xfrm>
            <a:off x="5791200" y="2438400"/>
            <a:ext cx="1749030" cy="1828800"/>
          </a:xfrm>
          <a:prstGeom prst="rect">
            <a:avLst/>
          </a:prstGeom>
          <a:noFill/>
        </p:spPr>
      </p:pic>
      <p:pic>
        <p:nvPicPr>
          <p:cNvPr id="20488" name="Picture 8" descr="Football, Soccer, Europe, Uefa, Champions League"/>
          <p:cNvPicPr>
            <a:picLocks noChangeAspect="1" noChangeArrowheads="1"/>
          </p:cNvPicPr>
          <p:nvPr/>
        </p:nvPicPr>
        <p:blipFill>
          <a:blip r:embed="rId5" cstate="print"/>
          <a:srcRect l="20000"/>
          <a:stretch>
            <a:fillRect/>
          </a:stretch>
        </p:blipFill>
        <p:spPr bwMode="auto">
          <a:xfrm>
            <a:off x="7620000" y="5486400"/>
            <a:ext cx="1219200" cy="1143000"/>
          </a:xfrm>
          <a:prstGeom prst="rect">
            <a:avLst/>
          </a:prstGeom>
          <a:noFill/>
        </p:spPr>
      </p:pic>
      <p:pic>
        <p:nvPicPr>
          <p:cNvPr id="20490" name="Picture 10" descr="Football, Soccer, Europe, Uefa, Champions League"/>
          <p:cNvPicPr>
            <a:picLocks noChangeAspect="1" noChangeArrowheads="1"/>
          </p:cNvPicPr>
          <p:nvPr/>
        </p:nvPicPr>
        <p:blipFill>
          <a:blip r:embed="rId6" cstate="print"/>
          <a:srcRect l="28750"/>
          <a:stretch>
            <a:fillRect/>
          </a:stretch>
        </p:blipFill>
        <p:spPr bwMode="auto">
          <a:xfrm>
            <a:off x="7696200" y="4114800"/>
            <a:ext cx="1135379" cy="11951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1143000"/>
          </a:xfrm>
          <a:solidFill>
            <a:srgbClr val="0097CC"/>
          </a:solidFill>
          <a:ln/>
        </p:spPr>
        <p:style>
          <a:lnRef idx="3">
            <a:schemeClr val="lt1"/>
          </a:lnRef>
          <a:fillRef idx="1">
            <a:schemeClr val="accent5"/>
          </a:fillRef>
          <a:effectRef idx="1">
            <a:schemeClr val="accent5"/>
          </a:effectRef>
          <a:fontRef idx="minor">
            <a:schemeClr val="lt1"/>
          </a:fontRef>
        </p:style>
        <p:txBody>
          <a:bodyPr>
            <a:normAutofit/>
          </a:bodyPr>
          <a:lstStyle/>
          <a:p>
            <a:r>
              <a:rPr lang="en-GB" b="1" dirty="0">
                <a:solidFill>
                  <a:schemeClr val="bg1"/>
                </a:solidFill>
                <a:effectLst>
                  <a:outerShdw blurRad="38100" dist="38100" dir="2700000" algn="tl">
                    <a:srgbClr val="000000">
                      <a:alpha val="43137"/>
                    </a:srgbClr>
                  </a:outerShdw>
                </a:effectLst>
              </a:rPr>
              <a:t>Environmental Variation</a:t>
            </a:r>
          </a:p>
        </p:txBody>
      </p:sp>
      <p:graphicFrame>
        <p:nvGraphicFramePr>
          <p:cNvPr id="5" name="Table 4"/>
          <p:cNvGraphicFramePr>
            <a:graphicFrameLocks noGrp="1"/>
          </p:cNvGraphicFramePr>
          <p:nvPr/>
        </p:nvGraphicFramePr>
        <p:xfrm>
          <a:off x="467544" y="2132856"/>
          <a:ext cx="8136904" cy="259080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446152">
                <a:tc>
                  <a:txBody>
                    <a:bodyPr/>
                    <a:lstStyle/>
                    <a:p>
                      <a:pPr algn="ctr"/>
                      <a:r>
                        <a:rPr lang="en-GB" sz="2800" dirty="0"/>
                        <a:t>Environmental Factor</a:t>
                      </a:r>
                    </a:p>
                  </a:txBody>
                  <a:tcPr/>
                </a:tc>
                <a:tc>
                  <a:txBody>
                    <a:bodyPr/>
                    <a:lstStyle/>
                    <a:p>
                      <a:pPr algn="ctr"/>
                      <a:r>
                        <a:rPr lang="en-GB" sz="2800" dirty="0"/>
                        <a:t>Environmental Variation</a:t>
                      </a:r>
                    </a:p>
                  </a:txBody>
                  <a:tcPr/>
                </a:tc>
                <a:extLst>
                  <a:ext uri="{0D108BD9-81ED-4DB2-BD59-A6C34878D82A}">
                    <a16:rowId xmlns:a16="http://schemas.microsoft.com/office/drawing/2014/main" val="10000"/>
                  </a:ext>
                </a:extLst>
              </a:tr>
              <a:tr h="446152">
                <a:tc>
                  <a:txBody>
                    <a:bodyPr/>
                    <a:lstStyle/>
                    <a:p>
                      <a:pPr algn="ctr"/>
                      <a:endParaRPr lang="en-GB" sz="2800" dirty="0"/>
                    </a:p>
                  </a:txBody>
                  <a:tcPr/>
                </a:tc>
                <a:tc>
                  <a:txBody>
                    <a:bodyPr/>
                    <a:lstStyle/>
                    <a:p>
                      <a:pPr algn="ctr"/>
                      <a:endParaRPr lang="en-GB" sz="2800" dirty="0"/>
                    </a:p>
                  </a:txBody>
                  <a:tcPr/>
                </a:tc>
                <a:extLst>
                  <a:ext uri="{0D108BD9-81ED-4DB2-BD59-A6C34878D82A}">
                    <a16:rowId xmlns:a16="http://schemas.microsoft.com/office/drawing/2014/main" val="10001"/>
                  </a:ext>
                </a:extLst>
              </a:tr>
              <a:tr h="446152">
                <a:tc>
                  <a:txBody>
                    <a:bodyPr/>
                    <a:lstStyle/>
                    <a:p>
                      <a:pPr algn="ctr"/>
                      <a:endParaRPr lang="en-GB" sz="2800" dirty="0"/>
                    </a:p>
                  </a:txBody>
                  <a:tcPr/>
                </a:tc>
                <a:tc>
                  <a:txBody>
                    <a:bodyPr/>
                    <a:lstStyle/>
                    <a:p>
                      <a:pPr algn="ctr"/>
                      <a:endParaRPr lang="en-GB" sz="2800" dirty="0"/>
                    </a:p>
                  </a:txBody>
                  <a:tcPr/>
                </a:tc>
                <a:extLst>
                  <a:ext uri="{0D108BD9-81ED-4DB2-BD59-A6C34878D82A}">
                    <a16:rowId xmlns:a16="http://schemas.microsoft.com/office/drawing/2014/main" val="10002"/>
                  </a:ext>
                </a:extLst>
              </a:tr>
              <a:tr h="446152">
                <a:tc>
                  <a:txBody>
                    <a:bodyPr/>
                    <a:lstStyle/>
                    <a:p>
                      <a:pPr algn="ctr"/>
                      <a:endParaRPr lang="en-GB" sz="2800" dirty="0"/>
                    </a:p>
                  </a:txBody>
                  <a:tcPr/>
                </a:tc>
                <a:tc>
                  <a:txBody>
                    <a:bodyPr/>
                    <a:lstStyle/>
                    <a:p>
                      <a:pPr algn="ctr"/>
                      <a:endParaRPr lang="en-GB" sz="2800" dirty="0"/>
                    </a:p>
                  </a:txBody>
                  <a:tcPr/>
                </a:tc>
                <a:extLst>
                  <a:ext uri="{0D108BD9-81ED-4DB2-BD59-A6C34878D82A}">
                    <a16:rowId xmlns:a16="http://schemas.microsoft.com/office/drawing/2014/main" val="10003"/>
                  </a:ext>
                </a:extLst>
              </a:tr>
              <a:tr h="446152">
                <a:tc>
                  <a:txBody>
                    <a:bodyPr/>
                    <a:lstStyle/>
                    <a:p>
                      <a:pPr algn="ctr"/>
                      <a:endParaRPr lang="en-GB" sz="2800" dirty="0"/>
                    </a:p>
                  </a:txBody>
                  <a:tcPr/>
                </a:tc>
                <a:tc>
                  <a:txBody>
                    <a:bodyPr/>
                    <a:lstStyle/>
                    <a:p>
                      <a:pPr algn="ctr"/>
                      <a:endParaRPr lang="en-GB" sz="2800" dirty="0"/>
                    </a:p>
                  </a:txBody>
                  <a:tcPr/>
                </a:tc>
                <a:extLst>
                  <a:ext uri="{0D108BD9-81ED-4DB2-BD59-A6C34878D82A}">
                    <a16:rowId xmlns:a16="http://schemas.microsoft.com/office/drawing/2014/main" val="10004"/>
                  </a:ext>
                </a:extLst>
              </a:tr>
            </a:tbl>
          </a:graphicData>
        </a:graphic>
      </p:graphicFrame>
      <p:sp>
        <p:nvSpPr>
          <p:cNvPr id="18" name="TextBox 17"/>
          <p:cNvSpPr txBox="1"/>
          <p:nvPr/>
        </p:nvSpPr>
        <p:spPr>
          <a:xfrm>
            <a:off x="179512" y="1484784"/>
            <a:ext cx="8712968" cy="523220"/>
          </a:xfrm>
          <a:prstGeom prst="rect">
            <a:avLst/>
          </a:prstGeom>
          <a:noFill/>
        </p:spPr>
        <p:txBody>
          <a:bodyPr wrap="square" rtlCol="0">
            <a:spAutoFit/>
          </a:bodyPr>
          <a:lstStyle/>
          <a:p>
            <a:r>
              <a:rPr lang="en-GB" sz="2800" b="1" dirty="0">
                <a:solidFill>
                  <a:srgbClr val="0070C0"/>
                </a:solidFill>
              </a:rPr>
              <a:t>Task: </a:t>
            </a:r>
            <a:r>
              <a:rPr lang="en-GB" sz="2800" dirty="0">
                <a:solidFill>
                  <a:srgbClr val="1D3A5D"/>
                </a:solidFill>
              </a:rPr>
              <a:t>Draw the table below in your books</a:t>
            </a:r>
            <a:endParaRPr lang="en-GB" sz="2800" b="1" dirty="0">
              <a:solidFill>
                <a:srgbClr val="1D3A5D"/>
              </a:solidFill>
            </a:endParaRPr>
          </a:p>
        </p:txBody>
      </p:sp>
      <p:sp>
        <p:nvSpPr>
          <p:cNvPr id="20" name="Content Placeholder 2"/>
          <p:cNvSpPr>
            <a:spLocks noGrp="1"/>
          </p:cNvSpPr>
          <p:nvPr>
            <p:ph idx="1"/>
          </p:nvPr>
        </p:nvSpPr>
        <p:spPr>
          <a:xfrm>
            <a:off x="228600" y="4800600"/>
            <a:ext cx="8712968" cy="2057400"/>
          </a:xfrm>
        </p:spPr>
        <p:txBody>
          <a:bodyPr>
            <a:normAutofit/>
          </a:bodyPr>
          <a:lstStyle/>
          <a:p>
            <a:pPr algn="just">
              <a:buNone/>
            </a:pPr>
            <a:r>
              <a:rPr lang="en-GB" sz="2400" b="1" dirty="0">
                <a:solidFill>
                  <a:srgbClr val="0070C0"/>
                </a:solidFill>
              </a:rPr>
              <a:t>Task: </a:t>
            </a:r>
            <a:r>
              <a:rPr lang="en-GB" sz="2400" dirty="0">
                <a:solidFill>
                  <a:srgbClr val="1D3A5D"/>
                </a:solidFill>
              </a:rPr>
              <a:t>Identify which </a:t>
            </a:r>
            <a:r>
              <a:rPr lang="en-GB" sz="2400" b="1" dirty="0">
                <a:solidFill>
                  <a:srgbClr val="1D3A5D"/>
                </a:solidFill>
              </a:rPr>
              <a:t>environmental factors</a:t>
            </a:r>
            <a:r>
              <a:rPr lang="en-GB" sz="2400" dirty="0">
                <a:solidFill>
                  <a:srgbClr val="1D3A5D"/>
                </a:solidFill>
              </a:rPr>
              <a:t> causes which  </a:t>
            </a:r>
            <a:r>
              <a:rPr lang="en-GB" sz="2400" b="1" dirty="0">
                <a:solidFill>
                  <a:srgbClr val="1D3A5D"/>
                </a:solidFill>
              </a:rPr>
              <a:t>environmental variation</a:t>
            </a:r>
            <a:r>
              <a:rPr lang="en-GB" sz="2400" dirty="0">
                <a:solidFill>
                  <a:srgbClr val="1D3A5D"/>
                </a:solidFill>
              </a:rPr>
              <a:t> </a:t>
            </a:r>
          </a:p>
        </p:txBody>
      </p:sp>
      <p:sp>
        <p:nvSpPr>
          <p:cNvPr id="21" name="TextBox 20"/>
          <p:cNvSpPr txBox="1"/>
          <p:nvPr/>
        </p:nvSpPr>
        <p:spPr>
          <a:xfrm>
            <a:off x="511567" y="5743709"/>
            <a:ext cx="648072" cy="461665"/>
          </a:xfrm>
          <a:prstGeom prst="rect">
            <a:avLst/>
          </a:prstGeom>
          <a:noFill/>
        </p:spPr>
        <p:txBody>
          <a:bodyPr wrap="square" rtlCol="0">
            <a:spAutoFit/>
          </a:bodyPr>
          <a:lstStyle/>
          <a:p>
            <a:r>
              <a:rPr lang="en-GB" sz="2400" dirty="0"/>
              <a:t>E.g.</a:t>
            </a:r>
          </a:p>
        </p:txBody>
      </p:sp>
      <p:sp>
        <p:nvSpPr>
          <p:cNvPr id="22" name="TextBox 21"/>
          <p:cNvSpPr txBox="1"/>
          <p:nvPr/>
        </p:nvSpPr>
        <p:spPr>
          <a:xfrm>
            <a:off x="1469896" y="6255220"/>
            <a:ext cx="202774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t>Where you grow up</a:t>
            </a:r>
          </a:p>
        </p:txBody>
      </p:sp>
      <p:cxnSp>
        <p:nvCxnSpPr>
          <p:cNvPr id="23" name="Straight Arrow Connector 22"/>
          <p:cNvCxnSpPr/>
          <p:nvPr/>
        </p:nvCxnSpPr>
        <p:spPr>
          <a:xfrm>
            <a:off x="3639653" y="6439886"/>
            <a:ext cx="1008112"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77747" y="6205374"/>
            <a:ext cx="356840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a:t>Which football team you support</a:t>
            </a:r>
          </a:p>
        </p:txBody>
      </p:sp>
      <p:sp>
        <p:nvSpPr>
          <p:cNvPr id="25" name="TextBox 24"/>
          <p:cNvSpPr txBox="1"/>
          <p:nvPr/>
        </p:nvSpPr>
        <p:spPr>
          <a:xfrm>
            <a:off x="1259632" y="5805264"/>
            <a:ext cx="2448272" cy="400110"/>
          </a:xfrm>
          <a:prstGeom prst="rect">
            <a:avLst/>
          </a:prstGeom>
          <a:noFill/>
        </p:spPr>
        <p:txBody>
          <a:bodyPr wrap="square" rtlCol="0">
            <a:spAutoFit/>
          </a:bodyPr>
          <a:lstStyle/>
          <a:p>
            <a:pPr algn="ctr"/>
            <a:r>
              <a:rPr lang="en-GB" sz="2000" b="1" dirty="0">
                <a:solidFill>
                  <a:srgbClr val="002060"/>
                </a:solidFill>
              </a:rPr>
              <a:t>Environmental factor</a:t>
            </a:r>
          </a:p>
        </p:txBody>
      </p:sp>
      <p:sp>
        <p:nvSpPr>
          <p:cNvPr id="26" name="TextBox 25"/>
          <p:cNvSpPr txBox="1"/>
          <p:nvPr/>
        </p:nvSpPr>
        <p:spPr>
          <a:xfrm>
            <a:off x="5142304" y="5798969"/>
            <a:ext cx="2880319" cy="400110"/>
          </a:xfrm>
          <a:prstGeom prst="rect">
            <a:avLst/>
          </a:prstGeom>
          <a:noFill/>
        </p:spPr>
        <p:txBody>
          <a:bodyPr wrap="square" rtlCol="0">
            <a:spAutoFit/>
          </a:bodyPr>
          <a:lstStyle/>
          <a:p>
            <a:pPr algn="ctr"/>
            <a:r>
              <a:rPr lang="en-GB" sz="2000" b="1" dirty="0">
                <a:solidFill>
                  <a:srgbClr val="002060"/>
                </a:solidFill>
              </a:rPr>
              <a:t>Environmental variation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446" y="2404224"/>
            <a:ext cx="1665913"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dirty="0"/>
              <a:t>Amount of sunshine</a:t>
            </a:r>
          </a:p>
        </p:txBody>
      </p:sp>
      <p:sp>
        <p:nvSpPr>
          <p:cNvPr id="8" name="TextBox 7"/>
          <p:cNvSpPr txBox="1"/>
          <p:nvPr/>
        </p:nvSpPr>
        <p:spPr>
          <a:xfrm>
            <a:off x="4480184" y="3719862"/>
            <a:ext cx="1584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dirty="0"/>
              <a:t>Height of a plant</a:t>
            </a:r>
          </a:p>
        </p:txBody>
      </p:sp>
      <p:sp>
        <p:nvSpPr>
          <p:cNvPr id="9" name="TextBox 8"/>
          <p:cNvSpPr txBox="1"/>
          <p:nvPr/>
        </p:nvSpPr>
        <p:spPr>
          <a:xfrm>
            <a:off x="2573446" y="3137528"/>
            <a:ext cx="136815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dirty="0"/>
              <a:t>Food available</a:t>
            </a:r>
          </a:p>
        </p:txBody>
      </p:sp>
      <p:sp>
        <p:nvSpPr>
          <p:cNvPr id="11" name="TextBox 10"/>
          <p:cNvSpPr txBox="1"/>
          <p:nvPr/>
        </p:nvSpPr>
        <p:spPr>
          <a:xfrm>
            <a:off x="231452" y="5317513"/>
            <a:ext cx="1750417"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dirty="0"/>
              <a:t>Weight of an organism</a:t>
            </a:r>
          </a:p>
        </p:txBody>
      </p:sp>
      <p:sp>
        <p:nvSpPr>
          <p:cNvPr id="14" name="TextBox 13"/>
          <p:cNvSpPr txBox="1"/>
          <p:nvPr/>
        </p:nvSpPr>
        <p:spPr>
          <a:xfrm>
            <a:off x="6572264" y="3214686"/>
            <a:ext cx="216024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dirty="0"/>
              <a:t>Country you grow up in</a:t>
            </a:r>
          </a:p>
        </p:txBody>
      </p:sp>
      <p:sp>
        <p:nvSpPr>
          <p:cNvPr id="16" name="TextBox 15"/>
          <p:cNvSpPr txBox="1"/>
          <p:nvPr/>
        </p:nvSpPr>
        <p:spPr>
          <a:xfrm>
            <a:off x="2212836" y="5616275"/>
            <a:ext cx="208823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dirty="0"/>
              <a:t>Language you speak</a:t>
            </a:r>
          </a:p>
        </p:txBody>
      </p:sp>
      <p:sp>
        <p:nvSpPr>
          <p:cNvPr id="22" name="TextBox 21"/>
          <p:cNvSpPr txBox="1"/>
          <p:nvPr/>
        </p:nvSpPr>
        <p:spPr>
          <a:xfrm>
            <a:off x="4500562" y="4929198"/>
            <a:ext cx="442798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dirty="0">
                <a:solidFill>
                  <a:srgbClr val="1D3A5D"/>
                </a:solidFill>
              </a:rPr>
              <a:t>Extension:  </a:t>
            </a:r>
            <a:r>
              <a:rPr lang="en-GB" sz="2400" dirty="0">
                <a:solidFill>
                  <a:srgbClr val="1D3A5D"/>
                </a:solidFill>
              </a:rPr>
              <a:t>Write some examples of environmental variation within the class</a:t>
            </a:r>
          </a:p>
        </p:txBody>
      </p:sp>
      <p:sp>
        <p:nvSpPr>
          <p:cNvPr id="2" name="TextBox 1"/>
          <p:cNvSpPr txBox="1"/>
          <p:nvPr/>
        </p:nvSpPr>
        <p:spPr>
          <a:xfrm>
            <a:off x="1091638" y="324129"/>
            <a:ext cx="648072" cy="461665"/>
          </a:xfrm>
          <a:prstGeom prst="rect">
            <a:avLst/>
          </a:prstGeom>
          <a:noFill/>
        </p:spPr>
        <p:txBody>
          <a:bodyPr wrap="square" rtlCol="0">
            <a:spAutoFit/>
          </a:bodyPr>
          <a:lstStyle/>
          <a:p>
            <a:r>
              <a:rPr lang="en-GB" sz="2400" dirty="0"/>
              <a:t>E.g.</a:t>
            </a:r>
          </a:p>
        </p:txBody>
      </p:sp>
      <p:sp>
        <p:nvSpPr>
          <p:cNvPr id="4" name="TextBox 3"/>
          <p:cNvSpPr txBox="1"/>
          <p:nvPr/>
        </p:nvSpPr>
        <p:spPr>
          <a:xfrm>
            <a:off x="2049967" y="835640"/>
            <a:ext cx="202774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t>Where you grow up</a:t>
            </a:r>
          </a:p>
        </p:txBody>
      </p:sp>
      <p:cxnSp>
        <p:nvCxnSpPr>
          <p:cNvPr id="10" name="Straight Arrow Connector 9"/>
          <p:cNvCxnSpPr/>
          <p:nvPr/>
        </p:nvCxnSpPr>
        <p:spPr>
          <a:xfrm>
            <a:off x="4219724" y="1020306"/>
            <a:ext cx="1008112"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57818" y="785794"/>
            <a:ext cx="202774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a:t>Which football team you support</a:t>
            </a:r>
          </a:p>
        </p:txBody>
      </p:sp>
      <p:sp>
        <p:nvSpPr>
          <p:cNvPr id="17" name="TextBox 16"/>
          <p:cNvSpPr txBox="1"/>
          <p:nvPr/>
        </p:nvSpPr>
        <p:spPr>
          <a:xfrm>
            <a:off x="1839703" y="385684"/>
            <a:ext cx="2448272" cy="400110"/>
          </a:xfrm>
          <a:prstGeom prst="rect">
            <a:avLst/>
          </a:prstGeom>
          <a:noFill/>
        </p:spPr>
        <p:txBody>
          <a:bodyPr wrap="square" rtlCol="0">
            <a:spAutoFit/>
          </a:bodyPr>
          <a:lstStyle/>
          <a:p>
            <a:pPr algn="ctr"/>
            <a:r>
              <a:rPr lang="en-GB" sz="2000" b="1" dirty="0">
                <a:solidFill>
                  <a:srgbClr val="002060"/>
                </a:solidFill>
              </a:rPr>
              <a:t>Environmental factor</a:t>
            </a:r>
          </a:p>
        </p:txBody>
      </p:sp>
      <p:sp>
        <p:nvSpPr>
          <p:cNvPr id="25" name="TextBox 24"/>
          <p:cNvSpPr txBox="1"/>
          <p:nvPr/>
        </p:nvSpPr>
        <p:spPr>
          <a:xfrm>
            <a:off x="4980070" y="393032"/>
            <a:ext cx="2880319" cy="400110"/>
          </a:xfrm>
          <a:prstGeom prst="rect">
            <a:avLst/>
          </a:prstGeom>
          <a:noFill/>
        </p:spPr>
        <p:txBody>
          <a:bodyPr wrap="square" rtlCol="0">
            <a:spAutoFit/>
          </a:bodyPr>
          <a:lstStyle/>
          <a:p>
            <a:pPr algn="ctr"/>
            <a:r>
              <a:rPr lang="en-GB" sz="2000" b="1" dirty="0">
                <a:solidFill>
                  <a:srgbClr val="002060"/>
                </a:solidFill>
              </a:rPr>
              <a:t>Environmental variation</a:t>
            </a:r>
          </a:p>
        </p:txBody>
      </p:sp>
      <p:pic>
        <p:nvPicPr>
          <p:cNvPr id="21" name="Picture 2" descr="Africa, Children, African, People, Child, Desert"/>
          <p:cNvPicPr>
            <a:picLocks noChangeAspect="1" noChangeArrowheads="1"/>
          </p:cNvPicPr>
          <p:nvPr/>
        </p:nvPicPr>
        <p:blipFill>
          <a:blip r:embed="rId2" cstate="print"/>
          <a:srcRect l="26909" r="29525"/>
          <a:stretch>
            <a:fillRect/>
          </a:stretch>
        </p:blipFill>
        <p:spPr bwMode="auto">
          <a:xfrm>
            <a:off x="609600" y="3581400"/>
            <a:ext cx="997313" cy="1716882"/>
          </a:xfrm>
          <a:prstGeom prst="rect">
            <a:avLst/>
          </a:prstGeom>
          <a:noFill/>
        </p:spPr>
      </p:pic>
      <p:pic>
        <p:nvPicPr>
          <p:cNvPr id="17410" name="Picture 2" descr="The Sun, Hot, Outdoor, Sunrise, Illustration, Clipart"/>
          <p:cNvPicPr>
            <a:picLocks noChangeAspect="1" noChangeArrowheads="1"/>
          </p:cNvPicPr>
          <p:nvPr/>
        </p:nvPicPr>
        <p:blipFill>
          <a:blip r:embed="rId3" cstate="print"/>
          <a:srcRect/>
          <a:stretch>
            <a:fillRect/>
          </a:stretch>
        </p:blipFill>
        <p:spPr bwMode="auto">
          <a:xfrm>
            <a:off x="381000" y="1066800"/>
            <a:ext cx="1233488" cy="1233488"/>
          </a:xfrm>
          <a:prstGeom prst="rect">
            <a:avLst/>
          </a:prstGeom>
          <a:noFill/>
        </p:spPr>
      </p:pic>
      <p:pic>
        <p:nvPicPr>
          <p:cNvPr id="17412" name="Picture 4" descr="Fruit, Fruits, Fruit Salad, Frisch, Bio, Healthy, Heart"/>
          <p:cNvPicPr>
            <a:picLocks noChangeAspect="1" noChangeArrowheads="1"/>
          </p:cNvPicPr>
          <p:nvPr/>
        </p:nvPicPr>
        <p:blipFill>
          <a:blip r:embed="rId4" cstate="print"/>
          <a:srcRect/>
          <a:stretch>
            <a:fillRect/>
          </a:stretch>
        </p:blipFill>
        <p:spPr bwMode="auto">
          <a:xfrm>
            <a:off x="2133600" y="1752600"/>
            <a:ext cx="2035770" cy="1143000"/>
          </a:xfrm>
          <a:prstGeom prst="rect">
            <a:avLst/>
          </a:prstGeom>
          <a:noFill/>
        </p:spPr>
      </p:pic>
      <p:pic>
        <p:nvPicPr>
          <p:cNvPr id="17414" name="Picture 6" descr="Four Leaf Clover, Lucky Charm, Leaf, Plant, Growth"/>
          <p:cNvPicPr>
            <a:picLocks noChangeAspect="1" noChangeArrowheads="1"/>
          </p:cNvPicPr>
          <p:nvPr/>
        </p:nvPicPr>
        <p:blipFill>
          <a:blip r:embed="rId5" cstate="print"/>
          <a:srcRect l="13333"/>
          <a:stretch>
            <a:fillRect/>
          </a:stretch>
        </p:blipFill>
        <p:spPr bwMode="auto">
          <a:xfrm>
            <a:off x="4351020" y="2209800"/>
            <a:ext cx="1783080" cy="1371600"/>
          </a:xfrm>
          <a:prstGeom prst="rect">
            <a:avLst/>
          </a:prstGeom>
          <a:noFill/>
        </p:spPr>
      </p:pic>
      <p:pic>
        <p:nvPicPr>
          <p:cNvPr id="17416" name="Picture 8" descr="Globe, Summer Season, World, Travel, Tour, Water, Pool"/>
          <p:cNvPicPr>
            <a:picLocks noChangeAspect="1" noChangeArrowheads="1"/>
          </p:cNvPicPr>
          <p:nvPr/>
        </p:nvPicPr>
        <p:blipFill>
          <a:blip r:embed="rId6" cstate="print"/>
          <a:srcRect/>
          <a:stretch>
            <a:fillRect/>
          </a:stretch>
        </p:blipFill>
        <p:spPr bwMode="auto">
          <a:xfrm>
            <a:off x="6781800" y="1905000"/>
            <a:ext cx="1831975" cy="1221317"/>
          </a:xfrm>
          <a:prstGeom prst="rect">
            <a:avLst/>
          </a:prstGeom>
          <a:noFill/>
        </p:spPr>
      </p:pic>
      <p:pic>
        <p:nvPicPr>
          <p:cNvPr id="17418" name="Picture 10" descr="Language, Learning, Books, Education, Learn, Study"/>
          <p:cNvPicPr>
            <a:picLocks noChangeAspect="1" noChangeArrowheads="1"/>
          </p:cNvPicPr>
          <p:nvPr/>
        </p:nvPicPr>
        <p:blipFill>
          <a:blip r:embed="rId7" cstate="print"/>
          <a:srcRect/>
          <a:stretch>
            <a:fillRect/>
          </a:stretch>
        </p:blipFill>
        <p:spPr bwMode="auto">
          <a:xfrm>
            <a:off x="2438400" y="4267200"/>
            <a:ext cx="1720850" cy="129063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851</Words>
  <Application>Microsoft Office PowerPoint</Application>
  <PresentationFormat>On-screen Show (4:3)</PresentationFormat>
  <Paragraphs>189</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Comic Sans MS</vt:lpstr>
      <vt:lpstr>Office Theme</vt:lpstr>
      <vt:lpstr>Variation</vt:lpstr>
      <vt:lpstr>PowerPoint Presentation</vt:lpstr>
      <vt:lpstr>Inherited Variation</vt:lpstr>
      <vt:lpstr>Environmental Variation</vt:lpstr>
      <vt:lpstr>Inherited Variation</vt:lpstr>
      <vt:lpstr>Inherited Variation</vt:lpstr>
      <vt:lpstr>Environmental Variation</vt:lpstr>
      <vt:lpstr>Environmental Variation</vt:lpstr>
      <vt:lpstr>PowerPoint Presentation</vt:lpstr>
      <vt:lpstr>Environmental Variation</vt:lpstr>
      <vt:lpstr>PowerPoint Presentation</vt:lpstr>
      <vt:lpstr>PowerPoint Presentation</vt:lpstr>
      <vt:lpstr>Continuous Variation</vt:lpstr>
      <vt:lpstr>Discontinuous Variation</vt:lpstr>
      <vt:lpstr>Normal Distribution</vt:lpstr>
      <vt:lpstr>PowerPoint Presentation</vt:lpstr>
      <vt:lpstr>Teams: In teams, take one set of results, bring back to a table and complete the tasks below: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dc:title>
  <dc:creator>Amie Holden</dc:creator>
  <cp:lastModifiedBy>Matt Holden</cp:lastModifiedBy>
  <cp:revision>2</cp:revision>
  <dcterms:created xsi:type="dcterms:W3CDTF">2020-10-22T13:32:29Z</dcterms:created>
  <dcterms:modified xsi:type="dcterms:W3CDTF">2020-10-22T18:56:48Z</dcterms:modified>
</cp:coreProperties>
</file>