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409" r:id="rId2"/>
    <p:sldId id="410" r:id="rId3"/>
    <p:sldId id="411" r:id="rId4"/>
    <p:sldId id="412" r:id="rId5"/>
    <p:sldId id="413" r:id="rId6"/>
    <p:sldId id="414" r:id="rId7"/>
    <p:sldId id="415" r:id="rId8"/>
    <p:sldId id="416" r:id="rId9"/>
    <p:sldId id="417" r:id="rId10"/>
    <p:sldId id="418" r:id="rId11"/>
    <p:sldId id="419" r:id="rId12"/>
    <p:sldId id="420" r:id="rId13"/>
    <p:sldId id="421" r:id="rId14"/>
    <p:sldId id="422" r:id="rId15"/>
    <p:sldId id="42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6" d="100"/>
          <a:sy n="86" d="100"/>
        </p:scale>
        <p:origin x="12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680353-1AF6-4F00-A9E4-89EE1B6AC043}" type="datetimeFigureOut">
              <a:rPr lang="en-GB" smtClean="0"/>
              <a:t>22/10/2020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B0F52-D060-41C9-941D-01ADC71AD2DB}" type="slidenum">
              <a:rPr lang="en-GB" smtClean="0"/>
              <a:t>‹#›</a:t>
            </a:fld>
            <a:endParaRPr lang="en-GB"/>
          </a:p>
        </p:txBody>
      </p:sp>
    </p:spTree>
    <p:extLst>
      <p:ext uri="{BB962C8B-B14F-4D97-AF65-F5344CB8AC3E}">
        <p14:creationId xmlns:p14="http://schemas.microsoft.com/office/powerpoint/2010/main" val="77196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Image by Clarke, William H. [Public domain], via Wikimedia Commons</a:t>
            </a:r>
          </a:p>
        </p:txBody>
      </p:sp>
      <p:sp>
        <p:nvSpPr>
          <p:cNvPr id="4" name="Slide Number Placeholder 3"/>
          <p:cNvSpPr>
            <a:spLocks noGrp="1"/>
          </p:cNvSpPr>
          <p:nvPr>
            <p:ph type="sldNum" sz="quarter" idx="10"/>
          </p:nvPr>
        </p:nvSpPr>
        <p:spPr/>
        <p:txBody>
          <a:bodyPr/>
          <a:lstStyle/>
          <a:p>
            <a:fld id="{B84E09B5-2071-4FE7-87D1-C25A35B35749}"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Card sort</a:t>
            </a:r>
            <a:r>
              <a:rPr lang="en-GB" baseline="0" dirty="0"/>
              <a:t> – how fossils can be preserved</a:t>
            </a:r>
            <a:endParaRPr lang="en-GB" dirty="0"/>
          </a:p>
        </p:txBody>
      </p:sp>
      <p:sp>
        <p:nvSpPr>
          <p:cNvPr id="4" name="Slide Number Placeholder 3"/>
          <p:cNvSpPr>
            <a:spLocks noGrp="1"/>
          </p:cNvSpPr>
          <p:nvPr>
            <p:ph type="sldNum" sz="quarter" idx="10"/>
          </p:nvPr>
        </p:nvSpPr>
        <p:spPr/>
        <p:txBody>
          <a:bodyPr/>
          <a:lstStyle/>
          <a:p>
            <a:fld id="{B84E09B5-2071-4FE7-87D1-C25A35B35749}" type="slidenum">
              <a:rPr lang="en-GB" smtClean="0"/>
              <a:pPr/>
              <a:t>14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Card sort – evidence for evolution,</a:t>
            </a:r>
            <a:r>
              <a:rPr lang="en-GB" baseline="0" dirty="0"/>
              <a:t> cut into strips and give one strip to each student</a:t>
            </a:r>
          </a:p>
          <a:p>
            <a:r>
              <a:rPr lang="en-GB" baseline="0" dirty="0"/>
              <a:t>Images: By André </a:t>
            </a:r>
            <a:r>
              <a:rPr lang="en-GB" baseline="0" dirty="0" err="1"/>
              <a:t>Koehne</a:t>
            </a:r>
            <a:r>
              <a:rPr lang="en-GB" baseline="0" dirty="0"/>
              <a:t> [GFDL (http://www.gnu.org/copyleft/fdl.html), CC-BY-SA-3.0 (http://creativecommons.org/licenses/by-sa/3.0/) or CC BY-SA 2.5-2.0-1.0 (https://creativecommons.org/licenses/by-sa/2.5-2.0-1.0)], via Wikimedia Commons</a:t>
            </a:r>
            <a:endParaRPr lang="en-GB" dirty="0"/>
          </a:p>
        </p:txBody>
      </p:sp>
      <p:sp>
        <p:nvSpPr>
          <p:cNvPr id="4" name="Slide Number Placeholder 3"/>
          <p:cNvSpPr>
            <a:spLocks noGrp="1"/>
          </p:cNvSpPr>
          <p:nvPr>
            <p:ph type="sldNum" sz="quarter" idx="10"/>
          </p:nvPr>
        </p:nvSpPr>
        <p:spPr/>
        <p:txBody>
          <a:bodyPr/>
          <a:lstStyle/>
          <a:p>
            <a:fld id="{B84E09B5-2071-4FE7-87D1-C25A35B35749}" type="slidenum">
              <a:rPr lang="en-GB" smtClean="0"/>
              <a:pPr/>
              <a:t>15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A3A3F6-EA1C-45E9-935A-F6B8FEAF58FF}"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99DAA6-88F5-4BF3-BC8A-CE5DDCD76A1C}" type="slidenum">
              <a:rPr lang="en-GB" smtClean="0"/>
              <a:t>‹#›</a:t>
            </a:fld>
            <a:endParaRPr lang="en-GB"/>
          </a:p>
        </p:txBody>
      </p:sp>
    </p:spTree>
    <p:extLst>
      <p:ext uri="{BB962C8B-B14F-4D97-AF65-F5344CB8AC3E}">
        <p14:creationId xmlns:p14="http://schemas.microsoft.com/office/powerpoint/2010/main" val="1954263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3A3F6-EA1C-45E9-935A-F6B8FEAF58FF}"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99DAA6-88F5-4BF3-BC8A-CE5DDCD76A1C}" type="slidenum">
              <a:rPr lang="en-GB" smtClean="0"/>
              <a:t>‹#›</a:t>
            </a:fld>
            <a:endParaRPr lang="en-GB"/>
          </a:p>
        </p:txBody>
      </p:sp>
    </p:spTree>
    <p:extLst>
      <p:ext uri="{BB962C8B-B14F-4D97-AF65-F5344CB8AC3E}">
        <p14:creationId xmlns:p14="http://schemas.microsoft.com/office/powerpoint/2010/main" val="3544854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3A3F6-EA1C-45E9-935A-F6B8FEAF58FF}"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99DAA6-88F5-4BF3-BC8A-CE5DDCD76A1C}" type="slidenum">
              <a:rPr lang="en-GB" smtClean="0"/>
              <a:t>‹#›</a:t>
            </a:fld>
            <a:endParaRPr lang="en-GB"/>
          </a:p>
        </p:txBody>
      </p:sp>
    </p:spTree>
    <p:extLst>
      <p:ext uri="{BB962C8B-B14F-4D97-AF65-F5344CB8AC3E}">
        <p14:creationId xmlns:p14="http://schemas.microsoft.com/office/powerpoint/2010/main" val="421033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A3A3F6-EA1C-45E9-935A-F6B8FEAF58FF}"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99DAA6-88F5-4BF3-BC8A-CE5DDCD76A1C}" type="slidenum">
              <a:rPr lang="en-GB" smtClean="0"/>
              <a:t>‹#›</a:t>
            </a:fld>
            <a:endParaRPr lang="en-GB"/>
          </a:p>
        </p:txBody>
      </p:sp>
    </p:spTree>
    <p:extLst>
      <p:ext uri="{BB962C8B-B14F-4D97-AF65-F5344CB8AC3E}">
        <p14:creationId xmlns:p14="http://schemas.microsoft.com/office/powerpoint/2010/main" val="589269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A3A3F6-EA1C-45E9-935A-F6B8FEAF58FF}"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99DAA6-88F5-4BF3-BC8A-CE5DDCD76A1C}" type="slidenum">
              <a:rPr lang="en-GB" smtClean="0"/>
              <a:t>‹#›</a:t>
            </a:fld>
            <a:endParaRPr lang="en-GB"/>
          </a:p>
        </p:txBody>
      </p:sp>
    </p:spTree>
    <p:extLst>
      <p:ext uri="{BB962C8B-B14F-4D97-AF65-F5344CB8AC3E}">
        <p14:creationId xmlns:p14="http://schemas.microsoft.com/office/powerpoint/2010/main" val="2127606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A3A3F6-EA1C-45E9-935A-F6B8FEAF58FF}" type="datetimeFigureOut">
              <a:rPr lang="en-GB" smtClean="0"/>
              <a:t>22/10/2020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99DAA6-88F5-4BF3-BC8A-CE5DDCD76A1C}" type="slidenum">
              <a:rPr lang="en-GB" smtClean="0"/>
              <a:t>‹#›</a:t>
            </a:fld>
            <a:endParaRPr lang="en-GB"/>
          </a:p>
        </p:txBody>
      </p:sp>
    </p:spTree>
    <p:extLst>
      <p:ext uri="{BB962C8B-B14F-4D97-AF65-F5344CB8AC3E}">
        <p14:creationId xmlns:p14="http://schemas.microsoft.com/office/powerpoint/2010/main" val="4044038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A3A3F6-EA1C-45E9-935A-F6B8FEAF58FF}" type="datetimeFigureOut">
              <a:rPr lang="en-GB" smtClean="0"/>
              <a:t>22/10/2020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99DAA6-88F5-4BF3-BC8A-CE5DDCD76A1C}" type="slidenum">
              <a:rPr lang="en-GB" smtClean="0"/>
              <a:t>‹#›</a:t>
            </a:fld>
            <a:endParaRPr lang="en-GB"/>
          </a:p>
        </p:txBody>
      </p:sp>
    </p:spTree>
    <p:extLst>
      <p:ext uri="{BB962C8B-B14F-4D97-AF65-F5344CB8AC3E}">
        <p14:creationId xmlns:p14="http://schemas.microsoft.com/office/powerpoint/2010/main" val="96802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A3A3F6-EA1C-45E9-935A-F6B8FEAF58FF}" type="datetimeFigureOut">
              <a:rPr lang="en-GB" smtClean="0"/>
              <a:t>22/10/2020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99DAA6-88F5-4BF3-BC8A-CE5DDCD76A1C}" type="slidenum">
              <a:rPr lang="en-GB" smtClean="0"/>
              <a:t>‹#›</a:t>
            </a:fld>
            <a:endParaRPr lang="en-GB"/>
          </a:p>
        </p:txBody>
      </p:sp>
    </p:spTree>
    <p:extLst>
      <p:ext uri="{BB962C8B-B14F-4D97-AF65-F5344CB8AC3E}">
        <p14:creationId xmlns:p14="http://schemas.microsoft.com/office/powerpoint/2010/main" val="3120498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3A3F6-EA1C-45E9-935A-F6B8FEAF58FF}" type="datetimeFigureOut">
              <a:rPr lang="en-GB" smtClean="0"/>
              <a:t>22/10/2020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99DAA6-88F5-4BF3-BC8A-CE5DDCD76A1C}" type="slidenum">
              <a:rPr lang="en-GB" smtClean="0"/>
              <a:t>‹#›</a:t>
            </a:fld>
            <a:endParaRPr lang="en-GB"/>
          </a:p>
        </p:txBody>
      </p:sp>
    </p:spTree>
    <p:extLst>
      <p:ext uri="{BB962C8B-B14F-4D97-AF65-F5344CB8AC3E}">
        <p14:creationId xmlns:p14="http://schemas.microsoft.com/office/powerpoint/2010/main" val="4238796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A3A3F6-EA1C-45E9-935A-F6B8FEAF58FF}" type="datetimeFigureOut">
              <a:rPr lang="en-GB" smtClean="0"/>
              <a:t>22/10/2020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99DAA6-88F5-4BF3-BC8A-CE5DDCD76A1C}" type="slidenum">
              <a:rPr lang="en-GB" smtClean="0"/>
              <a:t>‹#›</a:t>
            </a:fld>
            <a:endParaRPr lang="en-GB"/>
          </a:p>
        </p:txBody>
      </p:sp>
    </p:spTree>
    <p:extLst>
      <p:ext uri="{BB962C8B-B14F-4D97-AF65-F5344CB8AC3E}">
        <p14:creationId xmlns:p14="http://schemas.microsoft.com/office/powerpoint/2010/main" val="3851716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A3A3F6-EA1C-45E9-935A-F6B8FEAF58FF}" type="datetimeFigureOut">
              <a:rPr lang="en-GB" smtClean="0"/>
              <a:t>22/10/2020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99DAA6-88F5-4BF3-BC8A-CE5DDCD76A1C}" type="slidenum">
              <a:rPr lang="en-GB" smtClean="0"/>
              <a:t>‹#›</a:t>
            </a:fld>
            <a:endParaRPr lang="en-GB"/>
          </a:p>
        </p:txBody>
      </p:sp>
    </p:spTree>
    <p:extLst>
      <p:ext uri="{BB962C8B-B14F-4D97-AF65-F5344CB8AC3E}">
        <p14:creationId xmlns:p14="http://schemas.microsoft.com/office/powerpoint/2010/main" val="2732205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3A3F6-EA1C-45E9-935A-F6B8FEAF58FF}" type="datetimeFigureOut">
              <a:rPr lang="en-GB" smtClean="0"/>
              <a:t>22/10/2020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99DAA6-88F5-4BF3-BC8A-CE5DDCD76A1C}" type="slidenum">
              <a:rPr lang="en-GB" smtClean="0"/>
              <a:t>‹#›</a:t>
            </a:fld>
            <a:endParaRPr lang="en-GB"/>
          </a:p>
        </p:txBody>
      </p:sp>
    </p:spTree>
    <p:extLst>
      <p:ext uri="{BB962C8B-B14F-4D97-AF65-F5344CB8AC3E}">
        <p14:creationId xmlns:p14="http://schemas.microsoft.com/office/powerpoint/2010/main" val="471630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bbc.co.uk/programmes/p00ckk6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52400"/>
            <a:ext cx="8686800" cy="1371600"/>
          </a:xfrm>
          <a:prstGeom prst="roundRect">
            <a:avLst/>
          </a:prstGeom>
          <a:solidFill>
            <a:srgbClr val="A7F3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28600" y="228600"/>
            <a:ext cx="8610600" cy="1047307"/>
          </a:xfrm>
        </p:spPr>
        <p:txBody>
          <a:bodyPr>
            <a:noAutofit/>
          </a:bodyPr>
          <a:lstStyle/>
          <a:p>
            <a:r>
              <a:rPr lang="en-GB" sz="4400" dirty="0">
                <a:latin typeface="Comic Sans MS" pitchFamily="66" charset="0"/>
              </a:rPr>
              <a:t>Evidence for evolution - Fossils</a:t>
            </a:r>
          </a:p>
        </p:txBody>
      </p:sp>
      <p:graphicFrame>
        <p:nvGraphicFramePr>
          <p:cNvPr id="5" name="Table 4"/>
          <p:cNvGraphicFramePr>
            <a:graphicFrameLocks noGrp="1"/>
          </p:cNvGraphicFramePr>
          <p:nvPr>
            <p:extLst>
              <p:ext uri="{D42A27DB-BD31-4B8C-83A1-F6EECF244321}">
                <p14:modId xmlns:p14="http://schemas.microsoft.com/office/powerpoint/2010/main" val="2666038071"/>
              </p:ext>
            </p:extLst>
          </p:nvPr>
        </p:nvGraphicFramePr>
        <p:xfrm>
          <a:off x="152400" y="1600200"/>
          <a:ext cx="8763000" cy="1795610"/>
        </p:xfrm>
        <a:graphic>
          <a:graphicData uri="http://schemas.openxmlformats.org/drawingml/2006/table">
            <a:tbl>
              <a:tblPr firstRow="1" bandRow="1">
                <a:tableStyleId>{5C22544A-7EE6-4342-B048-85BDC9FD1C3A}</a:tableStyleId>
              </a:tblPr>
              <a:tblGrid>
                <a:gridCol w="8763000">
                  <a:extLst>
                    <a:ext uri="{9D8B030D-6E8A-4147-A177-3AD203B41FA5}">
                      <a16:colId xmlns:a16="http://schemas.microsoft.com/office/drawing/2014/main" val="20002"/>
                    </a:ext>
                  </a:extLst>
                </a:gridCol>
              </a:tblGrid>
              <a:tr h="353206">
                <a:tc>
                  <a:txBody>
                    <a:bodyPr/>
                    <a:lstStyle/>
                    <a:p>
                      <a:r>
                        <a:rPr lang="en-GB" sz="2000" b="1" dirty="0">
                          <a:solidFill>
                            <a:schemeClr val="tx1"/>
                          </a:solidFill>
                          <a:latin typeface="+mn-lt"/>
                        </a:rPr>
                        <a:t>Progress indicators</a:t>
                      </a:r>
                      <a:endParaRPr lang="en-GB" sz="1600" b="1" dirty="0">
                        <a:solidFill>
                          <a:schemeClr val="tx1"/>
                        </a:solidFill>
                        <a:latin typeface="+mn-lt"/>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04534">
                <a:tc>
                  <a:txBody>
                    <a:bodyPr/>
                    <a:lstStyle/>
                    <a:p>
                      <a:r>
                        <a:rPr lang="en-GB" sz="1600" kern="1200" dirty="0">
                          <a:solidFill>
                            <a:schemeClr val="dk1"/>
                          </a:solidFill>
                          <a:latin typeface="+mn-lt"/>
                          <a:ea typeface="+mn-ea"/>
                          <a:cs typeface="+mn-cs"/>
                        </a:rPr>
                        <a:t>Good progress:</a:t>
                      </a:r>
                    </a:p>
                    <a:p>
                      <a:pPr marL="285750" indent="-285750">
                        <a:buFont typeface="Arial" panose="020B0604020202020204" pitchFamily="34" charset="0"/>
                        <a:buChar char="•"/>
                      </a:pPr>
                      <a:r>
                        <a:rPr lang="en-GB" sz="1600" kern="1200" dirty="0">
                          <a:solidFill>
                            <a:schemeClr val="dk1"/>
                          </a:solidFill>
                          <a:latin typeface="+mn-lt"/>
                          <a:ea typeface="+mn-ea"/>
                          <a:cs typeface="+mn-cs"/>
                        </a:rPr>
                        <a:t>Define the term ‘fossil’.</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latin typeface="+mn-lt"/>
                          <a:ea typeface="+mn-ea"/>
                          <a:cs typeface="+mn-cs"/>
                        </a:rPr>
                        <a:t>Describe how fossils may be formed.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94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mn-lt"/>
                          <a:ea typeface="+mn-ea"/>
                          <a:cs typeface="+mn-cs"/>
                        </a:rPr>
                        <a:t>Outstanding progress: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latin typeface="+mn-lt"/>
                          <a:ea typeface="+mn-ea"/>
                          <a:cs typeface="+mn-cs"/>
                        </a:rPr>
                        <a:t>Explain why scientists cannot be certain how life began on Earth.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6" name="TextBox 5"/>
          <p:cNvSpPr txBox="1"/>
          <p:nvPr/>
        </p:nvSpPr>
        <p:spPr>
          <a:xfrm>
            <a:off x="152400" y="3505200"/>
            <a:ext cx="7162800" cy="3170099"/>
          </a:xfrm>
          <a:prstGeom prst="rect">
            <a:avLst/>
          </a:prstGeom>
          <a:noFill/>
        </p:spPr>
        <p:txBody>
          <a:bodyPr wrap="square" rtlCol="0">
            <a:spAutoFit/>
          </a:bodyPr>
          <a:lstStyle/>
          <a:p>
            <a:r>
              <a:rPr lang="en-GB" sz="3200" b="1" dirty="0"/>
              <a:t>Do now activity:</a:t>
            </a:r>
          </a:p>
          <a:p>
            <a:pPr marL="514350" indent="-514350">
              <a:buAutoNum type="arabicPeriod"/>
            </a:pPr>
            <a:r>
              <a:rPr lang="en-GB" sz="2800" dirty="0">
                <a:solidFill>
                  <a:srgbClr val="FF0000"/>
                </a:solidFill>
              </a:rPr>
              <a:t>Which scientist came up with the theory of natural selection?</a:t>
            </a:r>
          </a:p>
          <a:p>
            <a:pPr marL="514350" indent="-514350">
              <a:buAutoNum type="arabicPeriod"/>
            </a:pPr>
            <a:r>
              <a:rPr lang="en-GB" sz="2800" dirty="0">
                <a:solidFill>
                  <a:schemeClr val="accent6">
                    <a:lumMod val="75000"/>
                  </a:schemeClr>
                </a:solidFill>
              </a:rPr>
              <a:t>Describe how this theory explains the process of evolution</a:t>
            </a:r>
          </a:p>
          <a:p>
            <a:pPr marL="514350" indent="-514350">
              <a:buAutoNum type="arabicPeriod"/>
            </a:pPr>
            <a:r>
              <a:rPr lang="en-GB" sz="2800" dirty="0">
                <a:solidFill>
                  <a:srgbClr val="00B050"/>
                </a:solidFill>
              </a:rPr>
              <a:t>How do scientists today learn more about how evolution unfolded throughout history?</a:t>
            </a:r>
          </a:p>
        </p:txBody>
      </p:sp>
      <p:pic>
        <p:nvPicPr>
          <p:cNvPr id="17410" name="Picture 2" descr="sea nature sand rock ocean structure wood trunk old stone ancient shell sculpture art geology temple marine evolution detail fossil carving relief prehistoric paleontology stone carving fossilized ancient history"/>
          <p:cNvPicPr>
            <a:picLocks noChangeAspect="1" noChangeArrowheads="1"/>
          </p:cNvPicPr>
          <p:nvPr/>
        </p:nvPicPr>
        <p:blipFill>
          <a:blip r:embed="rId2" cstate="print"/>
          <a:srcRect/>
          <a:stretch>
            <a:fillRect/>
          </a:stretch>
        </p:blipFill>
        <p:spPr bwMode="auto">
          <a:xfrm>
            <a:off x="7239000" y="3581400"/>
            <a:ext cx="1726240" cy="25908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52400"/>
            <a:ext cx="4419600" cy="707886"/>
          </a:xfrm>
          <a:prstGeom prst="rect">
            <a:avLst/>
          </a:prstGeom>
          <a:noFill/>
        </p:spPr>
        <p:txBody>
          <a:bodyPr wrap="square" rtlCol="0">
            <a:spAutoFit/>
          </a:bodyPr>
          <a:lstStyle/>
          <a:p>
            <a:r>
              <a:rPr lang="en-GB" sz="4000" dirty="0">
                <a:solidFill>
                  <a:srgbClr val="FF0000"/>
                </a:solidFill>
                <a:latin typeface="Comic Sans MS" pitchFamily="66" charset="0"/>
              </a:rPr>
              <a:t>Self-assessment:</a:t>
            </a:r>
          </a:p>
        </p:txBody>
      </p:sp>
      <p:pic>
        <p:nvPicPr>
          <p:cNvPr id="7" name="Picture 2" descr="Check, Check Mark, Red, Mark, Tick, Symbol, Choice"/>
          <p:cNvPicPr>
            <a:picLocks noChangeAspect="1" noChangeArrowheads="1"/>
          </p:cNvPicPr>
          <p:nvPr/>
        </p:nvPicPr>
        <p:blipFill>
          <a:blip r:embed="rId2" cstate="print"/>
          <a:srcRect/>
          <a:stretch>
            <a:fillRect/>
          </a:stretch>
        </p:blipFill>
        <p:spPr bwMode="auto">
          <a:xfrm>
            <a:off x="8001000" y="5715000"/>
            <a:ext cx="762000" cy="793980"/>
          </a:xfrm>
          <a:prstGeom prst="rect">
            <a:avLst/>
          </a:prstGeom>
          <a:noFill/>
        </p:spPr>
      </p:pic>
      <p:pic>
        <p:nvPicPr>
          <p:cNvPr id="8" name="Picture 10"/>
          <p:cNvPicPr>
            <a:picLocks noChangeAspect="1" noChangeArrowheads="1"/>
          </p:cNvPicPr>
          <p:nvPr/>
        </p:nvPicPr>
        <p:blipFill>
          <a:blip r:embed="rId3" cstate="print"/>
          <a:srcRect/>
          <a:stretch>
            <a:fillRect/>
          </a:stretch>
        </p:blipFill>
        <p:spPr bwMode="auto">
          <a:xfrm>
            <a:off x="914400" y="1066800"/>
            <a:ext cx="6789738" cy="512694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nd person people girl woman hair portrait model young finger clothing silence arm outerwear hairstyle shirt human body textile neck beautiful posture views emotions attractive secret blouse white background abdomen sleeve photo shoot t shirt gestures quieter"/>
          <p:cNvPicPr>
            <a:picLocks noChangeAspect="1" noChangeArrowheads="1"/>
          </p:cNvPicPr>
          <p:nvPr/>
        </p:nvPicPr>
        <p:blipFill>
          <a:blip r:embed="rId2" cstate="print"/>
          <a:srcRect l="23091" t="15152" r="16295"/>
          <a:stretch>
            <a:fillRect/>
          </a:stretch>
        </p:blipFill>
        <p:spPr bwMode="auto">
          <a:xfrm>
            <a:off x="609600" y="3810000"/>
            <a:ext cx="2057400" cy="2743200"/>
          </a:xfrm>
          <a:prstGeom prst="rect">
            <a:avLst/>
          </a:prstGeom>
          <a:noFill/>
        </p:spPr>
      </p:pic>
      <p:sp>
        <p:nvSpPr>
          <p:cNvPr id="4" name="TextBox 3"/>
          <p:cNvSpPr txBox="1"/>
          <p:nvPr/>
        </p:nvSpPr>
        <p:spPr>
          <a:xfrm>
            <a:off x="152400" y="152400"/>
            <a:ext cx="6248400" cy="584775"/>
          </a:xfrm>
          <a:prstGeom prst="rect">
            <a:avLst/>
          </a:prstGeom>
          <a:noFill/>
        </p:spPr>
        <p:txBody>
          <a:bodyPr wrap="square" rtlCol="0">
            <a:spAutoFit/>
          </a:bodyPr>
          <a:lstStyle/>
          <a:p>
            <a:r>
              <a:rPr lang="en-GB" sz="3200" dirty="0">
                <a:solidFill>
                  <a:srgbClr val="0070C0"/>
                </a:solidFill>
                <a:latin typeface="Comic Sans MS" pitchFamily="66" charset="0"/>
              </a:rPr>
              <a:t>Exam-style question</a:t>
            </a:r>
          </a:p>
        </p:txBody>
      </p:sp>
      <p:sp>
        <p:nvSpPr>
          <p:cNvPr id="5" name="TextBox 4"/>
          <p:cNvSpPr txBox="1"/>
          <p:nvPr/>
        </p:nvSpPr>
        <p:spPr>
          <a:xfrm>
            <a:off x="228600" y="914400"/>
            <a:ext cx="8686800" cy="2677656"/>
          </a:xfrm>
          <a:prstGeom prst="rect">
            <a:avLst/>
          </a:prstGeom>
          <a:noFill/>
        </p:spPr>
        <p:txBody>
          <a:bodyPr wrap="square" rtlCol="0">
            <a:spAutoFit/>
          </a:bodyPr>
          <a:lstStyle/>
          <a:p>
            <a:pPr marL="742950" indent="-742950">
              <a:buAutoNum type="arabicPeriod"/>
            </a:pPr>
            <a:r>
              <a:rPr lang="en-GB" sz="2800" dirty="0"/>
              <a:t>What is a fossil?					     </a:t>
            </a:r>
            <a:r>
              <a:rPr lang="en-GB" sz="2800" b="1" dirty="0"/>
              <a:t>(2)</a:t>
            </a:r>
          </a:p>
          <a:p>
            <a:pPr marL="742950" indent="-742950">
              <a:buAutoNum type="arabicPeriod"/>
            </a:pPr>
            <a:endParaRPr lang="en-GB" sz="2800" dirty="0"/>
          </a:p>
          <a:p>
            <a:pPr marL="742950" indent="-742950">
              <a:buAutoNum type="arabicPeriod"/>
            </a:pPr>
            <a:r>
              <a:rPr lang="en-GB" sz="2800" dirty="0"/>
              <a:t>Describe three ways in which fossils can form	     </a:t>
            </a:r>
            <a:r>
              <a:rPr lang="en-GB" sz="2800" b="1" dirty="0"/>
              <a:t>(3)</a:t>
            </a:r>
          </a:p>
          <a:p>
            <a:pPr marL="742950" indent="-742950">
              <a:buAutoNum type="arabicPeriod"/>
            </a:pPr>
            <a:endParaRPr lang="en-GB" sz="2800" dirty="0"/>
          </a:p>
          <a:p>
            <a:pPr marL="742950" indent="-742950">
              <a:buAutoNum type="arabicPeriod"/>
            </a:pPr>
            <a:r>
              <a:rPr lang="en-GB" sz="2800" dirty="0"/>
              <a:t>How do fossils provide evidence for the theory of evolution? 						     </a:t>
            </a:r>
            <a:r>
              <a:rPr lang="en-GB" sz="2800" b="1" dirty="0"/>
              <a:t>(2)</a:t>
            </a:r>
          </a:p>
        </p:txBody>
      </p:sp>
      <p:sp>
        <p:nvSpPr>
          <p:cNvPr id="8" name="Rounded Rectangular Callout 7"/>
          <p:cNvSpPr/>
          <p:nvPr/>
        </p:nvSpPr>
        <p:spPr>
          <a:xfrm>
            <a:off x="3962400" y="3810000"/>
            <a:ext cx="4572000" cy="990600"/>
          </a:xfrm>
          <a:prstGeom prst="wedgeRoundRectCallout">
            <a:avLst>
              <a:gd name="adj1" fmla="val -86322"/>
              <a:gd name="adj2" fmla="val 51233"/>
              <a:gd name="adj3" fmla="val 16667"/>
            </a:avLst>
          </a:prstGeom>
          <a:solidFill>
            <a:srgbClr val="F0EFB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3810000" y="3886200"/>
            <a:ext cx="5029200" cy="830997"/>
          </a:xfrm>
          <a:prstGeom prst="rect">
            <a:avLst/>
          </a:prstGeom>
          <a:noFill/>
        </p:spPr>
        <p:txBody>
          <a:bodyPr wrap="square" rtlCol="0">
            <a:spAutoFit/>
          </a:bodyPr>
          <a:lstStyle/>
          <a:p>
            <a:pPr algn="ctr"/>
            <a:r>
              <a:rPr lang="en-GB" sz="4800" dirty="0" err="1">
                <a:latin typeface="Footlight MT Light" pitchFamily="18" charset="0"/>
              </a:rPr>
              <a:t>Sshh</a:t>
            </a:r>
            <a:r>
              <a:rPr lang="en-GB" sz="4800" dirty="0">
                <a:latin typeface="Footlight MT Light" pitchFamily="18" charset="0"/>
              </a:rPr>
              <a:t>… silence!</a:t>
            </a:r>
          </a:p>
        </p:txBody>
      </p:sp>
      <p:sp>
        <p:nvSpPr>
          <p:cNvPr id="10" name="TextBox 9"/>
          <p:cNvSpPr txBox="1"/>
          <p:nvPr/>
        </p:nvSpPr>
        <p:spPr>
          <a:xfrm>
            <a:off x="3962400" y="5638800"/>
            <a:ext cx="4876800" cy="769441"/>
          </a:xfrm>
          <a:prstGeom prst="rect">
            <a:avLst/>
          </a:prstGeom>
          <a:solidFill>
            <a:srgbClr val="C0F6F3"/>
          </a:solidFill>
          <a:ln w="28575">
            <a:solidFill>
              <a:schemeClr val="tx1"/>
            </a:solidFill>
          </a:ln>
        </p:spPr>
        <p:txBody>
          <a:bodyPr wrap="square" rtlCol="0">
            <a:spAutoFit/>
          </a:bodyPr>
          <a:lstStyle/>
          <a:p>
            <a:pPr algn="ctr"/>
            <a:r>
              <a:rPr lang="en-GB" sz="4400" dirty="0"/>
              <a:t>7 marks = 7 minutes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4419600" cy="646331"/>
          </a:xfrm>
          <a:prstGeom prst="rect">
            <a:avLst/>
          </a:prstGeom>
          <a:noFill/>
        </p:spPr>
        <p:txBody>
          <a:bodyPr wrap="square" rtlCol="0">
            <a:spAutoFit/>
          </a:bodyPr>
          <a:lstStyle/>
          <a:p>
            <a:r>
              <a:rPr lang="en-GB" sz="3600" dirty="0">
                <a:solidFill>
                  <a:srgbClr val="FF0000"/>
                </a:solidFill>
                <a:latin typeface="Comic Sans MS" pitchFamily="66" charset="0"/>
              </a:rPr>
              <a:t>Mark scheme:</a:t>
            </a:r>
          </a:p>
        </p:txBody>
      </p:sp>
      <p:sp>
        <p:nvSpPr>
          <p:cNvPr id="5" name="TextBox 4"/>
          <p:cNvSpPr txBox="1"/>
          <p:nvPr/>
        </p:nvSpPr>
        <p:spPr>
          <a:xfrm>
            <a:off x="228600" y="914400"/>
            <a:ext cx="8610600" cy="5632311"/>
          </a:xfrm>
          <a:prstGeom prst="rect">
            <a:avLst/>
          </a:prstGeom>
          <a:noFill/>
        </p:spPr>
        <p:txBody>
          <a:bodyPr wrap="square" rtlCol="0">
            <a:spAutoFit/>
          </a:bodyPr>
          <a:lstStyle/>
          <a:p>
            <a:pPr marL="457200" indent="-457200">
              <a:buAutoNum type="arabicPeriod"/>
            </a:pPr>
            <a:r>
              <a:rPr lang="en-GB" sz="2400" dirty="0"/>
              <a:t>Remains of an organism or bone / shell / hard part / impression of an organism</a:t>
            </a:r>
          </a:p>
          <a:p>
            <a:pPr marL="457200" indent="-457200"/>
            <a:r>
              <a:rPr lang="en-GB" sz="2400" dirty="0"/>
              <a:t>	further detail – e.g. found in a rock, from a long time/</a:t>
            </a:r>
            <a:r>
              <a:rPr lang="en-GB" sz="2400" dirty="0" err="1"/>
              <a:t>mya</a:t>
            </a:r>
            <a:endParaRPr lang="en-GB" sz="2400" dirty="0"/>
          </a:p>
          <a:p>
            <a:pPr marL="457200" indent="-457200"/>
            <a:endParaRPr lang="en-GB" sz="2400" dirty="0"/>
          </a:p>
          <a:p>
            <a:pPr marL="457200" indent="-457200"/>
            <a:r>
              <a:rPr lang="en-GB" sz="2400" dirty="0"/>
              <a:t>2.  Any three from: parts of an organism which haven’t decayed, conditions needed for decay are absent, parts of the organism are replaced by other materials (mineralisation), preserved traces of organisms e.g. footprints, burrows.</a:t>
            </a:r>
          </a:p>
          <a:p>
            <a:pPr marL="457200" indent="-457200"/>
            <a:endParaRPr lang="en-GB" sz="2400" dirty="0"/>
          </a:p>
          <a:p>
            <a:pPr marL="457200" indent="-457200"/>
            <a:r>
              <a:rPr lang="en-GB" sz="2400" dirty="0"/>
              <a:t>3.    </a:t>
            </a:r>
            <a:r>
              <a:rPr lang="en-GB" sz="2400" i="1" dirty="0"/>
              <a:t>S</a:t>
            </a:r>
            <a:r>
              <a:rPr lang="en-GB" sz="2400" dirty="0"/>
              <a:t>hows types of animals / plants that </a:t>
            </a:r>
            <a:r>
              <a:rPr lang="en-GB" sz="2400" u="sng" dirty="0"/>
              <a:t>no longer exist</a:t>
            </a:r>
            <a:r>
              <a:rPr lang="en-GB" sz="2400" dirty="0"/>
              <a:t> / named ref e.g. dinosaur</a:t>
            </a:r>
            <a:br>
              <a:rPr lang="en-GB" sz="2400" dirty="0"/>
            </a:br>
            <a:r>
              <a:rPr lang="en-GB" sz="2400" dirty="0"/>
              <a:t>show </a:t>
            </a:r>
            <a:r>
              <a:rPr lang="en-GB" sz="2400" u="sng" dirty="0"/>
              <a:t>changes</a:t>
            </a:r>
            <a:r>
              <a:rPr lang="en-GB" sz="2400" dirty="0"/>
              <a:t> in types </a:t>
            </a:r>
            <a:r>
              <a:rPr lang="en-GB" sz="2400" i="1" dirty="0"/>
              <a:t>(of animals / plants)</a:t>
            </a:r>
            <a:r>
              <a:rPr lang="en-GB" sz="2400" dirty="0"/>
              <a:t> </a:t>
            </a:r>
            <a:br>
              <a:rPr lang="en-GB" sz="2400" dirty="0"/>
            </a:br>
            <a:r>
              <a:rPr lang="en-GB" sz="2400" dirty="0"/>
              <a:t>similar fossils found in rocks of similar age</a:t>
            </a:r>
            <a:br>
              <a:rPr lang="en-GB" sz="2400" dirty="0"/>
            </a:br>
            <a:r>
              <a:rPr lang="en-GB" sz="2400" dirty="0"/>
              <a:t>reference to sequence of change</a:t>
            </a:r>
            <a:br>
              <a:rPr lang="en-GB" sz="2400" i="1" dirty="0"/>
            </a:br>
            <a:r>
              <a:rPr lang="en-GB" sz="2400" b="1" dirty="0"/>
              <a:t>or</a:t>
            </a:r>
            <a:r>
              <a:rPr lang="en-GB" sz="2400" dirty="0"/>
              <a:t> example </a:t>
            </a:r>
            <a:r>
              <a:rPr lang="en-GB" sz="2400" i="1" dirty="0"/>
              <a:t>e.g. horse / limb</a:t>
            </a:r>
            <a:endParaRPr lang="en-GB"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86800" cy="3416320"/>
          </a:xfrm>
          <a:prstGeom prst="rect">
            <a:avLst/>
          </a:prstGeom>
          <a:noFill/>
        </p:spPr>
        <p:txBody>
          <a:bodyPr wrap="square" rtlCol="0">
            <a:spAutoFit/>
          </a:bodyPr>
          <a:lstStyle/>
          <a:p>
            <a:r>
              <a:rPr lang="en-GB" sz="3600" dirty="0">
                <a:solidFill>
                  <a:srgbClr val="0070C0"/>
                </a:solidFill>
                <a:latin typeface="Comic Sans MS" pitchFamily="66" charset="0"/>
              </a:rPr>
              <a:t>Plenary ~ </a:t>
            </a:r>
            <a:r>
              <a:rPr lang="en-GB" sz="3600" dirty="0">
                <a:latin typeface="Comic Sans MS" pitchFamily="66" charset="0"/>
              </a:rPr>
              <a:t>Summarise what you have learn about fossils with:</a:t>
            </a:r>
          </a:p>
          <a:p>
            <a:endParaRPr lang="en-GB" sz="3600" dirty="0">
              <a:latin typeface="Comic Sans MS" pitchFamily="66" charset="0"/>
            </a:endParaRPr>
          </a:p>
          <a:p>
            <a:pPr>
              <a:buFont typeface="Arial" pitchFamily="34" charset="0"/>
              <a:buChar char="•"/>
            </a:pPr>
            <a:r>
              <a:rPr lang="en-GB" sz="3600" dirty="0">
                <a:solidFill>
                  <a:srgbClr val="00B050"/>
                </a:solidFill>
                <a:latin typeface="Comic Sans MS" pitchFamily="66" charset="0"/>
              </a:rPr>
              <a:t> Three facts</a:t>
            </a:r>
          </a:p>
          <a:p>
            <a:pPr>
              <a:buFont typeface="Arial" pitchFamily="34" charset="0"/>
              <a:buChar char="•"/>
            </a:pPr>
            <a:r>
              <a:rPr lang="en-GB" sz="3600" dirty="0">
                <a:solidFill>
                  <a:schemeClr val="accent6">
                    <a:lumMod val="75000"/>
                  </a:schemeClr>
                </a:solidFill>
                <a:latin typeface="Comic Sans MS" pitchFamily="66" charset="0"/>
              </a:rPr>
              <a:t> Three key words</a:t>
            </a:r>
          </a:p>
          <a:p>
            <a:pPr>
              <a:buFont typeface="Arial" pitchFamily="34" charset="0"/>
              <a:buChar char="•"/>
            </a:pPr>
            <a:r>
              <a:rPr lang="en-GB" sz="3600" dirty="0">
                <a:solidFill>
                  <a:srgbClr val="7030A0"/>
                </a:solidFill>
                <a:latin typeface="Comic Sans MS" pitchFamily="66" charset="0"/>
              </a:rPr>
              <a:t> 1 question – to test your peers</a:t>
            </a:r>
          </a:p>
        </p:txBody>
      </p:sp>
      <p:pic>
        <p:nvPicPr>
          <p:cNvPr id="8" name="Picture 2" descr="nature meadow horse mammal stallion mane fauna close up animals head vertebrate mare foal colt horse like mammal mustang horse"/>
          <p:cNvPicPr>
            <a:picLocks noChangeAspect="1" noChangeArrowheads="1"/>
          </p:cNvPicPr>
          <p:nvPr/>
        </p:nvPicPr>
        <p:blipFill>
          <a:blip r:embed="rId2" cstate="print"/>
          <a:srcRect/>
          <a:stretch>
            <a:fillRect/>
          </a:stretch>
        </p:blipFill>
        <p:spPr bwMode="auto">
          <a:xfrm>
            <a:off x="6096000" y="4419600"/>
            <a:ext cx="2857500" cy="1905000"/>
          </a:xfrm>
          <a:prstGeom prst="rect">
            <a:avLst/>
          </a:prstGeom>
          <a:noFill/>
        </p:spPr>
      </p:pic>
      <p:pic>
        <p:nvPicPr>
          <p:cNvPr id="9" name="Picture 4" descr="mammoth woolly mammoth extinct prehistoric tusk elephant mammal ice age pachyderm skeleton museum"/>
          <p:cNvPicPr>
            <a:picLocks noChangeAspect="1" noChangeArrowheads="1"/>
          </p:cNvPicPr>
          <p:nvPr/>
        </p:nvPicPr>
        <p:blipFill>
          <a:blip r:embed="rId3" cstate="print"/>
          <a:srcRect/>
          <a:stretch>
            <a:fillRect/>
          </a:stretch>
        </p:blipFill>
        <p:spPr bwMode="auto">
          <a:xfrm>
            <a:off x="228600" y="4495800"/>
            <a:ext cx="2743200" cy="1828800"/>
          </a:xfrm>
          <a:prstGeom prst="rect">
            <a:avLst/>
          </a:prstGeom>
          <a:noFill/>
        </p:spPr>
      </p:pic>
      <p:pic>
        <p:nvPicPr>
          <p:cNvPr id="10" name="Picture 2" descr="leather stone macro micro nikon material sculpture footwear 105mm nikkor d750 minerals fossil trilobite"/>
          <p:cNvPicPr>
            <a:picLocks noChangeAspect="1" noChangeArrowheads="1"/>
          </p:cNvPicPr>
          <p:nvPr/>
        </p:nvPicPr>
        <p:blipFill>
          <a:blip r:embed="rId4" cstate="print"/>
          <a:srcRect t="24451"/>
          <a:stretch>
            <a:fillRect/>
          </a:stretch>
        </p:blipFill>
        <p:spPr bwMode="auto">
          <a:xfrm>
            <a:off x="3124200" y="4419600"/>
            <a:ext cx="2853116" cy="192670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1" y="228600"/>
            <a:ext cx="7543799" cy="1323439"/>
          </a:xfrm>
          <a:prstGeom prst="rect">
            <a:avLst/>
          </a:prstGeom>
        </p:spPr>
        <p:txBody>
          <a:bodyPr wrap="square">
            <a:spAutoFit/>
          </a:bodyPr>
          <a:lstStyle/>
          <a:p>
            <a:pPr marL="342900" indent="-342900"/>
            <a:r>
              <a:rPr lang="en-GB" sz="2000" dirty="0"/>
              <a:t>Hard parts of animals may not decay easily.  Parts of the animals</a:t>
            </a:r>
          </a:p>
          <a:p>
            <a:pPr marL="342900" indent="-342900"/>
            <a:r>
              <a:rPr lang="en-GB" sz="2000" dirty="0"/>
              <a:t>such as teeth and bones may be resistant to decay, whereas softer</a:t>
            </a:r>
          </a:p>
          <a:p>
            <a:pPr marL="342900" indent="-342900"/>
            <a:r>
              <a:rPr lang="en-GB" sz="2000" dirty="0"/>
              <a:t>parts of an organisms – the flesh- will decay quite rapidly in certain</a:t>
            </a:r>
          </a:p>
          <a:p>
            <a:pPr marL="342900" indent="-342900"/>
            <a:r>
              <a:rPr lang="en-GB" sz="2000" dirty="0"/>
              <a:t>conditions, not leaving behind a trace.</a:t>
            </a:r>
          </a:p>
        </p:txBody>
      </p:sp>
      <p:sp>
        <p:nvSpPr>
          <p:cNvPr id="12" name="TextBox 11"/>
          <p:cNvSpPr txBox="1"/>
          <p:nvPr/>
        </p:nvSpPr>
        <p:spPr>
          <a:xfrm>
            <a:off x="152400" y="1752600"/>
            <a:ext cx="6934200" cy="1908215"/>
          </a:xfrm>
          <a:prstGeom prst="rect">
            <a:avLst/>
          </a:prstGeom>
          <a:noFill/>
        </p:spPr>
        <p:txBody>
          <a:bodyPr wrap="square" rtlCol="0">
            <a:spAutoFit/>
          </a:bodyPr>
          <a:lstStyle/>
          <a:p>
            <a:r>
              <a:rPr lang="en-GB" sz="2000" dirty="0"/>
              <a:t>Some parts may not decay because conditions are not suitable.  For example, if there is no oxygen present or because poisonous gases kill off the bacteria present.  Sometimes the temperature is too low for decay to occur and at times the whole organism can be preserved almost in tact – e.g. in ice or peat.</a:t>
            </a:r>
          </a:p>
          <a:p>
            <a:endParaRPr lang="en-GB" dirty="0"/>
          </a:p>
        </p:txBody>
      </p:sp>
      <p:sp>
        <p:nvSpPr>
          <p:cNvPr id="14" name="TextBox 13"/>
          <p:cNvSpPr txBox="1"/>
          <p:nvPr/>
        </p:nvSpPr>
        <p:spPr>
          <a:xfrm>
            <a:off x="152400" y="3657600"/>
            <a:ext cx="6629400" cy="1015663"/>
          </a:xfrm>
          <a:prstGeom prst="rect">
            <a:avLst/>
          </a:prstGeom>
          <a:noFill/>
        </p:spPr>
        <p:txBody>
          <a:bodyPr wrap="square" rtlCol="0">
            <a:spAutoFit/>
          </a:bodyPr>
          <a:lstStyle/>
          <a:p>
            <a:r>
              <a:rPr lang="en-GB" sz="2000" dirty="0"/>
              <a:t>Many fossils can be formed when harder parts of the animal or plant are replaced by minerals as they decay and become part of the rock.</a:t>
            </a:r>
          </a:p>
        </p:txBody>
      </p:sp>
      <p:sp>
        <p:nvSpPr>
          <p:cNvPr id="15" name="TextBox 14"/>
          <p:cNvSpPr txBox="1"/>
          <p:nvPr/>
        </p:nvSpPr>
        <p:spPr>
          <a:xfrm>
            <a:off x="152400" y="5029200"/>
            <a:ext cx="6781800" cy="1631216"/>
          </a:xfrm>
          <a:prstGeom prst="rect">
            <a:avLst/>
          </a:prstGeom>
          <a:noFill/>
        </p:spPr>
        <p:txBody>
          <a:bodyPr wrap="square" rtlCol="0">
            <a:spAutoFit/>
          </a:bodyPr>
          <a:lstStyle/>
          <a:p>
            <a:r>
              <a:rPr lang="en-GB" sz="2000" dirty="0"/>
              <a:t>Traces of an organism may be preserved in rocks. For example, mould fossils are formed when an impression of an organism is made in the mud and then becomes fossilised.  Cast fossils are made when the mould is filled in.  Fossil footprints, burrows and droppings are examples of trace fossils.</a:t>
            </a:r>
          </a:p>
        </p:txBody>
      </p:sp>
      <p:sp>
        <p:nvSpPr>
          <p:cNvPr id="16" name="Rectangle 15"/>
          <p:cNvSpPr/>
          <p:nvPr/>
        </p:nvSpPr>
        <p:spPr>
          <a:xfrm>
            <a:off x="152400" y="152400"/>
            <a:ext cx="8839200" cy="1447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152400" y="1752600"/>
            <a:ext cx="8839200" cy="1600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52400" y="3429000"/>
            <a:ext cx="8839200" cy="1447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152400" y="5029200"/>
            <a:ext cx="8839200" cy="1600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0" name="Picture 2" descr="color clothing skull bone sculpture head teeth jaw"/>
          <p:cNvPicPr>
            <a:picLocks noChangeAspect="1" noChangeArrowheads="1"/>
          </p:cNvPicPr>
          <p:nvPr/>
        </p:nvPicPr>
        <p:blipFill>
          <a:blip r:embed="rId3" cstate="print"/>
          <a:srcRect/>
          <a:stretch>
            <a:fillRect/>
          </a:stretch>
        </p:blipFill>
        <p:spPr bwMode="auto">
          <a:xfrm>
            <a:off x="7772400" y="304800"/>
            <a:ext cx="846453" cy="1172337"/>
          </a:xfrm>
          <a:prstGeom prst="rect">
            <a:avLst/>
          </a:prstGeom>
          <a:noFill/>
        </p:spPr>
      </p:pic>
      <p:pic>
        <p:nvPicPr>
          <p:cNvPr id="7172" name="Picture 4" descr="mammoth woolly mammoth extinct prehistoric tusk elephant mammal ice age pachyderm skeleton museum"/>
          <p:cNvPicPr>
            <a:picLocks noChangeAspect="1" noChangeArrowheads="1"/>
          </p:cNvPicPr>
          <p:nvPr/>
        </p:nvPicPr>
        <p:blipFill>
          <a:blip r:embed="rId4" cstate="print"/>
          <a:srcRect/>
          <a:stretch>
            <a:fillRect/>
          </a:stretch>
        </p:blipFill>
        <p:spPr bwMode="auto">
          <a:xfrm>
            <a:off x="7086600" y="1981200"/>
            <a:ext cx="1714500" cy="1143000"/>
          </a:xfrm>
          <a:prstGeom prst="rect">
            <a:avLst/>
          </a:prstGeom>
          <a:noFill/>
        </p:spPr>
      </p:pic>
      <p:pic>
        <p:nvPicPr>
          <p:cNvPr id="20" name="Picture 2" descr="sea nature sand rock ocean structure wood trunk old stone ancient shell sculpture art geology temple marine evolution detail fossil carving relief prehistoric paleontology stone carving fossilized ancient history"/>
          <p:cNvPicPr>
            <a:picLocks noChangeAspect="1" noChangeArrowheads="1"/>
          </p:cNvPicPr>
          <p:nvPr/>
        </p:nvPicPr>
        <p:blipFill>
          <a:blip r:embed="rId5" cstate="print"/>
          <a:srcRect/>
          <a:stretch>
            <a:fillRect/>
          </a:stretch>
        </p:blipFill>
        <p:spPr bwMode="auto">
          <a:xfrm rot="16200000">
            <a:off x="7309215" y="3282588"/>
            <a:ext cx="1193263" cy="1790890"/>
          </a:xfrm>
          <a:prstGeom prst="rect">
            <a:avLst/>
          </a:prstGeom>
          <a:noFill/>
        </p:spPr>
      </p:pic>
      <p:pic>
        <p:nvPicPr>
          <p:cNvPr id="21" name="Picture 2" descr="leather stone macro micro nikon material sculpture footwear 105mm nikkor d750 minerals fossil trilobite"/>
          <p:cNvPicPr>
            <a:picLocks noChangeAspect="1" noChangeArrowheads="1"/>
          </p:cNvPicPr>
          <p:nvPr/>
        </p:nvPicPr>
        <p:blipFill>
          <a:blip r:embed="rId6" cstate="print"/>
          <a:srcRect t="24451"/>
          <a:stretch>
            <a:fillRect/>
          </a:stretch>
        </p:blipFill>
        <p:spPr bwMode="auto">
          <a:xfrm>
            <a:off x="6858000" y="5105400"/>
            <a:ext cx="2057400" cy="13893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10"/>
          <p:cNvPicPr>
            <a:picLocks noChangeAspect="1" noChangeArrowheads="1"/>
          </p:cNvPicPr>
          <p:nvPr/>
        </p:nvPicPr>
        <p:blipFill>
          <a:blip r:embed="rId3" cstate="print"/>
          <a:srcRect/>
          <a:stretch>
            <a:fillRect/>
          </a:stretch>
        </p:blipFill>
        <p:spPr bwMode="auto">
          <a:xfrm>
            <a:off x="449263" y="319088"/>
            <a:ext cx="8245475" cy="622617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52400" y="2667000"/>
            <a:ext cx="8686800" cy="1524000"/>
          </a:xfrm>
          <a:prstGeom prst="roundRect">
            <a:avLst/>
          </a:prstGeom>
          <a:solidFill>
            <a:srgbClr val="A7F3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52400" y="304800"/>
            <a:ext cx="8812088" cy="2693045"/>
          </a:xfrm>
          <a:prstGeom prst="rect">
            <a:avLst/>
          </a:prstGeom>
          <a:noFill/>
        </p:spPr>
        <p:txBody>
          <a:bodyPr wrap="square" rtlCol="0">
            <a:spAutoFit/>
          </a:bodyPr>
          <a:lstStyle/>
          <a:p>
            <a:r>
              <a:rPr lang="en-GB" sz="3600" u="sng" dirty="0">
                <a:solidFill>
                  <a:srgbClr val="0070C0"/>
                </a:solidFill>
                <a:latin typeface="Comic Sans MS" pitchFamily="66" charset="0"/>
              </a:rPr>
              <a:t>Early life forms</a:t>
            </a:r>
          </a:p>
          <a:p>
            <a:endParaRPr lang="en-GB" dirty="0">
              <a:solidFill>
                <a:srgbClr val="002060"/>
              </a:solidFill>
              <a:effectLst>
                <a:outerShdw blurRad="38100" dist="38100" dir="2700000" algn="tl">
                  <a:srgbClr val="000000">
                    <a:alpha val="43137"/>
                  </a:srgbClr>
                </a:outerShdw>
              </a:effectLst>
              <a:latin typeface="Berlin Sans FB" panose="020E0602020502020306" pitchFamily="34" charset="0"/>
            </a:endParaRPr>
          </a:p>
          <a:p>
            <a:r>
              <a:rPr lang="en-GB" sz="2700" dirty="0">
                <a:latin typeface="Comic Sans MS" pitchFamily="66" charset="0"/>
              </a:rPr>
              <a:t>Fossils are the remains of plants and animals that lived millions of years ago. They provide information on animals that no longer exist.</a:t>
            </a:r>
          </a:p>
          <a:p>
            <a:r>
              <a:rPr lang="en-GB" sz="2800" dirty="0">
                <a:latin typeface="Comic Sans MS" pitchFamily="66" charset="0"/>
              </a:rPr>
              <a:t> </a:t>
            </a:r>
          </a:p>
        </p:txBody>
      </p:sp>
      <p:sp>
        <p:nvSpPr>
          <p:cNvPr id="12" name="TextBox 11"/>
          <p:cNvSpPr txBox="1"/>
          <p:nvPr/>
        </p:nvSpPr>
        <p:spPr>
          <a:xfrm>
            <a:off x="152400" y="2743200"/>
            <a:ext cx="8686800" cy="1384995"/>
          </a:xfrm>
          <a:prstGeom prst="rect">
            <a:avLst/>
          </a:prstGeom>
          <a:noFill/>
        </p:spPr>
        <p:txBody>
          <a:bodyPr wrap="square" rtlCol="0">
            <a:spAutoFit/>
          </a:bodyPr>
          <a:lstStyle/>
          <a:p>
            <a:pPr algn="ctr"/>
            <a:r>
              <a:rPr lang="en-GB" sz="2800" b="1" dirty="0">
                <a:solidFill>
                  <a:srgbClr val="0070C0"/>
                </a:solidFill>
                <a:latin typeface="Comic Sans MS" pitchFamily="66" charset="0"/>
              </a:rPr>
              <a:t>Think &gt; Pair &gt; Share</a:t>
            </a:r>
            <a:r>
              <a:rPr lang="en-GB" sz="2800" dirty="0">
                <a:latin typeface="Comic Sans MS" pitchFamily="66" charset="0"/>
              </a:rPr>
              <a:t>: How can the remains of these organisms be preserved for millions of years?</a:t>
            </a:r>
          </a:p>
        </p:txBody>
      </p:sp>
      <p:pic>
        <p:nvPicPr>
          <p:cNvPr id="16386" name="Picture 2" descr="Image result for evolution of horses"/>
          <p:cNvPicPr>
            <a:picLocks noChangeAspect="1" noChangeArrowheads="1"/>
          </p:cNvPicPr>
          <p:nvPr/>
        </p:nvPicPr>
        <p:blipFill>
          <a:blip r:embed="rId3" cstate="print"/>
          <a:srcRect t="5844" b="9413"/>
          <a:stretch>
            <a:fillRect/>
          </a:stretch>
        </p:blipFill>
        <p:spPr bwMode="auto">
          <a:xfrm>
            <a:off x="2209800" y="4419600"/>
            <a:ext cx="4343400" cy="2209800"/>
          </a:xfrm>
          <a:prstGeom prst="rect">
            <a:avLst/>
          </a:prstGeom>
          <a:noFill/>
        </p:spPr>
      </p:pic>
    </p:spTree>
    <p:extLst>
      <p:ext uri="{BB962C8B-B14F-4D97-AF65-F5344CB8AC3E}">
        <p14:creationId xmlns:p14="http://schemas.microsoft.com/office/powerpoint/2010/main" val="3838251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228600" y="1371600"/>
            <a:ext cx="8686800" cy="1600200"/>
          </a:xfrm>
          <a:prstGeom prst="roundRect">
            <a:avLst/>
          </a:prstGeom>
          <a:solidFill>
            <a:srgbClr val="CBF5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28600" y="228600"/>
            <a:ext cx="8763000" cy="2677656"/>
          </a:xfrm>
          <a:prstGeom prst="rect">
            <a:avLst/>
          </a:prstGeom>
        </p:spPr>
        <p:txBody>
          <a:bodyPr wrap="square">
            <a:spAutoFit/>
          </a:bodyPr>
          <a:lstStyle/>
          <a:p>
            <a:r>
              <a:rPr lang="en-GB" sz="2800" dirty="0">
                <a:latin typeface="Comic Sans MS" pitchFamily="66" charset="0"/>
              </a:rPr>
              <a:t>There are a number of ways that these remains can be preserved. </a:t>
            </a:r>
          </a:p>
          <a:p>
            <a:endParaRPr lang="en-GB" sz="2800" dirty="0">
              <a:latin typeface="Comic Sans MS" pitchFamily="66" charset="0"/>
            </a:endParaRPr>
          </a:p>
          <a:p>
            <a:pPr algn="ctr"/>
            <a:r>
              <a:rPr lang="en-GB" sz="2800" b="1" dirty="0">
                <a:solidFill>
                  <a:srgbClr val="0070C0"/>
                </a:solidFill>
                <a:latin typeface="Comic Sans MS" pitchFamily="66" charset="0"/>
              </a:rPr>
              <a:t>Task: </a:t>
            </a:r>
            <a:r>
              <a:rPr lang="en-GB" sz="2800" dirty="0">
                <a:latin typeface="Comic Sans MS" pitchFamily="66" charset="0"/>
              </a:rPr>
              <a:t>You have each been given some information on one of these processes. Talk to each to summarise this information in your books. </a:t>
            </a:r>
            <a:endParaRPr lang="en-GB" sz="2800" dirty="0"/>
          </a:p>
        </p:txBody>
      </p:sp>
      <p:pic>
        <p:nvPicPr>
          <p:cNvPr id="8" name="Picture 2" descr="sea nature sand rock ocean structure wood trunk old stone ancient shell sculpture art geology temple marine evolution detail fossil carving relief prehistoric paleontology stone carving fossilized ancient history"/>
          <p:cNvPicPr>
            <a:picLocks noChangeAspect="1" noChangeArrowheads="1"/>
          </p:cNvPicPr>
          <p:nvPr/>
        </p:nvPicPr>
        <p:blipFill>
          <a:blip r:embed="rId2" cstate="print"/>
          <a:srcRect/>
          <a:stretch>
            <a:fillRect/>
          </a:stretch>
        </p:blipFill>
        <p:spPr bwMode="auto">
          <a:xfrm>
            <a:off x="6553200" y="3429000"/>
            <a:ext cx="1954840" cy="2933891"/>
          </a:xfrm>
          <a:prstGeom prst="rect">
            <a:avLst/>
          </a:prstGeom>
          <a:noFill/>
        </p:spPr>
      </p:pic>
      <p:pic>
        <p:nvPicPr>
          <p:cNvPr id="15362" name="Picture 2" descr="leather stone macro micro nikon material sculpture footwear 105mm nikkor d750 minerals fossil trilobite"/>
          <p:cNvPicPr>
            <a:picLocks noChangeAspect="1" noChangeArrowheads="1"/>
          </p:cNvPicPr>
          <p:nvPr/>
        </p:nvPicPr>
        <p:blipFill>
          <a:blip r:embed="rId3" cstate="print"/>
          <a:srcRect t="24451"/>
          <a:stretch>
            <a:fillRect/>
          </a:stretch>
        </p:blipFill>
        <p:spPr bwMode="auto">
          <a:xfrm>
            <a:off x="609600" y="3657600"/>
            <a:ext cx="5288622" cy="266699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5420074" cy="584775"/>
          </a:xfrm>
          <a:prstGeom prst="rect">
            <a:avLst/>
          </a:prstGeom>
        </p:spPr>
        <p:txBody>
          <a:bodyPr wrap="none">
            <a:spAutoFit/>
          </a:bodyPr>
          <a:lstStyle/>
          <a:p>
            <a:r>
              <a:rPr lang="en-GB" sz="3200" u="sng" dirty="0">
                <a:solidFill>
                  <a:srgbClr val="0070C0"/>
                </a:solidFill>
                <a:latin typeface="Comic Sans MS" pitchFamily="66" charset="0"/>
              </a:rPr>
              <a:t>So how are fossils formed?</a:t>
            </a:r>
          </a:p>
        </p:txBody>
      </p:sp>
      <p:sp>
        <p:nvSpPr>
          <p:cNvPr id="5" name="Rectangle 4"/>
          <p:cNvSpPr/>
          <p:nvPr/>
        </p:nvSpPr>
        <p:spPr>
          <a:xfrm>
            <a:off x="228600" y="990600"/>
            <a:ext cx="4528932" cy="646331"/>
          </a:xfrm>
          <a:prstGeom prst="rect">
            <a:avLst/>
          </a:prstGeom>
        </p:spPr>
        <p:txBody>
          <a:bodyPr wrap="none">
            <a:spAutoFit/>
          </a:bodyPr>
          <a:lstStyle/>
          <a:p>
            <a:r>
              <a:rPr lang="en-GB" dirty="0">
                <a:hlinkClick r:id="rId2"/>
              </a:rPr>
              <a:t>http://www.bbc.co.uk/programmes/p00ckk6p</a:t>
            </a:r>
            <a:endParaRPr lang="en-GB" dirty="0"/>
          </a:p>
          <a:p>
            <a:endParaRPr lang="en-GB" dirty="0"/>
          </a:p>
        </p:txBody>
      </p:sp>
      <p:sp>
        <p:nvSpPr>
          <p:cNvPr id="6" name="Rectangle 5"/>
          <p:cNvSpPr/>
          <p:nvPr/>
        </p:nvSpPr>
        <p:spPr>
          <a:xfrm>
            <a:off x="228600" y="1600200"/>
            <a:ext cx="8686800" cy="4832092"/>
          </a:xfrm>
          <a:prstGeom prst="rect">
            <a:avLst/>
          </a:prstGeom>
        </p:spPr>
        <p:txBody>
          <a:bodyPr wrap="square">
            <a:spAutoFit/>
          </a:bodyPr>
          <a:lstStyle/>
          <a:p>
            <a:r>
              <a:rPr lang="en-GB" sz="2800" dirty="0">
                <a:latin typeface="Comic Sans MS" pitchFamily="66" charset="0"/>
              </a:rPr>
              <a:t>1. Outline the stages involved in the fossilisation process.</a:t>
            </a:r>
          </a:p>
          <a:p>
            <a:endParaRPr lang="en-GB" sz="2800" dirty="0">
              <a:latin typeface="Comic Sans MS" pitchFamily="66" charset="0"/>
            </a:endParaRPr>
          </a:p>
          <a:p>
            <a:r>
              <a:rPr lang="en-GB" sz="2800" dirty="0">
                <a:latin typeface="Comic Sans MS" pitchFamily="66" charset="0"/>
              </a:rPr>
              <a:t>2. From this short video clip what was absent? Why could decay not take place?</a:t>
            </a:r>
          </a:p>
          <a:p>
            <a:endParaRPr lang="en-GB" sz="2800" dirty="0">
              <a:latin typeface="Comic Sans MS" pitchFamily="66" charset="0"/>
            </a:endParaRPr>
          </a:p>
          <a:p>
            <a:r>
              <a:rPr lang="en-GB" sz="2800" dirty="0">
                <a:latin typeface="Comic Sans MS" pitchFamily="66" charset="0"/>
              </a:rPr>
              <a:t>3. Why do you think there are there still ‘gaps’ in the fossil record?</a:t>
            </a:r>
          </a:p>
          <a:p>
            <a:endParaRPr lang="en-GB" sz="2800" dirty="0">
              <a:latin typeface="Comic Sans MS" pitchFamily="66" charset="0"/>
            </a:endParaRPr>
          </a:p>
          <a:p>
            <a:r>
              <a:rPr lang="en-GB" sz="2800" dirty="0">
                <a:latin typeface="Comic Sans MS" pitchFamily="66" charset="0"/>
              </a:rPr>
              <a:t>4. Why are there fewer fossils found early in Earth’s history?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295400"/>
            <a:ext cx="8534400" cy="3785652"/>
          </a:xfrm>
          <a:prstGeom prst="rect">
            <a:avLst/>
          </a:prstGeom>
        </p:spPr>
        <p:txBody>
          <a:bodyPr wrap="square">
            <a:spAutoFit/>
          </a:bodyPr>
          <a:lstStyle/>
          <a:p>
            <a:r>
              <a:rPr lang="en-GB" sz="2400" dirty="0">
                <a:latin typeface="Comic Sans MS" pitchFamily="66" charset="0"/>
              </a:rPr>
              <a:t>1. Death &gt; Rapid burial &gt; Anoxic (low oxygen) environment &gt; Long period of time &gt; Rock replaces body tissues &gt; Fossil is formed &gt; Fossil is discovered</a:t>
            </a:r>
          </a:p>
          <a:p>
            <a:endParaRPr lang="en-GB" sz="2400" dirty="0">
              <a:latin typeface="Comic Sans MS" pitchFamily="66" charset="0"/>
            </a:endParaRPr>
          </a:p>
          <a:p>
            <a:r>
              <a:rPr lang="en-GB" sz="2400" dirty="0">
                <a:latin typeface="Comic Sans MS" pitchFamily="66" charset="0"/>
              </a:rPr>
              <a:t>2. No oxygen</a:t>
            </a:r>
          </a:p>
          <a:p>
            <a:endParaRPr lang="en-GB" sz="2400" dirty="0">
              <a:latin typeface="Comic Sans MS" pitchFamily="66" charset="0"/>
            </a:endParaRPr>
          </a:p>
          <a:p>
            <a:r>
              <a:rPr lang="en-GB" sz="2400" dirty="0">
                <a:latin typeface="Comic Sans MS" pitchFamily="66" charset="0"/>
              </a:rPr>
              <a:t>3. Not all individuals fossilise, not all fossils are found, fossils are often fragmented and broken</a:t>
            </a:r>
          </a:p>
          <a:p>
            <a:endParaRPr lang="en-GB" sz="2400" dirty="0">
              <a:latin typeface="Comic Sans MS" pitchFamily="66" charset="0"/>
            </a:endParaRPr>
          </a:p>
          <a:p>
            <a:r>
              <a:rPr lang="en-GB" sz="2400" dirty="0">
                <a:latin typeface="Comic Sans MS" pitchFamily="66" charset="0"/>
              </a:rPr>
              <a:t>4. Early organisms had no skeleton / hard tissues</a:t>
            </a:r>
          </a:p>
        </p:txBody>
      </p:sp>
      <p:sp>
        <p:nvSpPr>
          <p:cNvPr id="5" name="TextBox 4"/>
          <p:cNvSpPr txBox="1"/>
          <p:nvPr/>
        </p:nvSpPr>
        <p:spPr>
          <a:xfrm>
            <a:off x="152400" y="381000"/>
            <a:ext cx="5181600" cy="769441"/>
          </a:xfrm>
          <a:prstGeom prst="rect">
            <a:avLst/>
          </a:prstGeom>
          <a:noFill/>
        </p:spPr>
        <p:txBody>
          <a:bodyPr wrap="square" rtlCol="0">
            <a:spAutoFit/>
          </a:bodyPr>
          <a:lstStyle/>
          <a:p>
            <a:r>
              <a:rPr lang="en-GB" sz="4400" dirty="0">
                <a:solidFill>
                  <a:srgbClr val="FF0000"/>
                </a:solidFill>
                <a:latin typeface="Comic Sans MS" pitchFamily="66" charset="0"/>
              </a:rPr>
              <a:t>Self-assessment:</a:t>
            </a:r>
          </a:p>
        </p:txBody>
      </p:sp>
      <p:pic>
        <p:nvPicPr>
          <p:cNvPr id="13314" name="Picture 2" descr="Check, Check Mark, Red, Mark, Tick, Symbol, Choice"/>
          <p:cNvPicPr>
            <a:picLocks noChangeAspect="1" noChangeArrowheads="1"/>
          </p:cNvPicPr>
          <p:nvPr/>
        </p:nvPicPr>
        <p:blipFill>
          <a:blip r:embed="rId2" cstate="print"/>
          <a:srcRect/>
          <a:stretch>
            <a:fillRect/>
          </a:stretch>
        </p:blipFill>
        <p:spPr bwMode="auto">
          <a:xfrm>
            <a:off x="7315200" y="4953000"/>
            <a:ext cx="1316355" cy="1371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4648200" cy="762000"/>
          </a:xfrm>
        </p:spPr>
        <p:txBody>
          <a:bodyPr>
            <a:normAutofit/>
          </a:bodyPr>
          <a:lstStyle/>
          <a:p>
            <a:pPr marL="0" indent="0" algn="ctr">
              <a:buNone/>
            </a:pPr>
            <a:r>
              <a:rPr lang="en-GB" u="sng" dirty="0">
                <a:solidFill>
                  <a:srgbClr val="0070C0"/>
                </a:solidFill>
                <a:latin typeface="Comic Sans MS" pitchFamily="66" charset="0"/>
              </a:rPr>
              <a:t>An incomplete record</a:t>
            </a:r>
          </a:p>
          <a:p>
            <a:pPr marL="0" indent="0">
              <a:buNone/>
            </a:pPr>
            <a:endParaRPr lang="en-GB" sz="2000" dirty="0">
              <a:solidFill>
                <a:srgbClr val="002060"/>
              </a:solidFill>
              <a:latin typeface="Berlin Sans FB" panose="020E0602020502020306" pitchFamily="34" charset="0"/>
            </a:endParaRPr>
          </a:p>
          <a:p>
            <a:pPr marL="0" indent="0">
              <a:buNone/>
            </a:pPr>
            <a:endParaRPr lang="en-GB" sz="2800" dirty="0">
              <a:solidFill>
                <a:srgbClr val="002060"/>
              </a:solidFill>
              <a:latin typeface="Berlin Sans FB" panose="020E0602020502020306" pitchFamily="34" charset="0"/>
            </a:endParaRPr>
          </a:p>
        </p:txBody>
      </p:sp>
      <p:sp>
        <p:nvSpPr>
          <p:cNvPr id="6" name="Rectangle 5"/>
          <p:cNvSpPr/>
          <p:nvPr/>
        </p:nvSpPr>
        <p:spPr>
          <a:xfrm>
            <a:off x="381000" y="838200"/>
            <a:ext cx="8382000" cy="3477875"/>
          </a:xfrm>
          <a:prstGeom prst="rect">
            <a:avLst/>
          </a:prstGeom>
        </p:spPr>
        <p:txBody>
          <a:bodyPr wrap="square">
            <a:spAutoFit/>
          </a:bodyPr>
          <a:lstStyle/>
          <a:p>
            <a:pPr algn="ctr"/>
            <a:r>
              <a:rPr lang="en-GB" sz="2000" dirty="0">
                <a:latin typeface="Comic Sans MS" pitchFamily="66" charset="0"/>
              </a:rPr>
              <a:t>Most organisms do not form fossils when they die.  This is especially true for organisms which have soft bodies, these type of organisms usually leave traces for scientists to analyse. </a:t>
            </a:r>
          </a:p>
          <a:p>
            <a:pPr algn="ctr"/>
            <a:endParaRPr lang="en-GB" sz="2000" dirty="0">
              <a:latin typeface="Comic Sans MS" pitchFamily="66" charset="0"/>
            </a:endParaRPr>
          </a:p>
          <a:p>
            <a:pPr algn="ctr"/>
            <a:r>
              <a:rPr lang="en-GB" sz="2000" dirty="0">
                <a:latin typeface="Comic Sans MS" pitchFamily="66" charset="0"/>
              </a:rPr>
              <a:t>The majority of any fossils that were formed in the earliest days will also have been destroyed by geological activity, including the formation of mountain ranges, volcanoes and earthquakes.</a:t>
            </a:r>
          </a:p>
          <a:p>
            <a:pPr algn="ctr"/>
            <a:endParaRPr lang="en-GB" sz="2000" dirty="0">
              <a:latin typeface="Comic Sans MS" pitchFamily="66" charset="0"/>
            </a:endParaRPr>
          </a:p>
          <a:p>
            <a:pPr algn="ctr"/>
            <a:r>
              <a:rPr lang="en-GB" sz="2000" dirty="0">
                <a:latin typeface="Comic Sans MS" pitchFamily="66" charset="0"/>
              </a:rPr>
              <a:t>Many organisms that died did not become fossilised as the right conditions were rare.  Finally, there are many fossils that are still yet to be found.</a:t>
            </a:r>
          </a:p>
        </p:txBody>
      </p:sp>
      <p:pic>
        <p:nvPicPr>
          <p:cNvPr id="12290" name="Picture 2" descr="sea water ocean flower animal underwater biology jellyfish blue fish invertebrate jelly aquarium cnidaria monterey elegance macro photography organism marine biology marine invertebrates"/>
          <p:cNvPicPr>
            <a:picLocks noChangeAspect="1" noChangeArrowheads="1"/>
          </p:cNvPicPr>
          <p:nvPr/>
        </p:nvPicPr>
        <p:blipFill>
          <a:blip r:embed="rId2" cstate="print"/>
          <a:srcRect/>
          <a:stretch>
            <a:fillRect/>
          </a:stretch>
        </p:blipFill>
        <p:spPr bwMode="auto">
          <a:xfrm>
            <a:off x="609600" y="4495800"/>
            <a:ext cx="3124200" cy="2090610"/>
          </a:xfrm>
          <a:prstGeom prst="rect">
            <a:avLst/>
          </a:prstGeom>
          <a:noFill/>
        </p:spPr>
      </p:pic>
      <p:pic>
        <p:nvPicPr>
          <p:cNvPr id="12292" name="Picture 4" descr="sea coast nature ocean horizon mountain cloud sunrise morning wave dawn dusk mystic reflection weather volcano steaming loch atmospheric phenomenon"/>
          <p:cNvPicPr>
            <a:picLocks noChangeAspect="1" noChangeArrowheads="1"/>
          </p:cNvPicPr>
          <p:nvPr/>
        </p:nvPicPr>
        <p:blipFill>
          <a:blip r:embed="rId3" cstate="print"/>
          <a:srcRect/>
          <a:stretch>
            <a:fillRect/>
          </a:stretch>
        </p:blipFill>
        <p:spPr bwMode="auto">
          <a:xfrm>
            <a:off x="5181600" y="4495800"/>
            <a:ext cx="3124200" cy="2082800"/>
          </a:xfrm>
          <a:prstGeom prst="rect">
            <a:avLst/>
          </a:prstGeom>
          <a:noFill/>
        </p:spPr>
      </p:pic>
    </p:spTree>
    <p:extLst>
      <p:ext uri="{BB962C8B-B14F-4D97-AF65-F5344CB8AC3E}">
        <p14:creationId xmlns:p14="http://schemas.microsoft.com/office/powerpoint/2010/main" val="2876027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905000"/>
            <a:ext cx="8686800" cy="3539430"/>
          </a:xfrm>
          <a:prstGeom prst="rect">
            <a:avLst/>
          </a:prstGeom>
          <a:noFill/>
          <a:ln w="28575">
            <a:noFill/>
          </a:ln>
        </p:spPr>
        <p:txBody>
          <a:bodyPr wrap="square" rtlCol="0">
            <a:spAutoFit/>
          </a:bodyPr>
          <a:lstStyle/>
          <a:p>
            <a:r>
              <a:rPr lang="en-GB" sz="2800" dirty="0">
                <a:solidFill>
                  <a:srgbClr val="0070C0"/>
                </a:solidFill>
                <a:latin typeface="Comic Sans MS" pitchFamily="66" charset="0"/>
              </a:rPr>
              <a:t>Q1</a:t>
            </a:r>
            <a:r>
              <a:rPr lang="en-GB" sz="2800" dirty="0">
                <a:latin typeface="Comic Sans MS" pitchFamily="66" charset="0"/>
              </a:rPr>
              <a:t>. What is a fossil?		</a:t>
            </a:r>
            <a:r>
              <a:rPr lang="en-GB" sz="2800" dirty="0">
                <a:solidFill>
                  <a:srgbClr val="0070C0"/>
                </a:solidFill>
                <a:latin typeface="Comic Sans MS" pitchFamily="66" charset="0"/>
              </a:rPr>
              <a:t>		</a:t>
            </a:r>
            <a:r>
              <a:rPr lang="en-GB" sz="2800" i="1" dirty="0">
                <a:solidFill>
                  <a:srgbClr val="0070C0"/>
                </a:solidFill>
                <a:latin typeface="Comic Sans MS" pitchFamily="66" charset="0"/>
              </a:rPr>
              <a:t>    (1 mark)</a:t>
            </a:r>
          </a:p>
          <a:p>
            <a:endParaRPr lang="en-GB" sz="2800" dirty="0">
              <a:latin typeface="Comic Sans MS" pitchFamily="66" charset="0"/>
            </a:endParaRPr>
          </a:p>
          <a:p>
            <a:r>
              <a:rPr lang="en-GB" sz="2800" dirty="0">
                <a:solidFill>
                  <a:srgbClr val="0070C0"/>
                </a:solidFill>
                <a:latin typeface="Comic Sans MS" pitchFamily="66" charset="0"/>
              </a:rPr>
              <a:t>Q2</a:t>
            </a:r>
            <a:r>
              <a:rPr lang="en-GB" sz="2800" dirty="0">
                <a:latin typeface="Comic Sans MS" pitchFamily="66" charset="0"/>
              </a:rPr>
              <a:t>. Why would it be much more likely for a scientist to discover fossils of dinosaurs  than jellyfish fossils?				   </a:t>
            </a:r>
            <a:r>
              <a:rPr lang="en-GB" sz="2800" i="1" dirty="0">
                <a:solidFill>
                  <a:srgbClr val="0070C0"/>
                </a:solidFill>
                <a:latin typeface="Comic Sans MS" pitchFamily="66" charset="0"/>
              </a:rPr>
              <a:t>(2 marks)</a:t>
            </a:r>
          </a:p>
          <a:p>
            <a:endParaRPr lang="en-GB" sz="2800" dirty="0">
              <a:latin typeface="Comic Sans MS" pitchFamily="66" charset="0"/>
            </a:endParaRPr>
          </a:p>
          <a:p>
            <a:r>
              <a:rPr lang="en-GB" sz="2800" dirty="0">
                <a:solidFill>
                  <a:srgbClr val="0070C0"/>
                </a:solidFill>
                <a:latin typeface="Comic Sans MS" pitchFamily="66" charset="0"/>
              </a:rPr>
              <a:t>Q3</a:t>
            </a:r>
            <a:r>
              <a:rPr lang="en-GB" sz="2800" dirty="0">
                <a:latin typeface="Comic Sans MS" pitchFamily="66" charset="0"/>
              </a:rPr>
              <a:t>.  Explain why fossils do not provide us with a complete record of evolution		   </a:t>
            </a:r>
            <a:r>
              <a:rPr lang="en-GB" sz="2800" i="1" dirty="0">
                <a:solidFill>
                  <a:srgbClr val="0070C0"/>
                </a:solidFill>
                <a:latin typeface="Comic Sans MS" pitchFamily="66" charset="0"/>
              </a:rPr>
              <a:t>(3 marks)</a:t>
            </a:r>
          </a:p>
        </p:txBody>
      </p:sp>
      <p:sp>
        <p:nvSpPr>
          <p:cNvPr id="5" name="TextBox 4"/>
          <p:cNvSpPr txBox="1"/>
          <p:nvPr/>
        </p:nvSpPr>
        <p:spPr>
          <a:xfrm>
            <a:off x="228600" y="228600"/>
            <a:ext cx="8686800" cy="1384995"/>
          </a:xfrm>
          <a:prstGeom prst="rect">
            <a:avLst/>
          </a:prstGeom>
          <a:noFill/>
        </p:spPr>
        <p:txBody>
          <a:bodyPr wrap="square" rtlCol="0">
            <a:spAutoFit/>
          </a:bodyPr>
          <a:lstStyle/>
          <a:p>
            <a:r>
              <a:rPr lang="en-GB" sz="3600" dirty="0">
                <a:solidFill>
                  <a:srgbClr val="0070C0"/>
                </a:solidFill>
                <a:latin typeface="Comic Sans MS" pitchFamily="66" charset="0"/>
              </a:rPr>
              <a:t>Quick Check </a:t>
            </a:r>
            <a:r>
              <a:rPr lang="en-GB" sz="3600" dirty="0">
                <a:latin typeface="Comic Sans MS" pitchFamily="66" charset="0"/>
              </a:rPr>
              <a:t>– Silent 5</a:t>
            </a:r>
          </a:p>
          <a:p>
            <a:endParaRPr lang="en-GB" sz="2000" dirty="0">
              <a:latin typeface="Comic Sans MS" pitchFamily="66" charset="0"/>
            </a:endParaRPr>
          </a:p>
          <a:p>
            <a:r>
              <a:rPr lang="en-GB" sz="2800" b="1" dirty="0">
                <a:solidFill>
                  <a:srgbClr val="0070C0"/>
                </a:solidFill>
                <a:latin typeface="Comic Sans MS" pitchFamily="66" charset="0"/>
              </a:rPr>
              <a:t>Task: </a:t>
            </a:r>
            <a:r>
              <a:rPr lang="en-GB" sz="2800" dirty="0">
                <a:latin typeface="Comic Sans MS" pitchFamily="66" charset="0"/>
              </a:rPr>
              <a:t>Answer the following questions in your book: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762000"/>
            <a:ext cx="8610600" cy="5632311"/>
          </a:xfrm>
          <a:prstGeom prst="rect">
            <a:avLst/>
          </a:prstGeom>
        </p:spPr>
        <p:txBody>
          <a:bodyPr wrap="square">
            <a:spAutoFit/>
          </a:bodyPr>
          <a:lstStyle/>
          <a:p>
            <a:r>
              <a:rPr lang="en-GB" sz="2000" dirty="0">
                <a:solidFill>
                  <a:srgbClr val="0070C0"/>
                </a:solidFill>
                <a:latin typeface="Comic Sans MS" pitchFamily="66" charset="0"/>
              </a:rPr>
              <a:t>Q1</a:t>
            </a:r>
            <a:r>
              <a:rPr lang="en-GB" sz="2000" dirty="0">
                <a:latin typeface="Comic Sans MS" pitchFamily="66" charset="0"/>
              </a:rPr>
              <a:t>. A fossil is the dead remains of an animal or plant that lived millions of years ago.</a:t>
            </a:r>
            <a:endParaRPr lang="en-GB" sz="2000" i="1" dirty="0">
              <a:solidFill>
                <a:srgbClr val="0070C0"/>
              </a:solidFill>
              <a:latin typeface="Comic Sans MS" pitchFamily="66" charset="0"/>
            </a:endParaRPr>
          </a:p>
          <a:p>
            <a:endParaRPr lang="en-GB" sz="2000" dirty="0">
              <a:latin typeface="Comic Sans MS" pitchFamily="66" charset="0"/>
            </a:endParaRPr>
          </a:p>
          <a:p>
            <a:r>
              <a:rPr lang="en-GB" sz="2000" dirty="0">
                <a:solidFill>
                  <a:srgbClr val="0070C0"/>
                </a:solidFill>
                <a:latin typeface="Comic Sans MS" pitchFamily="66" charset="0"/>
              </a:rPr>
              <a:t>Q2</a:t>
            </a:r>
            <a:r>
              <a:rPr lang="en-GB" sz="2000" dirty="0">
                <a:latin typeface="Comic Sans MS" pitchFamily="66" charset="0"/>
              </a:rPr>
              <a:t>. It would be more likely for a scientist to discover the dead remains of a dinosaur over a jellyfish as the dinosaur contains hard bones, whereas a jellyfish is made up of soft tissue. Over millions of years the bones of the dinosaur would be resistant to decay whereas the soft tissues of the jellyfish would be very easily broken down, and so be less likely to leave a trace.</a:t>
            </a:r>
            <a:endParaRPr lang="en-GB" sz="2000" i="1" dirty="0">
              <a:solidFill>
                <a:srgbClr val="0070C0"/>
              </a:solidFill>
              <a:latin typeface="Comic Sans MS" pitchFamily="66" charset="0"/>
            </a:endParaRPr>
          </a:p>
          <a:p>
            <a:endParaRPr lang="en-GB" sz="2000" dirty="0">
              <a:latin typeface="Comic Sans MS" pitchFamily="66" charset="0"/>
            </a:endParaRPr>
          </a:p>
          <a:p>
            <a:r>
              <a:rPr lang="en-GB" sz="2000" dirty="0">
                <a:solidFill>
                  <a:srgbClr val="0070C0"/>
                </a:solidFill>
                <a:latin typeface="Comic Sans MS" pitchFamily="66" charset="0"/>
              </a:rPr>
              <a:t>Q3</a:t>
            </a:r>
            <a:r>
              <a:rPr lang="en-GB" sz="2000" dirty="0">
                <a:latin typeface="Comic Sans MS" pitchFamily="66" charset="0"/>
              </a:rPr>
              <a:t>.  Fossils do not provide us with  complete record of evolution for a number of reasons.  One reason being that many early life forms were soft bodied organisms which would have decayed and left no fossil trace. Another reason is that many fossils would have disrupted by geological activity over the years, examples include earthquakes, formations of volcanoes and mountains.  Furthermore, some organisms that died would not have been kept in the right conditions for fossil formation. And lastly, some fossils may still not be found yet.</a:t>
            </a:r>
            <a:endParaRPr lang="en-GB" sz="2000" dirty="0"/>
          </a:p>
        </p:txBody>
      </p:sp>
      <p:sp>
        <p:nvSpPr>
          <p:cNvPr id="5" name="TextBox 4"/>
          <p:cNvSpPr txBox="1"/>
          <p:nvPr/>
        </p:nvSpPr>
        <p:spPr>
          <a:xfrm>
            <a:off x="228600" y="152400"/>
            <a:ext cx="4648200" cy="523220"/>
          </a:xfrm>
          <a:prstGeom prst="rect">
            <a:avLst/>
          </a:prstGeom>
          <a:noFill/>
        </p:spPr>
        <p:txBody>
          <a:bodyPr wrap="square" rtlCol="0">
            <a:spAutoFit/>
          </a:bodyPr>
          <a:lstStyle/>
          <a:p>
            <a:r>
              <a:rPr lang="en-GB" sz="2800" dirty="0">
                <a:solidFill>
                  <a:srgbClr val="FF0000"/>
                </a:solidFill>
                <a:latin typeface="Comic Sans MS" pitchFamily="66" charset="0"/>
              </a:rPr>
              <a:t>Self-assessment</a:t>
            </a:r>
            <a:r>
              <a:rPr lang="en-GB" dirty="0"/>
              <a:t>:</a:t>
            </a:r>
          </a:p>
        </p:txBody>
      </p:sp>
      <p:pic>
        <p:nvPicPr>
          <p:cNvPr id="7" name="Picture 2" descr="Check, Check Mark, Red, Mark, Tick, Symbol, Choice"/>
          <p:cNvPicPr>
            <a:picLocks noChangeAspect="1" noChangeArrowheads="1"/>
          </p:cNvPicPr>
          <p:nvPr/>
        </p:nvPicPr>
        <p:blipFill>
          <a:blip r:embed="rId2" cstate="print"/>
          <a:srcRect/>
          <a:stretch>
            <a:fillRect/>
          </a:stretch>
        </p:blipFill>
        <p:spPr bwMode="auto">
          <a:xfrm>
            <a:off x="8077200" y="5857806"/>
            <a:ext cx="762000" cy="79398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712968" cy="4525963"/>
          </a:xfrm>
        </p:spPr>
        <p:txBody>
          <a:bodyPr/>
          <a:lstStyle/>
          <a:p>
            <a:pPr marL="0" indent="0">
              <a:buNone/>
            </a:pPr>
            <a:r>
              <a:rPr lang="en-GB" sz="3100" dirty="0">
                <a:solidFill>
                  <a:srgbClr val="0070C0"/>
                </a:solidFill>
                <a:latin typeface="Comic Sans MS" pitchFamily="66" charset="0"/>
              </a:rPr>
              <a:t>Task:  </a:t>
            </a:r>
            <a:r>
              <a:rPr lang="en-GB" sz="3100" dirty="0">
                <a:latin typeface="Comic Sans MS" pitchFamily="66" charset="0"/>
              </a:rPr>
              <a:t>Look at the cards, they contain information about horse evolution. Arrange them into the following table </a:t>
            </a:r>
            <a:r>
              <a:rPr lang="en-GB" sz="3100" i="1" u="sng" dirty="0">
                <a:latin typeface="Comic Sans MS" pitchFamily="66" charset="0"/>
              </a:rPr>
              <a:t>in order of time</a:t>
            </a:r>
            <a:r>
              <a:rPr lang="en-GB" i="1" u="sng" dirty="0">
                <a:latin typeface="Comic Sans MS" pitchFamily="66" charset="0"/>
              </a:rPr>
              <a:t>.</a:t>
            </a:r>
          </a:p>
        </p:txBody>
      </p:sp>
      <p:sp>
        <p:nvSpPr>
          <p:cNvPr id="4" name="TextBox 3"/>
          <p:cNvSpPr txBox="1"/>
          <p:nvPr/>
        </p:nvSpPr>
        <p:spPr>
          <a:xfrm>
            <a:off x="152400" y="4953000"/>
            <a:ext cx="8820472" cy="1569660"/>
          </a:xfrm>
          <a:prstGeom prst="rect">
            <a:avLst/>
          </a:prstGeom>
          <a:solidFill>
            <a:srgbClr val="CCFFFF"/>
          </a:solidFill>
        </p:spPr>
        <p:txBody>
          <a:bodyPr wrap="square" rtlCol="0">
            <a:spAutoFit/>
          </a:bodyPr>
          <a:lstStyle/>
          <a:p>
            <a:r>
              <a:rPr lang="en-GB" sz="3200" b="1" dirty="0">
                <a:solidFill>
                  <a:schemeClr val="tx2"/>
                </a:solidFill>
              </a:rPr>
              <a:t>Extension: </a:t>
            </a:r>
            <a:r>
              <a:rPr lang="en-GB" sz="3200" dirty="0"/>
              <a:t>Describe changes in the size &amp; shape of the horse’s feet over time and try to relate this to how the horse may have lived</a:t>
            </a:r>
          </a:p>
        </p:txBody>
      </p:sp>
      <p:graphicFrame>
        <p:nvGraphicFramePr>
          <p:cNvPr id="6" name="Table 5"/>
          <p:cNvGraphicFramePr>
            <a:graphicFrameLocks noGrp="1"/>
          </p:cNvGraphicFramePr>
          <p:nvPr/>
        </p:nvGraphicFramePr>
        <p:xfrm>
          <a:off x="198449" y="2132856"/>
          <a:ext cx="8784975" cy="720080"/>
        </p:xfrm>
        <a:graphic>
          <a:graphicData uri="http://schemas.openxmlformats.org/drawingml/2006/table">
            <a:tbl>
              <a:tblPr firstRow="1" bandRow="1">
                <a:tableStyleId>{5C22544A-7EE6-4342-B048-85BDC9FD1C3A}</a:tableStyleId>
              </a:tblPr>
              <a:tblGrid>
                <a:gridCol w="1336104">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3704455">
                  <a:extLst>
                    <a:ext uri="{9D8B030D-6E8A-4147-A177-3AD203B41FA5}">
                      <a16:colId xmlns:a16="http://schemas.microsoft.com/office/drawing/2014/main" val="20004"/>
                    </a:ext>
                  </a:extLst>
                </a:gridCol>
              </a:tblGrid>
              <a:tr h="720080">
                <a:tc>
                  <a:txBody>
                    <a:bodyPr/>
                    <a:lstStyle/>
                    <a:p>
                      <a:pPr algn="ctr"/>
                      <a:r>
                        <a:rPr lang="en-GB" dirty="0"/>
                        <a:t>Time (</a:t>
                      </a:r>
                      <a:r>
                        <a:rPr lang="en-GB" dirty="0" err="1"/>
                        <a:t>mya</a:t>
                      </a:r>
                      <a:r>
                        <a:rPr lang="en-GB" dirty="0"/>
                        <a:t>)</a:t>
                      </a:r>
                    </a:p>
                  </a:txBody>
                  <a:tcPr/>
                </a:tc>
                <a:tc>
                  <a:txBody>
                    <a:bodyPr/>
                    <a:lstStyle/>
                    <a:p>
                      <a:pPr algn="ctr"/>
                      <a:r>
                        <a:rPr lang="en-GB" dirty="0"/>
                        <a:t>Appearance (overall)</a:t>
                      </a:r>
                    </a:p>
                  </a:txBody>
                  <a:tcPr/>
                </a:tc>
                <a:tc>
                  <a:txBody>
                    <a:bodyPr/>
                    <a:lstStyle/>
                    <a:p>
                      <a:pPr algn="ctr"/>
                      <a:r>
                        <a:rPr lang="en-GB" dirty="0"/>
                        <a:t>Appearance (skull)</a:t>
                      </a:r>
                    </a:p>
                  </a:txBody>
                  <a:tcPr/>
                </a:tc>
                <a:tc>
                  <a:txBody>
                    <a:bodyPr/>
                    <a:lstStyle/>
                    <a:p>
                      <a:pPr algn="ctr"/>
                      <a:r>
                        <a:rPr lang="en-GB" dirty="0"/>
                        <a:t>Height (m)</a:t>
                      </a:r>
                    </a:p>
                  </a:txBody>
                  <a:tcPr/>
                </a:tc>
                <a:tc>
                  <a:txBody>
                    <a:bodyPr/>
                    <a:lstStyle/>
                    <a:p>
                      <a:pPr algn="ctr"/>
                      <a:r>
                        <a:rPr lang="en-GB" dirty="0"/>
                        <a:t>Bones</a:t>
                      </a:r>
                      <a:r>
                        <a:rPr lang="en-GB" baseline="0" dirty="0"/>
                        <a:t> in front leg &amp; how it lived</a:t>
                      </a:r>
                      <a:endParaRPr lang="en-GB" dirty="0"/>
                    </a:p>
                  </a:txBody>
                  <a:tcPr/>
                </a:tc>
                <a:extLst>
                  <a:ext uri="{0D108BD9-81ED-4DB2-BD59-A6C34878D82A}">
                    <a16:rowId xmlns:a16="http://schemas.microsoft.com/office/drawing/2014/main" val="10000"/>
                  </a:ext>
                </a:extLst>
              </a:tr>
            </a:tbl>
          </a:graphicData>
        </a:graphic>
      </p:graphicFrame>
      <p:pic>
        <p:nvPicPr>
          <p:cNvPr id="9218" name="Picture 2" descr="nature meadow horse mammal stallion mane fauna close up animals head vertebrate mare foal colt horse like mammal mustang horse"/>
          <p:cNvPicPr>
            <a:picLocks noChangeAspect="1" noChangeArrowheads="1"/>
          </p:cNvPicPr>
          <p:nvPr/>
        </p:nvPicPr>
        <p:blipFill>
          <a:blip r:embed="rId2" cstate="print"/>
          <a:srcRect/>
          <a:stretch>
            <a:fillRect/>
          </a:stretch>
        </p:blipFill>
        <p:spPr bwMode="auto">
          <a:xfrm>
            <a:off x="6324600" y="2971800"/>
            <a:ext cx="2628900" cy="1752600"/>
          </a:xfrm>
          <a:prstGeom prst="rect">
            <a:avLst/>
          </a:prstGeom>
          <a:noFill/>
        </p:spPr>
      </p:pic>
    </p:spTree>
    <p:extLst>
      <p:ext uri="{BB962C8B-B14F-4D97-AF65-F5344CB8AC3E}">
        <p14:creationId xmlns:p14="http://schemas.microsoft.com/office/powerpoint/2010/main" val="23087405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1275</Words>
  <Application>Microsoft Office PowerPoint</Application>
  <PresentationFormat>On-screen Show (4:3)</PresentationFormat>
  <Paragraphs>98</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Berlin Sans FB</vt:lpstr>
      <vt:lpstr>Calibri</vt:lpstr>
      <vt:lpstr>Calibri Light</vt:lpstr>
      <vt:lpstr>Comic Sans MS</vt:lpstr>
      <vt:lpstr>Footlight MT Light</vt:lpstr>
      <vt:lpstr>Office Theme</vt:lpstr>
      <vt:lpstr>Evidence for evolution - Fossils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for evolution - Fossils</dc:title>
  <dc:creator>Amie Holden</dc:creator>
  <cp:lastModifiedBy>Matt Holden</cp:lastModifiedBy>
  <cp:revision>2</cp:revision>
  <dcterms:created xsi:type="dcterms:W3CDTF">2020-10-22T13:40:31Z</dcterms:created>
  <dcterms:modified xsi:type="dcterms:W3CDTF">2020-10-22T19:11:29Z</dcterms:modified>
</cp:coreProperties>
</file>