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91" r:id="rId5"/>
    <p:sldId id="293" r:id="rId6"/>
    <p:sldId id="257" r:id="rId7"/>
    <p:sldId id="543" r:id="rId8"/>
    <p:sldId id="541" r:id="rId9"/>
    <p:sldId id="542" r:id="rId10"/>
    <p:sldId id="258" r:id="rId11"/>
    <p:sldId id="259" r:id="rId12"/>
    <p:sldId id="270" r:id="rId13"/>
    <p:sldId id="271" r:id="rId14"/>
    <p:sldId id="273" r:id="rId15"/>
    <p:sldId id="269" r:id="rId16"/>
    <p:sldId id="274" r:id="rId17"/>
    <p:sldId id="272" r:id="rId18"/>
    <p:sldId id="275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4BD8F5-E7D4-4EC4-AF76-8429CF3DC2EA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326F7D-036C-4BB7-B035-EE6F9A125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18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Lower</a:t>
            </a:r>
            <a:r>
              <a:rPr lang="en-GB" baseline="0" dirty="0"/>
              <a:t> 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9D76-FDE6-4BD4-82D7-D9804308DA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5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Lower</a:t>
            </a:r>
            <a:r>
              <a:rPr lang="en-GB" baseline="0" dirty="0"/>
              <a:t> 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9D76-FDE6-4BD4-82D7-D9804308DA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88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6EF27-9976-4A43-847E-78D549B2D40D}" type="slidenum">
              <a:rPr lang="en-GB"/>
              <a:pPr/>
              <a:t>9</a:t>
            </a:fld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KS3 Science 2008</a:t>
            </a:r>
          </a:p>
          <a:p>
            <a:r>
              <a:rPr lang="en-GB"/>
              <a:t>Cells</a:t>
            </a: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3A3-E604-4816-936A-E9B946C0C41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93C-EA84-485B-AE4F-3540C8C6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84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3A3-E604-4816-936A-E9B946C0C41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93C-EA84-485B-AE4F-3540C8C6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17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3A3-E604-4816-936A-E9B946C0C41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93C-EA84-485B-AE4F-3540C8C6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0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741" y="552168"/>
            <a:ext cx="5746693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6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9741" y="2348163"/>
            <a:ext cx="5746693" cy="59098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79650" y="0"/>
            <a:ext cx="3864350" cy="376358"/>
          </a:xfrm>
        </p:spPr>
        <p:txBody>
          <a:bodyPr/>
          <a:lstStyle>
            <a:lvl1pPr>
              <a:defRPr sz="1800" b="1" u="sng"/>
            </a:lvl1pPr>
          </a:lstStyle>
          <a:p>
            <a:fld id="{1AE31E61-5800-426F-BFD7-250FF3D43173}" type="datetime2">
              <a:rPr lang="en-GB" smtClean="0"/>
              <a:pPr/>
              <a:t>Friday, 11 September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5058" y="6459582"/>
            <a:ext cx="5731375" cy="320040"/>
          </a:xfrm>
        </p:spPr>
        <p:txBody>
          <a:bodyPr/>
          <a:lstStyle/>
          <a:p>
            <a:r>
              <a:rPr lang="en-US" dirty="0"/>
              <a:t>CHAPTER 2: STRUCTURE &amp; BONDING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EAEEBD-691C-45DA-B1BE-23C0835D66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3125788" cy="30845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240855-BB25-4B32-A55F-FA4047D4DE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111500"/>
            <a:ext cx="3125788" cy="3746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279775" y="2938463"/>
            <a:ext cx="5746750" cy="3440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b="1" u="sng" baseline="0"/>
            </a:lvl1pPr>
          </a:lstStyle>
          <a:p>
            <a:pPr lvl="0"/>
            <a:r>
              <a:rPr lang="en-GB" b="1" u="sng" dirty="0"/>
              <a:t>DO NOW: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87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3A3-E604-4816-936A-E9B946C0C41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93C-EA84-485B-AE4F-3540C8C6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4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3A3-E604-4816-936A-E9B946C0C41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93C-EA84-485B-AE4F-3540C8C6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5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3A3-E604-4816-936A-E9B946C0C41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93C-EA84-485B-AE4F-3540C8C6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1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3A3-E604-4816-936A-E9B946C0C41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93C-EA84-485B-AE4F-3540C8C6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7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3A3-E604-4816-936A-E9B946C0C41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93C-EA84-485B-AE4F-3540C8C6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6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3A3-E604-4816-936A-E9B946C0C41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93C-EA84-485B-AE4F-3540C8C6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3A3-E604-4816-936A-E9B946C0C41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93C-EA84-485B-AE4F-3540C8C6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7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3A3-E604-4816-936A-E9B946C0C41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F93C-EA84-485B-AE4F-3540C8C6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3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873A3-E604-4816-936A-E9B946C0C41B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F93C-EA84-485B-AE4F-3540C8C6C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23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zafJKbMPA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9" y="552168"/>
            <a:ext cx="8840696" cy="131949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Welcome to Science!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9741" y="2272785"/>
            <a:ext cx="5746693" cy="59098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E128D-0024-4ED8-91A4-A6D95BF9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0160-A774-4983-9FF4-98227D6120C8}" type="datetime2">
              <a:rPr lang="en-GB" smtClean="0"/>
              <a:t>Friday, 11 September 2020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85739" y="2272785"/>
            <a:ext cx="8840786" cy="4105790"/>
          </a:xfrm>
        </p:spPr>
        <p:txBody>
          <a:bodyPr>
            <a:normAutofit/>
          </a:bodyPr>
          <a:lstStyle/>
          <a:p>
            <a:r>
              <a:rPr lang="en-GB" sz="2800" u="none" dirty="0">
                <a:solidFill>
                  <a:schemeClr val="tx1"/>
                </a:solidFill>
              </a:rPr>
              <a:t>On the front of your book you need…</a:t>
            </a:r>
          </a:p>
          <a:p>
            <a:endParaRPr lang="en-GB" sz="2800" u="none" dirty="0">
              <a:solidFill>
                <a:schemeClr val="tx1"/>
              </a:solidFill>
            </a:endParaRPr>
          </a:p>
          <a:p>
            <a:pPr algn="ctr"/>
            <a:r>
              <a:rPr lang="en-GB" sz="2800" b="0" dirty="0">
                <a:solidFill>
                  <a:schemeClr val="tx1"/>
                </a:solidFill>
              </a:rPr>
              <a:t>Your Name                    </a:t>
            </a:r>
            <a:r>
              <a:rPr lang="en-GB" sz="2800" b="0" dirty="0">
                <a:solidFill>
                  <a:srgbClr val="FFFFFF"/>
                </a:solidFill>
              </a:rPr>
              <a:t>.</a:t>
            </a:r>
            <a:br>
              <a:rPr lang="en-GB" sz="2800" b="0" dirty="0">
                <a:solidFill>
                  <a:schemeClr val="tx1"/>
                </a:solidFill>
              </a:rPr>
            </a:br>
            <a:r>
              <a:rPr lang="en-GB" sz="2800" b="0" dirty="0">
                <a:solidFill>
                  <a:schemeClr val="tx1"/>
                </a:solidFill>
              </a:rPr>
              <a:t>Science                           </a:t>
            </a:r>
            <a:r>
              <a:rPr lang="en-GB" sz="2800" b="0" dirty="0">
                <a:solidFill>
                  <a:srgbClr val="FFFFFF"/>
                </a:solidFill>
              </a:rPr>
              <a:t>.</a:t>
            </a:r>
            <a:br>
              <a:rPr lang="en-GB" sz="2800" b="0" dirty="0">
                <a:solidFill>
                  <a:schemeClr val="tx1"/>
                </a:solidFill>
              </a:rPr>
            </a:br>
            <a:r>
              <a:rPr lang="en-GB" sz="2800" b="0" dirty="0">
                <a:solidFill>
                  <a:schemeClr val="tx1"/>
                </a:solidFill>
              </a:rPr>
              <a:t>Your Teachers Name	</a:t>
            </a:r>
            <a:r>
              <a:rPr lang="en-GB" sz="2800" b="0" dirty="0">
                <a:solidFill>
                  <a:srgbClr val="FFFFFF"/>
                </a:solidFill>
              </a:rPr>
              <a:t>.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3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777912-A91E-4371-8D54-7284F9177766}"/>
              </a:ext>
            </a:extLst>
          </p:cNvPr>
          <p:cNvSpPr txBox="1"/>
          <p:nvPr/>
        </p:nvSpPr>
        <p:spPr>
          <a:xfrm>
            <a:off x="192505" y="1116530"/>
            <a:ext cx="86531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Similarities: </a:t>
            </a:r>
            <a:r>
              <a:rPr lang="en-US" sz="2800" dirty="0">
                <a:latin typeface="Comic Sans MS" panose="030F0702030302020204" pitchFamily="66" charset="0"/>
              </a:rPr>
              <a:t>Both animal and plant cells have a nucleus, cell membrane, cytoplasm and mitochondria.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Differences: </a:t>
            </a:r>
            <a:r>
              <a:rPr lang="en-GB" sz="2800" dirty="0">
                <a:latin typeface="Comic Sans MS" panose="030F0702030302020204" pitchFamily="66" charset="0"/>
              </a:rPr>
              <a:t>Plant cells contain chloroplasts, a cell wall and a vacuole, whereas animal cells do not.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C240C-821D-4306-A43E-F13EA11BD9DD}"/>
              </a:ext>
            </a:extLst>
          </p:cNvPr>
          <p:cNvSpPr txBox="1"/>
          <p:nvPr/>
        </p:nvSpPr>
        <p:spPr>
          <a:xfrm>
            <a:off x="115503" y="327259"/>
            <a:ext cx="501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Self-assessment: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7D5C29-1B3D-40A5-A39A-6ABB891D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75" y="4177900"/>
            <a:ext cx="5701734" cy="2150368"/>
          </a:xfrm>
          <a:prstGeom prst="rect">
            <a:avLst/>
          </a:prstGeom>
        </p:spPr>
      </p:pic>
      <p:pic>
        <p:nvPicPr>
          <p:cNvPr id="7" name="Picture 2" descr="Mark, Check, Tick, Red, Correct, Symbol, Choice, Yes">
            <a:extLst>
              <a:ext uri="{FF2B5EF4-FFF2-40B4-BE49-F238E27FC236}">
                <a16:creationId xmlns:a16="http://schemas.microsoft.com/office/drawing/2014/main" id="{38CA4E00-7ACD-40A0-8E03-C9EC2B5A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77" y="5037322"/>
            <a:ext cx="1590305" cy="165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2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844499-2A39-49EF-A420-01B559C169AE}"/>
              </a:ext>
            </a:extLst>
          </p:cNvPr>
          <p:cNvSpPr/>
          <p:nvPr/>
        </p:nvSpPr>
        <p:spPr>
          <a:xfrm>
            <a:off x="327259" y="1212782"/>
            <a:ext cx="8537609" cy="1694047"/>
          </a:xfrm>
          <a:prstGeom prst="roundRect">
            <a:avLst/>
          </a:prstGeom>
          <a:solidFill>
            <a:srgbClr val="D8FC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644E3-4400-43BD-AE55-68F530B1DD71}"/>
              </a:ext>
            </a:extLst>
          </p:cNvPr>
          <p:cNvSpPr txBox="1"/>
          <p:nvPr/>
        </p:nvSpPr>
        <p:spPr>
          <a:xfrm>
            <a:off x="77002" y="288758"/>
            <a:ext cx="898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Comprehension Task: Animal &amp; Plant Cells</a:t>
            </a:r>
            <a:endParaRPr lang="en-GB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417A9-B023-488F-B681-0EE1F909FFD3}"/>
              </a:ext>
            </a:extLst>
          </p:cNvPr>
          <p:cNvSpPr txBox="1"/>
          <p:nvPr/>
        </p:nvSpPr>
        <p:spPr>
          <a:xfrm>
            <a:off x="375385" y="1280160"/>
            <a:ext cx="8422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US" sz="3200" dirty="0">
                <a:latin typeface="Comic Sans MS" panose="030F0702030302020204" pitchFamily="66" charset="0"/>
              </a:rPr>
              <a:t>In pairs, read the information sheet on animal and plant cell structures. Complete the questions in your books.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Waterweed, Plant Cell, Mikroskopieren, Chloroplasts">
            <a:extLst>
              <a:ext uri="{FF2B5EF4-FFF2-40B4-BE49-F238E27FC236}">
                <a16:creationId xmlns:a16="http://schemas.microsoft.com/office/drawing/2014/main" id="{D4459EE4-3EE7-4094-9A98-FCCC058A8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3" y="3676848"/>
            <a:ext cx="2506519" cy="251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9C7EE-C9D4-41C0-B457-DC6A9B22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816" y="3253339"/>
            <a:ext cx="4501908" cy="3329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920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594"/>
          <a:stretch/>
        </p:blipFill>
        <p:spPr>
          <a:xfrm>
            <a:off x="136344" y="3670664"/>
            <a:ext cx="4622277" cy="2782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344" y="0"/>
            <a:ext cx="8863965" cy="320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u="sng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Diagram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animals and plant cells have a nucleus; this is where the DNA is located. The </a:t>
            </a:r>
            <a:r>
              <a:rPr lang="en-GB" sz="1400" b="1" u="sng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nucleus</a:t>
            </a:r>
            <a:r>
              <a:rPr lang="en-GB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round dark structure and it controls what happens in the cell. Around the nucleus is a jelly like substance called the </a:t>
            </a:r>
            <a:r>
              <a:rPr lang="en-GB" sz="1400" b="1" u="sng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cytoplasm</a:t>
            </a:r>
            <a:r>
              <a:rPr lang="en-GB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this makes up the interior of the cell and it is where all of the chemical reactions take place.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Plants and animal cells have a structure around them which controls what goes into and out of the cells.  This is called the</a:t>
            </a:r>
            <a:r>
              <a:rPr lang="en-GB" sz="1400" b="1" u="sng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 membrane</a:t>
            </a:r>
            <a:r>
              <a:rPr lang="en-GB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Around the cell membrane of plant cells is a </a:t>
            </a:r>
            <a:r>
              <a:rPr lang="en-GB" sz="1400" b="1" u="sng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wall</a:t>
            </a:r>
            <a:r>
              <a:rPr lang="en-GB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this gives the cell structure. Animal cells do not have a cell wall. Plant cells also have a </a:t>
            </a:r>
            <a:r>
              <a:rPr lang="en-GB" sz="1400" b="1" u="sng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vacuole</a:t>
            </a:r>
            <a:r>
              <a:rPr lang="en-GB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large vacuoles are only found in plant cells, and their job is to keep the cell turgid (firm).  Plant cells have </a:t>
            </a:r>
            <a:r>
              <a:rPr lang="en-GB" sz="1400" b="1" u="sng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chloroplasts</a:t>
            </a:r>
            <a:r>
              <a:rPr lang="en-GB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they are green and their function is to absorb sunlight which is then used in photosynthesis (how the plant makes its own food).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plant and animal cells contain </a:t>
            </a:r>
            <a:r>
              <a:rPr lang="en-GB" sz="1400" b="1" u="sng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mitochondria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structures which have folds on the inside, they help the cell release energy from food.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8621" y="3071827"/>
            <a:ext cx="416705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the questions in your book: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 the animal and the plant cell using the information above.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part of the cell contains the DNA?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function of the cell membrane?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parts of the cell are only found in plant cells?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photosynthesis and where does it happen?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photosynthesis happen in animal cells? Explain why.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chemical reactions take place?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2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8B4750-89B7-4E5A-95DA-380D0B10F304}"/>
              </a:ext>
            </a:extLst>
          </p:cNvPr>
          <p:cNvSpPr txBox="1"/>
          <p:nvPr/>
        </p:nvSpPr>
        <p:spPr>
          <a:xfrm>
            <a:off x="279132" y="962526"/>
            <a:ext cx="87301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2. DNA is found within the nucleus.</a:t>
            </a:r>
          </a:p>
          <a:p>
            <a:r>
              <a:rPr lang="en-US" sz="2400" dirty="0"/>
              <a:t>3. The cell membrane controls what enters and leaves the cell.</a:t>
            </a:r>
          </a:p>
          <a:p>
            <a:r>
              <a:rPr lang="en-US" sz="2400" dirty="0"/>
              <a:t>4. Chloroplasts, cell walls and vacuoles are only found in plant cells.</a:t>
            </a:r>
          </a:p>
          <a:p>
            <a:r>
              <a:rPr lang="en-US" sz="2400" dirty="0"/>
              <a:t>5. Photosynthesis is a process by which plant cells utilize sunlight to synthesis glucose (food), this process occurs in the chloroplasts.</a:t>
            </a:r>
          </a:p>
          <a:p>
            <a:r>
              <a:rPr lang="en-US" sz="2400" dirty="0"/>
              <a:t>6. Animal cells cannot carry out photosynthesis as these cells do not contain chloroplasts.</a:t>
            </a:r>
          </a:p>
          <a:p>
            <a:r>
              <a:rPr lang="en-US" sz="2400" dirty="0"/>
              <a:t>7.  Chemical reactions take place in the cytoplasm of both animal and plant cells.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9C8EA-46C3-4830-97D7-27A533BCDA58}"/>
              </a:ext>
            </a:extLst>
          </p:cNvPr>
          <p:cNvSpPr txBox="1"/>
          <p:nvPr/>
        </p:nvSpPr>
        <p:spPr>
          <a:xfrm>
            <a:off x="202130" y="240632"/>
            <a:ext cx="487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Self-assessment: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68A62-F844-4F96-927A-13762C996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93" y="1052069"/>
            <a:ext cx="4931713" cy="1859960"/>
          </a:xfrm>
          <a:prstGeom prst="rect">
            <a:avLst/>
          </a:prstGeom>
        </p:spPr>
      </p:pic>
      <p:pic>
        <p:nvPicPr>
          <p:cNvPr id="7" name="Picture 2" descr="Mark, Check, Tick, Red, Correct, Symbol, Choice, Yes">
            <a:extLst>
              <a:ext uri="{FF2B5EF4-FFF2-40B4-BE49-F238E27FC236}">
                <a16:creationId xmlns:a16="http://schemas.microsoft.com/office/drawing/2014/main" id="{6EDEDE2E-F994-48AA-B29A-E19BECDB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53" y="5592277"/>
            <a:ext cx="1090034" cy="11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7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6"/>
          <p:cNvGraphicFramePr>
            <a:graphicFrameLocks noGrp="1"/>
          </p:cNvGraphicFramePr>
          <p:nvPr/>
        </p:nvGraphicFramePr>
        <p:xfrm>
          <a:off x="347244" y="3071229"/>
          <a:ext cx="8536873" cy="3623547"/>
        </p:xfrm>
        <a:graphic>
          <a:graphicData uri="http://schemas.openxmlformats.org/drawingml/2006/table">
            <a:tbl>
              <a:tblPr/>
              <a:tblGrid>
                <a:gridCol w="3155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0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 name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Function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surface membrane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wall 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chloroplast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cytoplasm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nucleus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vacuole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Mitochondria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85391"/>
                  </a:ext>
                </a:extLst>
              </a:tr>
            </a:tbl>
          </a:graphicData>
        </a:graphic>
      </p:graphicFrame>
      <p:sp>
        <p:nvSpPr>
          <p:cNvPr id="9244" name="TextBox 10"/>
          <p:cNvSpPr txBox="1">
            <a:spLocks noChangeArrowheads="1"/>
          </p:cNvSpPr>
          <p:nvPr/>
        </p:nvSpPr>
        <p:spPr bwMode="auto">
          <a:xfrm>
            <a:off x="139801" y="1213169"/>
            <a:ext cx="88344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GB" altLang="en-US" sz="2600" dirty="0">
                <a:latin typeface="Comic Sans MS" panose="030F0702030302020204" pitchFamily="66" charset="0"/>
              </a:rPr>
              <a:t>Draw this table in your books, you will each be given a piece of information about one of these cell structures and it’s your job in the cell, walk around the classroom to find out the rest!!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EFE3A-ED37-4403-A6D3-F517466B1890}"/>
              </a:ext>
            </a:extLst>
          </p:cNvPr>
          <p:cNvSpPr txBox="1"/>
          <p:nvPr/>
        </p:nvSpPr>
        <p:spPr>
          <a:xfrm>
            <a:off x="1376411" y="202131"/>
            <a:ext cx="6554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Comic Sans MS" panose="030F0702030302020204" pitchFamily="66" charset="0"/>
              </a:rPr>
              <a:t>Organelle Function</a:t>
            </a:r>
            <a:endParaRPr lang="en-GB" sz="5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80884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6">
            <a:extLst>
              <a:ext uri="{FF2B5EF4-FFF2-40B4-BE49-F238E27FC236}">
                <a16:creationId xmlns:a16="http://schemas.microsoft.com/office/drawing/2014/main" id="{3658FF44-0704-4C9C-B926-E6A88C93C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07008"/>
              </p:ext>
            </p:extLst>
          </p:nvPr>
        </p:nvGraphicFramePr>
        <p:xfrm>
          <a:off x="270242" y="1136551"/>
          <a:ext cx="8671627" cy="4580483"/>
        </p:xfrm>
        <a:graphic>
          <a:graphicData uri="http://schemas.openxmlformats.org/drawingml/2006/table">
            <a:tbl>
              <a:tblPr/>
              <a:tblGrid>
                <a:gridCol w="2559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2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 name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Function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surface membrane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Controls what enters and leaves the cell.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wall 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Supports the cell, made of a tough fibre called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cellulose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which provides rigidity.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chloroplast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Contains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chlorophyll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which trap energy from the sun, this is used to make food via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photosynthesis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cytoplasm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Where the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chemical reactions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 the cells take place.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nucleus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This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controls the cell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 contains genetic material;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genetic information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 needed to make new cells.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vacuole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This contains cell sap and is used to store substances and keep the cell firm.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Mitochondria</a:t>
                      </a:r>
                    </a:p>
                  </a:txBody>
                  <a:tcPr marL="91450" marR="91450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Where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respiration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takes place, respiration is a reaction that transfers energy for the organism.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853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B82E8A-1E3E-4883-B532-0D9A8444EEE5}"/>
              </a:ext>
            </a:extLst>
          </p:cNvPr>
          <p:cNvSpPr txBox="1"/>
          <p:nvPr/>
        </p:nvSpPr>
        <p:spPr>
          <a:xfrm>
            <a:off x="144379" y="250257"/>
            <a:ext cx="4966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Self-assessment: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Mark, Check, Tick, Red, Correct, Symbol, Choice, Yes">
            <a:extLst>
              <a:ext uri="{FF2B5EF4-FFF2-40B4-BE49-F238E27FC236}">
                <a16:creationId xmlns:a16="http://schemas.microsoft.com/office/drawing/2014/main" id="{B0057F68-D3A8-467A-9495-4A62889A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1" y="5438490"/>
            <a:ext cx="1205295" cy="12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33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53" y="218894"/>
            <a:ext cx="87374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Plenary: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One thing I now know that I didn’t know before this lesson is ….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One question I still have is ….</a:t>
            </a:r>
          </a:p>
        </p:txBody>
      </p:sp>
      <p:pic>
        <p:nvPicPr>
          <p:cNvPr id="5124" name="Picture 4" descr="Business, Idea, Strategy, Marketing, Plan, Vision">
            <a:extLst>
              <a:ext uri="{FF2B5EF4-FFF2-40B4-BE49-F238E27FC236}">
                <a16:creationId xmlns:a16="http://schemas.microsoft.com/office/drawing/2014/main" id="{83B7A9BF-4150-41A0-9E4C-32403141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70" y="2875401"/>
            <a:ext cx="3069782" cy="381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6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9741" y="2272785"/>
            <a:ext cx="5746693" cy="59098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E128D-0024-4ED8-91A4-A6D95BF9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0160-A774-4983-9FF4-98227D6120C8}" type="datetime2">
              <a:rPr lang="en-GB" smtClean="0"/>
              <a:t>Friday, 11 September 2020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85739" y="508000"/>
            <a:ext cx="8840786" cy="5870575"/>
          </a:xfrm>
        </p:spPr>
        <p:txBody>
          <a:bodyPr>
            <a:normAutofit/>
          </a:bodyPr>
          <a:lstStyle/>
          <a:p>
            <a:r>
              <a:rPr lang="en-GB" sz="280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Every Lesson Expectations</a:t>
            </a:r>
          </a:p>
          <a:p>
            <a:pPr marL="514350" indent="-514350">
              <a:buAutoNum type="arabicPeriod"/>
            </a:pP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Your planners must be on your desk open to the right week.</a:t>
            </a:r>
          </a:p>
          <a:p>
            <a:pPr marL="514350" indent="-514350">
              <a:buAutoNum type="arabicPeriod"/>
            </a:pP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You must have the CW underlined in the top left hand corner of your book.</a:t>
            </a:r>
          </a:p>
          <a:p>
            <a:pPr marL="514350" indent="-514350">
              <a:buAutoNum type="arabicPeriod"/>
            </a:pP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You must have the </a:t>
            </a:r>
            <a:br>
              <a:rPr lang="en-GB" b="0" u="none" dirty="0">
                <a:latin typeface="Comic Sans MS" panose="030F0702030302020204" pitchFamily="66" charset="0"/>
              </a:rPr>
            </a:b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date and title</a:t>
            </a:r>
            <a:b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underlined. </a:t>
            </a:r>
          </a:p>
          <a:p>
            <a:pPr marL="514350" indent="-514350">
              <a:buAutoNum type="arabicPeriod"/>
            </a:pP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You start your </a:t>
            </a:r>
            <a:b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DNA activity </a:t>
            </a:r>
            <a:b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0" u="none" dirty="0">
                <a:solidFill>
                  <a:schemeClr val="tx1"/>
                </a:solidFill>
                <a:latin typeface="Comic Sans MS" panose="030F0702030302020204" pitchFamily="66" charset="0"/>
              </a:rPr>
              <a:t>straight away. </a:t>
            </a:r>
          </a:p>
          <a:p>
            <a:pPr marL="514350" indent="-514350">
              <a:buAutoNum type="arabicPeriod"/>
            </a:pPr>
            <a:r>
              <a:rPr lang="en-GB" b="0" u="none" dirty="0">
                <a:latin typeface="Comic Sans MS" panose="030F0702030302020204" pitchFamily="66" charset="0"/>
              </a:rPr>
              <a:t>Mr Sullivan</a:t>
            </a:r>
            <a:endParaRPr lang="en-GB" sz="2800" b="0" u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sz="2800" b="0" u="none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sz="2800" b="0" u="none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33EC3C-C785-438C-940E-2F5F32669804}"/>
              </a:ext>
            </a:extLst>
          </p:cNvPr>
          <p:cNvGrpSpPr/>
          <p:nvPr/>
        </p:nvGrpSpPr>
        <p:grpSpPr>
          <a:xfrm>
            <a:off x="4281422" y="2696863"/>
            <a:ext cx="4657726" cy="6858000"/>
            <a:chOff x="4281422" y="2696863"/>
            <a:chExt cx="4657726" cy="6858000"/>
          </a:xfrm>
        </p:grpSpPr>
        <p:pic>
          <p:nvPicPr>
            <p:cNvPr id="2050" name="Picture 2" descr="Image result for lined paper">
              <a:extLst>
                <a:ext uri="{FF2B5EF4-FFF2-40B4-BE49-F238E27FC236}">
                  <a16:creationId xmlns:a16="http://schemas.microsoft.com/office/drawing/2014/main" id="{E20D7AB6-4210-4F37-B3FC-2DCE49AE3F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9" r="11209"/>
            <a:stretch/>
          </p:blipFill>
          <p:spPr bwMode="auto">
            <a:xfrm>
              <a:off x="4281422" y="2696863"/>
              <a:ext cx="465772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5C885F-9B5D-4BF2-9000-D0C39932A37B}"/>
                </a:ext>
              </a:extLst>
            </p:cNvPr>
            <p:cNvSpPr txBox="1"/>
            <p:nvPr/>
          </p:nvSpPr>
          <p:spPr>
            <a:xfrm>
              <a:off x="4404793" y="3102644"/>
              <a:ext cx="667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/>
                <a:t>CW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3AD266-264F-4DFB-B240-082CC50FAC8D}"/>
                </a:ext>
              </a:extLst>
            </p:cNvPr>
            <p:cNvSpPr txBox="1"/>
            <p:nvPr/>
          </p:nvSpPr>
          <p:spPr>
            <a:xfrm>
              <a:off x="5135378" y="3152378"/>
              <a:ext cx="3054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/>
                <a:t>9</a:t>
              </a:r>
              <a:r>
                <a:rPr lang="en-GB" u="sng" baseline="30000" dirty="0"/>
                <a:t>th</a:t>
              </a:r>
              <a:r>
                <a:rPr lang="en-GB" u="sng" dirty="0"/>
                <a:t>  </a:t>
              </a:r>
              <a:r>
                <a:rPr lang="en-GB" u="sng"/>
                <a:t>September 2020 </a:t>
              </a:r>
              <a:endParaRPr lang="en-GB" u="sng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1E5D88-65CF-45D3-A1F0-13FF3EFB8DC6}"/>
                </a:ext>
              </a:extLst>
            </p:cNvPr>
            <p:cNvSpPr txBox="1"/>
            <p:nvPr/>
          </p:nvSpPr>
          <p:spPr>
            <a:xfrm>
              <a:off x="5092513" y="3706696"/>
              <a:ext cx="2757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/>
                <a:t>Plant and Animal Cells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4F4EAF-1925-4809-859F-876AA79648B0}"/>
                </a:ext>
              </a:extLst>
            </p:cNvPr>
            <p:cNvSpPr txBox="1"/>
            <p:nvPr/>
          </p:nvSpPr>
          <p:spPr>
            <a:xfrm>
              <a:off x="5092513" y="4207670"/>
              <a:ext cx="2053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DNA: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70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094FAE-2D5B-442E-9E50-F878C3F8BFA8}"/>
              </a:ext>
            </a:extLst>
          </p:cNvPr>
          <p:cNvSpPr/>
          <p:nvPr/>
        </p:nvSpPr>
        <p:spPr>
          <a:xfrm>
            <a:off x="250257" y="182880"/>
            <a:ext cx="8701238" cy="1174282"/>
          </a:xfrm>
          <a:prstGeom prst="roundRect">
            <a:avLst/>
          </a:prstGeom>
          <a:solidFill>
            <a:srgbClr val="D6FA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AFC36-9D77-409B-9A03-045CC12CF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39" y="236839"/>
            <a:ext cx="8631454" cy="1129948"/>
          </a:xfrm>
        </p:spPr>
        <p:txBody>
          <a:bodyPr anchor="ctr">
            <a:normAutofit/>
          </a:bodyPr>
          <a:lstStyle/>
          <a:p>
            <a:r>
              <a:rPr lang="en-US" sz="6600" dirty="0">
                <a:latin typeface="Comic Sans MS" panose="030F0702030302020204" pitchFamily="66" charset="0"/>
              </a:rPr>
              <a:t>Plant &amp; Animal Cells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0DE4B-358D-4137-B98A-12B26A92DA2F}"/>
              </a:ext>
            </a:extLst>
          </p:cNvPr>
          <p:cNvSpPr txBox="1"/>
          <p:nvPr/>
        </p:nvSpPr>
        <p:spPr>
          <a:xfrm>
            <a:off x="250257" y="1633423"/>
            <a:ext cx="8855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Do now activity</a:t>
            </a:r>
            <a:r>
              <a:rPr lang="en-GB" sz="2800" dirty="0">
                <a:latin typeface="Comic Sans MS" panose="030F0702030302020204" pitchFamily="66" charset="0"/>
              </a:rPr>
              <a:t>: </a:t>
            </a:r>
          </a:p>
          <a:p>
            <a:pPr algn="ctr"/>
            <a:r>
              <a:rPr lang="en-GB" sz="3200" b="1" dirty="0">
                <a:latin typeface="Comic Sans MS" panose="030F0702030302020204" pitchFamily="66" charset="0"/>
              </a:rPr>
              <a:t>Draw what you think an animal and plant cell looks like</a:t>
            </a:r>
            <a:br>
              <a:rPr lang="en-GB" sz="3200" dirty="0">
                <a:latin typeface="Comic Sans MS" panose="030F0702030302020204" pitchFamily="66" charset="0"/>
              </a:rPr>
            </a:br>
            <a:br>
              <a:rPr lang="en-GB" sz="3200" dirty="0">
                <a:latin typeface="Comic Sans MS" panose="030F0702030302020204" pitchFamily="66" charset="0"/>
              </a:rPr>
            </a:b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i="1" dirty="0">
                <a:latin typeface="Comic Sans MS" panose="030F0702030302020204" pitchFamily="66" charset="0"/>
              </a:rPr>
              <a:t>I think an animal cell looks like….</a:t>
            </a:r>
            <a:br>
              <a:rPr lang="en-GB" sz="3200" i="1" dirty="0">
                <a:latin typeface="Comic Sans MS" panose="030F0702030302020204" pitchFamily="66" charset="0"/>
              </a:rPr>
            </a:br>
            <a:br>
              <a:rPr lang="en-GB" sz="3200" i="1" dirty="0">
                <a:latin typeface="Comic Sans MS" panose="030F0702030302020204" pitchFamily="66" charset="0"/>
              </a:rPr>
            </a:br>
            <a:br>
              <a:rPr lang="en-GB" sz="3200" i="1" dirty="0">
                <a:latin typeface="Comic Sans MS" panose="030F0702030302020204" pitchFamily="66" charset="0"/>
              </a:rPr>
            </a:br>
            <a:br>
              <a:rPr lang="en-GB" sz="3200" i="1" dirty="0">
                <a:latin typeface="Comic Sans MS" panose="030F0702030302020204" pitchFamily="66" charset="0"/>
              </a:rPr>
            </a:br>
            <a:r>
              <a:rPr lang="en-GB" sz="3200" i="1" dirty="0">
                <a:latin typeface="Comic Sans MS" panose="030F0702030302020204" pitchFamily="66" charset="0"/>
              </a:rPr>
              <a:t>I think a plant cell looks like…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9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094FAE-2D5B-442E-9E50-F878C3F8BFA8}"/>
              </a:ext>
            </a:extLst>
          </p:cNvPr>
          <p:cNvSpPr/>
          <p:nvPr/>
        </p:nvSpPr>
        <p:spPr>
          <a:xfrm>
            <a:off x="250257" y="182880"/>
            <a:ext cx="8701238" cy="1174282"/>
          </a:xfrm>
          <a:prstGeom prst="roundRect">
            <a:avLst/>
          </a:prstGeom>
          <a:solidFill>
            <a:srgbClr val="D6FA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AFC36-9D77-409B-9A03-045CC12CF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39" y="236839"/>
            <a:ext cx="8631454" cy="1129948"/>
          </a:xfrm>
        </p:spPr>
        <p:txBody>
          <a:bodyPr anchor="ctr">
            <a:normAutofit/>
          </a:bodyPr>
          <a:lstStyle/>
          <a:p>
            <a:r>
              <a:rPr lang="en-US" sz="6600" dirty="0">
                <a:latin typeface="Comic Sans MS" panose="030F0702030302020204" pitchFamily="66" charset="0"/>
              </a:rPr>
              <a:t>Plant &amp; Animal Cells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A labelled cross-section of both a plant and animal cell">
            <a:extLst>
              <a:ext uri="{FF2B5EF4-FFF2-40B4-BE49-F238E27FC236}">
                <a16:creationId xmlns:a16="http://schemas.microsoft.com/office/drawing/2014/main" id="{72A3EDD8-EA8D-4ACD-A4F0-34F631C3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8736"/>
            <a:ext cx="79248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75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GOOD PROGRESS: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Label and </a:t>
            </a:r>
            <a:r>
              <a:rPr lang="en-US" dirty="0">
                <a:latin typeface="Comic Sans MS" panose="030F0702030302020204" pitchFamily="66" charset="0"/>
              </a:rPr>
              <a:t>Describe the functions of the components of cells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OUTSTANDING PROGRESS: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Compare the similarities and differences between animal and plant cells.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50065"/>
            <a:ext cx="8610600" cy="2679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You should write down the title and make a note of the key word below. Over the course of the year you’ll have created a bank of key words and definitions.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Word Consciousness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303E2C-815A-4916-B8FD-1401D231190B}"/>
              </a:ext>
            </a:extLst>
          </p:cNvPr>
          <p:cNvSpPr txBox="1">
            <a:spLocks/>
          </p:cNvSpPr>
          <p:nvPr/>
        </p:nvSpPr>
        <p:spPr>
          <a:xfrm>
            <a:off x="419100" y="3810000"/>
            <a:ext cx="8610600" cy="2679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5400" b="1" dirty="0">
                <a:latin typeface="Comic Sans MS" panose="030F0702030302020204" pitchFamily="66" charset="0"/>
              </a:rPr>
              <a:t>Organelles</a:t>
            </a:r>
            <a:r>
              <a:rPr lang="en-GB" sz="5400" dirty="0">
                <a:latin typeface="Comic Sans MS" panose="030F0702030302020204" pitchFamily="66" charset="0"/>
              </a:rPr>
              <a:t>: Small components that make up cells.</a:t>
            </a:r>
            <a:endParaRPr lang="en-US" sz="54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0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21A4EA-A2A2-40C8-A7C8-EB2D31C97E98}"/>
              </a:ext>
            </a:extLst>
          </p:cNvPr>
          <p:cNvSpPr txBox="1"/>
          <p:nvPr/>
        </p:nvSpPr>
        <p:spPr>
          <a:xfrm>
            <a:off x="288758" y="269507"/>
            <a:ext cx="85664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If you look at cells down a microscope you will see that they are made up of lots of smaller components – these smaller structures are called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organelles</a:t>
            </a:r>
            <a:r>
              <a:rPr lang="en-US" sz="3200" dirty="0">
                <a:latin typeface="Comic Sans MS" panose="030F0702030302020204" pitchFamily="66" charset="0"/>
              </a:rPr>
              <a:t>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View, Cell, Information, Close, Microscope, Animal">
            <a:extLst>
              <a:ext uri="{FF2B5EF4-FFF2-40B4-BE49-F238E27FC236}">
                <a16:creationId xmlns:a16="http://schemas.microsoft.com/office/drawing/2014/main" id="{19F2E605-DCDC-4DE8-97B9-4E3A502C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39" y="4042612"/>
            <a:ext cx="3402305" cy="25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95B5E-C74E-4A6D-AA48-172E0FA508A1}"/>
              </a:ext>
            </a:extLst>
          </p:cNvPr>
          <p:cNvSpPr txBox="1"/>
          <p:nvPr/>
        </p:nvSpPr>
        <p:spPr>
          <a:xfrm>
            <a:off x="0" y="2550695"/>
            <a:ext cx="9143999" cy="1077218"/>
          </a:xfrm>
          <a:prstGeom prst="rect">
            <a:avLst/>
          </a:prstGeom>
          <a:solidFill>
            <a:srgbClr val="E5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US" sz="3200" dirty="0">
                <a:latin typeface="Comic Sans MS" panose="030F0702030302020204" pitchFamily="66" charset="0"/>
              </a:rPr>
              <a:t>Watch the ‘Cells Rap’ and try to name as many 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organelles</a:t>
            </a:r>
            <a:r>
              <a:rPr lang="en-US" sz="3200" dirty="0">
                <a:latin typeface="Comic Sans MS" panose="030F0702030302020204" pitchFamily="66" charset="0"/>
              </a:rPr>
              <a:t> as you can!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Waterweed, Plant Cell, Mikroskopieren, Chloroplasts">
            <a:extLst>
              <a:ext uri="{FF2B5EF4-FFF2-40B4-BE49-F238E27FC236}">
                <a16:creationId xmlns:a16="http://schemas.microsoft.com/office/drawing/2014/main" id="{57EBC86A-4A0F-4698-99D2-B34CD098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00" y="3917480"/>
            <a:ext cx="2506519" cy="251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CD8775-1944-4F47-BE7D-CC2644A27B26}"/>
              </a:ext>
            </a:extLst>
          </p:cNvPr>
          <p:cNvSpPr txBox="1"/>
          <p:nvPr/>
        </p:nvSpPr>
        <p:spPr>
          <a:xfrm>
            <a:off x="3522035" y="3594314"/>
            <a:ext cx="5451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https://www.youtube.com/watch?v=-zafJKbMPA8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28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F3354B-4C13-4C97-B7AA-BE8DAB92D39A}"/>
              </a:ext>
            </a:extLst>
          </p:cNvPr>
          <p:cNvSpPr/>
          <p:nvPr/>
        </p:nvSpPr>
        <p:spPr>
          <a:xfrm>
            <a:off x="3196707" y="2743821"/>
            <a:ext cx="2989921" cy="769441"/>
          </a:xfrm>
          <a:prstGeom prst="rect">
            <a:avLst/>
          </a:prstGeom>
          <a:solidFill>
            <a:srgbClr val="E5FAFF"/>
          </a:solidFill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Organelles</a:t>
            </a:r>
            <a:endParaRPr lang="en-GB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5C43D-BEC2-4670-A9D2-3B0119FC60B2}"/>
              </a:ext>
            </a:extLst>
          </p:cNvPr>
          <p:cNvSpPr txBox="1"/>
          <p:nvPr/>
        </p:nvSpPr>
        <p:spPr>
          <a:xfrm>
            <a:off x="664145" y="1386038"/>
            <a:ext cx="179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Comic Sans MS" panose="030F0702030302020204" pitchFamily="66" charset="0"/>
              </a:rPr>
              <a:t>Nucleus</a:t>
            </a:r>
            <a:endParaRPr lang="en-GB" sz="3200" i="1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8502A-B5E5-4BF4-A8A6-6B029BA2C871}"/>
              </a:ext>
            </a:extLst>
          </p:cNvPr>
          <p:cNvSpPr txBox="1"/>
          <p:nvPr/>
        </p:nvSpPr>
        <p:spPr>
          <a:xfrm>
            <a:off x="739543" y="5234539"/>
            <a:ext cx="2379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Comic Sans MS" panose="030F0702030302020204" pitchFamily="66" charset="0"/>
              </a:rPr>
              <a:t>Cell membrane</a:t>
            </a:r>
            <a:endParaRPr lang="en-GB" sz="3200" i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F0862-481F-4D1B-88E5-DB19F167F77E}"/>
              </a:ext>
            </a:extLst>
          </p:cNvPr>
          <p:cNvSpPr txBox="1"/>
          <p:nvPr/>
        </p:nvSpPr>
        <p:spPr>
          <a:xfrm>
            <a:off x="6484221" y="2720742"/>
            <a:ext cx="237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Comic Sans MS" panose="030F0702030302020204" pitchFamily="66" charset="0"/>
              </a:rPr>
              <a:t>Vacuole </a:t>
            </a:r>
            <a:endParaRPr lang="en-GB" sz="3200" i="1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665D4-1EAB-4110-B357-19D3CA6287AE}"/>
              </a:ext>
            </a:extLst>
          </p:cNvPr>
          <p:cNvSpPr txBox="1"/>
          <p:nvPr/>
        </p:nvSpPr>
        <p:spPr>
          <a:xfrm>
            <a:off x="6126483" y="4624939"/>
            <a:ext cx="237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Comic Sans MS" panose="030F0702030302020204" pitchFamily="66" charset="0"/>
              </a:rPr>
              <a:t>Cytoplasm </a:t>
            </a:r>
            <a:endParaRPr lang="en-GB" sz="3200" i="1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0CB890-CC63-435C-93AA-15E7220EE888}"/>
              </a:ext>
            </a:extLst>
          </p:cNvPr>
          <p:cNvSpPr txBox="1"/>
          <p:nvPr/>
        </p:nvSpPr>
        <p:spPr>
          <a:xfrm>
            <a:off x="243842" y="3400926"/>
            <a:ext cx="237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Comic Sans MS" panose="030F0702030302020204" pitchFamily="66" charset="0"/>
              </a:rPr>
              <a:t>Cell Wall</a:t>
            </a:r>
            <a:endParaRPr lang="en-GB" sz="3200" i="1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9A84B-B1FF-40CC-848C-238DC223ACA7}"/>
              </a:ext>
            </a:extLst>
          </p:cNvPr>
          <p:cNvSpPr txBox="1"/>
          <p:nvPr/>
        </p:nvSpPr>
        <p:spPr>
          <a:xfrm>
            <a:off x="3745833" y="5497630"/>
            <a:ext cx="237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Comic Sans MS" panose="030F0702030302020204" pitchFamily="66" charset="0"/>
              </a:rPr>
              <a:t>Chloroplast</a:t>
            </a:r>
            <a:endParaRPr lang="en-GB" sz="3200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E0D1C-D511-4F75-94F9-9DBE632FF81E}"/>
              </a:ext>
            </a:extLst>
          </p:cNvPr>
          <p:cNvSpPr txBox="1"/>
          <p:nvPr/>
        </p:nvSpPr>
        <p:spPr>
          <a:xfrm>
            <a:off x="5688532" y="1222410"/>
            <a:ext cx="281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Comic Sans MS" panose="030F0702030302020204" pitchFamily="66" charset="0"/>
              </a:rPr>
              <a:t>Mitochondria</a:t>
            </a:r>
            <a:endParaRPr lang="en-GB" sz="3200" i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0D7446-5145-4038-BDFE-4F6010B1FC54}"/>
              </a:ext>
            </a:extLst>
          </p:cNvPr>
          <p:cNvCxnSpPr/>
          <p:nvPr/>
        </p:nvCxnSpPr>
        <p:spPr>
          <a:xfrm flipH="1" flipV="1">
            <a:off x="2348564" y="2127183"/>
            <a:ext cx="904775" cy="6352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2B7666-8536-4DD6-9E36-15D392B9EF2C}"/>
              </a:ext>
            </a:extLst>
          </p:cNvPr>
          <p:cNvCxnSpPr>
            <a:cxnSpLocks/>
          </p:cNvCxnSpPr>
          <p:nvPr/>
        </p:nvCxnSpPr>
        <p:spPr>
          <a:xfrm flipV="1">
            <a:off x="5735054" y="1944303"/>
            <a:ext cx="733123" cy="8550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0E8448-AB91-4A52-8818-81882D7BCA9C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2622884" y="3384886"/>
            <a:ext cx="685000" cy="3084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922AD5-F6EE-4CEA-A6A8-9A36AA230939}"/>
              </a:ext>
            </a:extLst>
          </p:cNvPr>
          <p:cNvCxnSpPr>
            <a:cxnSpLocks/>
          </p:cNvCxnSpPr>
          <p:nvPr/>
        </p:nvCxnSpPr>
        <p:spPr>
          <a:xfrm flipH="1">
            <a:off x="2550696" y="3474720"/>
            <a:ext cx="1068403" cy="18384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5F2B33-0ABC-41DA-ACBB-147F17393D53}"/>
              </a:ext>
            </a:extLst>
          </p:cNvPr>
          <p:cNvCxnSpPr>
            <a:cxnSpLocks/>
          </p:cNvCxnSpPr>
          <p:nvPr/>
        </p:nvCxnSpPr>
        <p:spPr>
          <a:xfrm>
            <a:off x="4581625" y="3416968"/>
            <a:ext cx="433137" cy="19635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6B8B69-3699-488B-AF69-AEF67E0EE85C}"/>
              </a:ext>
            </a:extLst>
          </p:cNvPr>
          <p:cNvCxnSpPr>
            <a:cxnSpLocks/>
          </p:cNvCxnSpPr>
          <p:nvPr/>
        </p:nvCxnSpPr>
        <p:spPr>
          <a:xfrm>
            <a:off x="6004560" y="3424989"/>
            <a:ext cx="1012257" cy="12047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7FB74D-7DB2-4730-93F3-2D9B4369B107}"/>
              </a:ext>
            </a:extLst>
          </p:cNvPr>
          <p:cNvCxnSpPr>
            <a:cxnSpLocks/>
          </p:cNvCxnSpPr>
          <p:nvPr/>
        </p:nvCxnSpPr>
        <p:spPr>
          <a:xfrm>
            <a:off x="6070332" y="2961373"/>
            <a:ext cx="830982" cy="802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E559CD5-51A2-4269-B6BD-822E0C1639C0}"/>
              </a:ext>
            </a:extLst>
          </p:cNvPr>
          <p:cNvSpPr txBox="1"/>
          <p:nvPr/>
        </p:nvSpPr>
        <p:spPr>
          <a:xfrm>
            <a:off x="163629" y="269507"/>
            <a:ext cx="518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Self-assessment: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Mark, Check, Tick, Red, Correct, Symbol, Choice, Yes">
            <a:extLst>
              <a:ext uri="{FF2B5EF4-FFF2-40B4-BE49-F238E27FC236}">
                <a16:creationId xmlns:a16="http://schemas.microsoft.com/office/drawing/2014/main" id="{A95038BB-8088-45AC-9B8C-A65DF5AE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65" y="5438272"/>
            <a:ext cx="1233217" cy="128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2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256"/>
            <a:ext cx="9144000" cy="998984"/>
          </a:xfrm>
          <a:solidFill>
            <a:srgbClr val="E5FAFF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What is a cell?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72409" y="1196752"/>
            <a:ext cx="83962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Animal and plant cells come in different shapes and sizes, but they all have these basic features</a:t>
            </a:r>
            <a:r>
              <a:rPr lang="en-US" sz="2800" b="1" dirty="0">
                <a:solidFill>
                  <a:srgbClr val="000066"/>
                </a:solidFill>
              </a:rPr>
              <a:t>: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47402" y="2588098"/>
            <a:ext cx="231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10BC45"/>
                </a:solidFill>
              </a:rPr>
              <a:t>cell membrane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547402" y="3591398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10BC45"/>
                </a:solidFill>
              </a:rPr>
              <a:t>cytoplasm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584861" y="4119887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10BC45"/>
                </a:solidFill>
              </a:rPr>
              <a:t>nucleus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07682" y="4898208"/>
            <a:ext cx="17331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animal cell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021738" y="4898154"/>
            <a:ext cx="15456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plant cell</a:t>
            </a:r>
          </a:p>
        </p:txBody>
      </p:sp>
      <p:pic>
        <p:nvPicPr>
          <p:cNvPr id="20497" name="Picture 17" descr="flat plant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60" y="2581747"/>
            <a:ext cx="22987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 descr="flat animal c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9" y="2411886"/>
            <a:ext cx="1897247" cy="240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3919949" y="4275097"/>
            <a:ext cx="1522413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66"/>
              </a:solidFill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1486042" y="3819998"/>
            <a:ext cx="101247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66"/>
              </a:solidFill>
            </a:endParaRP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H="1" flipV="1">
            <a:off x="921243" y="4348487"/>
            <a:ext cx="1577276" cy="31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66"/>
              </a:solidFill>
            </a:endParaRP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4279389" y="3849114"/>
            <a:ext cx="756303" cy="1994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66"/>
              </a:solidFill>
            </a:endParaRP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H="1" flipV="1">
            <a:off x="1128061" y="2470622"/>
            <a:ext cx="1370457" cy="346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66"/>
              </a:solidFill>
            </a:endParaRP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V="1">
            <a:off x="4731152" y="2732138"/>
            <a:ext cx="1113640" cy="611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953" y="5311594"/>
            <a:ext cx="8777277" cy="1200329"/>
          </a:xfrm>
          <a:prstGeom prst="rect">
            <a:avLst/>
          </a:prstGeom>
          <a:solidFill>
            <a:srgbClr val="D8FCF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rgbClr val="0070C0"/>
                </a:solidFill>
                <a:latin typeface="Comic Sans MS" panose="030F0702030302020204" pitchFamily="66" charset="0"/>
              </a:rPr>
              <a:t>Task:  </a:t>
            </a:r>
            <a:r>
              <a:rPr lang="en-GB" sz="3600" i="1" dirty="0">
                <a:latin typeface="Comic Sans MS" panose="030F0702030302020204" pitchFamily="66" charset="0"/>
              </a:rPr>
              <a:t>Animal and Plant Cells both have…</a:t>
            </a:r>
          </a:p>
          <a:p>
            <a:pPr algn="ctr"/>
            <a:r>
              <a:rPr lang="en-GB" sz="3600" i="1" dirty="0">
                <a:latin typeface="Comic Sans MS" panose="030F0702030302020204" pitchFamily="66" charset="0"/>
              </a:rPr>
              <a:t>Plant Cells have these extra organelles…</a:t>
            </a: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H="1">
            <a:off x="5035692" y="3045298"/>
            <a:ext cx="1731168" cy="29507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66"/>
              </a:solidFill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5851790" y="3591398"/>
            <a:ext cx="120212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66"/>
              </a:solidFill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6171966" y="4781943"/>
            <a:ext cx="120212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66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421200" y="4552307"/>
            <a:ext cx="14141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10BC45"/>
                </a:solidFill>
              </a:rPr>
              <a:t>Cell wall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028784" y="3339801"/>
            <a:ext cx="1842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10BC45"/>
                </a:solidFill>
              </a:rPr>
              <a:t>chloroplast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784329" y="2806702"/>
            <a:ext cx="1330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10BC45"/>
                </a:solidFill>
              </a:rPr>
              <a:t>vacuole</a:t>
            </a: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00F6BEF0-5B3C-44E2-BF6F-33943EC20C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2937" y="3317880"/>
            <a:ext cx="738999" cy="50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342D6-6618-4F3A-BA30-FEA2C8B82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6282">
            <a:off x="613418" y="2675823"/>
            <a:ext cx="268066" cy="4042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71EE9A-F9E5-4344-A0BA-70E0F4E00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6282">
            <a:off x="1266332" y="3088105"/>
            <a:ext cx="268066" cy="4042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ADD572C-2F33-4F80-9EA2-3AC33F867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6282">
            <a:off x="6096611" y="3952774"/>
            <a:ext cx="268066" cy="4042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E8FC51-7375-466F-A521-7232C2432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06282">
            <a:off x="4638661" y="3237447"/>
            <a:ext cx="204107" cy="307807"/>
          </a:xfrm>
          <a:prstGeom prst="rect">
            <a:avLst/>
          </a:prstGeom>
        </p:spPr>
      </p:pic>
      <p:sp>
        <p:nvSpPr>
          <p:cNvPr id="40" name="Line 20">
            <a:extLst>
              <a:ext uri="{FF2B5EF4-FFF2-40B4-BE49-F238E27FC236}">
                <a16:creationId xmlns:a16="http://schemas.microsoft.com/office/drawing/2014/main" id="{270E41CA-F74E-4D07-B57B-6772E4CD8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613" y="3359216"/>
            <a:ext cx="519764" cy="192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66"/>
              </a:solidFill>
            </a:endParaRP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9977A819-0C47-450D-8AED-E7E1527A8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264" y="3106258"/>
            <a:ext cx="1904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0BC45"/>
                </a:solidFill>
              </a:rPr>
              <a:t>mitochondria</a:t>
            </a:r>
            <a:endParaRPr lang="en-GB" sz="2400" b="1" dirty="0">
              <a:solidFill>
                <a:srgbClr val="10BC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89" grpId="0"/>
      <p:bldP spid="20490" grpId="0"/>
      <p:bldP spid="20486" grpId="0"/>
      <p:bldP spid="20487" grpId="0"/>
      <p:bldP spid="20499" grpId="0" animBg="1"/>
      <p:bldP spid="20500" grpId="0" animBg="1"/>
      <p:bldP spid="20501" grpId="0" animBg="1"/>
      <p:bldP spid="20502" grpId="0" animBg="1"/>
      <p:bldP spid="20503" grpId="0" animBg="1"/>
      <p:bldP spid="20504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40" grpId="0" animBg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230CC1-A2DC-4009-AC24-FCA0EB1F48CE}">
  <ds:schemaRefs>
    <ds:schemaRef ds:uri="http://schemas.openxmlformats.org/package/2006/metadata/core-properties"/>
    <ds:schemaRef ds:uri="http://purl.org/dc/dcmitype/"/>
    <ds:schemaRef ds:uri="049f97e1-32ae-4d3d-9c64-63be60dba368"/>
    <ds:schemaRef ds:uri="http://purl.org/dc/elements/1.1/"/>
    <ds:schemaRef ds:uri="3eb4558b-8982-4134-8cf8-0edee52307a7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3274424-4E00-49C6-93A9-5E802598D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558b-8982-4134-8cf8-0edee52307a7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BE623B-E6CC-489D-AF7C-616D286EE1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997</Words>
  <Application>Microsoft Office PowerPoint</Application>
  <PresentationFormat>On-screen Show (4:3)</PresentationFormat>
  <Paragraphs>124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Comic Sans MS</vt:lpstr>
      <vt:lpstr>Times New Roman</vt:lpstr>
      <vt:lpstr>Office Theme</vt:lpstr>
      <vt:lpstr>Welcome to Science! </vt:lpstr>
      <vt:lpstr>PowerPoint Presentation</vt:lpstr>
      <vt:lpstr>Plant &amp; Animal Cells</vt:lpstr>
      <vt:lpstr>Plant &amp; Animal Cells</vt:lpstr>
      <vt:lpstr>PowerPoint Presentation</vt:lpstr>
      <vt:lpstr>PowerPoint Presentation</vt:lpstr>
      <vt:lpstr>PowerPoint Presentation</vt:lpstr>
      <vt:lpstr>PowerPoint Presentation</vt:lpstr>
      <vt:lpstr>What is a cell?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Zachariah Sullivan</cp:lastModifiedBy>
  <cp:revision>11</cp:revision>
  <cp:lastPrinted>2020-09-02T13:53:56Z</cp:lastPrinted>
  <dcterms:created xsi:type="dcterms:W3CDTF">2020-08-25T10:14:16Z</dcterms:created>
  <dcterms:modified xsi:type="dcterms:W3CDTF">2020-09-11T06:49:48Z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