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8"/>
  </p:notesMasterIdLst>
  <p:sldIdLst>
    <p:sldId id="352" r:id="rId5"/>
    <p:sldId id="370" r:id="rId6"/>
    <p:sldId id="347" r:id="rId7"/>
    <p:sldId id="330" r:id="rId8"/>
    <p:sldId id="331" r:id="rId9"/>
    <p:sldId id="333" r:id="rId10"/>
    <p:sldId id="353" r:id="rId11"/>
    <p:sldId id="339" r:id="rId12"/>
    <p:sldId id="371" r:id="rId13"/>
    <p:sldId id="355" r:id="rId14"/>
    <p:sldId id="357" r:id="rId15"/>
    <p:sldId id="358" r:id="rId16"/>
    <p:sldId id="342" r:id="rId17"/>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omic Sans MS" panose="030F0702030302020204" pitchFamily="66"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F4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84050" autoAdjust="0"/>
  </p:normalViewPr>
  <p:slideViewPr>
    <p:cSldViewPr>
      <p:cViewPr varScale="1">
        <p:scale>
          <a:sx n="60" d="100"/>
          <a:sy n="60" d="100"/>
        </p:scale>
        <p:origin x="168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9F0188-5C71-44F0-A691-359AF6C61ED1}" type="datetimeFigureOut">
              <a:rPr lang="en-GB" smtClean="0"/>
              <a:pPr/>
              <a:t>09/11/2020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57FB8-A3ED-413E-ADF6-770DA0B5444B}" type="slidenum">
              <a:rPr lang="en-GB" smtClean="0"/>
              <a:pPr/>
              <a:t>‹#›</a:t>
            </a:fld>
            <a:endParaRPr lang="en-GB"/>
          </a:p>
        </p:txBody>
      </p:sp>
    </p:spTree>
    <p:extLst>
      <p:ext uri="{BB962C8B-B14F-4D97-AF65-F5344CB8AC3E}">
        <p14:creationId xmlns:p14="http://schemas.microsoft.com/office/powerpoint/2010/main" val="3894591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Fire gif - http://www.teachertube.com/photo/14251</a:t>
            </a:r>
          </a:p>
          <a:p>
            <a:r>
              <a:rPr lang="en-GB" dirty="0"/>
              <a:t>Skewer</a:t>
            </a:r>
            <a:r>
              <a:rPr lang="en-GB" baseline="0" dirty="0"/>
              <a:t> - https://pixabay.com/en/photos/bbq/</a:t>
            </a:r>
            <a:endParaRPr lang="en-GB" dirty="0"/>
          </a:p>
        </p:txBody>
      </p:sp>
      <p:sp>
        <p:nvSpPr>
          <p:cNvPr id="4" name="Slide Number Placeholder 3"/>
          <p:cNvSpPr>
            <a:spLocks noGrp="1"/>
          </p:cNvSpPr>
          <p:nvPr>
            <p:ph type="sldNum" sz="quarter" idx="10"/>
          </p:nvPr>
        </p:nvSpPr>
        <p:spPr/>
        <p:txBody>
          <a:bodyPr/>
          <a:lstStyle/>
          <a:p>
            <a:fld id="{0D257FB8-A3ED-413E-ADF6-770DA0B5444B}" type="slidenum">
              <a:rPr lang="en-GB" smtClean="0"/>
              <a:pPr/>
              <a:t>1</a:t>
            </a:fld>
            <a:endParaRPr lang="en-GB"/>
          </a:p>
        </p:txBody>
      </p:sp>
    </p:spTree>
    <p:extLst>
      <p:ext uri="{BB962C8B-B14F-4D97-AF65-F5344CB8AC3E}">
        <p14:creationId xmlns:p14="http://schemas.microsoft.com/office/powerpoint/2010/main" val="4140860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SIMPLE DEMO FOR STARTER</a:t>
            </a:r>
          </a:p>
          <a:p>
            <a:r>
              <a:rPr lang="en-GB" dirty="0"/>
              <a:t>CAN EITHER</a:t>
            </a:r>
            <a:r>
              <a:rPr lang="en-GB" baseline="0" dirty="0"/>
              <a:t> HAVE SET-UP WHERE IS CLEARLY VISIBLE FOR ALL, USE A VISUALISAR IF POSSIBLE OR USE VIDEO LINK.</a:t>
            </a:r>
          </a:p>
          <a:p>
            <a:r>
              <a:rPr lang="en-GB" baseline="0" dirty="0"/>
              <a:t>PUPILS CAN DICUSS IDEAS OF WHY THE ICE MELTS QUICKLY ON THE METAL OBJECT. </a:t>
            </a:r>
          </a:p>
          <a:p>
            <a:r>
              <a:rPr lang="en-GB" baseline="0" dirty="0"/>
              <a:t>THIS CAN THEN LINK TO WHY METAL FEELS COLD TO TOUCH LATER </a:t>
            </a:r>
          </a:p>
          <a:p>
            <a:endParaRPr lang="en-GB" baseline="0" dirty="0"/>
          </a:p>
          <a:p>
            <a:r>
              <a:rPr lang="en-GB" baseline="0" dirty="0"/>
              <a:t>ICE CUBE IMAGE - https://pixabay.com/en/ice-cube-transparent-water-cold-576352/</a:t>
            </a:r>
            <a:endParaRPr lang="en-GB" dirty="0"/>
          </a:p>
        </p:txBody>
      </p:sp>
      <p:sp>
        <p:nvSpPr>
          <p:cNvPr id="4" name="Slide Number Placeholder 3"/>
          <p:cNvSpPr>
            <a:spLocks noGrp="1"/>
          </p:cNvSpPr>
          <p:nvPr>
            <p:ph type="sldNum" sz="quarter" idx="10"/>
          </p:nvPr>
        </p:nvSpPr>
        <p:spPr/>
        <p:txBody>
          <a:bodyPr/>
          <a:lstStyle/>
          <a:p>
            <a:fld id="{0D257FB8-A3ED-413E-ADF6-770DA0B5444B}" type="slidenum">
              <a:rPr lang="en-GB" smtClean="0"/>
              <a:pPr/>
              <a:t>3</a:t>
            </a:fld>
            <a:endParaRPr lang="en-GB"/>
          </a:p>
        </p:txBody>
      </p:sp>
    </p:spTree>
    <p:extLst>
      <p:ext uri="{BB962C8B-B14F-4D97-AF65-F5344CB8AC3E}">
        <p14:creationId xmlns:p14="http://schemas.microsoft.com/office/powerpoint/2010/main" val="3291504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PAN IMAGE - https://pixabay.com/en/photos/cooking%20pot/</a:t>
            </a:r>
          </a:p>
        </p:txBody>
      </p:sp>
      <p:sp>
        <p:nvSpPr>
          <p:cNvPr id="4" name="Slide Number Placeholder 3"/>
          <p:cNvSpPr>
            <a:spLocks noGrp="1"/>
          </p:cNvSpPr>
          <p:nvPr>
            <p:ph type="sldNum" sz="quarter" idx="10"/>
          </p:nvPr>
        </p:nvSpPr>
        <p:spPr/>
        <p:txBody>
          <a:bodyPr/>
          <a:lstStyle/>
          <a:p>
            <a:fld id="{0D257FB8-A3ED-413E-ADF6-770DA0B5444B}" type="slidenum">
              <a:rPr lang="en-GB" smtClean="0"/>
              <a:pPr/>
              <a:t>5</a:t>
            </a:fld>
            <a:endParaRPr lang="en-GB"/>
          </a:p>
        </p:txBody>
      </p:sp>
    </p:spTree>
    <p:extLst>
      <p:ext uri="{BB962C8B-B14F-4D97-AF65-F5344CB8AC3E}">
        <p14:creationId xmlns:p14="http://schemas.microsoft.com/office/powerpoint/2010/main" val="201360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feels cold</a:t>
            </a:r>
            <a:r>
              <a:rPr lang="en-GB" baseline="0" dirty="0"/>
              <a:t> because it conducts the heat from your hand which makes it feel cooler. </a:t>
            </a:r>
            <a:endParaRPr lang="en-GB" dirty="0"/>
          </a:p>
        </p:txBody>
      </p:sp>
      <p:sp>
        <p:nvSpPr>
          <p:cNvPr id="4" name="Slide Number Placeholder 3"/>
          <p:cNvSpPr>
            <a:spLocks noGrp="1"/>
          </p:cNvSpPr>
          <p:nvPr>
            <p:ph type="sldNum" sz="quarter" idx="10"/>
          </p:nvPr>
        </p:nvSpPr>
        <p:spPr/>
        <p:txBody>
          <a:bodyPr/>
          <a:lstStyle/>
          <a:p>
            <a:fld id="{0D257FB8-A3ED-413E-ADF6-770DA0B5444B}" type="slidenum">
              <a:rPr lang="en-GB" smtClean="0"/>
              <a:pPr/>
              <a:t>6</a:t>
            </a:fld>
            <a:endParaRPr lang="en-GB"/>
          </a:p>
        </p:txBody>
      </p:sp>
    </p:spTree>
    <p:extLst>
      <p:ext uri="{BB962C8B-B14F-4D97-AF65-F5344CB8AC3E}">
        <p14:creationId xmlns:p14="http://schemas.microsoft.com/office/powerpoint/2010/main" val="508128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Can be an experiment or a bench demonstration.</a:t>
            </a:r>
          </a:p>
          <a:p>
            <a:endParaRPr lang="en-GB" baseline="0" dirty="0"/>
          </a:p>
          <a:p>
            <a:r>
              <a:rPr lang="en-GB" baseline="0" dirty="0"/>
              <a:t>Experiment image - http://www.mstworkbooks.co.za/natural-sciences/gr7/gr7-ec-03.html</a:t>
            </a:r>
          </a:p>
        </p:txBody>
      </p:sp>
      <p:sp>
        <p:nvSpPr>
          <p:cNvPr id="4" name="Slide Number Placeholder 3"/>
          <p:cNvSpPr>
            <a:spLocks noGrp="1"/>
          </p:cNvSpPr>
          <p:nvPr>
            <p:ph type="sldNum" sz="quarter" idx="10"/>
          </p:nvPr>
        </p:nvSpPr>
        <p:spPr/>
        <p:txBody>
          <a:bodyPr/>
          <a:lstStyle/>
          <a:p>
            <a:fld id="{0D257FB8-A3ED-413E-ADF6-770DA0B5444B}" type="slidenum">
              <a:rPr lang="en-GB" smtClean="0"/>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 do not need to know values for thermal</a:t>
            </a:r>
            <a:r>
              <a:rPr lang="en-GB" baseline="0" dirty="0"/>
              <a:t> conductivity of different materials or the units for this property but it can help further clarify how varied materials are in thermal conductance. Also can present the opportunity for more detail for interested pupils and explanation of units for very able pupils.</a:t>
            </a:r>
            <a:endParaRPr lang="en-GB" dirty="0"/>
          </a:p>
        </p:txBody>
      </p:sp>
      <p:sp>
        <p:nvSpPr>
          <p:cNvPr id="4" name="Slide Number Placeholder 3"/>
          <p:cNvSpPr>
            <a:spLocks noGrp="1"/>
          </p:cNvSpPr>
          <p:nvPr>
            <p:ph type="sldNum" sz="quarter" idx="10"/>
          </p:nvPr>
        </p:nvSpPr>
        <p:spPr/>
        <p:txBody>
          <a:bodyPr/>
          <a:lstStyle/>
          <a:p>
            <a:fld id="{0D257FB8-A3ED-413E-ADF6-770DA0B5444B}" type="slidenum">
              <a:rPr lang="en-GB" smtClean="0"/>
              <a:pPr/>
              <a:t>10</a:t>
            </a:fld>
            <a:endParaRPr lang="en-GB"/>
          </a:p>
        </p:txBody>
      </p:sp>
    </p:spTree>
    <p:extLst>
      <p:ext uri="{BB962C8B-B14F-4D97-AF65-F5344CB8AC3E}">
        <p14:creationId xmlns:p14="http://schemas.microsoft.com/office/powerpoint/2010/main" val="3299581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D257FB8-A3ED-413E-ADF6-770DA0B5444B}" type="slidenum">
              <a:rPr lang="en-GB" smtClean="0"/>
              <a:pPr/>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50C51-37A0-4995-BD5A-4607F85166E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C2B18E62-5C19-433B-A412-633FB3FA7F1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8DCD3C3-2647-4A6A-A84A-B05A666ADFAD}"/>
              </a:ext>
            </a:extLst>
          </p:cNvPr>
          <p:cNvSpPr>
            <a:spLocks noGrp="1"/>
          </p:cNvSpPr>
          <p:nvPr>
            <p:ph type="dt" sz="half" idx="10"/>
          </p:nvPr>
        </p:nvSpPr>
        <p:spPr/>
        <p:txBody>
          <a:bodyPr/>
          <a:lstStyle/>
          <a:p>
            <a:fld id="{B0F1C787-321D-4978-A889-E07F4BD696AC}" type="datetimeFigureOut">
              <a:rPr lang="en-GB" smtClean="0"/>
              <a:pPr/>
              <a:t>09/11/2020</a:t>
            </a:fld>
            <a:endParaRPr lang="en-GB"/>
          </a:p>
        </p:txBody>
      </p:sp>
      <p:sp>
        <p:nvSpPr>
          <p:cNvPr id="5" name="Footer Placeholder 4">
            <a:extLst>
              <a:ext uri="{FF2B5EF4-FFF2-40B4-BE49-F238E27FC236}">
                <a16:creationId xmlns:a16="http://schemas.microsoft.com/office/drawing/2014/main" id="{B290DF99-1D3D-45CC-9D53-E215804920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29029C-91F6-4746-95C9-E1A0AE1459CD}"/>
              </a:ext>
            </a:extLst>
          </p:cNvPr>
          <p:cNvSpPr>
            <a:spLocks noGrp="1"/>
          </p:cNvSpPr>
          <p:nvPr>
            <p:ph type="sldNum" sz="quarter" idx="12"/>
          </p:nvPr>
        </p:nvSpPr>
        <p:spPr/>
        <p:txBody>
          <a:bodyPr/>
          <a:lstStyle/>
          <a:p>
            <a:fld id="{1698F907-A1CE-44A1-B465-9819DACE0E25}" type="slidenum">
              <a:rPr lang="en-GB" smtClean="0"/>
              <a:pPr/>
              <a:t>‹#›</a:t>
            </a:fld>
            <a:endParaRPr lang="en-GB"/>
          </a:p>
        </p:txBody>
      </p:sp>
    </p:spTree>
    <p:extLst>
      <p:ext uri="{BB962C8B-B14F-4D97-AF65-F5344CB8AC3E}">
        <p14:creationId xmlns:p14="http://schemas.microsoft.com/office/powerpoint/2010/main" val="356708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B724-1B57-499F-B76F-081913A4FDA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55E1D2-0CA3-4031-9016-C693E80A07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25F05E-238B-4630-9370-9FA599707357}"/>
              </a:ext>
            </a:extLst>
          </p:cNvPr>
          <p:cNvSpPr>
            <a:spLocks noGrp="1"/>
          </p:cNvSpPr>
          <p:nvPr>
            <p:ph type="dt" sz="half" idx="10"/>
          </p:nvPr>
        </p:nvSpPr>
        <p:spPr/>
        <p:txBody>
          <a:bodyPr/>
          <a:lstStyle/>
          <a:p>
            <a:fld id="{B0F1C787-321D-4978-A889-E07F4BD696AC}" type="datetimeFigureOut">
              <a:rPr lang="en-GB" smtClean="0"/>
              <a:pPr/>
              <a:t>09/11/2020</a:t>
            </a:fld>
            <a:endParaRPr lang="en-GB"/>
          </a:p>
        </p:txBody>
      </p:sp>
      <p:sp>
        <p:nvSpPr>
          <p:cNvPr id="5" name="Footer Placeholder 4">
            <a:extLst>
              <a:ext uri="{FF2B5EF4-FFF2-40B4-BE49-F238E27FC236}">
                <a16:creationId xmlns:a16="http://schemas.microsoft.com/office/drawing/2014/main" id="{566D8971-7931-42A6-BC34-7945EEE6B5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FBB101-2739-45D5-ADA2-24266D206754}"/>
              </a:ext>
            </a:extLst>
          </p:cNvPr>
          <p:cNvSpPr>
            <a:spLocks noGrp="1"/>
          </p:cNvSpPr>
          <p:nvPr>
            <p:ph type="sldNum" sz="quarter" idx="12"/>
          </p:nvPr>
        </p:nvSpPr>
        <p:spPr/>
        <p:txBody>
          <a:bodyPr/>
          <a:lstStyle/>
          <a:p>
            <a:fld id="{1698F907-A1CE-44A1-B465-9819DACE0E25}" type="slidenum">
              <a:rPr lang="en-GB" smtClean="0"/>
              <a:pPr/>
              <a:t>‹#›</a:t>
            </a:fld>
            <a:endParaRPr lang="en-GB"/>
          </a:p>
        </p:txBody>
      </p:sp>
    </p:spTree>
    <p:extLst>
      <p:ext uri="{BB962C8B-B14F-4D97-AF65-F5344CB8AC3E}">
        <p14:creationId xmlns:p14="http://schemas.microsoft.com/office/powerpoint/2010/main" val="2544265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F09D72-A73C-4993-A65E-F377EF956F8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F3259B-6F7A-4909-97D1-920AA0339BB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F63384-F70E-4E1C-9C66-E1EAF6D7F42B}"/>
              </a:ext>
            </a:extLst>
          </p:cNvPr>
          <p:cNvSpPr>
            <a:spLocks noGrp="1"/>
          </p:cNvSpPr>
          <p:nvPr>
            <p:ph type="dt" sz="half" idx="10"/>
          </p:nvPr>
        </p:nvSpPr>
        <p:spPr/>
        <p:txBody>
          <a:bodyPr/>
          <a:lstStyle/>
          <a:p>
            <a:fld id="{B0F1C787-321D-4978-A889-E07F4BD696AC}" type="datetimeFigureOut">
              <a:rPr lang="en-GB" smtClean="0"/>
              <a:pPr/>
              <a:t>09/11/2020</a:t>
            </a:fld>
            <a:endParaRPr lang="en-GB"/>
          </a:p>
        </p:txBody>
      </p:sp>
      <p:sp>
        <p:nvSpPr>
          <p:cNvPr id="5" name="Footer Placeholder 4">
            <a:extLst>
              <a:ext uri="{FF2B5EF4-FFF2-40B4-BE49-F238E27FC236}">
                <a16:creationId xmlns:a16="http://schemas.microsoft.com/office/drawing/2014/main" id="{CF5DA0D0-DB98-4D2F-ADFE-B4C08F836A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EA08D4-ADB8-4350-9726-E5FEB2D2C3B2}"/>
              </a:ext>
            </a:extLst>
          </p:cNvPr>
          <p:cNvSpPr>
            <a:spLocks noGrp="1"/>
          </p:cNvSpPr>
          <p:nvPr>
            <p:ph type="sldNum" sz="quarter" idx="12"/>
          </p:nvPr>
        </p:nvSpPr>
        <p:spPr/>
        <p:txBody>
          <a:bodyPr/>
          <a:lstStyle/>
          <a:p>
            <a:fld id="{1698F907-A1CE-44A1-B465-9819DACE0E25}" type="slidenum">
              <a:rPr lang="en-GB" smtClean="0"/>
              <a:pPr/>
              <a:t>‹#›</a:t>
            </a:fld>
            <a:endParaRPr lang="en-GB"/>
          </a:p>
        </p:txBody>
      </p:sp>
    </p:spTree>
    <p:extLst>
      <p:ext uri="{BB962C8B-B14F-4D97-AF65-F5344CB8AC3E}">
        <p14:creationId xmlns:p14="http://schemas.microsoft.com/office/powerpoint/2010/main" val="4071452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C6D5C-4535-43C0-8DD6-F36478CDE4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F08B45-7D25-4151-A2DB-268EF10D03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EA44AC-D63E-4FD5-B8CF-6D6216BBA425}"/>
              </a:ext>
            </a:extLst>
          </p:cNvPr>
          <p:cNvSpPr>
            <a:spLocks noGrp="1"/>
          </p:cNvSpPr>
          <p:nvPr>
            <p:ph type="dt" sz="half" idx="10"/>
          </p:nvPr>
        </p:nvSpPr>
        <p:spPr/>
        <p:txBody>
          <a:bodyPr/>
          <a:lstStyle/>
          <a:p>
            <a:fld id="{B0F1C787-321D-4978-A889-E07F4BD696AC}" type="datetimeFigureOut">
              <a:rPr lang="en-GB" smtClean="0"/>
              <a:pPr/>
              <a:t>09/11/2020</a:t>
            </a:fld>
            <a:endParaRPr lang="en-GB"/>
          </a:p>
        </p:txBody>
      </p:sp>
      <p:sp>
        <p:nvSpPr>
          <p:cNvPr id="5" name="Footer Placeholder 4">
            <a:extLst>
              <a:ext uri="{FF2B5EF4-FFF2-40B4-BE49-F238E27FC236}">
                <a16:creationId xmlns:a16="http://schemas.microsoft.com/office/drawing/2014/main" id="{51D70488-978A-4492-805D-F5AD9E5748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AF28DB-BAA1-4901-BCDB-11EC10042E4A}"/>
              </a:ext>
            </a:extLst>
          </p:cNvPr>
          <p:cNvSpPr>
            <a:spLocks noGrp="1"/>
          </p:cNvSpPr>
          <p:nvPr>
            <p:ph type="sldNum" sz="quarter" idx="12"/>
          </p:nvPr>
        </p:nvSpPr>
        <p:spPr/>
        <p:txBody>
          <a:bodyPr/>
          <a:lstStyle/>
          <a:p>
            <a:fld id="{1698F907-A1CE-44A1-B465-9819DACE0E25}" type="slidenum">
              <a:rPr lang="en-GB" smtClean="0"/>
              <a:pPr/>
              <a:t>‹#›</a:t>
            </a:fld>
            <a:endParaRPr lang="en-GB"/>
          </a:p>
        </p:txBody>
      </p:sp>
    </p:spTree>
    <p:extLst>
      <p:ext uri="{BB962C8B-B14F-4D97-AF65-F5344CB8AC3E}">
        <p14:creationId xmlns:p14="http://schemas.microsoft.com/office/powerpoint/2010/main" val="38533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436ED-6BA6-48E4-8266-CF3421CF6C9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C70E856-322F-47C7-B23A-61E6E49F2B3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01CE2F-B8D7-4817-BCD2-112B4D0F3D6F}"/>
              </a:ext>
            </a:extLst>
          </p:cNvPr>
          <p:cNvSpPr>
            <a:spLocks noGrp="1"/>
          </p:cNvSpPr>
          <p:nvPr>
            <p:ph type="dt" sz="half" idx="10"/>
          </p:nvPr>
        </p:nvSpPr>
        <p:spPr/>
        <p:txBody>
          <a:bodyPr/>
          <a:lstStyle/>
          <a:p>
            <a:fld id="{B0F1C787-321D-4978-A889-E07F4BD696AC}" type="datetimeFigureOut">
              <a:rPr lang="en-GB" smtClean="0"/>
              <a:pPr/>
              <a:t>09/11/2020</a:t>
            </a:fld>
            <a:endParaRPr lang="en-GB"/>
          </a:p>
        </p:txBody>
      </p:sp>
      <p:sp>
        <p:nvSpPr>
          <p:cNvPr id="5" name="Footer Placeholder 4">
            <a:extLst>
              <a:ext uri="{FF2B5EF4-FFF2-40B4-BE49-F238E27FC236}">
                <a16:creationId xmlns:a16="http://schemas.microsoft.com/office/drawing/2014/main" id="{7DEC2E8D-9C71-46FD-BB78-E698E9805C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218C00-1A9C-4B88-8CEF-D6A11AED8850}"/>
              </a:ext>
            </a:extLst>
          </p:cNvPr>
          <p:cNvSpPr>
            <a:spLocks noGrp="1"/>
          </p:cNvSpPr>
          <p:nvPr>
            <p:ph type="sldNum" sz="quarter" idx="12"/>
          </p:nvPr>
        </p:nvSpPr>
        <p:spPr/>
        <p:txBody>
          <a:bodyPr/>
          <a:lstStyle/>
          <a:p>
            <a:fld id="{1698F907-A1CE-44A1-B465-9819DACE0E25}" type="slidenum">
              <a:rPr lang="en-GB" smtClean="0"/>
              <a:pPr/>
              <a:t>‹#›</a:t>
            </a:fld>
            <a:endParaRPr lang="en-GB"/>
          </a:p>
        </p:txBody>
      </p:sp>
    </p:spTree>
    <p:extLst>
      <p:ext uri="{BB962C8B-B14F-4D97-AF65-F5344CB8AC3E}">
        <p14:creationId xmlns:p14="http://schemas.microsoft.com/office/powerpoint/2010/main" val="3990883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9EFEE-D2D5-4DCB-965B-51C04AD40B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0A0BF8-E270-4AF9-9A93-CFADD2A5108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2699FB9-7338-438D-A09E-7CC85A65980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A2B05A-E216-43B1-A219-6FEC04E3B253}"/>
              </a:ext>
            </a:extLst>
          </p:cNvPr>
          <p:cNvSpPr>
            <a:spLocks noGrp="1"/>
          </p:cNvSpPr>
          <p:nvPr>
            <p:ph type="dt" sz="half" idx="10"/>
          </p:nvPr>
        </p:nvSpPr>
        <p:spPr/>
        <p:txBody>
          <a:bodyPr/>
          <a:lstStyle/>
          <a:p>
            <a:fld id="{B0F1C787-321D-4978-A889-E07F4BD696AC}" type="datetimeFigureOut">
              <a:rPr lang="en-GB" smtClean="0"/>
              <a:pPr/>
              <a:t>09/11/2020</a:t>
            </a:fld>
            <a:endParaRPr lang="en-GB"/>
          </a:p>
        </p:txBody>
      </p:sp>
      <p:sp>
        <p:nvSpPr>
          <p:cNvPr id="6" name="Footer Placeholder 5">
            <a:extLst>
              <a:ext uri="{FF2B5EF4-FFF2-40B4-BE49-F238E27FC236}">
                <a16:creationId xmlns:a16="http://schemas.microsoft.com/office/drawing/2014/main" id="{B6CF17DE-7301-4AF5-B05E-CCE081679E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F7AA3B-E0CE-49EF-BF21-6D97CD8A4884}"/>
              </a:ext>
            </a:extLst>
          </p:cNvPr>
          <p:cNvSpPr>
            <a:spLocks noGrp="1"/>
          </p:cNvSpPr>
          <p:nvPr>
            <p:ph type="sldNum" sz="quarter" idx="12"/>
          </p:nvPr>
        </p:nvSpPr>
        <p:spPr/>
        <p:txBody>
          <a:bodyPr/>
          <a:lstStyle/>
          <a:p>
            <a:fld id="{1698F907-A1CE-44A1-B465-9819DACE0E25}" type="slidenum">
              <a:rPr lang="en-GB" smtClean="0"/>
              <a:pPr/>
              <a:t>‹#›</a:t>
            </a:fld>
            <a:endParaRPr lang="en-GB"/>
          </a:p>
        </p:txBody>
      </p:sp>
    </p:spTree>
    <p:extLst>
      <p:ext uri="{BB962C8B-B14F-4D97-AF65-F5344CB8AC3E}">
        <p14:creationId xmlns:p14="http://schemas.microsoft.com/office/powerpoint/2010/main" val="103768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D3347-4525-4801-ACFA-AC45A5971AAA}"/>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C1C5E3-CFA8-4D37-BDF3-F5F791848D7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E71E7A5-FB35-441C-BE75-5FFE8809E65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36F808C-8AA5-4DC0-AD27-3F37F003FB9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34DE45B-6B8E-4441-9A0E-7732640E86D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6CD6D9A-25D7-49F9-B11C-B0216AE587D6}"/>
              </a:ext>
            </a:extLst>
          </p:cNvPr>
          <p:cNvSpPr>
            <a:spLocks noGrp="1"/>
          </p:cNvSpPr>
          <p:nvPr>
            <p:ph type="dt" sz="half" idx="10"/>
          </p:nvPr>
        </p:nvSpPr>
        <p:spPr/>
        <p:txBody>
          <a:bodyPr/>
          <a:lstStyle/>
          <a:p>
            <a:fld id="{B0F1C787-321D-4978-A889-E07F4BD696AC}" type="datetimeFigureOut">
              <a:rPr lang="en-GB" smtClean="0"/>
              <a:pPr/>
              <a:t>09/11/2020</a:t>
            </a:fld>
            <a:endParaRPr lang="en-GB"/>
          </a:p>
        </p:txBody>
      </p:sp>
      <p:sp>
        <p:nvSpPr>
          <p:cNvPr id="8" name="Footer Placeholder 7">
            <a:extLst>
              <a:ext uri="{FF2B5EF4-FFF2-40B4-BE49-F238E27FC236}">
                <a16:creationId xmlns:a16="http://schemas.microsoft.com/office/drawing/2014/main" id="{A4C9E2EC-0598-4AFD-8E7D-4E155856B5F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827A227-8A26-4548-867D-9E8069269684}"/>
              </a:ext>
            </a:extLst>
          </p:cNvPr>
          <p:cNvSpPr>
            <a:spLocks noGrp="1"/>
          </p:cNvSpPr>
          <p:nvPr>
            <p:ph type="sldNum" sz="quarter" idx="12"/>
          </p:nvPr>
        </p:nvSpPr>
        <p:spPr/>
        <p:txBody>
          <a:bodyPr/>
          <a:lstStyle/>
          <a:p>
            <a:fld id="{1698F907-A1CE-44A1-B465-9819DACE0E25}" type="slidenum">
              <a:rPr lang="en-GB" smtClean="0"/>
              <a:pPr/>
              <a:t>‹#›</a:t>
            </a:fld>
            <a:endParaRPr lang="en-GB"/>
          </a:p>
        </p:txBody>
      </p:sp>
    </p:spTree>
    <p:extLst>
      <p:ext uri="{BB962C8B-B14F-4D97-AF65-F5344CB8AC3E}">
        <p14:creationId xmlns:p14="http://schemas.microsoft.com/office/powerpoint/2010/main" val="3863134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DE276-61CC-4031-8DC4-4A67EE8A73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7192FD-2B00-48C7-935B-9B9DA4A60CDC}"/>
              </a:ext>
            </a:extLst>
          </p:cNvPr>
          <p:cNvSpPr>
            <a:spLocks noGrp="1"/>
          </p:cNvSpPr>
          <p:nvPr>
            <p:ph type="dt" sz="half" idx="10"/>
          </p:nvPr>
        </p:nvSpPr>
        <p:spPr/>
        <p:txBody>
          <a:bodyPr/>
          <a:lstStyle/>
          <a:p>
            <a:fld id="{B0F1C787-321D-4978-A889-E07F4BD696AC}" type="datetimeFigureOut">
              <a:rPr lang="en-GB" smtClean="0"/>
              <a:pPr/>
              <a:t>09/11/2020</a:t>
            </a:fld>
            <a:endParaRPr lang="en-GB"/>
          </a:p>
        </p:txBody>
      </p:sp>
      <p:sp>
        <p:nvSpPr>
          <p:cNvPr id="4" name="Footer Placeholder 3">
            <a:extLst>
              <a:ext uri="{FF2B5EF4-FFF2-40B4-BE49-F238E27FC236}">
                <a16:creationId xmlns:a16="http://schemas.microsoft.com/office/drawing/2014/main" id="{E0427A7B-54B8-4A8E-8AD4-86075D918E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FA0939-F41F-4D15-8570-D4F6CE3500BF}"/>
              </a:ext>
            </a:extLst>
          </p:cNvPr>
          <p:cNvSpPr>
            <a:spLocks noGrp="1"/>
          </p:cNvSpPr>
          <p:nvPr>
            <p:ph type="sldNum" sz="quarter" idx="12"/>
          </p:nvPr>
        </p:nvSpPr>
        <p:spPr/>
        <p:txBody>
          <a:bodyPr/>
          <a:lstStyle/>
          <a:p>
            <a:fld id="{1698F907-A1CE-44A1-B465-9819DACE0E25}" type="slidenum">
              <a:rPr lang="en-GB" smtClean="0"/>
              <a:pPr/>
              <a:t>‹#›</a:t>
            </a:fld>
            <a:endParaRPr lang="en-GB"/>
          </a:p>
        </p:txBody>
      </p:sp>
    </p:spTree>
    <p:extLst>
      <p:ext uri="{BB962C8B-B14F-4D97-AF65-F5344CB8AC3E}">
        <p14:creationId xmlns:p14="http://schemas.microsoft.com/office/powerpoint/2010/main" val="2661111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EB6401-EEF5-4A00-8DCF-AB8755D41F1A}"/>
              </a:ext>
            </a:extLst>
          </p:cNvPr>
          <p:cNvSpPr>
            <a:spLocks noGrp="1"/>
          </p:cNvSpPr>
          <p:nvPr>
            <p:ph type="dt" sz="half" idx="10"/>
          </p:nvPr>
        </p:nvSpPr>
        <p:spPr/>
        <p:txBody>
          <a:bodyPr/>
          <a:lstStyle/>
          <a:p>
            <a:fld id="{B0F1C787-321D-4978-A889-E07F4BD696AC}" type="datetimeFigureOut">
              <a:rPr lang="en-GB" smtClean="0"/>
              <a:pPr/>
              <a:t>09/11/2020</a:t>
            </a:fld>
            <a:endParaRPr lang="en-GB"/>
          </a:p>
        </p:txBody>
      </p:sp>
      <p:sp>
        <p:nvSpPr>
          <p:cNvPr id="3" name="Footer Placeholder 2">
            <a:extLst>
              <a:ext uri="{FF2B5EF4-FFF2-40B4-BE49-F238E27FC236}">
                <a16:creationId xmlns:a16="http://schemas.microsoft.com/office/drawing/2014/main" id="{5BD74446-A58D-47B6-B3AE-3E5A7C5F41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C9D98F-3D23-4F03-B212-76B0B8C1C050}"/>
              </a:ext>
            </a:extLst>
          </p:cNvPr>
          <p:cNvSpPr>
            <a:spLocks noGrp="1"/>
          </p:cNvSpPr>
          <p:nvPr>
            <p:ph type="sldNum" sz="quarter" idx="12"/>
          </p:nvPr>
        </p:nvSpPr>
        <p:spPr/>
        <p:txBody>
          <a:bodyPr/>
          <a:lstStyle/>
          <a:p>
            <a:fld id="{1698F907-A1CE-44A1-B465-9819DACE0E25}" type="slidenum">
              <a:rPr lang="en-GB" smtClean="0"/>
              <a:pPr/>
              <a:t>‹#›</a:t>
            </a:fld>
            <a:endParaRPr lang="en-GB"/>
          </a:p>
        </p:txBody>
      </p:sp>
    </p:spTree>
    <p:extLst>
      <p:ext uri="{BB962C8B-B14F-4D97-AF65-F5344CB8AC3E}">
        <p14:creationId xmlns:p14="http://schemas.microsoft.com/office/powerpoint/2010/main" val="3823114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5E25-6C92-405A-8C33-3EA8C48A7D6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F1D8ED-A456-4CA2-A5C6-C231FB09729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465B1C-EC40-4417-A62D-A6EC445F44C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D435D71-192A-4836-B54C-DA98BBBD3E3D}"/>
              </a:ext>
            </a:extLst>
          </p:cNvPr>
          <p:cNvSpPr>
            <a:spLocks noGrp="1"/>
          </p:cNvSpPr>
          <p:nvPr>
            <p:ph type="dt" sz="half" idx="10"/>
          </p:nvPr>
        </p:nvSpPr>
        <p:spPr/>
        <p:txBody>
          <a:bodyPr/>
          <a:lstStyle/>
          <a:p>
            <a:fld id="{B0F1C787-321D-4978-A889-E07F4BD696AC}" type="datetimeFigureOut">
              <a:rPr lang="en-GB" smtClean="0"/>
              <a:pPr/>
              <a:t>09/11/2020</a:t>
            </a:fld>
            <a:endParaRPr lang="en-GB"/>
          </a:p>
        </p:txBody>
      </p:sp>
      <p:sp>
        <p:nvSpPr>
          <p:cNvPr id="6" name="Footer Placeholder 5">
            <a:extLst>
              <a:ext uri="{FF2B5EF4-FFF2-40B4-BE49-F238E27FC236}">
                <a16:creationId xmlns:a16="http://schemas.microsoft.com/office/drawing/2014/main" id="{CA9A71AC-E914-4891-B74C-4DE393D9E5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5C137C-B35A-433B-AC40-A222A716907A}"/>
              </a:ext>
            </a:extLst>
          </p:cNvPr>
          <p:cNvSpPr>
            <a:spLocks noGrp="1"/>
          </p:cNvSpPr>
          <p:nvPr>
            <p:ph type="sldNum" sz="quarter" idx="12"/>
          </p:nvPr>
        </p:nvSpPr>
        <p:spPr/>
        <p:txBody>
          <a:bodyPr/>
          <a:lstStyle/>
          <a:p>
            <a:fld id="{1698F907-A1CE-44A1-B465-9819DACE0E25}" type="slidenum">
              <a:rPr lang="en-GB" smtClean="0"/>
              <a:pPr/>
              <a:t>‹#›</a:t>
            </a:fld>
            <a:endParaRPr lang="en-GB"/>
          </a:p>
        </p:txBody>
      </p:sp>
    </p:spTree>
    <p:extLst>
      <p:ext uri="{BB962C8B-B14F-4D97-AF65-F5344CB8AC3E}">
        <p14:creationId xmlns:p14="http://schemas.microsoft.com/office/powerpoint/2010/main" val="2890218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7F266-5CC0-4DA9-AC0A-0BA0D340F5F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CD3DFA3-98F4-46E9-A3DF-5E770A9F40F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EA555491-0026-40AD-8117-DBBC80334FE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F17A6C4-2D82-47EB-B120-72AB2643C6B1}"/>
              </a:ext>
            </a:extLst>
          </p:cNvPr>
          <p:cNvSpPr>
            <a:spLocks noGrp="1"/>
          </p:cNvSpPr>
          <p:nvPr>
            <p:ph type="dt" sz="half" idx="10"/>
          </p:nvPr>
        </p:nvSpPr>
        <p:spPr/>
        <p:txBody>
          <a:bodyPr/>
          <a:lstStyle/>
          <a:p>
            <a:fld id="{B0F1C787-321D-4978-A889-E07F4BD696AC}" type="datetimeFigureOut">
              <a:rPr lang="en-GB" smtClean="0"/>
              <a:pPr/>
              <a:t>09/11/2020</a:t>
            </a:fld>
            <a:endParaRPr lang="en-GB"/>
          </a:p>
        </p:txBody>
      </p:sp>
      <p:sp>
        <p:nvSpPr>
          <p:cNvPr id="6" name="Footer Placeholder 5">
            <a:extLst>
              <a:ext uri="{FF2B5EF4-FFF2-40B4-BE49-F238E27FC236}">
                <a16:creationId xmlns:a16="http://schemas.microsoft.com/office/drawing/2014/main" id="{D280493B-71B6-4B55-95BD-5622E0F427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C4E6B1-8483-4AB7-A09C-D03E72FFE193}"/>
              </a:ext>
            </a:extLst>
          </p:cNvPr>
          <p:cNvSpPr>
            <a:spLocks noGrp="1"/>
          </p:cNvSpPr>
          <p:nvPr>
            <p:ph type="sldNum" sz="quarter" idx="12"/>
          </p:nvPr>
        </p:nvSpPr>
        <p:spPr/>
        <p:txBody>
          <a:bodyPr/>
          <a:lstStyle/>
          <a:p>
            <a:fld id="{1698F907-A1CE-44A1-B465-9819DACE0E25}" type="slidenum">
              <a:rPr lang="en-GB" smtClean="0"/>
              <a:pPr/>
              <a:t>‹#›</a:t>
            </a:fld>
            <a:endParaRPr lang="en-GB"/>
          </a:p>
        </p:txBody>
      </p:sp>
    </p:spTree>
    <p:extLst>
      <p:ext uri="{BB962C8B-B14F-4D97-AF65-F5344CB8AC3E}">
        <p14:creationId xmlns:p14="http://schemas.microsoft.com/office/powerpoint/2010/main" val="2369711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87DB69-08CE-440F-B3FA-D273F32491B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A080BF-102E-4E65-8857-E557CF6504F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F71CD6-F889-4459-8830-45F511C6AB7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0F1C787-321D-4978-A889-E07F4BD696AC}" type="datetimeFigureOut">
              <a:rPr lang="en-GB" smtClean="0"/>
              <a:pPr/>
              <a:t>09/11/2020</a:t>
            </a:fld>
            <a:endParaRPr lang="en-GB"/>
          </a:p>
        </p:txBody>
      </p:sp>
      <p:sp>
        <p:nvSpPr>
          <p:cNvPr id="5" name="Footer Placeholder 4">
            <a:extLst>
              <a:ext uri="{FF2B5EF4-FFF2-40B4-BE49-F238E27FC236}">
                <a16:creationId xmlns:a16="http://schemas.microsoft.com/office/drawing/2014/main" id="{B606F739-F5D7-437D-9280-67BEEAAF3F8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6543EB-5E5A-4FF5-B096-CA3997C1CC5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698F907-A1CE-44A1-B465-9819DACE0E25}" type="slidenum">
              <a:rPr lang="en-GB" smtClean="0"/>
              <a:pPr/>
              <a:t>‹#›</a:t>
            </a:fld>
            <a:endParaRPr lang="en-GB"/>
          </a:p>
        </p:txBody>
      </p:sp>
    </p:spTree>
    <p:extLst>
      <p:ext uri="{BB962C8B-B14F-4D97-AF65-F5344CB8AC3E}">
        <p14:creationId xmlns:p14="http://schemas.microsoft.com/office/powerpoint/2010/main" val="123529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youtube.com/watch?v=Qmn9uTEsJw4"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http://cdn-media1.teachertube.com/photo604/14251_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64" y="3969059"/>
            <a:ext cx="5400600" cy="27003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51521" y="1104862"/>
            <a:ext cx="8554594" cy="2864196"/>
          </a:xfrm>
        </p:spPr>
        <p:txBody>
          <a:bodyPr>
            <a:normAutofit fontScale="92500" lnSpcReduction="20000"/>
          </a:bodyPr>
          <a:lstStyle/>
          <a:p>
            <a:pPr marL="0" indent="0">
              <a:buNone/>
            </a:pPr>
            <a:r>
              <a:rPr lang="en-GB" sz="2800" b="1" dirty="0"/>
              <a:t>Do now activity:</a:t>
            </a:r>
          </a:p>
          <a:p>
            <a:pPr marL="0" indent="0">
              <a:buNone/>
            </a:pPr>
            <a:endParaRPr lang="en-GB" sz="2800" dirty="0">
              <a:solidFill>
                <a:srgbClr val="FFC000"/>
              </a:solidFill>
            </a:endParaRPr>
          </a:p>
          <a:p>
            <a:pPr marL="514350" indent="-514350">
              <a:lnSpc>
                <a:spcPct val="110000"/>
              </a:lnSpc>
              <a:buFont typeface="+mj-lt"/>
              <a:buAutoNum type="arabicPeriod"/>
            </a:pPr>
            <a:r>
              <a:rPr lang="en-GB" sz="2800" dirty="0">
                <a:solidFill>
                  <a:srgbClr val="FF0000"/>
                </a:solidFill>
                <a:latin typeface="Comic Sans MS" panose="030F0702030302020204" pitchFamily="66" charset="0"/>
              </a:rPr>
              <a:t>Draw an energy transfer diagram to show what happens when we cook the meat.</a:t>
            </a:r>
          </a:p>
          <a:p>
            <a:pPr marL="514350" indent="-514350">
              <a:lnSpc>
                <a:spcPct val="110000"/>
              </a:lnSpc>
              <a:buFont typeface="+mj-lt"/>
              <a:buAutoNum type="arabicPeriod"/>
            </a:pPr>
            <a:r>
              <a:rPr lang="en-GB" sz="2800" dirty="0">
                <a:solidFill>
                  <a:schemeClr val="accent2"/>
                </a:solidFill>
                <a:latin typeface="Comic Sans MS" panose="030F0702030302020204" pitchFamily="66" charset="0"/>
              </a:rPr>
              <a:t>Which meat skewer do you think will be cooked first?</a:t>
            </a:r>
          </a:p>
          <a:p>
            <a:pPr marL="514350" indent="-514350">
              <a:lnSpc>
                <a:spcPct val="110000"/>
              </a:lnSpc>
              <a:buFont typeface="+mj-lt"/>
              <a:buAutoNum type="arabicPeriod"/>
            </a:pPr>
            <a:r>
              <a:rPr lang="en-GB" sz="2800" dirty="0">
                <a:solidFill>
                  <a:srgbClr val="00B050"/>
                </a:solidFill>
                <a:latin typeface="Comic Sans MS" panose="030F0702030302020204" pitchFamily="66" charset="0"/>
              </a:rPr>
              <a:t>Explain your answer.</a:t>
            </a:r>
          </a:p>
        </p:txBody>
      </p:sp>
      <p:pic>
        <p:nvPicPr>
          <p:cNvPr id="51202" name="Picture 2" descr="https://pixabay.com/static/uploads/photo/2016/03/31/22/36/bbq-1297116_960_7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582522">
            <a:off x="673419" y="3886015"/>
            <a:ext cx="1602522" cy="18490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4692" y="3619219"/>
            <a:ext cx="2446318" cy="2361200"/>
          </a:xfrm>
          <a:prstGeom prst="rect">
            <a:avLst/>
          </a:prstGeom>
        </p:spPr>
      </p:pic>
      <p:pic>
        <p:nvPicPr>
          <p:cNvPr id="4" name="Picture 3">
            <a:extLst>
              <a:ext uri="{FF2B5EF4-FFF2-40B4-BE49-F238E27FC236}">
                <a16:creationId xmlns:a16="http://schemas.microsoft.com/office/drawing/2014/main" id="{8CEC9485-50E1-40D1-9D14-AE7DD055CF00}"/>
              </a:ext>
            </a:extLst>
          </p:cNvPr>
          <p:cNvPicPr>
            <a:picLocks noChangeAspect="1"/>
          </p:cNvPicPr>
          <p:nvPr/>
        </p:nvPicPr>
        <p:blipFill>
          <a:blip r:embed="rId6"/>
          <a:stretch>
            <a:fillRect/>
          </a:stretch>
        </p:blipFill>
        <p:spPr>
          <a:xfrm>
            <a:off x="5598134" y="3969058"/>
            <a:ext cx="3448602" cy="2888941"/>
          </a:xfrm>
          <a:prstGeom prst="rect">
            <a:avLst/>
          </a:prstGeom>
        </p:spPr>
      </p:pic>
      <p:sp>
        <p:nvSpPr>
          <p:cNvPr id="15" name="Rectangle 14">
            <a:extLst>
              <a:ext uri="{FF2B5EF4-FFF2-40B4-BE49-F238E27FC236}">
                <a16:creationId xmlns:a16="http://schemas.microsoft.com/office/drawing/2014/main" id="{347F3BE3-767B-4AB1-AF40-E8859E61AA80}"/>
              </a:ext>
            </a:extLst>
          </p:cNvPr>
          <p:cNvSpPr/>
          <p:nvPr/>
        </p:nvSpPr>
        <p:spPr>
          <a:xfrm>
            <a:off x="283813" y="189790"/>
            <a:ext cx="8554594" cy="790938"/>
          </a:xfrm>
          <a:prstGeom prst="rect">
            <a:avLst/>
          </a:prstGeom>
          <a:solidFill>
            <a:srgbClr val="DBEEF4"/>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rgbClr val="002060"/>
                </a:solidFill>
                <a:latin typeface="Comic Sans MS"/>
                <a:cs typeface="Comic Sans MS"/>
              </a:rPr>
              <a:t>Energy transfer by conduction</a:t>
            </a:r>
          </a:p>
        </p:txBody>
      </p:sp>
    </p:spTree>
    <p:extLst>
      <p:ext uri="{BB962C8B-B14F-4D97-AF65-F5344CB8AC3E}">
        <p14:creationId xmlns:p14="http://schemas.microsoft.com/office/powerpoint/2010/main" val="293810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96848"/>
            <a:ext cx="8856984" cy="576064"/>
          </a:xfrm>
        </p:spPr>
        <p:txBody>
          <a:bodyPr>
            <a:normAutofit fontScale="92500"/>
          </a:bodyPr>
          <a:lstStyle/>
          <a:p>
            <a:pPr marL="0" indent="0">
              <a:buNone/>
            </a:pPr>
            <a:r>
              <a:rPr lang="en-GB" sz="3600" dirty="0">
                <a:solidFill>
                  <a:srgbClr val="0070C0"/>
                </a:solidFill>
                <a:latin typeface="Comic Sans MS" panose="030F0702030302020204" pitchFamily="66" charset="0"/>
              </a:rPr>
              <a:t>TASK:</a:t>
            </a:r>
            <a:r>
              <a:rPr lang="en-GB" sz="3600" dirty="0">
                <a:solidFill>
                  <a:srgbClr val="FFC000"/>
                </a:solidFill>
                <a:latin typeface="Comic Sans MS" panose="030F0702030302020204" pitchFamily="66" charset="0"/>
              </a:rPr>
              <a:t> </a:t>
            </a:r>
            <a:r>
              <a:rPr lang="en-GB" sz="3600" dirty="0">
                <a:latin typeface="Comic Sans MS" panose="030F0702030302020204" pitchFamily="66" charset="0"/>
              </a:rPr>
              <a:t>Put in order of thermal conductivity</a:t>
            </a:r>
          </a:p>
        </p:txBody>
      </p:sp>
      <p:graphicFrame>
        <p:nvGraphicFramePr>
          <p:cNvPr id="5" name="Content Placeholder 7"/>
          <p:cNvGraphicFramePr>
            <a:graphicFrameLocks/>
          </p:cNvGraphicFramePr>
          <p:nvPr>
            <p:extLst>
              <p:ext uri="{D42A27DB-BD31-4B8C-83A1-F6EECF244321}">
                <p14:modId xmlns:p14="http://schemas.microsoft.com/office/powerpoint/2010/main" val="4292870289"/>
              </p:ext>
            </p:extLst>
          </p:nvPr>
        </p:nvGraphicFramePr>
        <p:xfrm>
          <a:off x="3203848" y="1041936"/>
          <a:ext cx="1322822" cy="396240"/>
        </p:xfrm>
        <a:graphic>
          <a:graphicData uri="http://schemas.openxmlformats.org/drawingml/2006/table">
            <a:tbl>
              <a:tblPr bandRow="1">
                <a:tableStyleId>{073A0DAA-6AF3-43AB-8588-CEC1D06C72B9}</a:tableStyleId>
              </a:tblPr>
              <a:tblGrid>
                <a:gridCol w="1322822">
                  <a:extLst>
                    <a:ext uri="{9D8B030D-6E8A-4147-A177-3AD203B41FA5}">
                      <a16:colId xmlns:a16="http://schemas.microsoft.com/office/drawing/2014/main" val="20000"/>
                    </a:ext>
                  </a:extLst>
                </a:gridCol>
              </a:tblGrid>
              <a:tr h="370840">
                <a:tc>
                  <a:txBody>
                    <a:bodyPr/>
                    <a:lstStyle/>
                    <a:p>
                      <a:pPr algn="ctr"/>
                      <a:r>
                        <a:rPr lang="en-GB" sz="2000" dirty="0"/>
                        <a:t>Copper</a:t>
                      </a:r>
                    </a:p>
                  </a:txBody>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88304382"/>
              </p:ext>
            </p:extLst>
          </p:nvPr>
        </p:nvGraphicFramePr>
        <p:xfrm>
          <a:off x="1691680" y="1052736"/>
          <a:ext cx="1322822" cy="396240"/>
        </p:xfrm>
        <a:graphic>
          <a:graphicData uri="http://schemas.openxmlformats.org/drawingml/2006/table">
            <a:tbl>
              <a:tblPr bandRow="1">
                <a:tableStyleId>{073A0DAA-6AF3-43AB-8588-CEC1D06C72B9}</a:tableStyleId>
              </a:tblPr>
              <a:tblGrid>
                <a:gridCol w="1322822">
                  <a:extLst>
                    <a:ext uri="{9D8B030D-6E8A-4147-A177-3AD203B41FA5}">
                      <a16:colId xmlns:a16="http://schemas.microsoft.com/office/drawing/2014/main" val="20000"/>
                    </a:ext>
                  </a:extLst>
                </a:gridCol>
              </a:tblGrid>
              <a:tr h="370840">
                <a:tc>
                  <a:txBody>
                    <a:bodyPr/>
                    <a:lstStyle/>
                    <a:p>
                      <a:pPr algn="ctr"/>
                      <a:r>
                        <a:rPr lang="en-GB" sz="2000" dirty="0"/>
                        <a:t>Glass</a:t>
                      </a:r>
                      <a:endParaRPr lang="en-GB" sz="1600" dirty="0"/>
                    </a:p>
                  </a:txBody>
                  <a:tcPr/>
                </a:tc>
                <a:extLst>
                  <a:ext uri="{0D108BD9-81ED-4DB2-BD59-A6C34878D82A}">
                    <a16:rowId xmlns:a16="http://schemas.microsoft.com/office/drawing/2014/main" val="10000"/>
                  </a:ext>
                </a:extLst>
              </a:tr>
            </a:tbl>
          </a:graphicData>
        </a:graphic>
      </p:graphicFrame>
      <p:graphicFrame>
        <p:nvGraphicFramePr>
          <p:cNvPr id="7" name="Content Placeholder 7"/>
          <p:cNvGraphicFramePr>
            <a:graphicFrameLocks/>
          </p:cNvGraphicFramePr>
          <p:nvPr>
            <p:extLst>
              <p:ext uri="{D42A27DB-BD31-4B8C-83A1-F6EECF244321}">
                <p14:modId xmlns:p14="http://schemas.microsoft.com/office/powerpoint/2010/main" val="70240798"/>
              </p:ext>
            </p:extLst>
          </p:nvPr>
        </p:nvGraphicFramePr>
        <p:xfrm>
          <a:off x="4716016" y="1052736"/>
          <a:ext cx="1322822" cy="396240"/>
        </p:xfrm>
        <a:graphic>
          <a:graphicData uri="http://schemas.openxmlformats.org/drawingml/2006/table">
            <a:tbl>
              <a:tblPr bandRow="1">
                <a:tableStyleId>{073A0DAA-6AF3-43AB-8588-CEC1D06C72B9}</a:tableStyleId>
              </a:tblPr>
              <a:tblGrid>
                <a:gridCol w="1322822">
                  <a:extLst>
                    <a:ext uri="{9D8B030D-6E8A-4147-A177-3AD203B41FA5}">
                      <a16:colId xmlns:a16="http://schemas.microsoft.com/office/drawing/2014/main" val="20000"/>
                    </a:ext>
                  </a:extLst>
                </a:gridCol>
              </a:tblGrid>
              <a:tr h="370840">
                <a:tc>
                  <a:txBody>
                    <a:bodyPr/>
                    <a:lstStyle/>
                    <a:p>
                      <a:pPr algn="ctr"/>
                      <a:r>
                        <a:rPr lang="en-GB" sz="2000" dirty="0"/>
                        <a:t>Aluminium</a:t>
                      </a:r>
                    </a:p>
                  </a:txBody>
                  <a:tcPr/>
                </a:tc>
                <a:extLst>
                  <a:ext uri="{0D108BD9-81ED-4DB2-BD59-A6C34878D82A}">
                    <a16:rowId xmlns:a16="http://schemas.microsoft.com/office/drawing/2014/main" val="10000"/>
                  </a:ext>
                </a:extLst>
              </a:tr>
            </a:tbl>
          </a:graphicData>
        </a:graphic>
      </p:graphicFrame>
      <p:graphicFrame>
        <p:nvGraphicFramePr>
          <p:cNvPr id="8" name="Content Placeholder 7"/>
          <p:cNvGraphicFramePr>
            <a:graphicFrameLocks/>
          </p:cNvGraphicFramePr>
          <p:nvPr>
            <p:extLst>
              <p:ext uri="{D42A27DB-BD31-4B8C-83A1-F6EECF244321}">
                <p14:modId xmlns:p14="http://schemas.microsoft.com/office/powerpoint/2010/main" val="2133779639"/>
              </p:ext>
            </p:extLst>
          </p:nvPr>
        </p:nvGraphicFramePr>
        <p:xfrm>
          <a:off x="6156176" y="1052736"/>
          <a:ext cx="1322822" cy="396240"/>
        </p:xfrm>
        <a:graphic>
          <a:graphicData uri="http://schemas.openxmlformats.org/drawingml/2006/table">
            <a:tbl>
              <a:tblPr bandRow="1">
                <a:tableStyleId>{073A0DAA-6AF3-43AB-8588-CEC1D06C72B9}</a:tableStyleId>
              </a:tblPr>
              <a:tblGrid>
                <a:gridCol w="1322822">
                  <a:extLst>
                    <a:ext uri="{9D8B030D-6E8A-4147-A177-3AD203B41FA5}">
                      <a16:colId xmlns:a16="http://schemas.microsoft.com/office/drawing/2014/main" val="20000"/>
                    </a:ext>
                  </a:extLst>
                </a:gridCol>
              </a:tblGrid>
              <a:tr h="370840">
                <a:tc>
                  <a:txBody>
                    <a:bodyPr/>
                    <a:lstStyle/>
                    <a:p>
                      <a:pPr algn="ctr"/>
                      <a:r>
                        <a:rPr lang="en-GB" sz="2000" dirty="0"/>
                        <a:t>Iron</a:t>
                      </a:r>
                    </a:p>
                  </a:txBody>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26221010"/>
              </p:ext>
            </p:extLst>
          </p:nvPr>
        </p:nvGraphicFramePr>
        <p:xfrm>
          <a:off x="7596336" y="1556792"/>
          <a:ext cx="1322822" cy="396240"/>
        </p:xfrm>
        <a:graphic>
          <a:graphicData uri="http://schemas.openxmlformats.org/drawingml/2006/table">
            <a:tbl>
              <a:tblPr bandRow="1">
                <a:tableStyleId>{073A0DAA-6AF3-43AB-8588-CEC1D06C72B9}</a:tableStyleId>
              </a:tblPr>
              <a:tblGrid>
                <a:gridCol w="1322822">
                  <a:extLst>
                    <a:ext uri="{9D8B030D-6E8A-4147-A177-3AD203B41FA5}">
                      <a16:colId xmlns:a16="http://schemas.microsoft.com/office/drawing/2014/main" val="20000"/>
                    </a:ext>
                  </a:extLst>
                </a:gridCol>
              </a:tblGrid>
              <a:tr h="370840">
                <a:tc>
                  <a:txBody>
                    <a:bodyPr/>
                    <a:lstStyle/>
                    <a:p>
                      <a:pPr algn="ctr"/>
                      <a:r>
                        <a:rPr lang="en-GB" sz="2000" dirty="0"/>
                        <a:t>Silver</a:t>
                      </a:r>
                    </a:p>
                  </a:txBody>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278262173"/>
              </p:ext>
            </p:extLst>
          </p:nvPr>
        </p:nvGraphicFramePr>
        <p:xfrm>
          <a:off x="1691680" y="1556792"/>
          <a:ext cx="1322822" cy="396240"/>
        </p:xfrm>
        <a:graphic>
          <a:graphicData uri="http://schemas.openxmlformats.org/drawingml/2006/table">
            <a:tbl>
              <a:tblPr bandRow="1">
                <a:tableStyleId>{073A0DAA-6AF3-43AB-8588-CEC1D06C72B9}</a:tableStyleId>
              </a:tblPr>
              <a:tblGrid>
                <a:gridCol w="1322822">
                  <a:extLst>
                    <a:ext uri="{9D8B030D-6E8A-4147-A177-3AD203B41FA5}">
                      <a16:colId xmlns:a16="http://schemas.microsoft.com/office/drawing/2014/main" val="20000"/>
                    </a:ext>
                  </a:extLst>
                </a:gridCol>
              </a:tblGrid>
              <a:tr h="370840">
                <a:tc>
                  <a:txBody>
                    <a:bodyPr/>
                    <a:lstStyle/>
                    <a:p>
                      <a:pPr algn="ctr"/>
                      <a:r>
                        <a:rPr lang="en-GB" sz="2000" dirty="0"/>
                        <a:t>Gold</a:t>
                      </a:r>
                    </a:p>
                  </a:txBody>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926919171"/>
              </p:ext>
            </p:extLst>
          </p:nvPr>
        </p:nvGraphicFramePr>
        <p:xfrm>
          <a:off x="3203848" y="1556792"/>
          <a:ext cx="1322822" cy="396240"/>
        </p:xfrm>
        <a:graphic>
          <a:graphicData uri="http://schemas.openxmlformats.org/drawingml/2006/table">
            <a:tbl>
              <a:tblPr bandRow="1">
                <a:tableStyleId>{073A0DAA-6AF3-43AB-8588-CEC1D06C72B9}</a:tableStyleId>
              </a:tblPr>
              <a:tblGrid>
                <a:gridCol w="1322822">
                  <a:extLst>
                    <a:ext uri="{9D8B030D-6E8A-4147-A177-3AD203B41FA5}">
                      <a16:colId xmlns:a16="http://schemas.microsoft.com/office/drawing/2014/main" val="20000"/>
                    </a:ext>
                  </a:extLst>
                </a:gridCol>
              </a:tblGrid>
              <a:tr h="370840">
                <a:tc>
                  <a:txBody>
                    <a:bodyPr/>
                    <a:lstStyle/>
                    <a:p>
                      <a:pPr algn="ctr"/>
                      <a:r>
                        <a:rPr lang="en-GB" sz="2000" dirty="0"/>
                        <a:t>Concrete</a:t>
                      </a:r>
                    </a:p>
                  </a:txBody>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029156918"/>
              </p:ext>
            </p:extLst>
          </p:nvPr>
        </p:nvGraphicFramePr>
        <p:xfrm>
          <a:off x="6156176" y="1556792"/>
          <a:ext cx="1322822" cy="396240"/>
        </p:xfrm>
        <a:graphic>
          <a:graphicData uri="http://schemas.openxmlformats.org/drawingml/2006/table">
            <a:tbl>
              <a:tblPr bandRow="1">
                <a:tableStyleId>{073A0DAA-6AF3-43AB-8588-CEC1D06C72B9}</a:tableStyleId>
              </a:tblPr>
              <a:tblGrid>
                <a:gridCol w="1322822">
                  <a:extLst>
                    <a:ext uri="{9D8B030D-6E8A-4147-A177-3AD203B41FA5}">
                      <a16:colId xmlns:a16="http://schemas.microsoft.com/office/drawing/2014/main" val="20000"/>
                    </a:ext>
                  </a:extLst>
                </a:gridCol>
              </a:tblGrid>
              <a:tr h="370840">
                <a:tc>
                  <a:txBody>
                    <a:bodyPr/>
                    <a:lstStyle/>
                    <a:p>
                      <a:pPr algn="ctr"/>
                      <a:r>
                        <a:rPr lang="en-GB" sz="2000" dirty="0"/>
                        <a:t>Wood</a:t>
                      </a:r>
                    </a:p>
                  </a:txBody>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271814845"/>
              </p:ext>
            </p:extLst>
          </p:nvPr>
        </p:nvGraphicFramePr>
        <p:xfrm>
          <a:off x="4716016" y="1556792"/>
          <a:ext cx="1322822" cy="396240"/>
        </p:xfrm>
        <a:graphic>
          <a:graphicData uri="http://schemas.openxmlformats.org/drawingml/2006/table">
            <a:tbl>
              <a:tblPr bandRow="1">
                <a:tableStyleId>{073A0DAA-6AF3-43AB-8588-CEC1D06C72B9}</a:tableStyleId>
              </a:tblPr>
              <a:tblGrid>
                <a:gridCol w="1322822">
                  <a:extLst>
                    <a:ext uri="{9D8B030D-6E8A-4147-A177-3AD203B41FA5}">
                      <a16:colId xmlns:a16="http://schemas.microsoft.com/office/drawing/2014/main" val="20000"/>
                    </a:ext>
                  </a:extLst>
                </a:gridCol>
              </a:tblGrid>
              <a:tr h="370840">
                <a:tc>
                  <a:txBody>
                    <a:bodyPr/>
                    <a:lstStyle/>
                    <a:p>
                      <a:pPr algn="ctr"/>
                      <a:r>
                        <a:rPr lang="en-GB" sz="2000" dirty="0"/>
                        <a:t>Brick</a:t>
                      </a:r>
                    </a:p>
                  </a:txBody>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176446813"/>
              </p:ext>
            </p:extLst>
          </p:nvPr>
        </p:nvGraphicFramePr>
        <p:xfrm>
          <a:off x="179512" y="1556792"/>
          <a:ext cx="1322822" cy="396240"/>
        </p:xfrm>
        <a:graphic>
          <a:graphicData uri="http://schemas.openxmlformats.org/drawingml/2006/table">
            <a:tbl>
              <a:tblPr bandRow="1">
                <a:tableStyleId>{073A0DAA-6AF3-43AB-8588-CEC1D06C72B9}</a:tableStyleId>
              </a:tblPr>
              <a:tblGrid>
                <a:gridCol w="1322822">
                  <a:extLst>
                    <a:ext uri="{9D8B030D-6E8A-4147-A177-3AD203B41FA5}">
                      <a16:colId xmlns:a16="http://schemas.microsoft.com/office/drawing/2014/main" val="20000"/>
                    </a:ext>
                  </a:extLst>
                </a:gridCol>
              </a:tblGrid>
              <a:tr h="370840">
                <a:tc>
                  <a:txBody>
                    <a:bodyPr/>
                    <a:lstStyle/>
                    <a:p>
                      <a:pPr algn="ctr"/>
                      <a:r>
                        <a:rPr lang="en-GB" sz="2000" dirty="0"/>
                        <a:t>Air</a:t>
                      </a:r>
                    </a:p>
                  </a:txBody>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970906101"/>
              </p:ext>
            </p:extLst>
          </p:nvPr>
        </p:nvGraphicFramePr>
        <p:xfrm>
          <a:off x="1852397" y="2042439"/>
          <a:ext cx="3048000" cy="4693920"/>
        </p:xfrm>
        <a:graphic>
          <a:graphicData uri="http://schemas.openxmlformats.org/drawingml/2006/table">
            <a:tbl>
              <a:tblPr firstRow="1" bandRow="1">
                <a:tableStyleId>{073A0DAA-6AF3-43AB-8588-CEC1D06C72B9}</a:tableStyleId>
              </a:tblPr>
              <a:tblGrid>
                <a:gridCol w="3048000">
                  <a:extLst>
                    <a:ext uri="{9D8B030D-6E8A-4147-A177-3AD203B41FA5}">
                      <a16:colId xmlns:a16="http://schemas.microsoft.com/office/drawing/2014/main" val="20000"/>
                    </a:ext>
                  </a:extLst>
                </a:gridCol>
              </a:tblGrid>
              <a:tr h="370840">
                <a:tc>
                  <a:txBody>
                    <a:bodyPr/>
                    <a:lstStyle/>
                    <a:p>
                      <a:pPr algn="ctr"/>
                      <a:r>
                        <a:rPr lang="en-GB" sz="2200" dirty="0"/>
                        <a:t>Material</a:t>
                      </a:r>
                    </a:p>
                  </a:txBody>
                  <a:tcPr/>
                </a:tc>
                <a:extLst>
                  <a:ext uri="{0D108BD9-81ED-4DB2-BD59-A6C34878D82A}">
                    <a16:rowId xmlns:a16="http://schemas.microsoft.com/office/drawing/2014/main" val="10000"/>
                  </a:ext>
                </a:extLst>
              </a:tr>
              <a:tr h="370840">
                <a:tc>
                  <a:txBody>
                    <a:bodyPr/>
                    <a:lstStyle/>
                    <a:p>
                      <a:pPr algn="ctr"/>
                      <a:r>
                        <a:rPr lang="en-GB" sz="2200" dirty="0"/>
                        <a:t>Silver</a:t>
                      </a:r>
                    </a:p>
                  </a:txBody>
                  <a:tcPr/>
                </a:tc>
                <a:extLst>
                  <a:ext uri="{0D108BD9-81ED-4DB2-BD59-A6C34878D82A}">
                    <a16:rowId xmlns:a16="http://schemas.microsoft.com/office/drawing/2014/main" val="10001"/>
                  </a:ext>
                </a:extLst>
              </a:tr>
              <a:tr h="370840">
                <a:tc>
                  <a:txBody>
                    <a:bodyPr/>
                    <a:lstStyle/>
                    <a:p>
                      <a:pPr algn="ctr"/>
                      <a:r>
                        <a:rPr lang="en-GB" sz="2200" dirty="0"/>
                        <a:t>Copper</a:t>
                      </a:r>
                    </a:p>
                  </a:txBody>
                  <a:tcPr/>
                </a:tc>
                <a:extLst>
                  <a:ext uri="{0D108BD9-81ED-4DB2-BD59-A6C34878D82A}">
                    <a16:rowId xmlns:a16="http://schemas.microsoft.com/office/drawing/2014/main" val="10002"/>
                  </a:ext>
                </a:extLst>
              </a:tr>
              <a:tr h="370840">
                <a:tc>
                  <a:txBody>
                    <a:bodyPr/>
                    <a:lstStyle/>
                    <a:p>
                      <a:pPr algn="ctr"/>
                      <a:r>
                        <a:rPr lang="en-GB" sz="2200" dirty="0"/>
                        <a:t>Gold</a:t>
                      </a:r>
                    </a:p>
                  </a:txBody>
                  <a:tcPr/>
                </a:tc>
                <a:extLst>
                  <a:ext uri="{0D108BD9-81ED-4DB2-BD59-A6C34878D82A}">
                    <a16:rowId xmlns:a16="http://schemas.microsoft.com/office/drawing/2014/main" val="10003"/>
                  </a:ext>
                </a:extLst>
              </a:tr>
              <a:tr h="370840">
                <a:tc>
                  <a:txBody>
                    <a:bodyPr/>
                    <a:lstStyle/>
                    <a:p>
                      <a:pPr algn="ctr"/>
                      <a:r>
                        <a:rPr lang="en-GB" sz="2200" dirty="0"/>
                        <a:t>Aluminium</a:t>
                      </a:r>
                    </a:p>
                  </a:txBody>
                  <a:tcPr/>
                </a:tc>
                <a:extLst>
                  <a:ext uri="{0D108BD9-81ED-4DB2-BD59-A6C34878D82A}">
                    <a16:rowId xmlns:a16="http://schemas.microsoft.com/office/drawing/2014/main" val="10004"/>
                  </a:ext>
                </a:extLst>
              </a:tr>
              <a:tr h="370840">
                <a:tc>
                  <a:txBody>
                    <a:bodyPr/>
                    <a:lstStyle/>
                    <a:p>
                      <a:pPr algn="ctr"/>
                      <a:r>
                        <a:rPr lang="en-GB" sz="2200" dirty="0"/>
                        <a:t>Iron</a:t>
                      </a:r>
                    </a:p>
                  </a:txBody>
                  <a:tcPr/>
                </a:tc>
                <a:extLst>
                  <a:ext uri="{0D108BD9-81ED-4DB2-BD59-A6C34878D82A}">
                    <a16:rowId xmlns:a16="http://schemas.microsoft.com/office/drawing/2014/main" val="10005"/>
                  </a:ext>
                </a:extLst>
              </a:tr>
              <a:tr h="370840">
                <a:tc>
                  <a:txBody>
                    <a:bodyPr/>
                    <a:lstStyle/>
                    <a:p>
                      <a:pPr algn="ctr"/>
                      <a:r>
                        <a:rPr lang="en-GB" sz="2200" dirty="0"/>
                        <a:t>Glass</a:t>
                      </a:r>
                    </a:p>
                  </a:txBody>
                  <a:tcPr/>
                </a:tc>
                <a:extLst>
                  <a:ext uri="{0D108BD9-81ED-4DB2-BD59-A6C34878D82A}">
                    <a16:rowId xmlns:a16="http://schemas.microsoft.com/office/drawing/2014/main" val="10006"/>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200" dirty="0"/>
                        <a:t>Concrete</a:t>
                      </a:r>
                    </a:p>
                  </a:txBody>
                  <a:tcPr/>
                </a:tc>
                <a:extLst>
                  <a:ext uri="{0D108BD9-81ED-4DB2-BD59-A6C34878D82A}">
                    <a16:rowId xmlns:a16="http://schemas.microsoft.com/office/drawing/2014/main" val="10007"/>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200" dirty="0"/>
                        <a:t>Brick</a:t>
                      </a:r>
                    </a:p>
                  </a:txBody>
                  <a:tcPr/>
                </a:tc>
                <a:extLst>
                  <a:ext uri="{0D108BD9-81ED-4DB2-BD59-A6C34878D82A}">
                    <a16:rowId xmlns:a16="http://schemas.microsoft.com/office/drawing/2014/main" val="10008"/>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200" dirty="0"/>
                        <a:t>Wood</a:t>
                      </a:r>
                    </a:p>
                  </a:txBody>
                  <a:tcPr/>
                </a:tc>
                <a:extLst>
                  <a:ext uri="{0D108BD9-81ED-4DB2-BD59-A6C34878D82A}">
                    <a16:rowId xmlns:a16="http://schemas.microsoft.com/office/drawing/2014/main" val="10009"/>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200" dirty="0"/>
                        <a:t>Air</a:t>
                      </a:r>
                    </a:p>
                  </a:txBody>
                  <a:tcPr/>
                </a:tc>
                <a:extLst>
                  <a:ext uri="{0D108BD9-81ED-4DB2-BD59-A6C34878D82A}">
                    <a16:rowId xmlns:a16="http://schemas.microsoft.com/office/drawing/2014/main" val="10010"/>
                  </a:ext>
                </a:extLst>
              </a:tr>
            </a:tbl>
          </a:graphicData>
        </a:graphic>
      </p:graphicFrame>
      <p:sp>
        <p:nvSpPr>
          <p:cNvPr id="19" name="Left-Right Arrow 18"/>
          <p:cNvSpPr/>
          <p:nvPr/>
        </p:nvSpPr>
        <p:spPr>
          <a:xfrm rot="5400000">
            <a:off x="-586998" y="4318976"/>
            <a:ext cx="4194340" cy="432048"/>
          </a:xfrm>
          <a:prstGeom prst="leftRigh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179512" y="2406079"/>
            <a:ext cx="1224136" cy="461665"/>
          </a:xfrm>
          <a:prstGeom prst="rect">
            <a:avLst/>
          </a:prstGeom>
          <a:noFill/>
        </p:spPr>
        <p:txBody>
          <a:bodyPr wrap="square" rtlCol="0">
            <a:spAutoFit/>
          </a:bodyPr>
          <a:lstStyle/>
          <a:p>
            <a:pPr algn="ctr"/>
            <a:r>
              <a:rPr lang="en-GB" sz="2400" b="1" dirty="0">
                <a:solidFill>
                  <a:srgbClr val="FF0000"/>
                </a:solidFill>
              </a:rPr>
              <a:t>MOST</a:t>
            </a:r>
            <a:endParaRPr lang="en-GB" b="1" dirty="0">
              <a:solidFill>
                <a:srgbClr val="FF0000"/>
              </a:solidFill>
            </a:endParaRPr>
          </a:p>
        </p:txBody>
      </p:sp>
      <p:sp>
        <p:nvSpPr>
          <p:cNvPr id="21" name="TextBox 20"/>
          <p:cNvSpPr txBox="1"/>
          <p:nvPr/>
        </p:nvSpPr>
        <p:spPr>
          <a:xfrm>
            <a:off x="143508" y="5717773"/>
            <a:ext cx="1224136" cy="461665"/>
          </a:xfrm>
          <a:prstGeom prst="rect">
            <a:avLst/>
          </a:prstGeom>
          <a:noFill/>
        </p:spPr>
        <p:txBody>
          <a:bodyPr wrap="square" rtlCol="0">
            <a:spAutoFit/>
          </a:bodyPr>
          <a:lstStyle/>
          <a:p>
            <a:pPr algn="ctr"/>
            <a:r>
              <a:rPr lang="en-GB" sz="2400" b="1" dirty="0">
                <a:solidFill>
                  <a:srgbClr val="FF0000"/>
                </a:solidFill>
              </a:rPr>
              <a:t>LEAST</a:t>
            </a:r>
            <a:endParaRPr lang="en-GB" b="1" dirty="0">
              <a:solidFill>
                <a:srgbClr val="FF0000"/>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844434229"/>
              </p:ext>
            </p:extLst>
          </p:nvPr>
        </p:nvGraphicFramePr>
        <p:xfrm>
          <a:off x="4900396" y="2042439"/>
          <a:ext cx="4018761" cy="4693920"/>
        </p:xfrm>
        <a:graphic>
          <a:graphicData uri="http://schemas.openxmlformats.org/drawingml/2006/table">
            <a:tbl>
              <a:tblPr firstRow="1" bandRow="1">
                <a:tableStyleId>{073A0DAA-6AF3-43AB-8588-CEC1D06C72B9}</a:tableStyleId>
              </a:tblPr>
              <a:tblGrid>
                <a:gridCol w="4018761">
                  <a:extLst>
                    <a:ext uri="{9D8B030D-6E8A-4147-A177-3AD203B41FA5}">
                      <a16:colId xmlns:a16="http://schemas.microsoft.com/office/drawing/2014/main" val="20000"/>
                    </a:ext>
                  </a:extLst>
                </a:gridCol>
              </a:tblGrid>
              <a:tr h="370840">
                <a:tc>
                  <a:txBody>
                    <a:bodyPr/>
                    <a:lstStyle/>
                    <a:p>
                      <a:pPr algn="ctr"/>
                      <a:r>
                        <a:rPr lang="en-GB" sz="2200" dirty="0"/>
                        <a:t>Thermal Conductivity</a:t>
                      </a:r>
                      <a:r>
                        <a:rPr lang="en-GB" sz="2200" baseline="0" dirty="0"/>
                        <a:t> (W/</a:t>
                      </a:r>
                      <a:r>
                        <a:rPr lang="en-GB" sz="2200" baseline="0" dirty="0" err="1"/>
                        <a:t>mK</a:t>
                      </a:r>
                      <a:r>
                        <a:rPr lang="en-GB" sz="2200" baseline="0" dirty="0"/>
                        <a:t>)</a:t>
                      </a:r>
                      <a:endParaRPr lang="en-GB" sz="2200" dirty="0"/>
                    </a:p>
                  </a:txBody>
                  <a:tcPr/>
                </a:tc>
                <a:extLst>
                  <a:ext uri="{0D108BD9-81ED-4DB2-BD59-A6C34878D82A}">
                    <a16:rowId xmlns:a16="http://schemas.microsoft.com/office/drawing/2014/main" val="10000"/>
                  </a:ext>
                </a:extLst>
              </a:tr>
              <a:tr h="370840">
                <a:tc>
                  <a:txBody>
                    <a:bodyPr/>
                    <a:lstStyle/>
                    <a:p>
                      <a:pPr algn="ctr"/>
                      <a:r>
                        <a:rPr lang="en-GB" sz="2200" dirty="0"/>
                        <a:t>406</a:t>
                      </a:r>
                    </a:p>
                  </a:txBody>
                  <a:tcPr/>
                </a:tc>
                <a:extLst>
                  <a:ext uri="{0D108BD9-81ED-4DB2-BD59-A6C34878D82A}">
                    <a16:rowId xmlns:a16="http://schemas.microsoft.com/office/drawing/2014/main" val="10001"/>
                  </a:ext>
                </a:extLst>
              </a:tr>
              <a:tr h="370840">
                <a:tc>
                  <a:txBody>
                    <a:bodyPr/>
                    <a:lstStyle/>
                    <a:p>
                      <a:pPr algn="ctr"/>
                      <a:r>
                        <a:rPr lang="en-GB" sz="2200" dirty="0"/>
                        <a:t>385</a:t>
                      </a:r>
                    </a:p>
                  </a:txBody>
                  <a:tcPr/>
                </a:tc>
                <a:extLst>
                  <a:ext uri="{0D108BD9-81ED-4DB2-BD59-A6C34878D82A}">
                    <a16:rowId xmlns:a16="http://schemas.microsoft.com/office/drawing/2014/main" val="10002"/>
                  </a:ext>
                </a:extLst>
              </a:tr>
              <a:tr h="370840">
                <a:tc>
                  <a:txBody>
                    <a:bodyPr/>
                    <a:lstStyle/>
                    <a:p>
                      <a:pPr algn="ctr"/>
                      <a:r>
                        <a:rPr lang="en-GB" sz="2200" dirty="0"/>
                        <a:t>314</a:t>
                      </a:r>
                    </a:p>
                  </a:txBody>
                  <a:tcPr/>
                </a:tc>
                <a:extLst>
                  <a:ext uri="{0D108BD9-81ED-4DB2-BD59-A6C34878D82A}">
                    <a16:rowId xmlns:a16="http://schemas.microsoft.com/office/drawing/2014/main" val="10003"/>
                  </a:ext>
                </a:extLst>
              </a:tr>
              <a:tr h="370840">
                <a:tc>
                  <a:txBody>
                    <a:bodyPr/>
                    <a:lstStyle/>
                    <a:p>
                      <a:pPr algn="ctr"/>
                      <a:r>
                        <a:rPr lang="en-GB" sz="2200" dirty="0"/>
                        <a:t>205</a:t>
                      </a:r>
                    </a:p>
                  </a:txBody>
                  <a:tcPr/>
                </a:tc>
                <a:extLst>
                  <a:ext uri="{0D108BD9-81ED-4DB2-BD59-A6C34878D82A}">
                    <a16:rowId xmlns:a16="http://schemas.microsoft.com/office/drawing/2014/main" val="10004"/>
                  </a:ext>
                </a:extLst>
              </a:tr>
              <a:tr h="370840">
                <a:tc>
                  <a:txBody>
                    <a:bodyPr/>
                    <a:lstStyle/>
                    <a:p>
                      <a:pPr algn="ctr"/>
                      <a:r>
                        <a:rPr lang="en-GB" sz="2200" dirty="0"/>
                        <a:t>80</a:t>
                      </a:r>
                    </a:p>
                  </a:txBody>
                  <a:tcPr/>
                </a:tc>
                <a:extLst>
                  <a:ext uri="{0D108BD9-81ED-4DB2-BD59-A6C34878D82A}">
                    <a16:rowId xmlns:a16="http://schemas.microsoft.com/office/drawing/2014/main" val="10005"/>
                  </a:ext>
                </a:extLst>
              </a:tr>
              <a:tr h="370840">
                <a:tc>
                  <a:txBody>
                    <a:bodyPr/>
                    <a:lstStyle/>
                    <a:p>
                      <a:pPr algn="ctr"/>
                      <a:r>
                        <a:rPr lang="en-GB" sz="2200" dirty="0"/>
                        <a:t>0.81</a:t>
                      </a:r>
                    </a:p>
                  </a:txBody>
                  <a:tcPr/>
                </a:tc>
                <a:extLst>
                  <a:ext uri="{0D108BD9-81ED-4DB2-BD59-A6C34878D82A}">
                    <a16:rowId xmlns:a16="http://schemas.microsoft.com/office/drawing/2014/main" val="10006"/>
                  </a:ext>
                </a:extLst>
              </a:tr>
              <a:tr h="370840">
                <a:tc>
                  <a:txBody>
                    <a:bodyPr/>
                    <a:lstStyle/>
                    <a:p>
                      <a:pPr algn="ctr"/>
                      <a:r>
                        <a:rPr lang="en-GB" sz="2200" dirty="0"/>
                        <a:t>0.8</a:t>
                      </a:r>
                    </a:p>
                  </a:txBody>
                  <a:tcPr/>
                </a:tc>
                <a:extLst>
                  <a:ext uri="{0D108BD9-81ED-4DB2-BD59-A6C34878D82A}">
                    <a16:rowId xmlns:a16="http://schemas.microsoft.com/office/drawing/2014/main" val="10007"/>
                  </a:ext>
                </a:extLst>
              </a:tr>
              <a:tr h="370840">
                <a:tc>
                  <a:txBody>
                    <a:bodyPr/>
                    <a:lstStyle/>
                    <a:p>
                      <a:pPr algn="ctr"/>
                      <a:r>
                        <a:rPr lang="en-GB" sz="2200" dirty="0"/>
                        <a:t>0.6</a:t>
                      </a:r>
                    </a:p>
                  </a:txBody>
                  <a:tcPr/>
                </a:tc>
                <a:extLst>
                  <a:ext uri="{0D108BD9-81ED-4DB2-BD59-A6C34878D82A}">
                    <a16:rowId xmlns:a16="http://schemas.microsoft.com/office/drawing/2014/main" val="10008"/>
                  </a:ext>
                </a:extLst>
              </a:tr>
              <a:tr h="370840">
                <a:tc>
                  <a:txBody>
                    <a:bodyPr/>
                    <a:lstStyle/>
                    <a:p>
                      <a:pPr algn="ctr"/>
                      <a:r>
                        <a:rPr lang="en-GB" sz="2200" dirty="0"/>
                        <a:t>0.12</a:t>
                      </a:r>
                    </a:p>
                  </a:txBody>
                  <a:tcPr/>
                </a:tc>
                <a:extLst>
                  <a:ext uri="{0D108BD9-81ED-4DB2-BD59-A6C34878D82A}">
                    <a16:rowId xmlns:a16="http://schemas.microsoft.com/office/drawing/2014/main" val="10009"/>
                  </a:ext>
                </a:extLst>
              </a:tr>
              <a:tr h="370840">
                <a:tc>
                  <a:txBody>
                    <a:bodyPr/>
                    <a:lstStyle/>
                    <a:p>
                      <a:pPr algn="ctr"/>
                      <a:r>
                        <a:rPr lang="en-GB" sz="2200" dirty="0"/>
                        <a:t>0.024</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1346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94444E-6 1.85185E-6 L -0.1875 0.00463 " pathEditMode="relative" rAng="0" ptsTypes="AA">
                                      <p:cBhvr>
                                        <p:cTn id="6" dur="2000" fill="hold"/>
                                        <p:tgtEl>
                                          <p:spTgt spid="5"/>
                                        </p:tgtEl>
                                        <p:attrNameLst>
                                          <p:attrName>ppt_x</p:attrName>
                                          <p:attrName>ppt_y</p:attrName>
                                        </p:attrNameLst>
                                      </p:cBhvr>
                                      <p:rCtr x="-9375" y="231"/>
                                    </p:animMotion>
                                  </p:childTnLst>
                                </p:cTn>
                              </p:par>
                              <p:par>
                                <p:cTn id="7" presetID="42" presetClass="path" presetSubtype="0" accel="50000" decel="50000" fill="hold" nodeType="withEffect">
                                  <p:stCondLst>
                                    <p:cond delay="0"/>
                                  </p:stCondLst>
                                  <p:childTnLst>
                                    <p:animMotion origin="layout" path="M 0.00938 0.00463 L 0.60938 0.00926 " pathEditMode="relative" rAng="0" ptsTypes="AA">
                                      <p:cBhvr>
                                        <p:cTn id="8" dur="2000" fill="hold"/>
                                        <p:tgtEl>
                                          <p:spTgt spid="6"/>
                                        </p:tgtEl>
                                        <p:attrNameLst>
                                          <p:attrName>ppt_x</p:attrName>
                                          <p:attrName>ppt_y</p:attrName>
                                        </p:attrNameLst>
                                      </p:cBhvr>
                                      <p:rCtr x="30000" y="231"/>
                                    </p:animMotion>
                                  </p:childTnLst>
                                </p:cTn>
                              </p:par>
                              <p:par>
                                <p:cTn id="9" presetID="42" presetClass="path" presetSubtype="0" accel="50000" decel="50000" fill="hold" nodeType="withEffect">
                                  <p:stCondLst>
                                    <p:cond delay="0"/>
                                  </p:stCondLst>
                                  <p:childTnLst>
                                    <p:animMotion origin="layout" path="M 0 1.85185E-6 L -0.20556 0.00463 " pathEditMode="relative" rAng="0" ptsTypes="AA">
                                      <p:cBhvr>
                                        <p:cTn id="10" dur="2000" fill="hold"/>
                                        <p:tgtEl>
                                          <p:spTgt spid="7"/>
                                        </p:tgtEl>
                                        <p:attrNameLst>
                                          <p:attrName>ppt_x</p:attrName>
                                          <p:attrName>ppt_y</p:attrName>
                                        </p:attrNameLst>
                                      </p:cBhvr>
                                      <p:rCtr x="-10278" y="231"/>
                                    </p:animMotion>
                                  </p:childTnLst>
                                </p:cTn>
                              </p:par>
                              <p:par>
                                <p:cTn id="11" presetID="42" presetClass="path" presetSubtype="0" accel="50000" decel="50000" fill="hold" nodeType="withEffect">
                                  <p:stCondLst>
                                    <p:cond delay="0"/>
                                  </p:stCondLst>
                                  <p:childTnLst>
                                    <p:animMotion origin="layout" path="M 0.00087 0.00579 L -0.20243 -1.11111E-6 " pathEditMode="relative" rAng="0" ptsTypes="AA">
                                      <p:cBhvr>
                                        <p:cTn id="12" dur="2000" fill="hold"/>
                                        <p:tgtEl>
                                          <p:spTgt spid="8"/>
                                        </p:tgtEl>
                                        <p:attrNameLst>
                                          <p:attrName>ppt_x</p:attrName>
                                          <p:attrName>ppt_y</p:attrName>
                                        </p:attrNameLst>
                                      </p:cBhvr>
                                      <p:rCtr x="-10174" y="-301"/>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864" y="1038913"/>
            <a:ext cx="8856984" cy="1036712"/>
          </a:xfrm>
        </p:spPr>
        <p:txBody>
          <a:bodyPr>
            <a:normAutofit/>
          </a:bodyPr>
          <a:lstStyle/>
          <a:p>
            <a:pPr marL="0" indent="0" algn="ctr">
              <a:buNone/>
            </a:pPr>
            <a:r>
              <a:rPr lang="en-GB" sz="3200" dirty="0">
                <a:solidFill>
                  <a:srgbClr val="FF0000"/>
                </a:solidFill>
                <a:latin typeface="Comic Sans MS" panose="030F0702030302020204" pitchFamily="66" charset="0"/>
              </a:rPr>
              <a:t>What is insulation? Where have you heard this word before?</a:t>
            </a:r>
          </a:p>
        </p:txBody>
      </p:sp>
      <p:sp>
        <p:nvSpPr>
          <p:cNvPr id="6" name="TextBox 5"/>
          <p:cNvSpPr txBox="1"/>
          <p:nvPr/>
        </p:nvSpPr>
        <p:spPr>
          <a:xfrm>
            <a:off x="394657" y="1985387"/>
            <a:ext cx="8604956" cy="1384995"/>
          </a:xfrm>
          <a:prstGeom prst="rect">
            <a:avLst/>
          </a:prstGeom>
          <a:noFill/>
        </p:spPr>
        <p:txBody>
          <a:bodyPr wrap="square" rtlCol="0">
            <a:spAutoFit/>
          </a:bodyPr>
          <a:lstStyle/>
          <a:p>
            <a:r>
              <a:rPr lang="en-GB" sz="2800" dirty="0"/>
              <a:t>Insulation means to reduce the amount of energy transfer across a material.   Therefore thermal insulation is to reduce the rate of heat energy transfer.</a:t>
            </a:r>
          </a:p>
        </p:txBody>
      </p:sp>
      <p:sp>
        <p:nvSpPr>
          <p:cNvPr id="8" name="Content Placeholder 2"/>
          <p:cNvSpPr txBox="1">
            <a:spLocks/>
          </p:cNvSpPr>
          <p:nvPr/>
        </p:nvSpPr>
        <p:spPr>
          <a:xfrm>
            <a:off x="143508" y="3487618"/>
            <a:ext cx="8856984" cy="5183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a:solidFill>
                  <a:schemeClr val="accent2"/>
                </a:solidFill>
                <a:latin typeface="Comic Sans MS" panose="030F0702030302020204" pitchFamily="66" charset="0"/>
              </a:rPr>
              <a:t>Use your list to identify materials that would make good thermal insulators.</a:t>
            </a:r>
          </a:p>
        </p:txBody>
      </p:sp>
      <p:sp>
        <p:nvSpPr>
          <p:cNvPr id="9" name="TextBox 8"/>
          <p:cNvSpPr txBox="1"/>
          <p:nvPr/>
        </p:nvSpPr>
        <p:spPr>
          <a:xfrm>
            <a:off x="431540" y="4608784"/>
            <a:ext cx="8352928" cy="523220"/>
          </a:xfrm>
          <a:prstGeom prst="rect">
            <a:avLst/>
          </a:prstGeom>
          <a:noFill/>
        </p:spPr>
        <p:txBody>
          <a:bodyPr wrap="square" rtlCol="0">
            <a:spAutoFit/>
          </a:bodyPr>
          <a:lstStyle/>
          <a:p>
            <a:pPr algn="ctr"/>
            <a:r>
              <a:rPr lang="en-GB" sz="2800" dirty="0"/>
              <a:t>Wood, Brick, air, glass, concrete……………</a:t>
            </a:r>
          </a:p>
        </p:txBody>
      </p:sp>
      <p:sp>
        <p:nvSpPr>
          <p:cNvPr id="10" name="Content Placeholder 2"/>
          <p:cNvSpPr txBox="1">
            <a:spLocks/>
          </p:cNvSpPr>
          <p:nvPr/>
        </p:nvSpPr>
        <p:spPr>
          <a:xfrm>
            <a:off x="143508" y="5274091"/>
            <a:ext cx="8856984" cy="5183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a:solidFill>
                  <a:srgbClr val="00B050"/>
                </a:solidFill>
                <a:latin typeface="Comic Sans MS" panose="030F0702030302020204" pitchFamily="66" charset="0"/>
              </a:rPr>
              <a:t>What do these materials have in common?</a:t>
            </a:r>
          </a:p>
        </p:txBody>
      </p:sp>
      <p:sp>
        <p:nvSpPr>
          <p:cNvPr id="11" name="TextBox 10"/>
          <p:cNvSpPr txBox="1"/>
          <p:nvPr/>
        </p:nvSpPr>
        <p:spPr>
          <a:xfrm>
            <a:off x="395536" y="5858148"/>
            <a:ext cx="8352928" cy="954107"/>
          </a:xfrm>
          <a:prstGeom prst="rect">
            <a:avLst/>
          </a:prstGeom>
          <a:noFill/>
        </p:spPr>
        <p:txBody>
          <a:bodyPr wrap="square" rtlCol="0">
            <a:spAutoFit/>
          </a:bodyPr>
          <a:lstStyle/>
          <a:p>
            <a:pPr algn="ctr"/>
            <a:r>
              <a:rPr lang="en-GB" sz="2800" dirty="0"/>
              <a:t>They are poor thermal conductors, therefore insulators.</a:t>
            </a:r>
          </a:p>
          <a:p>
            <a:pPr algn="ctr"/>
            <a:r>
              <a:rPr lang="en-GB" sz="2800" dirty="0"/>
              <a:t>The rate of energy transfer across the material is low. </a:t>
            </a:r>
          </a:p>
        </p:txBody>
      </p:sp>
      <p:sp>
        <p:nvSpPr>
          <p:cNvPr id="13" name="Content Placeholder 2">
            <a:extLst>
              <a:ext uri="{FF2B5EF4-FFF2-40B4-BE49-F238E27FC236}">
                <a16:creationId xmlns:a16="http://schemas.microsoft.com/office/drawing/2014/main" id="{9EBDF69D-B148-4A05-860E-47CCC77A9FCF}"/>
              </a:ext>
            </a:extLst>
          </p:cNvPr>
          <p:cNvSpPr txBox="1">
            <a:spLocks/>
          </p:cNvSpPr>
          <p:nvPr/>
        </p:nvSpPr>
        <p:spPr>
          <a:xfrm>
            <a:off x="457200" y="238550"/>
            <a:ext cx="8229600" cy="658276"/>
          </a:xfrm>
          <a:prstGeom prst="rect">
            <a:avLst/>
          </a:prstGeom>
          <a:solidFill>
            <a:schemeClr val="accent1">
              <a:lumMod val="20000"/>
              <a:lumOff val="80000"/>
            </a:schemeClr>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GB" sz="4000" dirty="0">
                <a:solidFill>
                  <a:srgbClr val="0070C0"/>
                </a:solidFill>
              </a:rPr>
              <a:t>THINK – PAIR - SHARE</a:t>
            </a:r>
          </a:p>
        </p:txBody>
      </p:sp>
    </p:spTree>
    <p:extLst>
      <p:ext uri="{BB962C8B-B14F-4D97-AF65-F5344CB8AC3E}">
        <p14:creationId xmlns:p14="http://schemas.microsoft.com/office/powerpoint/2010/main" val="357636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43609"/>
            <a:ext cx="8886752" cy="1008112"/>
          </a:xfrm>
        </p:spPr>
        <p:txBody>
          <a:bodyPr>
            <a:normAutofit/>
          </a:bodyPr>
          <a:lstStyle/>
          <a:p>
            <a:pPr marL="0" indent="0" algn="ctr">
              <a:buNone/>
            </a:pPr>
            <a:r>
              <a:rPr lang="en-GB" sz="3200" dirty="0">
                <a:solidFill>
                  <a:srgbClr val="0070C0"/>
                </a:solidFill>
                <a:latin typeface="Comic Sans MS" panose="030F0702030302020204" pitchFamily="66" charset="0"/>
              </a:rPr>
              <a:t>What factors effect the rate of heat transfer across a material?</a:t>
            </a:r>
          </a:p>
        </p:txBody>
      </p:sp>
      <p:sp>
        <p:nvSpPr>
          <p:cNvPr id="5" name="TextBox 4"/>
          <p:cNvSpPr txBox="1"/>
          <p:nvPr/>
        </p:nvSpPr>
        <p:spPr>
          <a:xfrm>
            <a:off x="107504" y="4552613"/>
            <a:ext cx="8886752" cy="1815882"/>
          </a:xfrm>
          <a:prstGeom prst="rect">
            <a:avLst/>
          </a:prstGeom>
          <a:noFill/>
        </p:spPr>
        <p:txBody>
          <a:bodyPr wrap="square" rtlCol="0">
            <a:spAutoFit/>
          </a:bodyPr>
          <a:lstStyle/>
          <a:p>
            <a:pPr algn="ctr"/>
            <a:r>
              <a:rPr lang="en-GB" sz="2800" dirty="0"/>
              <a:t>The rate of energy transfer across a material depends on:</a:t>
            </a:r>
          </a:p>
          <a:p>
            <a:pPr marL="285750" indent="-285750" algn="ctr">
              <a:buFont typeface="Arial" panose="020B0604020202020204" pitchFamily="34" charset="0"/>
              <a:buChar char="•"/>
            </a:pPr>
            <a:r>
              <a:rPr lang="en-GB" sz="2800" dirty="0"/>
              <a:t>The temperature difference across the material.</a:t>
            </a:r>
          </a:p>
          <a:p>
            <a:pPr marL="285750" indent="-285750" algn="ctr">
              <a:buFont typeface="Arial" panose="020B0604020202020204" pitchFamily="34" charset="0"/>
              <a:buChar char="•"/>
            </a:pPr>
            <a:r>
              <a:rPr lang="en-GB" sz="2800" dirty="0"/>
              <a:t>The thickness of the material.</a:t>
            </a:r>
          </a:p>
          <a:p>
            <a:pPr marL="285750" indent="-285750" algn="r">
              <a:buFont typeface="Arial" panose="020B0604020202020204" pitchFamily="34" charset="0"/>
              <a:buChar char="•"/>
            </a:pPr>
            <a:r>
              <a:rPr lang="en-GB" sz="2800" dirty="0"/>
              <a:t>The thermal conductivity of the material.</a:t>
            </a:r>
          </a:p>
        </p:txBody>
      </p:sp>
      <p:sp>
        <p:nvSpPr>
          <p:cNvPr id="6" name="Rectangle 5"/>
          <p:cNvSpPr/>
          <p:nvPr/>
        </p:nvSpPr>
        <p:spPr>
          <a:xfrm>
            <a:off x="424468" y="1364288"/>
            <a:ext cx="8323995" cy="2975765"/>
          </a:xfrm>
          <a:prstGeom prst="rect">
            <a:avLst/>
          </a:prstGeom>
          <a:solidFill>
            <a:schemeClr val="bg2">
              <a:lumMod val="7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75000"/>
                </a:schemeClr>
              </a:solidFill>
            </a:endParaRPr>
          </a:p>
        </p:txBody>
      </p:sp>
      <p:sp>
        <p:nvSpPr>
          <p:cNvPr id="7" name="Rectangle 6"/>
          <p:cNvSpPr/>
          <p:nvPr/>
        </p:nvSpPr>
        <p:spPr>
          <a:xfrm>
            <a:off x="4107721" y="1364287"/>
            <a:ext cx="482936" cy="2975759"/>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207417" y="2518191"/>
            <a:ext cx="1656184" cy="646331"/>
          </a:xfrm>
          <a:prstGeom prst="rect">
            <a:avLst/>
          </a:prstGeom>
          <a:noFill/>
        </p:spPr>
        <p:txBody>
          <a:bodyPr wrap="square" rtlCol="0">
            <a:spAutoFit/>
          </a:bodyPr>
          <a:lstStyle/>
          <a:p>
            <a:pPr algn="ctr"/>
            <a:r>
              <a:rPr lang="en-GB" sz="3600" b="1" dirty="0">
                <a:solidFill>
                  <a:srgbClr val="FF0000"/>
                </a:solidFill>
              </a:rPr>
              <a:t>HOT</a:t>
            </a:r>
            <a:endParaRPr lang="en-GB" b="1" dirty="0">
              <a:solidFill>
                <a:srgbClr val="FF0000"/>
              </a:solidFill>
            </a:endParaRPr>
          </a:p>
        </p:txBody>
      </p:sp>
      <p:sp>
        <p:nvSpPr>
          <p:cNvPr id="9" name="TextBox 8"/>
          <p:cNvSpPr txBox="1"/>
          <p:nvPr/>
        </p:nvSpPr>
        <p:spPr>
          <a:xfrm>
            <a:off x="5517643" y="2525856"/>
            <a:ext cx="1656184" cy="646331"/>
          </a:xfrm>
          <a:prstGeom prst="rect">
            <a:avLst/>
          </a:prstGeom>
          <a:noFill/>
        </p:spPr>
        <p:txBody>
          <a:bodyPr wrap="square" rtlCol="0">
            <a:spAutoFit/>
          </a:bodyPr>
          <a:lstStyle/>
          <a:p>
            <a:r>
              <a:rPr lang="en-GB" sz="3600" b="1" dirty="0">
                <a:solidFill>
                  <a:srgbClr val="00B0F0"/>
                </a:solidFill>
              </a:rPr>
              <a:t>COLD</a:t>
            </a:r>
            <a:endParaRPr lang="en-GB" b="1" dirty="0">
              <a:solidFill>
                <a:srgbClr val="00B0F0"/>
              </a:solidFill>
            </a:endParaRPr>
          </a:p>
        </p:txBody>
      </p:sp>
      <p:cxnSp>
        <p:nvCxnSpPr>
          <p:cNvPr id="20" name="Straight Connector 19"/>
          <p:cNvCxnSpPr/>
          <p:nvPr/>
        </p:nvCxnSpPr>
        <p:spPr>
          <a:xfrm>
            <a:off x="2771800" y="1689229"/>
            <a:ext cx="7455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771800" y="2193285"/>
            <a:ext cx="7455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771800" y="2638437"/>
            <a:ext cx="7455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771800" y="3057381"/>
            <a:ext cx="7455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771800" y="3489429"/>
            <a:ext cx="7455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771800" y="3921477"/>
            <a:ext cx="7455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98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643 3.7037E-6 L 0.24271 3.7037E-6 " pathEditMode="relative" rAng="0" ptsTypes="AA">
                                      <p:cBhvr>
                                        <p:cTn id="6" dur="2000" fill="hold"/>
                                        <p:tgtEl>
                                          <p:spTgt spid="20"/>
                                        </p:tgtEl>
                                        <p:attrNameLst>
                                          <p:attrName>ppt_x</p:attrName>
                                          <p:attrName>ppt_y</p:attrName>
                                        </p:attrNameLst>
                                      </p:cBhvr>
                                      <p:rCtr x="11806" y="0"/>
                                    </p:animMotion>
                                  </p:childTnLst>
                                </p:cTn>
                              </p:par>
                              <p:par>
                                <p:cTn id="7" presetID="42" presetClass="path" presetSubtype="0" accel="50000" decel="50000" fill="hold" nodeType="withEffect">
                                  <p:stCondLst>
                                    <p:cond delay="0"/>
                                  </p:stCondLst>
                                  <p:childTnLst>
                                    <p:animMotion origin="layout" path="M -3.61111E-6 2.59259E-6 L 0.24271 2.59259E-6 " pathEditMode="relative" rAng="0" ptsTypes="AA">
                                      <p:cBhvr>
                                        <p:cTn id="8" dur="2000" fill="hold"/>
                                        <p:tgtEl>
                                          <p:spTgt spid="22"/>
                                        </p:tgtEl>
                                        <p:attrNameLst>
                                          <p:attrName>ppt_x</p:attrName>
                                          <p:attrName>ppt_y</p:attrName>
                                        </p:attrNameLst>
                                      </p:cBhvr>
                                      <p:rCtr x="12135" y="0"/>
                                    </p:animMotion>
                                  </p:childTnLst>
                                </p:cTn>
                              </p:par>
                              <p:par>
                                <p:cTn id="9" presetID="42" presetClass="path" presetSubtype="0" accel="50000" decel="50000" fill="hold" nodeType="withEffect">
                                  <p:stCondLst>
                                    <p:cond delay="0"/>
                                  </p:stCondLst>
                                  <p:childTnLst>
                                    <p:animMotion origin="layout" path="M -3.61111E-6 -2.22222E-6 L 0.24271 0.00116 " pathEditMode="relative" rAng="0" ptsTypes="AA">
                                      <p:cBhvr>
                                        <p:cTn id="10" dur="2000" fill="hold"/>
                                        <p:tgtEl>
                                          <p:spTgt spid="23"/>
                                        </p:tgtEl>
                                        <p:attrNameLst>
                                          <p:attrName>ppt_x</p:attrName>
                                          <p:attrName>ppt_y</p:attrName>
                                        </p:attrNameLst>
                                      </p:cBhvr>
                                      <p:rCtr x="12135" y="46"/>
                                    </p:animMotion>
                                  </p:childTnLst>
                                </p:cTn>
                              </p:par>
                              <p:par>
                                <p:cTn id="11" presetID="42" presetClass="path" presetSubtype="0" accel="50000" decel="50000" fill="hold" nodeType="withEffect">
                                  <p:stCondLst>
                                    <p:cond delay="0"/>
                                  </p:stCondLst>
                                  <p:childTnLst>
                                    <p:animMotion origin="layout" path="M -3.61111E-6 -3.33333E-6 L 0.24271 0.00278 " pathEditMode="relative" rAng="0" ptsTypes="AA">
                                      <p:cBhvr>
                                        <p:cTn id="12" dur="2000" fill="hold"/>
                                        <p:tgtEl>
                                          <p:spTgt spid="24"/>
                                        </p:tgtEl>
                                        <p:attrNameLst>
                                          <p:attrName>ppt_x</p:attrName>
                                          <p:attrName>ppt_y</p:attrName>
                                        </p:attrNameLst>
                                      </p:cBhvr>
                                      <p:rCtr x="12135" y="139"/>
                                    </p:animMotion>
                                  </p:childTnLst>
                                </p:cTn>
                              </p:par>
                              <p:par>
                                <p:cTn id="13" presetID="42" presetClass="path" presetSubtype="0" accel="50000" decel="50000" fill="hold" nodeType="withEffect">
                                  <p:stCondLst>
                                    <p:cond delay="0"/>
                                  </p:stCondLst>
                                  <p:childTnLst>
                                    <p:animMotion origin="layout" path="M -3.61111E-6 3.7037E-6 L 0.24271 -0.00186 " pathEditMode="relative" rAng="0" ptsTypes="AA">
                                      <p:cBhvr>
                                        <p:cTn id="14" dur="2000" fill="hold"/>
                                        <p:tgtEl>
                                          <p:spTgt spid="25"/>
                                        </p:tgtEl>
                                        <p:attrNameLst>
                                          <p:attrName>ppt_x</p:attrName>
                                          <p:attrName>ppt_y</p:attrName>
                                        </p:attrNameLst>
                                      </p:cBhvr>
                                      <p:rCtr x="12135" y="-93"/>
                                    </p:animMotion>
                                  </p:childTnLst>
                                </p:cTn>
                              </p:par>
                              <p:par>
                                <p:cTn id="15" presetID="42" presetClass="path" presetSubtype="0" accel="50000" decel="50000" fill="hold" nodeType="withEffect">
                                  <p:stCondLst>
                                    <p:cond delay="0"/>
                                  </p:stCondLst>
                                  <p:childTnLst>
                                    <p:animMotion origin="layout" path="M -3.61111E-6 7.40741E-7 L 0.24271 7.40741E-7 " pathEditMode="relative" rAng="0" ptsTypes="AA">
                                      <p:cBhvr>
                                        <p:cTn id="16" dur="2000" fill="hold"/>
                                        <p:tgtEl>
                                          <p:spTgt spid="26"/>
                                        </p:tgtEl>
                                        <p:attrNameLst>
                                          <p:attrName>ppt_x</p:attrName>
                                          <p:attrName>ppt_y</p:attrName>
                                        </p:attrNameLst>
                                      </p:cBhvr>
                                      <p:rCtr x="12135" y="0"/>
                                    </p:animMotion>
                                  </p:childTnLst>
                                </p:cTn>
                              </p:par>
                              <p:par>
                                <p:cTn id="17" presetID="30" presetClass="emph" presetSubtype="0" fill="hold" nodeType="withEffect">
                                  <p:stCondLst>
                                    <p:cond delay="500"/>
                                  </p:stCondLst>
                                  <p:childTnLst>
                                    <p:animClr clrSpc="hsl" dir="cw">
                                      <p:cBhvr override="childStyle">
                                        <p:cTn id="18" dur="500" fill="hold"/>
                                        <p:tgtEl>
                                          <p:spTgt spid="20"/>
                                        </p:tgtEl>
                                        <p:attrNameLst>
                                          <p:attrName>style.color</p:attrName>
                                        </p:attrNameLst>
                                      </p:cBhvr>
                                      <p:by>
                                        <p:hsl h="0" s="12549" l="25098"/>
                                      </p:by>
                                    </p:animClr>
                                    <p:animClr clrSpc="hsl" dir="cw">
                                      <p:cBhvr>
                                        <p:cTn id="19" dur="500" fill="hold"/>
                                        <p:tgtEl>
                                          <p:spTgt spid="20"/>
                                        </p:tgtEl>
                                        <p:attrNameLst>
                                          <p:attrName>fillcolor</p:attrName>
                                        </p:attrNameLst>
                                      </p:cBhvr>
                                      <p:by>
                                        <p:hsl h="0" s="12549" l="25098"/>
                                      </p:by>
                                    </p:animClr>
                                    <p:animClr clrSpc="hsl" dir="cw">
                                      <p:cBhvr>
                                        <p:cTn id="20" dur="500" fill="hold"/>
                                        <p:tgtEl>
                                          <p:spTgt spid="20"/>
                                        </p:tgtEl>
                                        <p:attrNameLst>
                                          <p:attrName>stroke.color</p:attrName>
                                        </p:attrNameLst>
                                      </p:cBhvr>
                                      <p:by>
                                        <p:hsl h="0" s="12549" l="25098"/>
                                      </p:by>
                                    </p:animClr>
                                    <p:set>
                                      <p:cBhvr>
                                        <p:cTn id="21" dur="500" fill="hold"/>
                                        <p:tgtEl>
                                          <p:spTgt spid="20"/>
                                        </p:tgtEl>
                                        <p:attrNameLst>
                                          <p:attrName>fill.type</p:attrName>
                                        </p:attrNameLst>
                                      </p:cBhvr>
                                      <p:to>
                                        <p:strVal val="solid"/>
                                      </p:to>
                                    </p:set>
                                  </p:childTnLst>
                                </p:cTn>
                              </p:par>
                              <p:par>
                                <p:cTn id="22" presetID="30" presetClass="emph" presetSubtype="0" fill="hold" nodeType="withEffect">
                                  <p:stCondLst>
                                    <p:cond delay="500"/>
                                  </p:stCondLst>
                                  <p:childTnLst>
                                    <p:animClr clrSpc="hsl" dir="cw">
                                      <p:cBhvr override="childStyle">
                                        <p:cTn id="23" dur="500" fill="hold"/>
                                        <p:tgtEl>
                                          <p:spTgt spid="22"/>
                                        </p:tgtEl>
                                        <p:attrNameLst>
                                          <p:attrName>style.color</p:attrName>
                                        </p:attrNameLst>
                                      </p:cBhvr>
                                      <p:by>
                                        <p:hsl h="0" s="12549" l="25098"/>
                                      </p:by>
                                    </p:animClr>
                                    <p:animClr clrSpc="hsl" dir="cw">
                                      <p:cBhvr>
                                        <p:cTn id="24" dur="500" fill="hold"/>
                                        <p:tgtEl>
                                          <p:spTgt spid="22"/>
                                        </p:tgtEl>
                                        <p:attrNameLst>
                                          <p:attrName>fillcolor</p:attrName>
                                        </p:attrNameLst>
                                      </p:cBhvr>
                                      <p:by>
                                        <p:hsl h="0" s="12549" l="25098"/>
                                      </p:by>
                                    </p:animClr>
                                    <p:animClr clrSpc="hsl" dir="cw">
                                      <p:cBhvr>
                                        <p:cTn id="25" dur="500" fill="hold"/>
                                        <p:tgtEl>
                                          <p:spTgt spid="22"/>
                                        </p:tgtEl>
                                        <p:attrNameLst>
                                          <p:attrName>stroke.color</p:attrName>
                                        </p:attrNameLst>
                                      </p:cBhvr>
                                      <p:by>
                                        <p:hsl h="0" s="12549" l="25098"/>
                                      </p:by>
                                    </p:animClr>
                                    <p:set>
                                      <p:cBhvr>
                                        <p:cTn id="26" dur="500" fill="hold"/>
                                        <p:tgtEl>
                                          <p:spTgt spid="22"/>
                                        </p:tgtEl>
                                        <p:attrNameLst>
                                          <p:attrName>fill.type</p:attrName>
                                        </p:attrNameLst>
                                      </p:cBhvr>
                                      <p:to>
                                        <p:strVal val="solid"/>
                                      </p:to>
                                    </p:set>
                                  </p:childTnLst>
                                </p:cTn>
                              </p:par>
                              <p:par>
                                <p:cTn id="27" presetID="30" presetClass="emph" presetSubtype="0" fill="hold" nodeType="withEffect">
                                  <p:stCondLst>
                                    <p:cond delay="500"/>
                                  </p:stCondLst>
                                  <p:childTnLst>
                                    <p:animClr clrSpc="hsl" dir="cw">
                                      <p:cBhvr override="childStyle">
                                        <p:cTn id="28" dur="500" fill="hold"/>
                                        <p:tgtEl>
                                          <p:spTgt spid="23"/>
                                        </p:tgtEl>
                                        <p:attrNameLst>
                                          <p:attrName>style.color</p:attrName>
                                        </p:attrNameLst>
                                      </p:cBhvr>
                                      <p:by>
                                        <p:hsl h="0" s="12549" l="25098"/>
                                      </p:by>
                                    </p:animClr>
                                    <p:animClr clrSpc="hsl" dir="cw">
                                      <p:cBhvr>
                                        <p:cTn id="29" dur="500" fill="hold"/>
                                        <p:tgtEl>
                                          <p:spTgt spid="23"/>
                                        </p:tgtEl>
                                        <p:attrNameLst>
                                          <p:attrName>fillcolor</p:attrName>
                                        </p:attrNameLst>
                                      </p:cBhvr>
                                      <p:by>
                                        <p:hsl h="0" s="12549" l="25098"/>
                                      </p:by>
                                    </p:animClr>
                                    <p:animClr clrSpc="hsl" dir="cw">
                                      <p:cBhvr>
                                        <p:cTn id="30" dur="500" fill="hold"/>
                                        <p:tgtEl>
                                          <p:spTgt spid="23"/>
                                        </p:tgtEl>
                                        <p:attrNameLst>
                                          <p:attrName>stroke.color</p:attrName>
                                        </p:attrNameLst>
                                      </p:cBhvr>
                                      <p:by>
                                        <p:hsl h="0" s="12549" l="25098"/>
                                      </p:by>
                                    </p:animClr>
                                    <p:set>
                                      <p:cBhvr>
                                        <p:cTn id="31" dur="500" fill="hold"/>
                                        <p:tgtEl>
                                          <p:spTgt spid="23"/>
                                        </p:tgtEl>
                                        <p:attrNameLst>
                                          <p:attrName>fill.type</p:attrName>
                                        </p:attrNameLst>
                                      </p:cBhvr>
                                      <p:to>
                                        <p:strVal val="solid"/>
                                      </p:to>
                                    </p:set>
                                  </p:childTnLst>
                                </p:cTn>
                              </p:par>
                              <p:par>
                                <p:cTn id="32" presetID="30" presetClass="emph" presetSubtype="0" fill="hold" nodeType="withEffect">
                                  <p:stCondLst>
                                    <p:cond delay="500"/>
                                  </p:stCondLst>
                                  <p:childTnLst>
                                    <p:animClr clrSpc="hsl" dir="cw">
                                      <p:cBhvr override="childStyle">
                                        <p:cTn id="33" dur="500" fill="hold"/>
                                        <p:tgtEl>
                                          <p:spTgt spid="24"/>
                                        </p:tgtEl>
                                        <p:attrNameLst>
                                          <p:attrName>style.color</p:attrName>
                                        </p:attrNameLst>
                                      </p:cBhvr>
                                      <p:by>
                                        <p:hsl h="0" s="12549" l="25098"/>
                                      </p:by>
                                    </p:animClr>
                                    <p:animClr clrSpc="hsl" dir="cw">
                                      <p:cBhvr>
                                        <p:cTn id="34" dur="500" fill="hold"/>
                                        <p:tgtEl>
                                          <p:spTgt spid="24"/>
                                        </p:tgtEl>
                                        <p:attrNameLst>
                                          <p:attrName>fillcolor</p:attrName>
                                        </p:attrNameLst>
                                      </p:cBhvr>
                                      <p:by>
                                        <p:hsl h="0" s="12549" l="25098"/>
                                      </p:by>
                                    </p:animClr>
                                    <p:animClr clrSpc="hsl" dir="cw">
                                      <p:cBhvr>
                                        <p:cTn id="35" dur="500" fill="hold"/>
                                        <p:tgtEl>
                                          <p:spTgt spid="24"/>
                                        </p:tgtEl>
                                        <p:attrNameLst>
                                          <p:attrName>stroke.color</p:attrName>
                                        </p:attrNameLst>
                                      </p:cBhvr>
                                      <p:by>
                                        <p:hsl h="0" s="12549" l="25098"/>
                                      </p:by>
                                    </p:animClr>
                                    <p:set>
                                      <p:cBhvr>
                                        <p:cTn id="36" dur="500" fill="hold"/>
                                        <p:tgtEl>
                                          <p:spTgt spid="24"/>
                                        </p:tgtEl>
                                        <p:attrNameLst>
                                          <p:attrName>fill.type</p:attrName>
                                        </p:attrNameLst>
                                      </p:cBhvr>
                                      <p:to>
                                        <p:strVal val="solid"/>
                                      </p:to>
                                    </p:set>
                                  </p:childTnLst>
                                </p:cTn>
                              </p:par>
                              <p:par>
                                <p:cTn id="37" presetID="30" presetClass="emph" presetSubtype="0" fill="hold" nodeType="withEffect">
                                  <p:stCondLst>
                                    <p:cond delay="500"/>
                                  </p:stCondLst>
                                  <p:childTnLst>
                                    <p:animClr clrSpc="hsl" dir="cw">
                                      <p:cBhvr override="childStyle">
                                        <p:cTn id="38" dur="500" fill="hold"/>
                                        <p:tgtEl>
                                          <p:spTgt spid="25"/>
                                        </p:tgtEl>
                                        <p:attrNameLst>
                                          <p:attrName>style.color</p:attrName>
                                        </p:attrNameLst>
                                      </p:cBhvr>
                                      <p:by>
                                        <p:hsl h="0" s="12549" l="25098"/>
                                      </p:by>
                                    </p:animClr>
                                    <p:animClr clrSpc="hsl" dir="cw">
                                      <p:cBhvr>
                                        <p:cTn id="39" dur="500" fill="hold"/>
                                        <p:tgtEl>
                                          <p:spTgt spid="25"/>
                                        </p:tgtEl>
                                        <p:attrNameLst>
                                          <p:attrName>fillcolor</p:attrName>
                                        </p:attrNameLst>
                                      </p:cBhvr>
                                      <p:by>
                                        <p:hsl h="0" s="12549" l="25098"/>
                                      </p:by>
                                    </p:animClr>
                                    <p:animClr clrSpc="hsl" dir="cw">
                                      <p:cBhvr>
                                        <p:cTn id="40" dur="500" fill="hold"/>
                                        <p:tgtEl>
                                          <p:spTgt spid="25"/>
                                        </p:tgtEl>
                                        <p:attrNameLst>
                                          <p:attrName>stroke.color</p:attrName>
                                        </p:attrNameLst>
                                      </p:cBhvr>
                                      <p:by>
                                        <p:hsl h="0" s="12549" l="25098"/>
                                      </p:by>
                                    </p:animClr>
                                    <p:set>
                                      <p:cBhvr>
                                        <p:cTn id="41" dur="500" fill="hold"/>
                                        <p:tgtEl>
                                          <p:spTgt spid="25"/>
                                        </p:tgtEl>
                                        <p:attrNameLst>
                                          <p:attrName>fill.type</p:attrName>
                                        </p:attrNameLst>
                                      </p:cBhvr>
                                      <p:to>
                                        <p:strVal val="solid"/>
                                      </p:to>
                                    </p:set>
                                  </p:childTnLst>
                                </p:cTn>
                              </p:par>
                              <p:par>
                                <p:cTn id="42" presetID="30" presetClass="emph" presetSubtype="0" fill="hold" nodeType="withEffect">
                                  <p:stCondLst>
                                    <p:cond delay="500"/>
                                  </p:stCondLst>
                                  <p:childTnLst>
                                    <p:animClr clrSpc="hsl" dir="cw">
                                      <p:cBhvr override="childStyle">
                                        <p:cTn id="43" dur="500" fill="hold"/>
                                        <p:tgtEl>
                                          <p:spTgt spid="26"/>
                                        </p:tgtEl>
                                        <p:attrNameLst>
                                          <p:attrName>style.color</p:attrName>
                                        </p:attrNameLst>
                                      </p:cBhvr>
                                      <p:by>
                                        <p:hsl h="0" s="12549" l="25098"/>
                                      </p:by>
                                    </p:animClr>
                                    <p:animClr clrSpc="hsl" dir="cw">
                                      <p:cBhvr>
                                        <p:cTn id="44" dur="500" fill="hold"/>
                                        <p:tgtEl>
                                          <p:spTgt spid="26"/>
                                        </p:tgtEl>
                                        <p:attrNameLst>
                                          <p:attrName>fillcolor</p:attrName>
                                        </p:attrNameLst>
                                      </p:cBhvr>
                                      <p:by>
                                        <p:hsl h="0" s="12549" l="25098"/>
                                      </p:by>
                                    </p:animClr>
                                    <p:animClr clrSpc="hsl" dir="cw">
                                      <p:cBhvr>
                                        <p:cTn id="45" dur="500" fill="hold"/>
                                        <p:tgtEl>
                                          <p:spTgt spid="26"/>
                                        </p:tgtEl>
                                        <p:attrNameLst>
                                          <p:attrName>stroke.color</p:attrName>
                                        </p:attrNameLst>
                                      </p:cBhvr>
                                      <p:by>
                                        <p:hsl h="0" s="12549" l="25098"/>
                                      </p:by>
                                    </p:animClr>
                                    <p:set>
                                      <p:cBhvr>
                                        <p:cTn id="46" dur="500" fill="hold"/>
                                        <p:tgtEl>
                                          <p:spTgt spid="26"/>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anim calcmode="lin" valueType="num">
                                      <p:cBhvr additive="base">
                                        <p:cTn id="5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
                                            <p:txEl>
                                              <p:pRg st="2" end="2"/>
                                            </p:txEl>
                                          </p:spTgt>
                                        </p:tgtEl>
                                        <p:attrNameLst>
                                          <p:attrName>style.visibility</p:attrName>
                                        </p:attrNameLst>
                                      </p:cBhvr>
                                      <p:to>
                                        <p:strVal val="visible"/>
                                      </p:to>
                                    </p:set>
                                    <p:anim calcmode="lin" valueType="num">
                                      <p:cBhvr additive="base">
                                        <p:cTn id="5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
                                            <p:txEl>
                                              <p:pRg st="3" end="3"/>
                                            </p:txEl>
                                          </p:spTgt>
                                        </p:tgtEl>
                                        <p:attrNameLst>
                                          <p:attrName>style.visibility</p:attrName>
                                        </p:attrNameLst>
                                      </p:cBhvr>
                                      <p:to>
                                        <p:strVal val="visible"/>
                                      </p:to>
                                    </p:set>
                                    <p:anim calcmode="lin" valueType="num">
                                      <p:cBhvr additive="base">
                                        <p:cTn id="6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3197" y="100905"/>
            <a:ext cx="8229600" cy="792088"/>
          </a:xfrm>
          <a:noFill/>
        </p:spPr>
        <p:txBody>
          <a:bodyPr>
            <a:normAutofit/>
          </a:bodyPr>
          <a:lstStyle/>
          <a:p>
            <a:r>
              <a:rPr lang="en-GB" sz="4000" dirty="0">
                <a:solidFill>
                  <a:srgbClr val="0070C0"/>
                </a:solidFill>
                <a:latin typeface="Comic Sans MS" panose="030F0702030302020204" pitchFamily="66" charset="0"/>
              </a:rPr>
              <a:t>Plenary:</a:t>
            </a:r>
            <a:r>
              <a:rPr lang="en-GB" sz="4000" dirty="0">
                <a:solidFill>
                  <a:srgbClr val="00B0F0"/>
                </a:solidFill>
                <a:latin typeface="Comic Sans MS" panose="030F0702030302020204" pitchFamily="66" charset="0"/>
              </a:rPr>
              <a:t> </a:t>
            </a:r>
            <a:r>
              <a:rPr lang="en-GB" sz="4000" dirty="0">
                <a:latin typeface="Comic Sans MS" panose="030F0702030302020204" pitchFamily="66" charset="0"/>
              </a:rPr>
              <a:t>Review questions</a:t>
            </a:r>
          </a:p>
        </p:txBody>
      </p:sp>
      <p:sp>
        <p:nvSpPr>
          <p:cNvPr id="4" name="TextBox 3"/>
          <p:cNvSpPr txBox="1"/>
          <p:nvPr/>
        </p:nvSpPr>
        <p:spPr>
          <a:xfrm>
            <a:off x="287524" y="920621"/>
            <a:ext cx="8640960" cy="4832092"/>
          </a:xfrm>
          <a:prstGeom prst="rect">
            <a:avLst/>
          </a:prstGeom>
          <a:noFill/>
        </p:spPr>
        <p:txBody>
          <a:bodyPr wrap="square" rtlCol="0">
            <a:spAutoFit/>
          </a:bodyPr>
          <a:lstStyle/>
          <a:p>
            <a:r>
              <a:rPr lang="en-GB" sz="2200" dirty="0"/>
              <a:t>1) Will an ice cube wrapped in a wool blanket remain frozen for </a:t>
            </a:r>
          </a:p>
          <a:p>
            <a:r>
              <a:rPr lang="en-GB" sz="2200" dirty="0"/>
              <a:t>A – less time than not wrapped</a:t>
            </a:r>
          </a:p>
          <a:p>
            <a:r>
              <a:rPr lang="en-GB" sz="2200" dirty="0"/>
              <a:t>B – same amount of time if not wrapped</a:t>
            </a:r>
          </a:p>
          <a:p>
            <a:r>
              <a:rPr lang="en-GB" sz="2200" dirty="0"/>
              <a:t>C – longer than if wrapped.</a:t>
            </a:r>
          </a:p>
          <a:p>
            <a:endParaRPr lang="en-GB" sz="2200" dirty="0"/>
          </a:p>
          <a:p>
            <a:r>
              <a:rPr lang="en-GB" sz="2200" dirty="0"/>
              <a:t>2) A tiled floor feels quite cold on bare feet, but carpeted floor at the same temperature feels quite warm – Why?</a:t>
            </a:r>
          </a:p>
          <a:p>
            <a:endParaRPr lang="en-GB" sz="2200" dirty="0"/>
          </a:p>
          <a:p>
            <a:endParaRPr lang="en-GB" sz="2200" dirty="0"/>
          </a:p>
          <a:p>
            <a:r>
              <a:rPr lang="en-GB" sz="2200" dirty="0"/>
              <a:t>3) Name a few materials that make good conductors. What type of materials are all of these?</a:t>
            </a:r>
          </a:p>
          <a:p>
            <a:endParaRPr lang="en-GB" sz="2200" dirty="0"/>
          </a:p>
          <a:p>
            <a:endParaRPr lang="en-GB" sz="2200" dirty="0"/>
          </a:p>
          <a:p>
            <a:r>
              <a:rPr lang="en-GB" sz="2200" dirty="0"/>
              <a:t>4) Explain what type of material the handle to a pan should be made of.</a:t>
            </a:r>
          </a:p>
        </p:txBody>
      </p:sp>
      <p:sp>
        <p:nvSpPr>
          <p:cNvPr id="6" name="Rectangle 5"/>
          <p:cNvSpPr/>
          <p:nvPr/>
        </p:nvSpPr>
        <p:spPr>
          <a:xfrm>
            <a:off x="276571" y="1994791"/>
            <a:ext cx="338437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0925" y="3259722"/>
            <a:ext cx="8471892" cy="707886"/>
          </a:xfrm>
          <a:prstGeom prst="rect">
            <a:avLst/>
          </a:prstGeom>
          <a:noFill/>
        </p:spPr>
        <p:txBody>
          <a:bodyPr wrap="square" rtlCol="0">
            <a:spAutoFit/>
          </a:bodyPr>
          <a:lstStyle/>
          <a:p>
            <a:pPr algn="ctr"/>
            <a:r>
              <a:rPr lang="en-GB" sz="2000" dirty="0">
                <a:solidFill>
                  <a:srgbClr val="FF0000"/>
                </a:solidFill>
              </a:rPr>
              <a:t>Tile is better conductor and so conducts heat away from the feet quicker than carpet making them feel cooler.</a:t>
            </a:r>
          </a:p>
        </p:txBody>
      </p:sp>
      <p:sp>
        <p:nvSpPr>
          <p:cNvPr id="9" name="TextBox 8"/>
          <p:cNvSpPr txBox="1"/>
          <p:nvPr/>
        </p:nvSpPr>
        <p:spPr>
          <a:xfrm>
            <a:off x="215516" y="4660105"/>
            <a:ext cx="8820979" cy="400110"/>
          </a:xfrm>
          <a:prstGeom prst="rect">
            <a:avLst/>
          </a:prstGeom>
          <a:noFill/>
        </p:spPr>
        <p:txBody>
          <a:bodyPr wrap="square" rtlCol="0">
            <a:spAutoFit/>
          </a:bodyPr>
          <a:lstStyle/>
          <a:p>
            <a:pPr algn="ctr"/>
            <a:r>
              <a:rPr lang="en-GB" sz="2000" dirty="0">
                <a:solidFill>
                  <a:srgbClr val="FF0000"/>
                </a:solidFill>
              </a:rPr>
              <a:t>Copper, Aluminium, Silver, Iron etc…Metals are commonly the best conductors.</a:t>
            </a:r>
          </a:p>
        </p:txBody>
      </p:sp>
      <p:sp>
        <p:nvSpPr>
          <p:cNvPr id="7" name="TextBox 6"/>
          <p:cNvSpPr txBox="1"/>
          <p:nvPr/>
        </p:nvSpPr>
        <p:spPr>
          <a:xfrm>
            <a:off x="287524" y="5598823"/>
            <a:ext cx="8759925" cy="707886"/>
          </a:xfrm>
          <a:prstGeom prst="rect">
            <a:avLst/>
          </a:prstGeom>
          <a:noFill/>
        </p:spPr>
        <p:txBody>
          <a:bodyPr wrap="square" rtlCol="0">
            <a:spAutoFit/>
          </a:bodyPr>
          <a:lstStyle/>
          <a:p>
            <a:pPr algn="ctr"/>
            <a:r>
              <a:rPr lang="en-GB" sz="2000" dirty="0">
                <a:solidFill>
                  <a:srgbClr val="FF0000"/>
                </a:solidFill>
              </a:rPr>
              <a:t>A thermal insulator, a material which is a poor thermal conductor – plastics or wood.</a:t>
            </a:r>
          </a:p>
        </p:txBody>
      </p:sp>
      <p:pic>
        <p:nvPicPr>
          <p:cNvPr id="10" name="Picture 9" descr="Tick Mark Check Correct Choose Accurate - vector Clip Art">
            <a:extLst>
              <a:ext uri="{FF2B5EF4-FFF2-40B4-BE49-F238E27FC236}">
                <a16:creationId xmlns:a16="http://schemas.microsoft.com/office/drawing/2014/main" id="{40EF7389-38AC-458A-9762-1FBFA3464C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5341" y="5909238"/>
            <a:ext cx="763143" cy="7949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2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allAtOnce"/>
      <p:bldP spid="9" grpId="0" build="allAtOnce"/>
      <p:bldP spid="7"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5F063-9CF6-4B2A-9745-F7452438C116}"/>
              </a:ext>
            </a:extLst>
          </p:cNvPr>
          <p:cNvSpPr>
            <a:spLocks noGrp="1"/>
          </p:cNvSpPr>
          <p:nvPr>
            <p:ph idx="1"/>
          </p:nvPr>
        </p:nvSpPr>
        <p:spPr>
          <a:xfrm>
            <a:off x="304800" y="1828800"/>
            <a:ext cx="8610600" cy="4800600"/>
          </a:xfrm>
        </p:spPr>
        <p:txBody>
          <a:bodyPr>
            <a:normAutofit/>
          </a:bodyPr>
          <a:lstStyle/>
          <a:p>
            <a:pPr marL="0" indent="0">
              <a:buNone/>
            </a:pPr>
            <a:r>
              <a:rPr lang="en-GB" sz="2800" dirty="0"/>
              <a:t>GOOD PROGRESS:</a:t>
            </a:r>
          </a:p>
          <a:p>
            <a:pPr marL="0" indent="0">
              <a:buNone/>
            </a:pPr>
            <a:r>
              <a:rPr lang="en-US" sz="2800" dirty="0"/>
              <a:t>Provide definitions for conductors and insulators. </a:t>
            </a:r>
          </a:p>
          <a:p>
            <a:pPr marL="0" indent="0">
              <a:buNone/>
            </a:pPr>
            <a:r>
              <a:rPr lang="en-US" sz="2800" dirty="0"/>
              <a:t>Relate thermal conductivity to rate of energy transfer.</a:t>
            </a:r>
          </a:p>
          <a:p>
            <a:pPr marL="0" indent="0">
              <a:buNone/>
            </a:pPr>
            <a:endParaRPr lang="en-GB" sz="2800" dirty="0"/>
          </a:p>
          <a:p>
            <a:pPr marL="0" indent="0">
              <a:buNone/>
            </a:pPr>
            <a:r>
              <a:rPr lang="en-GB" sz="2800" dirty="0"/>
              <a:t>OUTSTANDING PROGRESS:</a:t>
            </a:r>
          </a:p>
          <a:p>
            <a:pPr marL="0" indent="0">
              <a:buNone/>
            </a:pPr>
            <a:r>
              <a:rPr lang="en-US" sz="2800" dirty="0"/>
              <a:t>Explain ways in which rate of heat transfer can be reduced.</a:t>
            </a:r>
          </a:p>
          <a:p>
            <a:pPr marL="0" indent="0">
              <a:buNone/>
            </a:pPr>
            <a:endParaRPr lang="en-GB" sz="2800" dirty="0"/>
          </a:p>
        </p:txBody>
      </p:sp>
      <p:sp>
        <p:nvSpPr>
          <p:cNvPr id="7" name="Rectangle: Rounded Corners 6">
            <a:extLst>
              <a:ext uri="{FF2B5EF4-FFF2-40B4-BE49-F238E27FC236}">
                <a16:creationId xmlns:a16="http://schemas.microsoft.com/office/drawing/2014/main" id="{0BF158EA-583B-4FB4-AE40-293B10DE0766}"/>
              </a:ext>
            </a:extLst>
          </p:cNvPr>
          <p:cNvSpPr/>
          <p:nvPr/>
        </p:nvSpPr>
        <p:spPr>
          <a:xfrm>
            <a:off x="228600" y="228600"/>
            <a:ext cx="8686800"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D86800F-00C6-4FAB-B275-C286A18884B2}"/>
              </a:ext>
            </a:extLst>
          </p:cNvPr>
          <p:cNvSpPr txBox="1">
            <a:spLocks/>
          </p:cNvSpPr>
          <p:nvPr/>
        </p:nvSpPr>
        <p:spPr>
          <a:xfrm>
            <a:off x="228600" y="228601"/>
            <a:ext cx="8686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latin typeface="Comic Sans MS" pitchFamily="66" charset="0"/>
              </a:rPr>
              <a:t>Progress indicators</a:t>
            </a:r>
          </a:p>
        </p:txBody>
      </p:sp>
    </p:spTree>
    <p:extLst>
      <p:ext uri="{BB962C8B-B14F-4D97-AF65-F5344CB8AC3E}">
        <p14:creationId xmlns:p14="http://schemas.microsoft.com/office/powerpoint/2010/main" val="194958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51520" y="157894"/>
            <a:ext cx="8784976" cy="1584176"/>
          </a:xfrm>
        </p:spPr>
        <p:txBody>
          <a:bodyPr>
            <a:normAutofit/>
          </a:bodyPr>
          <a:lstStyle/>
          <a:p>
            <a:r>
              <a:rPr lang="en-GB" sz="4400" dirty="0">
                <a:solidFill>
                  <a:srgbClr val="0070C0"/>
                </a:solidFill>
                <a:latin typeface="Comic Sans MS" panose="030F0702030302020204" pitchFamily="66" charset="0"/>
              </a:rPr>
              <a:t>Demo:</a:t>
            </a:r>
            <a:r>
              <a:rPr lang="en-GB" sz="4400" dirty="0">
                <a:solidFill>
                  <a:srgbClr val="00B0F0"/>
                </a:solidFill>
                <a:latin typeface="Comic Sans MS" panose="030F0702030302020204" pitchFamily="66" charset="0"/>
              </a:rPr>
              <a:t> </a:t>
            </a:r>
            <a:r>
              <a:rPr lang="en-GB" sz="4400" dirty="0">
                <a:latin typeface="Comic Sans MS" panose="030F0702030302020204" pitchFamily="66" charset="0"/>
              </a:rPr>
              <a:t>Observe and explain what you see</a:t>
            </a:r>
          </a:p>
        </p:txBody>
      </p:sp>
      <p:sp>
        <p:nvSpPr>
          <p:cNvPr id="3" name="Content Placeholder 2"/>
          <p:cNvSpPr>
            <a:spLocks noGrp="1"/>
          </p:cNvSpPr>
          <p:nvPr>
            <p:ph idx="1"/>
          </p:nvPr>
        </p:nvSpPr>
        <p:spPr>
          <a:xfrm>
            <a:off x="529208" y="5889043"/>
            <a:ext cx="8229600" cy="789434"/>
          </a:xfrm>
          <a:noFill/>
        </p:spPr>
        <p:txBody>
          <a:bodyPr>
            <a:normAutofit/>
          </a:bodyPr>
          <a:lstStyle/>
          <a:p>
            <a:pPr marL="0" indent="0" algn="ctr">
              <a:buNone/>
            </a:pPr>
            <a:r>
              <a:rPr lang="en-GB" sz="4000" dirty="0">
                <a:solidFill>
                  <a:srgbClr val="0070C0"/>
                </a:solidFill>
              </a:rPr>
              <a:t>THINK – PAIR - SHARE</a:t>
            </a:r>
          </a:p>
        </p:txBody>
      </p:sp>
      <p:sp>
        <p:nvSpPr>
          <p:cNvPr id="8" name="Cube 7"/>
          <p:cNvSpPr/>
          <p:nvPr/>
        </p:nvSpPr>
        <p:spPr>
          <a:xfrm>
            <a:off x="4788023" y="3190660"/>
            <a:ext cx="2881467" cy="2221165"/>
          </a:xfrm>
          <a:prstGeom prst="cube">
            <a:avLst/>
          </a:prstGeom>
          <a:gradFill>
            <a:gsLst>
              <a:gs pos="0">
                <a:srgbClr val="CBCBCB"/>
              </a:gs>
              <a:gs pos="82001">
                <a:srgbClr val="777777"/>
              </a:gs>
              <a:gs pos="100000">
                <a:srgbClr val="EAEA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be 8"/>
          <p:cNvSpPr/>
          <p:nvPr/>
        </p:nvSpPr>
        <p:spPr>
          <a:xfrm>
            <a:off x="971600" y="3212976"/>
            <a:ext cx="3024336" cy="2232248"/>
          </a:xfrm>
          <a:prstGeom prst="cube">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https://pixabay.com/static/uploads/photo/2014/12/21/23/55/ice-576352_6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541" y="2259271"/>
            <a:ext cx="1442454" cy="13838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pixabay.com/static/uploads/photo/2014/12/21/23/55/ice-576352_6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9069" y="2252591"/>
            <a:ext cx="1442454" cy="13838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48264" y="6381328"/>
            <a:ext cx="2088232" cy="369332"/>
          </a:xfrm>
          <a:prstGeom prst="rect">
            <a:avLst/>
          </a:prstGeom>
          <a:noFill/>
        </p:spPr>
        <p:txBody>
          <a:bodyPr wrap="square" rtlCol="0">
            <a:spAutoFit/>
          </a:bodyPr>
          <a:lstStyle/>
          <a:p>
            <a:pPr algn="ctr"/>
            <a:r>
              <a:rPr lang="en-GB" dirty="0">
                <a:solidFill>
                  <a:srgbClr val="FF0000"/>
                </a:solidFill>
              </a:rPr>
              <a:t>‘VIDEO </a:t>
            </a:r>
            <a:r>
              <a:rPr lang="en-GB" dirty="0">
                <a:solidFill>
                  <a:srgbClr val="FF0000"/>
                </a:solidFill>
                <a:hlinkClick r:id="rId5"/>
              </a:rPr>
              <a:t>LINK</a:t>
            </a:r>
            <a:r>
              <a:rPr lang="en-GB" dirty="0">
                <a:solidFill>
                  <a:srgbClr val="FF0000"/>
                </a:solidFill>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31229"/>
            <a:ext cx="7886700" cy="1325563"/>
          </a:xfrm>
          <a:noFill/>
        </p:spPr>
        <p:txBody>
          <a:bodyPr>
            <a:normAutofit/>
          </a:bodyPr>
          <a:lstStyle/>
          <a:p>
            <a:r>
              <a:rPr lang="en-GB" sz="6000" b="1" dirty="0">
                <a:solidFill>
                  <a:srgbClr val="FF0000"/>
                </a:solidFill>
              </a:rPr>
              <a:t>HOT,</a:t>
            </a:r>
            <a:r>
              <a:rPr lang="en-GB" sz="6000" b="1" dirty="0">
                <a:solidFill>
                  <a:srgbClr val="00B0F0"/>
                </a:solidFill>
              </a:rPr>
              <a:t> </a:t>
            </a:r>
            <a:r>
              <a:rPr lang="en-GB" sz="6000" b="1" dirty="0">
                <a:solidFill>
                  <a:schemeClr val="accent2"/>
                </a:solidFill>
              </a:rPr>
              <a:t>WARM</a:t>
            </a:r>
            <a:r>
              <a:rPr lang="en-GB" sz="6000" b="1" dirty="0">
                <a:solidFill>
                  <a:srgbClr val="00B0F0"/>
                </a:solidFill>
              </a:rPr>
              <a:t> OR </a:t>
            </a:r>
            <a:r>
              <a:rPr lang="en-GB" sz="6000" b="1" dirty="0">
                <a:solidFill>
                  <a:srgbClr val="00B050"/>
                </a:solidFill>
              </a:rPr>
              <a:t>COLD</a:t>
            </a:r>
            <a:r>
              <a:rPr lang="en-GB" sz="6000" b="1" dirty="0">
                <a:solidFill>
                  <a:srgbClr val="00B0F0"/>
                </a:solidFill>
              </a:rPr>
              <a:t>?</a:t>
            </a:r>
          </a:p>
        </p:txBody>
      </p:sp>
      <p:sp>
        <p:nvSpPr>
          <p:cNvPr id="3" name="Content Placeholder 2"/>
          <p:cNvSpPr>
            <a:spLocks noGrp="1"/>
          </p:cNvSpPr>
          <p:nvPr>
            <p:ph idx="1"/>
          </p:nvPr>
        </p:nvSpPr>
        <p:spPr>
          <a:xfrm>
            <a:off x="288287" y="5369768"/>
            <a:ext cx="8229600" cy="1040979"/>
          </a:xfrm>
        </p:spPr>
        <p:txBody>
          <a:bodyPr>
            <a:normAutofit fontScale="92500" lnSpcReduction="10000"/>
          </a:bodyPr>
          <a:lstStyle/>
          <a:p>
            <a:pPr algn="ctr">
              <a:buNone/>
            </a:pPr>
            <a:r>
              <a:rPr lang="en-GB" sz="4000" dirty="0"/>
              <a:t>HOW WILL THE WOODEN SPOON FEEL TO TOUCH?</a:t>
            </a:r>
          </a:p>
        </p:txBody>
      </p:sp>
      <p:sp>
        <p:nvSpPr>
          <p:cNvPr id="4" name="Title 1"/>
          <p:cNvSpPr txBox="1">
            <a:spLocks/>
          </p:cNvSpPr>
          <p:nvPr/>
        </p:nvSpPr>
        <p:spPr>
          <a:xfrm>
            <a:off x="6041219" y="5890257"/>
            <a:ext cx="2448272" cy="864096"/>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70C0"/>
                </a:solidFill>
                <a:effectLst/>
                <a:uLnTx/>
                <a:uFillTx/>
                <a:latin typeface="+mj-lt"/>
                <a:ea typeface="+mj-ea"/>
                <a:cs typeface="+mj-cs"/>
              </a:rPr>
              <a:t>WHY?</a:t>
            </a:r>
          </a:p>
        </p:txBody>
      </p:sp>
      <p:pic>
        <p:nvPicPr>
          <p:cNvPr id="5" name="Picture 4" descr="2015-08-08 14.59.23.jpg"/>
          <p:cNvPicPr>
            <a:picLocks noChangeAspect="1"/>
          </p:cNvPicPr>
          <p:nvPr/>
        </p:nvPicPr>
        <p:blipFill>
          <a:blip r:embed="rId2" cstate="print"/>
          <a:srcRect l="20075" t="19200" r="36613" b="-399"/>
          <a:stretch>
            <a:fillRect/>
          </a:stretch>
        </p:blipFill>
        <p:spPr>
          <a:xfrm>
            <a:off x="611560" y="1566866"/>
            <a:ext cx="4248472" cy="3528392"/>
          </a:xfrm>
          <a:prstGeom prst="rect">
            <a:avLst/>
          </a:prstGeom>
        </p:spPr>
      </p:pic>
      <p:sp>
        <p:nvSpPr>
          <p:cNvPr id="6" name="Rectangle 5">
            <a:extLst>
              <a:ext uri="{FF2B5EF4-FFF2-40B4-BE49-F238E27FC236}">
                <a16:creationId xmlns:a16="http://schemas.microsoft.com/office/drawing/2014/main" id="{8CABA8A5-B083-4EBB-B7D3-455153E376F7}"/>
              </a:ext>
            </a:extLst>
          </p:cNvPr>
          <p:cNvSpPr/>
          <p:nvPr/>
        </p:nvSpPr>
        <p:spPr>
          <a:xfrm>
            <a:off x="5391998" y="1700808"/>
            <a:ext cx="3096344" cy="3046988"/>
          </a:xfrm>
          <a:prstGeom prst="rect">
            <a:avLst/>
          </a:prstGeom>
          <a:solidFill>
            <a:srgbClr val="0070C0"/>
          </a:solidFill>
        </p:spPr>
        <p:txBody>
          <a:bodyPr wrap="square">
            <a:spAutoFit/>
          </a:bodyPr>
          <a:lstStyle/>
          <a:p>
            <a:pPr algn="ctr"/>
            <a:r>
              <a:rPr lang="en-GB" sz="3200" dirty="0">
                <a:solidFill>
                  <a:schemeClr val="bg1"/>
                </a:solidFill>
              </a:rPr>
              <a:t>It feels </a:t>
            </a:r>
            <a:r>
              <a:rPr lang="en-GB" sz="3200" u="sng" dirty="0">
                <a:solidFill>
                  <a:schemeClr val="bg1"/>
                </a:solidFill>
              </a:rPr>
              <a:t>warm</a:t>
            </a:r>
            <a:r>
              <a:rPr lang="en-GB" sz="3200" baseline="0" dirty="0">
                <a:solidFill>
                  <a:schemeClr val="bg1"/>
                </a:solidFill>
              </a:rPr>
              <a:t> because it is very slow to conduct the heat from the pan to the wooden handle </a:t>
            </a:r>
            <a:endParaRPr lang="en-GB"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31946"/>
            <a:ext cx="8229600" cy="1040979"/>
          </a:xfrm>
        </p:spPr>
        <p:txBody>
          <a:bodyPr>
            <a:normAutofit fontScale="92500" lnSpcReduction="10000"/>
          </a:bodyPr>
          <a:lstStyle/>
          <a:p>
            <a:pPr algn="ctr">
              <a:buNone/>
            </a:pPr>
            <a:r>
              <a:rPr lang="en-GB" sz="4000" dirty="0"/>
              <a:t>HOW WILL THE METAL SPOON FEEL TO TOUCH?</a:t>
            </a:r>
          </a:p>
        </p:txBody>
      </p:sp>
      <p:sp>
        <p:nvSpPr>
          <p:cNvPr id="4" name="Title 1"/>
          <p:cNvSpPr txBox="1">
            <a:spLocks/>
          </p:cNvSpPr>
          <p:nvPr/>
        </p:nvSpPr>
        <p:spPr>
          <a:xfrm>
            <a:off x="6037532" y="5889288"/>
            <a:ext cx="2448272" cy="864096"/>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70C0"/>
                </a:solidFill>
                <a:effectLst/>
                <a:uLnTx/>
                <a:uFillTx/>
                <a:latin typeface="+mj-lt"/>
                <a:ea typeface="+mj-ea"/>
                <a:cs typeface="+mj-cs"/>
              </a:rPr>
              <a:t>WHY?</a:t>
            </a:r>
          </a:p>
        </p:txBody>
      </p:sp>
      <p:pic>
        <p:nvPicPr>
          <p:cNvPr id="512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1196752"/>
            <a:ext cx="5328592"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a:extLst>
              <a:ext uri="{FF2B5EF4-FFF2-40B4-BE49-F238E27FC236}">
                <a16:creationId xmlns:a16="http://schemas.microsoft.com/office/drawing/2014/main" id="{132E3912-0E8C-4D1C-A26A-0501AB2EE2A7}"/>
              </a:ext>
            </a:extLst>
          </p:cNvPr>
          <p:cNvSpPr>
            <a:spLocks noGrp="1"/>
          </p:cNvSpPr>
          <p:nvPr>
            <p:ph type="title"/>
          </p:nvPr>
        </p:nvSpPr>
        <p:spPr>
          <a:xfrm>
            <a:off x="244760" y="200499"/>
            <a:ext cx="7886700" cy="1325563"/>
          </a:xfrm>
          <a:noFill/>
        </p:spPr>
        <p:txBody>
          <a:bodyPr>
            <a:normAutofit/>
          </a:bodyPr>
          <a:lstStyle/>
          <a:p>
            <a:r>
              <a:rPr lang="en-GB" sz="6000" b="1" dirty="0">
                <a:solidFill>
                  <a:srgbClr val="FF0000"/>
                </a:solidFill>
              </a:rPr>
              <a:t>HOT,</a:t>
            </a:r>
            <a:r>
              <a:rPr lang="en-GB" sz="6000" b="1" dirty="0">
                <a:solidFill>
                  <a:srgbClr val="00B0F0"/>
                </a:solidFill>
              </a:rPr>
              <a:t> </a:t>
            </a:r>
            <a:r>
              <a:rPr lang="en-GB" sz="6000" b="1" dirty="0">
                <a:solidFill>
                  <a:schemeClr val="accent2"/>
                </a:solidFill>
              </a:rPr>
              <a:t>WARM</a:t>
            </a:r>
            <a:r>
              <a:rPr lang="en-GB" sz="6000" b="1" dirty="0">
                <a:solidFill>
                  <a:srgbClr val="00B0F0"/>
                </a:solidFill>
              </a:rPr>
              <a:t> OR </a:t>
            </a:r>
            <a:r>
              <a:rPr lang="en-GB" sz="6000" b="1" dirty="0">
                <a:solidFill>
                  <a:srgbClr val="00B050"/>
                </a:solidFill>
              </a:rPr>
              <a:t>COLD</a:t>
            </a:r>
            <a:r>
              <a:rPr lang="en-GB" sz="6000" b="1" dirty="0">
                <a:solidFill>
                  <a:srgbClr val="00B0F0"/>
                </a:solidFill>
              </a:rPr>
              <a:t>?</a:t>
            </a:r>
          </a:p>
        </p:txBody>
      </p:sp>
      <p:sp>
        <p:nvSpPr>
          <p:cNvPr id="9" name="Rectangle 8">
            <a:extLst>
              <a:ext uri="{FF2B5EF4-FFF2-40B4-BE49-F238E27FC236}">
                <a16:creationId xmlns:a16="http://schemas.microsoft.com/office/drawing/2014/main" id="{C2A65174-3BD6-4394-8148-E8FCBE646651}"/>
              </a:ext>
            </a:extLst>
          </p:cNvPr>
          <p:cNvSpPr/>
          <p:nvPr/>
        </p:nvSpPr>
        <p:spPr>
          <a:xfrm>
            <a:off x="5629198" y="1732220"/>
            <a:ext cx="3240360" cy="3046988"/>
          </a:xfrm>
          <a:prstGeom prst="rect">
            <a:avLst/>
          </a:prstGeom>
          <a:solidFill>
            <a:srgbClr val="0070C0"/>
          </a:solidFill>
        </p:spPr>
        <p:txBody>
          <a:bodyPr wrap="square">
            <a:spAutoFit/>
          </a:bodyPr>
          <a:lstStyle/>
          <a:p>
            <a:pPr algn="ctr"/>
            <a:r>
              <a:rPr lang="en-GB" sz="3200" dirty="0">
                <a:solidFill>
                  <a:schemeClr val="bg1"/>
                </a:solidFill>
              </a:rPr>
              <a:t>It feels </a:t>
            </a:r>
            <a:r>
              <a:rPr lang="en-GB" sz="3200" u="sng" dirty="0">
                <a:solidFill>
                  <a:schemeClr val="bg1"/>
                </a:solidFill>
              </a:rPr>
              <a:t>hot</a:t>
            </a:r>
            <a:r>
              <a:rPr lang="en-GB" sz="3200" baseline="0" dirty="0">
                <a:solidFill>
                  <a:schemeClr val="bg1"/>
                </a:solidFill>
              </a:rPr>
              <a:t> because it conducts the heat from the</a:t>
            </a:r>
            <a:r>
              <a:rPr lang="en-GB" sz="3200" dirty="0">
                <a:solidFill>
                  <a:schemeClr val="bg1"/>
                </a:solidFill>
              </a:rPr>
              <a:t> hob to the metal handle very quickly</a:t>
            </a:r>
            <a:r>
              <a:rPr lang="en-GB" sz="3200" baseline="0" dirty="0">
                <a:solidFill>
                  <a:schemeClr val="bg1"/>
                </a:solidFill>
              </a:rPr>
              <a:t>. </a:t>
            </a:r>
            <a:endParaRPr lang="en-GB"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229200"/>
            <a:ext cx="9144000" cy="1040979"/>
          </a:xfrm>
        </p:spPr>
        <p:txBody>
          <a:bodyPr>
            <a:normAutofit fontScale="92500" lnSpcReduction="10000"/>
          </a:bodyPr>
          <a:lstStyle/>
          <a:p>
            <a:pPr algn="ctr">
              <a:buNone/>
            </a:pPr>
            <a:r>
              <a:rPr lang="en-GB" sz="4000" dirty="0"/>
              <a:t>WHAT DOES THE METAL LEG OF YOUR CHAIR OR BENCH FEEL LIKE?</a:t>
            </a:r>
          </a:p>
        </p:txBody>
      </p:sp>
      <p:pic>
        <p:nvPicPr>
          <p:cNvPr id="9" name="Picture 2" descr="File:Wells International School - Science Lab 1.jpg"/>
          <p:cNvPicPr>
            <a:picLocks noChangeAspect="1" noChangeArrowheads="1"/>
          </p:cNvPicPr>
          <p:nvPr/>
        </p:nvPicPr>
        <p:blipFill>
          <a:blip r:embed="rId3" cstate="print"/>
          <a:srcRect l="23625" t="44099" r="31016" b="10541"/>
          <a:stretch>
            <a:fillRect/>
          </a:stretch>
        </p:blipFill>
        <p:spPr bwMode="auto">
          <a:xfrm>
            <a:off x="1331640" y="1560996"/>
            <a:ext cx="3833732" cy="3450982"/>
          </a:xfrm>
          <a:prstGeom prst="rect">
            <a:avLst/>
          </a:prstGeom>
          <a:noFill/>
        </p:spPr>
      </p:pic>
      <p:sp>
        <p:nvSpPr>
          <p:cNvPr id="7" name="Right Arrow 6"/>
          <p:cNvSpPr/>
          <p:nvPr/>
        </p:nvSpPr>
        <p:spPr>
          <a:xfrm rot="547536">
            <a:off x="508418" y="3297644"/>
            <a:ext cx="1119396" cy="64807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p:nvSpPr>
        <p:spPr>
          <a:xfrm>
            <a:off x="6444208" y="5838131"/>
            <a:ext cx="2448272" cy="864096"/>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70C0"/>
                </a:solidFill>
                <a:effectLst/>
                <a:uLnTx/>
                <a:uFillTx/>
                <a:latin typeface="+mj-lt"/>
                <a:ea typeface="+mj-ea"/>
                <a:cs typeface="+mj-cs"/>
              </a:rPr>
              <a:t>WHY?</a:t>
            </a:r>
          </a:p>
        </p:txBody>
      </p:sp>
      <p:sp>
        <p:nvSpPr>
          <p:cNvPr id="11" name="Title 1">
            <a:extLst>
              <a:ext uri="{FF2B5EF4-FFF2-40B4-BE49-F238E27FC236}">
                <a16:creationId xmlns:a16="http://schemas.microsoft.com/office/drawing/2014/main" id="{DC72BA02-5EAD-49C6-A9D4-05F2CD2F0EA9}"/>
              </a:ext>
            </a:extLst>
          </p:cNvPr>
          <p:cNvSpPr>
            <a:spLocks noGrp="1"/>
          </p:cNvSpPr>
          <p:nvPr>
            <p:ph type="title"/>
          </p:nvPr>
        </p:nvSpPr>
        <p:spPr>
          <a:xfrm>
            <a:off x="179512" y="235433"/>
            <a:ext cx="7886700" cy="1325563"/>
          </a:xfrm>
          <a:noFill/>
        </p:spPr>
        <p:txBody>
          <a:bodyPr>
            <a:normAutofit/>
          </a:bodyPr>
          <a:lstStyle/>
          <a:p>
            <a:r>
              <a:rPr lang="en-GB" sz="6000" b="1" dirty="0">
                <a:solidFill>
                  <a:srgbClr val="FF0000"/>
                </a:solidFill>
              </a:rPr>
              <a:t>HOT,</a:t>
            </a:r>
            <a:r>
              <a:rPr lang="en-GB" sz="6000" b="1" dirty="0">
                <a:solidFill>
                  <a:srgbClr val="00B0F0"/>
                </a:solidFill>
              </a:rPr>
              <a:t> </a:t>
            </a:r>
            <a:r>
              <a:rPr lang="en-GB" sz="6000" b="1" dirty="0">
                <a:solidFill>
                  <a:schemeClr val="accent2"/>
                </a:solidFill>
              </a:rPr>
              <a:t>WARM</a:t>
            </a:r>
            <a:r>
              <a:rPr lang="en-GB" sz="6000" b="1" dirty="0">
                <a:solidFill>
                  <a:srgbClr val="00B0F0"/>
                </a:solidFill>
              </a:rPr>
              <a:t> OR </a:t>
            </a:r>
            <a:r>
              <a:rPr lang="en-GB" sz="6000" b="1" dirty="0">
                <a:solidFill>
                  <a:srgbClr val="00B050"/>
                </a:solidFill>
              </a:rPr>
              <a:t>COLD</a:t>
            </a:r>
            <a:r>
              <a:rPr lang="en-GB" sz="6000" b="1" dirty="0">
                <a:solidFill>
                  <a:srgbClr val="00B0F0"/>
                </a:solidFill>
              </a:rPr>
              <a:t>?</a:t>
            </a:r>
          </a:p>
        </p:txBody>
      </p:sp>
      <p:sp>
        <p:nvSpPr>
          <p:cNvPr id="6" name="Rectangle 5">
            <a:extLst>
              <a:ext uri="{FF2B5EF4-FFF2-40B4-BE49-F238E27FC236}">
                <a16:creationId xmlns:a16="http://schemas.microsoft.com/office/drawing/2014/main" id="{7D0E6344-D5AF-4F11-B0FE-18BAF160BB20}"/>
              </a:ext>
            </a:extLst>
          </p:cNvPr>
          <p:cNvSpPr/>
          <p:nvPr/>
        </p:nvSpPr>
        <p:spPr>
          <a:xfrm>
            <a:off x="5436096" y="1760969"/>
            <a:ext cx="3243794" cy="3046988"/>
          </a:xfrm>
          <a:prstGeom prst="rect">
            <a:avLst/>
          </a:prstGeom>
          <a:solidFill>
            <a:srgbClr val="0070C0"/>
          </a:solidFill>
        </p:spPr>
        <p:txBody>
          <a:bodyPr wrap="square">
            <a:spAutoFit/>
          </a:bodyPr>
          <a:lstStyle/>
          <a:p>
            <a:pPr algn="ctr"/>
            <a:r>
              <a:rPr lang="en-GB" sz="3200" dirty="0">
                <a:solidFill>
                  <a:schemeClr val="bg1"/>
                </a:solidFill>
              </a:rPr>
              <a:t>It feels </a:t>
            </a:r>
            <a:r>
              <a:rPr lang="en-GB" sz="3200" u="sng" dirty="0">
                <a:solidFill>
                  <a:schemeClr val="bg1"/>
                </a:solidFill>
              </a:rPr>
              <a:t>cold</a:t>
            </a:r>
            <a:r>
              <a:rPr lang="en-GB" sz="3200" baseline="0" dirty="0">
                <a:solidFill>
                  <a:schemeClr val="bg1"/>
                </a:solidFill>
              </a:rPr>
              <a:t> because it conducts the heat from your hand which makes it feel cooler. </a:t>
            </a:r>
            <a:endParaRPr lang="en-GB"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98513"/>
            <a:ext cx="8784976" cy="1238944"/>
          </a:xfrm>
        </p:spPr>
        <p:txBody>
          <a:bodyPr>
            <a:normAutofit/>
          </a:bodyPr>
          <a:lstStyle/>
          <a:p>
            <a:pPr marL="0" indent="0" algn="ctr">
              <a:buNone/>
            </a:pPr>
            <a:r>
              <a:rPr lang="en-GB" sz="3600" dirty="0">
                <a:solidFill>
                  <a:srgbClr val="0070C0"/>
                </a:solidFill>
                <a:latin typeface="Comic Sans MS" panose="030F0702030302020204" pitchFamily="66" charset="0"/>
              </a:rPr>
              <a:t>What do the words ‘thermal’ and ‘conduct’ mean?</a:t>
            </a:r>
          </a:p>
        </p:txBody>
      </p:sp>
      <p:sp>
        <p:nvSpPr>
          <p:cNvPr id="4" name="Content Placeholder 2"/>
          <p:cNvSpPr txBox="1">
            <a:spLocks/>
          </p:cNvSpPr>
          <p:nvPr/>
        </p:nvSpPr>
        <p:spPr>
          <a:xfrm>
            <a:off x="445435" y="3012097"/>
            <a:ext cx="8229600" cy="12389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3600" dirty="0">
                <a:solidFill>
                  <a:srgbClr val="0070C0"/>
                </a:solidFill>
                <a:latin typeface="Comic Sans MS" panose="030F0702030302020204" pitchFamily="66" charset="0"/>
              </a:rPr>
              <a:t>What does the ‘thermal conductivity’ of materials mean?</a:t>
            </a:r>
          </a:p>
        </p:txBody>
      </p:sp>
      <p:sp>
        <p:nvSpPr>
          <p:cNvPr id="5" name="Content Placeholder 2"/>
          <p:cNvSpPr txBox="1">
            <a:spLocks/>
          </p:cNvSpPr>
          <p:nvPr/>
        </p:nvSpPr>
        <p:spPr>
          <a:xfrm>
            <a:off x="457200" y="4251041"/>
            <a:ext cx="8229600" cy="1080120"/>
          </a:xfrm>
          <a:prstGeom prst="rect">
            <a:avLst/>
          </a:prstGeom>
          <a:solidFill>
            <a:srgbClr val="00B050"/>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a:t>Thermal conductivity of a material refers to the rate at which it transfers heat energy.</a:t>
            </a:r>
          </a:p>
        </p:txBody>
      </p:sp>
      <p:sp>
        <p:nvSpPr>
          <p:cNvPr id="6" name="Content Placeholder 2"/>
          <p:cNvSpPr txBox="1">
            <a:spLocks/>
          </p:cNvSpPr>
          <p:nvPr/>
        </p:nvSpPr>
        <p:spPr>
          <a:xfrm>
            <a:off x="401351" y="1313996"/>
            <a:ext cx="3911354" cy="1584176"/>
          </a:xfrm>
          <a:prstGeom prst="rect">
            <a:avLst/>
          </a:prstGeom>
          <a:solidFill>
            <a:srgbClr val="FF0000"/>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a:t>Thermal – a term relating to heat/heat energy.</a:t>
            </a:r>
          </a:p>
        </p:txBody>
      </p:sp>
      <p:sp>
        <p:nvSpPr>
          <p:cNvPr id="8" name="Content Placeholder 2"/>
          <p:cNvSpPr txBox="1">
            <a:spLocks/>
          </p:cNvSpPr>
          <p:nvPr/>
        </p:nvSpPr>
        <p:spPr>
          <a:xfrm>
            <a:off x="4719597" y="1319134"/>
            <a:ext cx="3911354" cy="1579038"/>
          </a:xfrm>
          <a:prstGeom prst="rect">
            <a:avLst/>
          </a:prstGeom>
          <a:solidFill>
            <a:schemeClr val="accent4"/>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dirty="0"/>
              <a:t>Conduct – means to lead, guide or transmit.</a:t>
            </a:r>
          </a:p>
        </p:txBody>
      </p:sp>
      <p:sp>
        <p:nvSpPr>
          <p:cNvPr id="11" name="TextBox 10">
            <a:extLst>
              <a:ext uri="{FF2B5EF4-FFF2-40B4-BE49-F238E27FC236}">
                <a16:creationId xmlns:a16="http://schemas.microsoft.com/office/drawing/2014/main" id="{0127EFFB-521A-4BD9-87BF-6618CD911E5E}"/>
              </a:ext>
            </a:extLst>
          </p:cNvPr>
          <p:cNvSpPr txBox="1"/>
          <p:nvPr/>
        </p:nvSpPr>
        <p:spPr>
          <a:xfrm>
            <a:off x="19811" y="5574559"/>
            <a:ext cx="8964488" cy="1077218"/>
          </a:xfrm>
          <a:prstGeom prst="rect">
            <a:avLst/>
          </a:prstGeom>
          <a:noFill/>
        </p:spPr>
        <p:txBody>
          <a:bodyPr wrap="square" rtlCol="0">
            <a:spAutoFit/>
          </a:bodyPr>
          <a:lstStyle/>
          <a:p>
            <a:pPr algn="ctr"/>
            <a:r>
              <a:rPr lang="en-GB" sz="3200" dirty="0"/>
              <a:t>‘The more thermally conductive a material is, the greater the rate at which it will transfer heat energy’</a:t>
            </a:r>
          </a:p>
        </p:txBody>
      </p:sp>
    </p:spTree>
    <p:extLst>
      <p:ext uri="{BB962C8B-B14F-4D97-AF65-F5344CB8AC3E}">
        <p14:creationId xmlns:p14="http://schemas.microsoft.com/office/powerpoint/2010/main" val="44176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8"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02" y="149135"/>
            <a:ext cx="8658369" cy="1076919"/>
          </a:xfrm>
          <a:noFill/>
        </p:spPr>
        <p:txBody>
          <a:bodyPr>
            <a:normAutofit fontScale="90000"/>
          </a:bodyPr>
          <a:lstStyle/>
          <a:p>
            <a:r>
              <a:rPr lang="en-GB" dirty="0">
                <a:solidFill>
                  <a:srgbClr val="0070C0"/>
                </a:solidFill>
                <a:latin typeface="Comic Sans MS" panose="030F0702030302020204" pitchFamily="66" charset="0"/>
              </a:rPr>
              <a:t>TASK:</a:t>
            </a:r>
            <a:r>
              <a:rPr lang="en-GB" dirty="0">
                <a:solidFill>
                  <a:srgbClr val="00B0F0"/>
                </a:solidFill>
                <a:latin typeface="Comic Sans MS" panose="030F0702030302020204" pitchFamily="66" charset="0"/>
              </a:rPr>
              <a:t> </a:t>
            </a:r>
            <a:r>
              <a:rPr lang="en-GB" sz="3600" dirty="0">
                <a:latin typeface="Comic Sans MS" panose="030F0702030302020204" pitchFamily="66" charset="0"/>
              </a:rPr>
              <a:t>Which material conducts heat the quickest?</a:t>
            </a:r>
            <a:endParaRPr lang="en-GB" dirty="0">
              <a:latin typeface="Comic Sans MS" panose="030F0702030302020204" pitchFamily="66" charset="0"/>
            </a:endParaRPr>
          </a:p>
        </p:txBody>
      </p:sp>
      <p:sp>
        <p:nvSpPr>
          <p:cNvPr id="7" name="TextBox 6"/>
          <p:cNvSpPr txBox="1"/>
          <p:nvPr/>
        </p:nvSpPr>
        <p:spPr>
          <a:xfrm>
            <a:off x="233602" y="1257697"/>
            <a:ext cx="8658368" cy="830997"/>
          </a:xfrm>
          <a:prstGeom prst="rect">
            <a:avLst/>
          </a:prstGeom>
          <a:noFill/>
        </p:spPr>
        <p:txBody>
          <a:bodyPr wrap="square" rtlCol="0">
            <a:spAutoFit/>
          </a:bodyPr>
          <a:lstStyle/>
          <a:p>
            <a:pPr algn="ctr"/>
            <a:r>
              <a:rPr lang="en-GB" sz="2400" dirty="0"/>
              <a:t>Prediction and theory: Predict what order the pins are going to drop and explain why.</a:t>
            </a:r>
          </a:p>
        </p:txBody>
      </p:sp>
      <p:pic>
        <p:nvPicPr>
          <p:cNvPr id="52228" name="Picture 4" descr="http://www.mstworkbooks.co.za/natural-sciences/gr7/images/gr7ec03-gd-0005.png"/>
          <p:cNvPicPr>
            <a:picLocks noChangeAspect="1" noChangeArrowheads="1"/>
          </p:cNvPicPr>
          <p:nvPr/>
        </p:nvPicPr>
        <p:blipFill rotWithShape="1">
          <a:blip r:embed="rId3">
            <a:extLst>
              <a:ext uri="{28A0092B-C50C-407E-A947-70E740481C1C}">
                <a14:useLocalDpi xmlns:a14="http://schemas.microsoft.com/office/drawing/2010/main" val="0"/>
              </a:ext>
            </a:extLst>
          </a:blip>
          <a:srcRect t="10552" r="21279"/>
          <a:stretch/>
        </p:blipFill>
        <p:spPr bwMode="auto">
          <a:xfrm>
            <a:off x="139416" y="2183986"/>
            <a:ext cx="3650644" cy="25898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921335263"/>
              </p:ext>
            </p:extLst>
          </p:nvPr>
        </p:nvGraphicFramePr>
        <p:xfrm>
          <a:off x="4071256" y="2127362"/>
          <a:ext cx="4820713" cy="2604560"/>
        </p:xfrm>
        <a:graphic>
          <a:graphicData uri="http://schemas.openxmlformats.org/drawingml/2006/table">
            <a:tbl>
              <a:tblPr bandRow="1">
                <a:tableStyleId>{5C22544A-7EE6-4342-B048-85BDC9FD1C3A}</a:tableStyleId>
              </a:tblPr>
              <a:tblGrid>
                <a:gridCol w="1398799">
                  <a:extLst>
                    <a:ext uri="{9D8B030D-6E8A-4147-A177-3AD203B41FA5}">
                      <a16:colId xmlns:a16="http://schemas.microsoft.com/office/drawing/2014/main" val="20001"/>
                    </a:ext>
                  </a:extLst>
                </a:gridCol>
                <a:gridCol w="1815010">
                  <a:extLst>
                    <a:ext uri="{9D8B030D-6E8A-4147-A177-3AD203B41FA5}">
                      <a16:colId xmlns:a16="http://schemas.microsoft.com/office/drawing/2014/main" val="3277069382"/>
                    </a:ext>
                  </a:extLst>
                </a:gridCol>
                <a:gridCol w="1606904">
                  <a:extLst>
                    <a:ext uri="{9D8B030D-6E8A-4147-A177-3AD203B41FA5}">
                      <a16:colId xmlns:a16="http://schemas.microsoft.com/office/drawing/2014/main" val="3101151487"/>
                    </a:ext>
                  </a:extLst>
                </a:gridCol>
              </a:tblGrid>
              <a:tr h="798732">
                <a:tc>
                  <a:txBody>
                    <a:bodyPr/>
                    <a:lstStyle/>
                    <a:p>
                      <a:pPr algn="ctr"/>
                      <a:r>
                        <a:rPr lang="en-GB" sz="2000" b="1" dirty="0"/>
                        <a:t>Material</a:t>
                      </a:r>
                    </a:p>
                  </a:txBody>
                  <a:tcPr/>
                </a:tc>
                <a:tc>
                  <a:txBody>
                    <a:bodyPr/>
                    <a:lstStyle/>
                    <a:p>
                      <a:pPr algn="ctr"/>
                      <a:r>
                        <a:rPr lang="en-GB" sz="2000" b="1" dirty="0"/>
                        <a:t>Time taken for pin to drop (s)</a:t>
                      </a:r>
                    </a:p>
                  </a:txBody>
                  <a:tcPr/>
                </a:tc>
                <a:tc>
                  <a:txBody>
                    <a:bodyPr/>
                    <a:lstStyle/>
                    <a:p>
                      <a:pPr algn="ctr"/>
                      <a:r>
                        <a:rPr lang="en-GB" sz="2000" b="1" dirty="0"/>
                        <a:t>Order of conductivity</a:t>
                      </a:r>
                    </a:p>
                  </a:txBody>
                  <a:tcPr/>
                </a:tc>
                <a:extLst>
                  <a:ext uri="{0D108BD9-81ED-4DB2-BD59-A6C34878D82A}">
                    <a16:rowId xmlns:a16="http://schemas.microsoft.com/office/drawing/2014/main" val="1379016268"/>
                  </a:ext>
                </a:extLst>
              </a:tr>
              <a:tr h="451457">
                <a:tc>
                  <a:txBody>
                    <a:bodyPr/>
                    <a:lstStyle/>
                    <a:p>
                      <a:r>
                        <a:rPr lang="en-GB" sz="2000" dirty="0"/>
                        <a:t>Glass</a:t>
                      </a:r>
                    </a:p>
                  </a:txBody>
                  <a:tcPr/>
                </a:tc>
                <a:tc>
                  <a:txBody>
                    <a:bodyPr/>
                    <a:lstStyle/>
                    <a:p>
                      <a:endParaRPr lang="en-GB" sz="2000" dirty="0"/>
                    </a:p>
                  </a:txBody>
                  <a:tcPr/>
                </a:tc>
                <a:tc>
                  <a:txBody>
                    <a:bodyPr/>
                    <a:lstStyle/>
                    <a:p>
                      <a:endParaRPr lang="en-GB" sz="2000" dirty="0"/>
                    </a:p>
                  </a:txBody>
                  <a:tcPr/>
                </a:tc>
                <a:extLst>
                  <a:ext uri="{0D108BD9-81ED-4DB2-BD59-A6C34878D82A}">
                    <a16:rowId xmlns:a16="http://schemas.microsoft.com/office/drawing/2014/main" val="10000"/>
                  </a:ext>
                </a:extLst>
              </a:tr>
              <a:tr h="451457">
                <a:tc>
                  <a:txBody>
                    <a:bodyPr/>
                    <a:lstStyle/>
                    <a:p>
                      <a:r>
                        <a:rPr lang="en-GB" sz="2000" dirty="0"/>
                        <a:t>Copper</a:t>
                      </a:r>
                    </a:p>
                  </a:txBody>
                  <a:tcPr/>
                </a:tc>
                <a:tc>
                  <a:txBody>
                    <a:bodyPr/>
                    <a:lstStyle/>
                    <a:p>
                      <a:endParaRPr lang="en-GB" sz="2000" dirty="0"/>
                    </a:p>
                  </a:txBody>
                  <a:tcPr/>
                </a:tc>
                <a:tc>
                  <a:txBody>
                    <a:bodyPr/>
                    <a:lstStyle/>
                    <a:p>
                      <a:endParaRPr lang="en-GB" sz="2000" dirty="0"/>
                    </a:p>
                  </a:txBody>
                  <a:tcPr/>
                </a:tc>
                <a:extLst>
                  <a:ext uri="{0D108BD9-81ED-4DB2-BD59-A6C34878D82A}">
                    <a16:rowId xmlns:a16="http://schemas.microsoft.com/office/drawing/2014/main" val="10001"/>
                  </a:ext>
                </a:extLst>
              </a:tr>
              <a:tr h="451457">
                <a:tc>
                  <a:txBody>
                    <a:bodyPr/>
                    <a:lstStyle/>
                    <a:p>
                      <a:r>
                        <a:rPr lang="en-GB" sz="2000" dirty="0"/>
                        <a:t>Aluminium</a:t>
                      </a:r>
                    </a:p>
                  </a:txBody>
                  <a:tcPr/>
                </a:tc>
                <a:tc>
                  <a:txBody>
                    <a:bodyPr/>
                    <a:lstStyle/>
                    <a:p>
                      <a:endParaRPr lang="en-GB" sz="2000" dirty="0"/>
                    </a:p>
                  </a:txBody>
                  <a:tcPr/>
                </a:tc>
                <a:tc>
                  <a:txBody>
                    <a:bodyPr/>
                    <a:lstStyle/>
                    <a:p>
                      <a:endParaRPr lang="en-GB" sz="2000" dirty="0"/>
                    </a:p>
                  </a:txBody>
                  <a:tcPr/>
                </a:tc>
                <a:extLst>
                  <a:ext uri="{0D108BD9-81ED-4DB2-BD59-A6C34878D82A}">
                    <a16:rowId xmlns:a16="http://schemas.microsoft.com/office/drawing/2014/main" val="10002"/>
                  </a:ext>
                </a:extLst>
              </a:tr>
              <a:tr h="451457">
                <a:tc>
                  <a:txBody>
                    <a:bodyPr/>
                    <a:lstStyle/>
                    <a:p>
                      <a:r>
                        <a:rPr lang="en-GB" sz="2000" dirty="0"/>
                        <a:t>Iron</a:t>
                      </a:r>
                    </a:p>
                  </a:txBody>
                  <a:tcPr/>
                </a:tc>
                <a:tc>
                  <a:txBody>
                    <a:bodyPr/>
                    <a:lstStyle/>
                    <a:p>
                      <a:endParaRPr lang="en-GB" sz="2000" dirty="0"/>
                    </a:p>
                  </a:txBody>
                  <a:tcPr/>
                </a:tc>
                <a:tc>
                  <a:txBody>
                    <a:bodyPr/>
                    <a:lstStyle/>
                    <a:p>
                      <a:endParaRPr lang="en-GB" sz="2000" dirty="0"/>
                    </a:p>
                  </a:txBody>
                  <a:tcPr/>
                </a:tc>
                <a:extLst>
                  <a:ext uri="{0D108BD9-81ED-4DB2-BD59-A6C34878D82A}">
                    <a16:rowId xmlns:a16="http://schemas.microsoft.com/office/drawing/2014/main" val="10003"/>
                  </a:ext>
                </a:extLst>
              </a:tr>
            </a:tbl>
          </a:graphicData>
        </a:graphic>
      </p:graphicFrame>
      <p:sp>
        <p:nvSpPr>
          <p:cNvPr id="6" name="Rectangle 5">
            <a:extLst>
              <a:ext uri="{FF2B5EF4-FFF2-40B4-BE49-F238E27FC236}">
                <a16:creationId xmlns:a16="http://schemas.microsoft.com/office/drawing/2014/main" id="{9931831D-FA62-41B7-A7EA-36BBDDEFC4B3}"/>
              </a:ext>
            </a:extLst>
          </p:cNvPr>
          <p:cNvSpPr/>
          <p:nvPr/>
        </p:nvSpPr>
        <p:spPr>
          <a:xfrm>
            <a:off x="107503" y="4869160"/>
            <a:ext cx="8784467" cy="1938992"/>
          </a:xfrm>
          <a:prstGeom prst="rect">
            <a:avLst/>
          </a:prstGeom>
        </p:spPr>
        <p:txBody>
          <a:bodyPr wrap="square">
            <a:spAutoFit/>
          </a:bodyPr>
          <a:lstStyle/>
          <a:p>
            <a:pPr marL="342900" indent="-342900">
              <a:buFont typeface="+mj-lt"/>
              <a:buAutoNum type="arabicPeriod"/>
            </a:pPr>
            <a:r>
              <a:rPr lang="en-US" sz="2400" dirty="0">
                <a:solidFill>
                  <a:srgbClr val="FF0000"/>
                </a:solidFill>
              </a:rPr>
              <a:t>What was your independent variable?</a:t>
            </a:r>
          </a:p>
          <a:p>
            <a:pPr marL="342900" indent="-342900">
              <a:buFont typeface="+mj-lt"/>
              <a:buAutoNum type="arabicPeriod"/>
            </a:pPr>
            <a:r>
              <a:rPr lang="en-US" sz="2400" dirty="0">
                <a:solidFill>
                  <a:srgbClr val="FF0000"/>
                </a:solidFill>
              </a:rPr>
              <a:t>What was your dependent variable?</a:t>
            </a:r>
          </a:p>
          <a:p>
            <a:pPr marL="342900" indent="-342900">
              <a:buFont typeface="+mj-lt"/>
              <a:buAutoNum type="arabicPeriod"/>
            </a:pPr>
            <a:r>
              <a:rPr lang="en-US" sz="2400" dirty="0">
                <a:solidFill>
                  <a:srgbClr val="FF0000"/>
                </a:solidFill>
              </a:rPr>
              <a:t>What were you control variables for this experiment?</a:t>
            </a:r>
          </a:p>
          <a:p>
            <a:pPr marL="342900" indent="-342900">
              <a:buFont typeface="+mj-lt"/>
              <a:buAutoNum type="arabicPeriod"/>
            </a:pPr>
            <a:r>
              <a:rPr lang="en-US" sz="2400" dirty="0">
                <a:solidFill>
                  <a:schemeClr val="accent2"/>
                </a:solidFill>
              </a:rPr>
              <a:t>What conclusion can you make from your results?</a:t>
            </a:r>
          </a:p>
          <a:p>
            <a:pPr marL="342900" indent="-342900">
              <a:buFont typeface="+mj-lt"/>
              <a:buAutoNum type="arabicPeriod"/>
            </a:pPr>
            <a:r>
              <a:rPr lang="en-US" sz="2400" dirty="0">
                <a:solidFill>
                  <a:srgbClr val="00B050"/>
                </a:solidFill>
              </a:rPr>
              <a:t>Provide a scientific explanation for your results.</a:t>
            </a:r>
          </a:p>
        </p:txBody>
      </p:sp>
    </p:spTree>
    <p:extLst>
      <p:ext uri="{BB962C8B-B14F-4D97-AF65-F5344CB8AC3E}">
        <p14:creationId xmlns:p14="http://schemas.microsoft.com/office/powerpoint/2010/main" val="4072898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42777" y="2972183"/>
            <a:ext cx="8658443" cy="3277820"/>
          </a:xfrm>
          <a:prstGeom prst="rect">
            <a:avLst/>
          </a:prstGeom>
          <a:solidFill>
            <a:schemeClr val="bg1"/>
          </a:solidFill>
        </p:spPr>
        <p:txBody>
          <a:bodyPr wrap="square" rtlCol="0">
            <a:spAutoFit/>
          </a:bodyPr>
          <a:lstStyle/>
          <a:p>
            <a:pPr marL="342900" lvl="0" indent="-342900">
              <a:buFont typeface="+mj-lt"/>
              <a:buAutoNum type="arabicPeriod"/>
            </a:pPr>
            <a:r>
              <a:rPr lang="en-US" sz="2300" dirty="0"/>
              <a:t>Different materials/rods</a:t>
            </a:r>
          </a:p>
          <a:p>
            <a:pPr marL="342900" lvl="0" indent="-342900">
              <a:buFont typeface="+mj-lt"/>
              <a:buAutoNum type="arabicPeriod"/>
            </a:pPr>
            <a:endParaRPr lang="en-US" sz="2300" dirty="0"/>
          </a:p>
          <a:p>
            <a:pPr marL="342900" lvl="0" indent="-342900">
              <a:buFont typeface="+mj-lt"/>
              <a:buAutoNum type="arabicPeriod"/>
            </a:pPr>
            <a:r>
              <a:rPr lang="en-US" sz="2300" dirty="0"/>
              <a:t>Time taken for pin to drop in seconds</a:t>
            </a:r>
          </a:p>
          <a:p>
            <a:pPr marL="342900" lvl="0" indent="-342900">
              <a:buFont typeface="+mj-lt"/>
              <a:buAutoNum type="arabicPeriod"/>
            </a:pPr>
            <a:endParaRPr lang="en-US" sz="2300" dirty="0"/>
          </a:p>
          <a:p>
            <a:pPr marL="342900" lvl="0" indent="-342900">
              <a:buFont typeface="+mj-lt"/>
              <a:buAutoNum type="arabicPeriod"/>
            </a:pPr>
            <a:r>
              <a:rPr lang="en-US" sz="2300" dirty="0"/>
              <a:t>Length of rod, thickness of rod, amount of Vaseline used, size of pin</a:t>
            </a:r>
          </a:p>
          <a:p>
            <a:pPr marL="342900" lvl="0" indent="-342900">
              <a:buFont typeface="+mj-lt"/>
              <a:buAutoNum type="arabicPeriod"/>
            </a:pPr>
            <a:endParaRPr lang="en-US" sz="2300" dirty="0"/>
          </a:p>
          <a:p>
            <a:pPr marL="342900" lvl="0" indent="-342900">
              <a:buFont typeface="+mj-lt"/>
              <a:buAutoNum type="arabicPeriod"/>
            </a:pPr>
            <a:r>
              <a:rPr lang="en-US" sz="2300" dirty="0"/>
              <a:t>The…rod is the best conductor, the…rod is the worst conductor.</a:t>
            </a:r>
          </a:p>
          <a:p>
            <a:pPr marL="342900" lvl="0" indent="-342900">
              <a:buFont typeface="+mj-lt"/>
              <a:buAutoNum type="arabicPeriod"/>
            </a:pPr>
            <a:endParaRPr lang="en-US" sz="2300" dirty="0"/>
          </a:p>
          <a:p>
            <a:pPr marL="342900" lvl="0" indent="-342900">
              <a:buFont typeface="+mj-lt"/>
              <a:buAutoNum type="arabicPeriod"/>
            </a:pPr>
            <a:r>
              <a:rPr lang="en-US" sz="2300" dirty="0"/>
              <a:t>The…rod is the best conductor because…</a:t>
            </a:r>
          </a:p>
        </p:txBody>
      </p:sp>
      <p:sp>
        <p:nvSpPr>
          <p:cNvPr id="8" name="TextBox 7">
            <a:extLst>
              <a:ext uri="{FF2B5EF4-FFF2-40B4-BE49-F238E27FC236}">
                <a16:creationId xmlns:a16="http://schemas.microsoft.com/office/drawing/2014/main" id="{2CF91407-A5BA-47C8-AD84-3123E26E4649}"/>
              </a:ext>
            </a:extLst>
          </p:cNvPr>
          <p:cNvSpPr txBox="1"/>
          <p:nvPr/>
        </p:nvSpPr>
        <p:spPr>
          <a:xfrm>
            <a:off x="179512" y="100165"/>
            <a:ext cx="4014952" cy="646331"/>
          </a:xfrm>
          <a:prstGeom prst="rect">
            <a:avLst/>
          </a:prstGeom>
          <a:noFill/>
        </p:spPr>
        <p:txBody>
          <a:bodyPr wrap="square" rtlCol="0">
            <a:spAutoFit/>
          </a:bodyPr>
          <a:lstStyle/>
          <a:p>
            <a:r>
              <a:rPr lang="en-GB" sz="3600" dirty="0">
                <a:solidFill>
                  <a:srgbClr val="FF0000"/>
                </a:solidFill>
                <a:latin typeface="Comic Sans MS" pitchFamily="66" charset="0"/>
              </a:rPr>
              <a:t>Self-assessment:</a:t>
            </a:r>
          </a:p>
        </p:txBody>
      </p:sp>
      <p:pic>
        <p:nvPicPr>
          <p:cNvPr id="9" name="Picture 8" descr="Tick Mark Check Correct Choose Accurate - vector Clip Art">
            <a:extLst>
              <a:ext uri="{FF2B5EF4-FFF2-40B4-BE49-F238E27FC236}">
                <a16:creationId xmlns:a16="http://schemas.microsoft.com/office/drawing/2014/main" id="{80A66179-745A-458E-AC28-C74B922413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5491574"/>
            <a:ext cx="1219200" cy="1270000"/>
          </a:xfrm>
          <a:prstGeom prst="rect">
            <a:avLst/>
          </a:prstGeom>
        </p:spPr>
      </p:pic>
      <p:graphicFrame>
        <p:nvGraphicFramePr>
          <p:cNvPr id="6" name="Table 5">
            <a:extLst>
              <a:ext uri="{FF2B5EF4-FFF2-40B4-BE49-F238E27FC236}">
                <a16:creationId xmlns:a16="http://schemas.microsoft.com/office/drawing/2014/main" id="{DE57F377-8198-4D04-908E-0F27C8567B67}"/>
              </a:ext>
            </a:extLst>
          </p:cNvPr>
          <p:cNvGraphicFramePr>
            <a:graphicFrameLocks noGrp="1"/>
          </p:cNvGraphicFramePr>
          <p:nvPr>
            <p:extLst>
              <p:ext uri="{D42A27DB-BD31-4B8C-83A1-F6EECF244321}">
                <p14:modId xmlns:p14="http://schemas.microsoft.com/office/powerpoint/2010/main" val="1016562009"/>
              </p:ext>
            </p:extLst>
          </p:nvPr>
        </p:nvGraphicFramePr>
        <p:xfrm>
          <a:off x="359531" y="731426"/>
          <a:ext cx="8424936" cy="2063726"/>
        </p:xfrm>
        <a:graphic>
          <a:graphicData uri="http://schemas.openxmlformats.org/drawingml/2006/table">
            <a:tbl>
              <a:tblPr bandRow="1">
                <a:tableStyleId>{5C22544A-7EE6-4342-B048-85BDC9FD1C3A}</a:tableStyleId>
              </a:tblPr>
              <a:tblGrid>
                <a:gridCol w="2088232">
                  <a:extLst>
                    <a:ext uri="{9D8B030D-6E8A-4147-A177-3AD203B41FA5}">
                      <a16:colId xmlns:a16="http://schemas.microsoft.com/office/drawing/2014/main" val="20001"/>
                    </a:ext>
                  </a:extLst>
                </a:gridCol>
                <a:gridCol w="3528393">
                  <a:extLst>
                    <a:ext uri="{9D8B030D-6E8A-4147-A177-3AD203B41FA5}">
                      <a16:colId xmlns:a16="http://schemas.microsoft.com/office/drawing/2014/main" val="3277069382"/>
                    </a:ext>
                  </a:extLst>
                </a:gridCol>
                <a:gridCol w="2808311">
                  <a:extLst>
                    <a:ext uri="{9D8B030D-6E8A-4147-A177-3AD203B41FA5}">
                      <a16:colId xmlns:a16="http://schemas.microsoft.com/office/drawing/2014/main" val="3101151487"/>
                    </a:ext>
                  </a:extLst>
                </a:gridCol>
              </a:tblGrid>
              <a:tr h="478766">
                <a:tc>
                  <a:txBody>
                    <a:bodyPr/>
                    <a:lstStyle/>
                    <a:p>
                      <a:pPr algn="ctr"/>
                      <a:r>
                        <a:rPr lang="en-GB" sz="2000" b="1" dirty="0"/>
                        <a:t>Material</a:t>
                      </a:r>
                    </a:p>
                  </a:txBody>
                  <a:tcPr/>
                </a:tc>
                <a:tc>
                  <a:txBody>
                    <a:bodyPr/>
                    <a:lstStyle/>
                    <a:p>
                      <a:pPr algn="ctr"/>
                      <a:r>
                        <a:rPr lang="en-GB" sz="2000" b="1" dirty="0"/>
                        <a:t>Time taken for pin to drop (s)</a:t>
                      </a:r>
                    </a:p>
                  </a:txBody>
                  <a:tcPr/>
                </a:tc>
                <a:tc>
                  <a:txBody>
                    <a:bodyPr/>
                    <a:lstStyle/>
                    <a:p>
                      <a:pPr algn="ctr"/>
                      <a:r>
                        <a:rPr lang="en-GB" sz="2000" b="1" dirty="0"/>
                        <a:t>Order of conductivity</a:t>
                      </a:r>
                    </a:p>
                  </a:txBody>
                  <a:tcPr/>
                </a:tc>
                <a:extLst>
                  <a:ext uri="{0D108BD9-81ED-4DB2-BD59-A6C34878D82A}">
                    <a16:rowId xmlns:a16="http://schemas.microsoft.com/office/drawing/2014/main" val="1379016268"/>
                  </a:ext>
                </a:extLst>
              </a:tr>
              <a:tr h="302145">
                <a:tc>
                  <a:txBody>
                    <a:bodyPr/>
                    <a:lstStyle/>
                    <a:p>
                      <a:r>
                        <a:rPr lang="en-GB" sz="2000" dirty="0"/>
                        <a:t>Glass</a:t>
                      </a:r>
                    </a:p>
                  </a:txBody>
                  <a:tcPr/>
                </a:tc>
                <a:tc>
                  <a:txBody>
                    <a:bodyPr/>
                    <a:lstStyle/>
                    <a:p>
                      <a:endParaRPr lang="en-GB" sz="2000" dirty="0"/>
                    </a:p>
                  </a:txBody>
                  <a:tcPr/>
                </a:tc>
                <a:tc>
                  <a:txBody>
                    <a:bodyPr/>
                    <a:lstStyle/>
                    <a:p>
                      <a:endParaRPr lang="en-GB" sz="2000" dirty="0"/>
                    </a:p>
                  </a:txBody>
                  <a:tcPr/>
                </a:tc>
                <a:extLst>
                  <a:ext uri="{0D108BD9-81ED-4DB2-BD59-A6C34878D82A}">
                    <a16:rowId xmlns:a16="http://schemas.microsoft.com/office/drawing/2014/main" val="10000"/>
                  </a:ext>
                </a:extLst>
              </a:tr>
              <a:tr h="302145">
                <a:tc>
                  <a:txBody>
                    <a:bodyPr/>
                    <a:lstStyle/>
                    <a:p>
                      <a:r>
                        <a:rPr lang="en-GB" sz="2000" dirty="0"/>
                        <a:t>Copper</a:t>
                      </a:r>
                    </a:p>
                  </a:txBody>
                  <a:tcPr/>
                </a:tc>
                <a:tc>
                  <a:txBody>
                    <a:bodyPr/>
                    <a:lstStyle/>
                    <a:p>
                      <a:endParaRPr lang="en-GB" sz="2000" dirty="0"/>
                    </a:p>
                  </a:txBody>
                  <a:tcPr/>
                </a:tc>
                <a:tc>
                  <a:txBody>
                    <a:bodyPr/>
                    <a:lstStyle/>
                    <a:p>
                      <a:endParaRPr lang="en-GB" sz="2000" dirty="0"/>
                    </a:p>
                  </a:txBody>
                  <a:tcPr/>
                </a:tc>
                <a:extLst>
                  <a:ext uri="{0D108BD9-81ED-4DB2-BD59-A6C34878D82A}">
                    <a16:rowId xmlns:a16="http://schemas.microsoft.com/office/drawing/2014/main" val="10001"/>
                  </a:ext>
                </a:extLst>
              </a:tr>
              <a:tr h="302145">
                <a:tc>
                  <a:txBody>
                    <a:bodyPr/>
                    <a:lstStyle/>
                    <a:p>
                      <a:r>
                        <a:rPr lang="en-GB" sz="2000" dirty="0"/>
                        <a:t>Aluminium</a:t>
                      </a:r>
                    </a:p>
                  </a:txBody>
                  <a:tcPr/>
                </a:tc>
                <a:tc>
                  <a:txBody>
                    <a:bodyPr/>
                    <a:lstStyle/>
                    <a:p>
                      <a:endParaRPr lang="en-GB" sz="2000" dirty="0"/>
                    </a:p>
                  </a:txBody>
                  <a:tcPr/>
                </a:tc>
                <a:tc>
                  <a:txBody>
                    <a:bodyPr/>
                    <a:lstStyle/>
                    <a:p>
                      <a:endParaRPr lang="en-GB" sz="2000" dirty="0"/>
                    </a:p>
                  </a:txBody>
                  <a:tcPr/>
                </a:tc>
                <a:extLst>
                  <a:ext uri="{0D108BD9-81ED-4DB2-BD59-A6C34878D82A}">
                    <a16:rowId xmlns:a16="http://schemas.microsoft.com/office/drawing/2014/main" val="10002"/>
                  </a:ext>
                </a:extLst>
              </a:tr>
              <a:tr h="302145">
                <a:tc>
                  <a:txBody>
                    <a:bodyPr/>
                    <a:lstStyle/>
                    <a:p>
                      <a:r>
                        <a:rPr lang="en-GB" sz="2000" dirty="0"/>
                        <a:t>Iron</a:t>
                      </a:r>
                    </a:p>
                  </a:txBody>
                  <a:tcPr/>
                </a:tc>
                <a:tc>
                  <a:txBody>
                    <a:bodyPr/>
                    <a:lstStyle/>
                    <a:p>
                      <a:endParaRPr lang="en-GB" sz="2000" dirty="0"/>
                    </a:p>
                  </a:txBody>
                  <a:tcPr/>
                </a:tc>
                <a:tc>
                  <a:txBody>
                    <a:bodyPr/>
                    <a:lstStyle/>
                    <a:p>
                      <a:endParaRPr lang="en-GB"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0957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87E40B7BE40447878EAE91306EB914" ma:contentTypeVersion="3" ma:contentTypeDescription="Create a new document." ma:contentTypeScope="" ma:versionID="fe72bccc741046af90487527e394a497">
  <xsd:schema xmlns:xsd="http://www.w3.org/2001/XMLSchema" xmlns:xs="http://www.w3.org/2001/XMLSchema" xmlns:p="http://schemas.microsoft.com/office/2006/metadata/properties" xmlns:ns2="d296abfb-16c7-422c-bf55-7f7bb10bff50" targetNamespace="http://schemas.microsoft.com/office/2006/metadata/properties" ma:root="true" ma:fieldsID="16f56b878bc2373f87bd81e6cc722402" ns2:_="">
    <xsd:import namespace="d296abfb-16c7-422c-bf55-7f7bb10bff50"/>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6abfb-16c7-422c-bf55-7f7bb10bff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0EBCF1-2AF4-4EC9-B95D-1CB68CEC22C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2D2FC50-5FC7-4BB9-AD7C-F44FBC8B4DD1}">
  <ds:schemaRefs>
    <ds:schemaRef ds:uri="http://schemas.microsoft.com/sharepoint/v3/contenttype/forms"/>
  </ds:schemaRefs>
</ds:datastoreItem>
</file>

<file path=customXml/itemProps3.xml><?xml version="1.0" encoding="utf-8"?>
<ds:datastoreItem xmlns:ds="http://schemas.openxmlformats.org/officeDocument/2006/customXml" ds:itemID="{CBD176AB-FDF9-4E83-B249-4132445BA322}"/>
</file>

<file path=docProps/app.xml><?xml version="1.0" encoding="utf-8"?>
<Properties xmlns="http://schemas.openxmlformats.org/officeDocument/2006/extended-properties" xmlns:vt="http://schemas.openxmlformats.org/officeDocument/2006/docPropsVTypes">
  <Template/>
  <TotalTime>1</TotalTime>
  <Words>995</Words>
  <Application>Microsoft Office PowerPoint</Application>
  <PresentationFormat>On-screen Show (4:3)</PresentationFormat>
  <Paragraphs>152</Paragraphs>
  <Slides>13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 Light</vt:lpstr>
      <vt:lpstr>Calibri</vt:lpstr>
      <vt:lpstr>Arial</vt:lpstr>
      <vt:lpstr>Comic Sans MS</vt:lpstr>
      <vt:lpstr>Office Theme</vt:lpstr>
      <vt:lpstr>PowerPoint Presentation</vt:lpstr>
      <vt:lpstr>PowerPoint Presentation</vt:lpstr>
      <vt:lpstr>Demo: Observe and explain what you see</vt:lpstr>
      <vt:lpstr>HOT, WARM OR COLD?</vt:lpstr>
      <vt:lpstr>HOT, WARM OR COLD?</vt:lpstr>
      <vt:lpstr>HOT, WARM OR COLD?</vt:lpstr>
      <vt:lpstr>PowerPoint Presentation</vt:lpstr>
      <vt:lpstr>TASK: Which material conducts heat the quickest?</vt:lpstr>
      <vt:lpstr>PowerPoint Presentation</vt:lpstr>
      <vt:lpstr>PowerPoint Presentation</vt:lpstr>
      <vt:lpstr>PowerPoint Presentation</vt:lpstr>
      <vt:lpstr>PowerPoint Presentation</vt:lpstr>
      <vt:lpstr>Plenary: Review questions</vt:lpstr>
    </vt:vector>
  </TitlesOfParts>
  <Company>Sidney Stringer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GOLSBY</dc:creator>
  <cp:lastModifiedBy>Jess Osmond</cp:lastModifiedBy>
  <cp:revision>97</cp:revision>
  <dcterms:created xsi:type="dcterms:W3CDTF">2013-12-28T19:21:27Z</dcterms:created>
  <dcterms:modified xsi:type="dcterms:W3CDTF">2020-11-09T15:14:02Z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0x0101002B87E40B7BE40447878EAE91306EB914</vt:lpwstr>
  </property>
</Properties>
</file>