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12" r:id="rId5"/>
    <p:sldId id="370" r:id="rId6"/>
    <p:sldId id="313" r:id="rId7"/>
    <p:sldId id="314" r:id="rId8"/>
    <p:sldId id="315" r:id="rId9"/>
    <p:sldId id="373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71" r:id="rId20"/>
    <p:sldId id="3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A2C6D-2C67-F74E-92E3-D6E0DD2EA947}" v="242" dt="2020-09-19T22:26:42.933"/>
    <p1510:client id="{F2CF20F7-D6EF-6E69-9491-A530820689B2}" v="224" dt="2020-09-15T07:24:29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B570C-1AEB-44D7-AF1F-42093D714ED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A370B-0E61-412C-91A4-C469A6B3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9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Endocrine gland image by US Government [Public domain], via Wikimedia Commons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A35B7-02EB-4344-9E3B-49E81AC78085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Endocrine gland image by US Government [Public domain], via Wikimedia Commons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A35B7-02EB-4344-9E3B-49E81AC78085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7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8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94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8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1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8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5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4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DA52-7E4F-4567-ACAB-631B22FDE13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7B96A-29E5-4358-A782-295FDF53A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3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PCQBD_WGI" TargetMode="External"/><Relationship Id="rId2" Type="http://schemas.openxmlformats.org/officeDocument/2006/relationships/hyperlink" Target="https://www.youtube.com/watch?v=eWHH9je2zG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399"/>
            <a:ext cx="8686800" cy="14477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10600" cy="1219200"/>
          </a:xfrm>
        </p:spPr>
        <p:txBody>
          <a:bodyPr>
            <a:normAutofit/>
          </a:bodyPr>
          <a:lstStyle/>
          <a:p>
            <a:r>
              <a:rPr lang="en-GB" sz="6000">
                <a:latin typeface="Comic Sans MS" pitchFamily="66" charset="0"/>
              </a:rPr>
              <a:t>The endocrine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770993"/>
            <a:ext cx="55284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Do now activity:</a:t>
            </a:r>
          </a:p>
          <a:p>
            <a:endParaRPr lang="en-GB" sz="2800" b="1"/>
          </a:p>
          <a:p>
            <a:pPr marL="342900" indent="-342900">
              <a:buAutoNum type="arabicPeriod"/>
            </a:pPr>
            <a:r>
              <a:rPr lang="en-GB" sz="2400">
                <a:solidFill>
                  <a:srgbClr val="FF0000"/>
                </a:solidFill>
              </a:rPr>
              <a:t>What do you already know about the endocrine system?</a:t>
            </a:r>
          </a:p>
          <a:p>
            <a:pPr marL="342900" indent="-342900">
              <a:buAutoNum type="arabicPeriod"/>
            </a:pPr>
            <a:endParaRPr lang="en-GB" sz="240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2400">
                <a:solidFill>
                  <a:schemeClr val="accent6">
                    <a:lumMod val="75000"/>
                  </a:schemeClr>
                </a:solidFill>
              </a:rPr>
              <a:t>What are some of the major differences between hormonal control and nervous control in the body?</a:t>
            </a:r>
          </a:p>
          <a:p>
            <a:pPr marL="342900" indent="-342900">
              <a:buAutoNum type="arabicPeriod"/>
            </a:pPr>
            <a:endParaRPr lang="en-GB" sz="240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GB" sz="2400">
                <a:solidFill>
                  <a:srgbClr val="00B050"/>
                </a:solidFill>
              </a:rPr>
              <a:t>Can you name any glands which produce hormones? And identify the hormones they release?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895" y="1892062"/>
            <a:ext cx="257503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63" y="227367"/>
            <a:ext cx="6111784" cy="786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>
                <a:solidFill>
                  <a:srgbClr val="FF0000"/>
                </a:solidFill>
                <a:latin typeface="Comic Sans MS" panose="030F0702030302020204" pitchFamily="66" charset="0"/>
              </a:rPr>
              <a:t>Self-assess your work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43733"/>
              </p:ext>
            </p:extLst>
          </p:nvPr>
        </p:nvGraphicFramePr>
        <p:xfrm>
          <a:off x="325821" y="929785"/>
          <a:ext cx="8502869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958">
                  <a:extLst>
                    <a:ext uri="{9D8B030D-6E8A-4147-A177-3AD203B41FA5}">
                      <a16:colId xmlns:a16="http://schemas.microsoft.com/office/drawing/2014/main" val="1720705889"/>
                    </a:ext>
                  </a:extLst>
                </a:gridCol>
                <a:gridCol w="6787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176">
                <a:tc>
                  <a:txBody>
                    <a:bodyPr/>
                    <a:lstStyle/>
                    <a:p>
                      <a:r>
                        <a:rPr lang="en-GB" sz="2400" b="0">
                          <a:solidFill>
                            <a:srgbClr val="FF0000"/>
                          </a:solidFill>
                          <a:latin typeface="Comic Sans MS"/>
                        </a:rPr>
                        <a:t>Pituitary</a:t>
                      </a:r>
                    </a:p>
                    <a:p>
                      <a:endParaRPr lang="en-GB" sz="2400" b="0">
                        <a:solidFill>
                          <a:srgbClr val="FF0000"/>
                        </a:solidFill>
                        <a:latin typeface="Comic Sans MS"/>
                      </a:endParaRPr>
                    </a:p>
                    <a:p>
                      <a:endParaRPr lang="en-GB" sz="2400" b="0">
                        <a:solidFill>
                          <a:srgbClr val="FF0000"/>
                        </a:solidFill>
                        <a:latin typeface="Comic Sans MS"/>
                      </a:endParaRPr>
                    </a:p>
                    <a:p>
                      <a:endParaRPr lang="en-GB" sz="2400" b="0">
                        <a:solidFill>
                          <a:srgbClr val="FF0000"/>
                        </a:solidFill>
                        <a:latin typeface="Comic Sans MS"/>
                      </a:endParaRPr>
                    </a:p>
                    <a:p>
                      <a:endParaRPr lang="en-GB" sz="2400" b="0">
                        <a:solidFill>
                          <a:srgbClr val="FF0000"/>
                        </a:solidFill>
                        <a:latin typeface="Comic Sans MS"/>
                      </a:endParaRPr>
                    </a:p>
                    <a:p>
                      <a:endParaRPr lang="en-GB" sz="2400" b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latin typeface="Comic Sans MS"/>
                        </a:rPr>
                        <a:t>  Controls growth in children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latin typeface="Comic Sans MS"/>
                        </a:rPr>
                        <a:t>  Stimulates</a:t>
                      </a:r>
                      <a:r>
                        <a:rPr lang="en-GB" sz="2000" b="0" baseline="0">
                          <a:solidFill>
                            <a:schemeClr val="tx1"/>
                          </a:solidFill>
                          <a:latin typeface="Comic Sans MS"/>
                        </a:rPr>
                        <a:t> the thyroid gland to make thyroxine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b="0" baseline="0">
                          <a:solidFill>
                            <a:schemeClr val="tx1"/>
                          </a:solidFill>
                          <a:latin typeface="Comic Sans MS"/>
                        </a:rPr>
                        <a:t>  In women – stimulates the ovaries to  produce and release eggs &amp; make oestrogen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b="0" baseline="0">
                          <a:solidFill>
                            <a:schemeClr val="tx1"/>
                          </a:solidFill>
                          <a:latin typeface="Comic Sans MS"/>
                        </a:rPr>
                        <a:t>  In men – stimulates the testes to make sperm and testosterone</a:t>
                      </a:r>
                      <a:endParaRPr lang="en-GB" sz="2000" b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711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FF0000"/>
                          </a:solidFill>
                          <a:latin typeface="Comic Sans MS"/>
                        </a:rPr>
                        <a:t>Thyroid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  <a:latin typeface="Comic Sans MS"/>
                        </a:rPr>
                        <a:t>Controls the metabolic rate of</a:t>
                      </a:r>
                      <a:r>
                        <a:rPr lang="en-GB" sz="2000" baseline="0">
                          <a:solidFill>
                            <a:schemeClr val="tx1"/>
                          </a:solidFill>
                          <a:latin typeface="Comic Sans MS"/>
                        </a:rPr>
                        <a:t> the body</a:t>
                      </a:r>
                      <a:endParaRPr lang="en-GB" sz="20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49685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FF0000"/>
                          </a:solidFill>
                          <a:latin typeface="Comic Sans MS"/>
                        </a:rPr>
                        <a:t>Pancreas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  <a:latin typeface="Comic Sans MS"/>
                        </a:rPr>
                        <a:t>Controls the levels of glucose in the blood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30983"/>
                  </a:ext>
                </a:extLst>
              </a:tr>
              <a:tr h="378822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FF0000"/>
                          </a:solidFill>
                          <a:latin typeface="Comic Sans MS"/>
                        </a:rPr>
                        <a:t>Adrenal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  <a:latin typeface="Comic Sans MS"/>
                        </a:rPr>
                        <a:t>Prepares</a:t>
                      </a:r>
                      <a:r>
                        <a:rPr lang="en-GB" sz="2000" baseline="0">
                          <a:solidFill>
                            <a:schemeClr val="tx1"/>
                          </a:solidFill>
                          <a:latin typeface="Comic Sans MS"/>
                        </a:rPr>
                        <a:t> the body for stressful situations</a:t>
                      </a:r>
                      <a:endParaRPr lang="en-GB" sz="20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4707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FF0000"/>
                          </a:solidFill>
                          <a:latin typeface="Comic Sans MS"/>
                        </a:rPr>
                        <a:t>Ovaries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  <a:latin typeface="Comic Sans MS"/>
                        </a:rPr>
                        <a:t>Controls</a:t>
                      </a:r>
                      <a:r>
                        <a:rPr lang="en-GB" sz="2000" baseline="0">
                          <a:solidFill>
                            <a:schemeClr val="tx1"/>
                          </a:solidFill>
                          <a:latin typeface="Comic Sans MS"/>
                        </a:rPr>
                        <a:t> the development of the female secondary sexual characteristics, involved in the menstrual cycle</a:t>
                      </a:r>
                      <a:endParaRPr lang="en-GB" sz="20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99863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FF0000"/>
                          </a:solidFill>
                          <a:latin typeface="Comic Sans MS"/>
                        </a:rPr>
                        <a:t>Testes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  <a:latin typeface="Comic Sans MS"/>
                        </a:rPr>
                        <a:t>Controls</a:t>
                      </a:r>
                      <a:r>
                        <a:rPr lang="en-GB" sz="2000" baseline="0">
                          <a:solidFill>
                            <a:schemeClr val="tx1"/>
                          </a:solidFill>
                          <a:latin typeface="Comic Sans MS"/>
                        </a:rPr>
                        <a:t> the development of the male secondary sexual characteristics and is involved in the production of sperm</a:t>
                      </a:r>
                      <a:endParaRPr lang="en-GB" sz="20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23103"/>
                  </a:ext>
                </a:extLst>
              </a:tr>
            </a:tbl>
          </a:graphicData>
        </a:graphic>
      </p:graphicFrame>
      <p:pic>
        <p:nvPicPr>
          <p:cNvPr id="6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028" y="5882930"/>
            <a:ext cx="789534" cy="822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90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15" y="179704"/>
            <a:ext cx="8619854" cy="4771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>
                <a:solidFill>
                  <a:srgbClr val="0070C0"/>
                </a:solidFill>
                <a:latin typeface="Comic Sans MS" panose="030F0702030302020204" pitchFamily="66" charset="0"/>
              </a:rPr>
              <a:t>Quick Check: </a:t>
            </a:r>
            <a:r>
              <a:rPr lang="en-GB" sz="3200">
                <a:latin typeface="Comic Sans MS" panose="030F0702030302020204" pitchFamily="66" charset="0"/>
              </a:rPr>
              <a:t>Silent 5</a:t>
            </a:r>
          </a:p>
          <a:p>
            <a:pPr marL="0" indent="0">
              <a:buNone/>
            </a:pPr>
            <a:endParaRPr lang="en-GB" sz="20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What is a hormone?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What is an endocrine gland?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Explain how the coordination and control by hormones differs from that of the nervous system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Suggest, and explain, why the pituitary gland is sometimes called the master gland of the endocrine system 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48200" y="1066800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70C0"/>
                </a:solidFill>
                <a:latin typeface="Comic Sans MS" panose="030F0702030302020204" pitchFamily="66" charset="0"/>
              </a:rPr>
              <a:t>(1 mark)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600200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70C0"/>
                </a:solidFill>
                <a:latin typeface="Comic Sans MS" panose="030F0702030302020204" pitchFamily="66" charset="0"/>
              </a:rPr>
              <a:t>(1 mark)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3048000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70C0"/>
                </a:solidFill>
                <a:latin typeface="Comic Sans MS" panose="030F0702030302020204" pitchFamily="66" charset="0"/>
              </a:rPr>
              <a:t>(6 mark)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419600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70C0"/>
                </a:solidFill>
                <a:latin typeface="Comic Sans MS" panose="030F0702030302020204" pitchFamily="66" charset="0"/>
              </a:rPr>
              <a:t>(3 marks)</a:t>
            </a:r>
          </a:p>
        </p:txBody>
      </p:sp>
    </p:spTree>
    <p:extLst>
      <p:ext uri="{BB962C8B-B14F-4D97-AF65-F5344CB8AC3E}">
        <p14:creationId xmlns:p14="http://schemas.microsoft.com/office/powerpoint/2010/main" val="31702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" y="169818"/>
            <a:ext cx="8685167" cy="418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0070C0"/>
                </a:solidFill>
                <a:latin typeface="Comic Sans MS" panose="030F0702030302020204" pitchFamily="66" charset="0"/>
              </a:rPr>
              <a:t>Task:</a:t>
            </a:r>
            <a:r>
              <a:rPr lang="en-GB" sz="28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800">
                <a:latin typeface="Comic Sans MS" panose="030F0702030302020204" pitchFamily="66" charset="0"/>
              </a:rPr>
              <a:t>Exam-style Question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6273225"/>
            <a:ext cx="212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>
                <a:solidFill>
                  <a:srgbClr val="0070C0"/>
                </a:solidFill>
                <a:latin typeface="Comic Sans MS" pitchFamily="66" charset="0"/>
              </a:rPr>
              <a:t>(4 marks)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82617" y="966730"/>
            <a:ext cx="0" cy="3657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82617" y="4624330"/>
            <a:ext cx="6477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58817" y="46243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0        4       8       12      16       20      24       28       32       36       40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2817" y="49291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/>
              <a:t>Weeks of pregnancy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67749" y="264089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/>
              <a:t>Hormone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82617" y="4319530"/>
            <a:ext cx="289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270872" y="1062210"/>
            <a:ext cx="3183875" cy="3547431"/>
          </a:xfrm>
          <a:custGeom>
            <a:avLst/>
            <a:gdLst>
              <a:gd name="connsiteX0" fmla="*/ 0 w 3183875"/>
              <a:gd name="connsiteY0" fmla="*/ 3283026 h 3547431"/>
              <a:gd name="connsiteX1" fmla="*/ 2522863 w 3183875"/>
              <a:gd name="connsiteY1" fmla="*/ 44067 h 3547431"/>
              <a:gd name="connsiteX2" fmla="*/ 3183875 w 3183875"/>
              <a:gd name="connsiteY2" fmla="*/ 3547431 h 354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3875" h="3547431">
                <a:moveTo>
                  <a:pt x="0" y="3283026"/>
                </a:moveTo>
                <a:cubicBezTo>
                  <a:pt x="996108" y="1641513"/>
                  <a:pt x="1992217" y="0"/>
                  <a:pt x="2522863" y="44067"/>
                </a:cubicBezTo>
                <a:cubicBezTo>
                  <a:pt x="3053509" y="88134"/>
                  <a:pt x="3118692" y="1817782"/>
                  <a:pt x="3183875" y="354743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133600" y="990600"/>
            <a:ext cx="5573617" cy="3641075"/>
          </a:xfrm>
          <a:custGeom>
            <a:avLst/>
            <a:gdLst>
              <a:gd name="connsiteX0" fmla="*/ 0 w 5827923"/>
              <a:gd name="connsiteY0" fmla="*/ 3641075 h 3641075"/>
              <a:gd name="connsiteX1" fmla="*/ 4627084 w 5827923"/>
              <a:gd name="connsiteY1" fmla="*/ 5508 h 3641075"/>
              <a:gd name="connsiteX2" fmla="*/ 5827923 w 5827923"/>
              <a:gd name="connsiteY2" fmla="*/ 3608024 h 36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7923" h="3641075">
                <a:moveTo>
                  <a:pt x="0" y="3641075"/>
                </a:moveTo>
                <a:cubicBezTo>
                  <a:pt x="1827882" y="1826045"/>
                  <a:pt x="3655764" y="11016"/>
                  <a:pt x="4627084" y="5508"/>
                </a:cubicBezTo>
                <a:cubicBezTo>
                  <a:pt x="5598404" y="0"/>
                  <a:pt x="5713163" y="1804012"/>
                  <a:pt x="5827923" y="36080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28600" y="5562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1.  Describe the patter of progesterone and oestrogen levels from week 4 to week 36 of pregnancy.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228600"/>
            <a:ext cx="167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Progesterone</a:t>
            </a:r>
          </a:p>
          <a:p>
            <a:r>
              <a:rPr lang="en-GB" sz="2000"/>
              <a:t>Oestrogen</a:t>
            </a:r>
          </a:p>
        </p:txBody>
      </p:sp>
    </p:spTree>
    <p:extLst>
      <p:ext uri="{BB962C8B-B14F-4D97-AF65-F5344CB8AC3E}">
        <p14:creationId xmlns:p14="http://schemas.microsoft.com/office/powerpoint/2010/main" val="211301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9367" y="105854"/>
            <a:ext cx="536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FF0000"/>
                </a:solidFill>
                <a:latin typeface="Comic Sans MS" panose="030F0702030302020204" pitchFamily="66" charset="0"/>
              </a:rPr>
              <a:t>Self-assess your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8851" y="5205549"/>
            <a:ext cx="1652451" cy="1652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268" y="922282"/>
            <a:ext cx="87183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Any four (must include at least one statement about progesterone and oestrogen):</a:t>
            </a:r>
          </a:p>
          <a:p>
            <a:endParaRPr lang="en-GB" sz="2800"/>
          </a:p>
          <a:p>
            <a:pPr>
              <a:buFont typeface="Arial" pitchFamily="34" charset="0"/>
              <a:buChar char="•"/>
            </a:pPr>
            <a:r>
              <a:rPr lang="en-GB" sz="2800"/>
              <a:t>  Progesterone starts being produced at 4 weeks </a:t>
            </a:r>
          </a:p>
          <a:p>
            <a:pPr>
              <a:buFont typeface="Arial" pitchFamily="34" charset="0"/>
              <a:buChar char="•"/>
            </a:pPr>
            <a:r>
              <a:rPr lang="en-GB" sz="2800"/>
              <a:t>  From four weeks the level of progesterone begin to increase</a:t>
            </a:r>
          </a:p>
          <a:p>
            <a:pPr>
              <a:buFont typeface="Arial" pitchFamily="34" charset="0"/>
              <a:buChar char="•"/>
            </a:pPr>
            <a:r>
              <a:rPr lang="en-GB" sz="2800"/>
              <a:t>  Oestrogen is at a constant level from 0 – 20 weeks</a:t>
            </a:r>
          </a:p>
          <a:p>
            <a:pPr>
              <a:buFont typeface="Arial" pitchFamily="34" charset="0"/>
              <a:buChar char="•"/>
            </a:pPr>
            <a:r>
              <a:rPr lang="en-GB" sz="2800"/>
              <a:t>  From 20 weeks oestrogen begins to increase</a:t>
            </a:r>
          </a:p>
          <a:p>
            <a:pPr>
              <a:buFont typeface="Arial" pitchFamily="34" charset="0"/>
              <a:buChar char="•"/>
            </a:pPr>
            <a:r>
              <a:rPr lang="en-GB" sz="2800"/>
              <a:t>  From 20 – 36 weeks the level of oestrogen rises more steeply than progesterone</a:t>
            </a:r>
          </a:p>
          <a:p>
            <a:pPr>
              <a:buFont typeface="Arial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9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b="1">
                <a:solidFill>
                  <a:srgbClr val="0070C0"/>
                </a:solidFill>
                <a:latin typeface="Comic Sans MS" pitchFamily="66" charset="0"/>
              </a:rPr>
              <a:t>Plenary: </a:t>
            </a:r>
            <a:r>
              <a:rPr lang="en-GB" sz="3200">
                <a:latin typeface="Comic Sans MS" pitchFamily="66" charset="0"/>
              </a:rPr>
              <a:t>For each set of words, link them together in a sentence:</a:t>
            </a:r>
          </a:p>
          <a:p>
            <a:pPr>
              <a:buNone/>
            </a:pPr>
            <a:endParaRPr lang="en-GB" sz="320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GB" sz="3200">
                <a:latin typeface="Comic Sans MS" pitchFamily="66" charset="0"/>
              </a:rPr>
              <a:t>Endocrine, gland, chemical</a:t>
            </a:r>
          </a:p>
          <a:p>
            <a:pPr marL="514350" indent="-514350">
              <a:buAutoNum type="arabicPeriod"/>
            </a:pPr>
            <a:r>
              <a:rPr lang="en-GB" sz="3200">
                <a:latin typeface="Comic Sans MS" pitchFamily="66" charset="0"/>
              </a:rPr>
              <a:t>ADH, brain, gland</a:t>
            </a:r>
          </a:p>
          <a:p>
            <a:pPr marL="514350" indent="-514350">
              <a:buAutoNum type="arabicPeriod"/>
            </a:pPr>
            <a:r>
              <a:rPr lang="en-GB" sz="3200">
                <a:latin typeface="Comic Sans MS" pitchFamily="66" charset="0"/>
              </a:rPr>
              <a:t>Testes, sperm, hormone</a:t>
            </a:r>
          </a:p>
          <a:p>
            <a:pPr marL="514350" indent="-514350">
              <a:buAutoNum type="arabicPeriod"/>
            </a:pPr>
            <a:r>
              <a:rPr lang="en-GB" sz="3200">
                <a:latin typeface="Comic Sans MS" pitchFamily="66" charset="0"/>
              </a:rPr>
              <a:t>Adrenalin, insulin, thyroxine</a:t>
            </a:r>
          </a:p>
          <a:p>
            <a:pPr marL="514350" indent="-514350">
              <a:buAutoNum type="arabicPeriod"/>
            </a:pPr>
            <a:r>
              <a:rPr lang="en-GB" sz="3200">
                <a:latin typeface="Comic Sans MS" pitchFamily="66" charset="0"/>
              </a:rPr>
              <a:t>Glucose, pancreas, control</a:t>
            </a:r>
          </a:p>
        </p:txBody>
      </p:sp>
      <p:pic>
        <p:nvPicPr>
          <p:cNvPr id="5" name="Picture 2" descr="Thyroid, Endocrine, Diabetes, Gland, Syndrome, Dis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39828"/>
            <a:ext cx="3521148" cy="2365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3581400" cy="34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51133"/>
            <a:ext cx="3505200" cy="340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3581400" cy="34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451133"/>
            <a:ext cx="3505200" cy="340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672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FD5C25-9528-4258-9593-9DF88904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22" t="40117" r="19779" b="29354"/>
          <a:stretch/>
        </p:blipFill>
        <p:spPr>
          <a:xfrm rot="16200000">
            <a:off x="-150507" y="996599"/>
            <a:ext cx="2841915" cy="2219146"/>
          </a:xfrm>
          <a:prstGeom prst="rect">
            <a:avLst/>
          </a:prstGeom>
        </p:spPr>
      </p:pic>
      <p:pic>
        <p:nvPicPr>
          <p:cNvPr id="8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9D51C-9660-46E0-AA02-ACD35B076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5" t="39648" r="48840" b="29883"/>
          <a:stretch/>
        </p:blipFill>
        <p:spPr>
          <a:xfrm rot="16200000">
            <a:off x="486752" y="4037783"/>
            <a:ext cx="1563063" cy="2214813"/>
          </a:xfrm>
          <a:prstGeom prst="rect">
            <a:avLst/>
          </a:prstGeom>
        </p:spPr>
      </p:pic>
      <p:pic>
        <p:nvPicPr>
          <p:cNvPr id="2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E09820-E378-4F08-AF7C-E86B8FAC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22" t="40117" r="19779" b="29354"/>
          <a:stretch/>
        </p:blipFill>
        <p:spPr>
          <a:xfrm rot="16200000">
            <a:off x="2107096" y="1024996"/>
            <a:ext cx="2841915" cy="2219146"/>
          </a:xfrm>
          <a:prstGeom prst="rect">
            <a:avLst/>
          </a:prstGeom>
        </p:spPr>
      </p:pic>
      <p:pic>
        <p:nvPicPr>
          <p:cNvPr id="26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31465A-7858-47C2-9730-065C6210B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5" t="39648" r="48840" b="29883"/>
          <a:stretch/>
        </p:blipFill>
        <p:spPr>
          <a:xfrm rot="16200000">
            <a:off x="2744354" y="4066180"/>
            <a:ext cx="1563063" cy="2214813"/>
          </a:xfrm>
          <a:prstGeom prst="rect">
            <a:avLst/>
          </a:prstGeom>
        </p:spPr>
      </p:pic>
      <p:pic>
        <p:nvPicPr>
          <p:cNvPr id="27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421DA1-725D-4060-B848-9C560D22A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22" t="40117" r="19779" b="29354"/>
          <a:stretch/>
        </p:blipFill>
        <p:spPr>
          <a:xfrm rot="16200000">
            <a:off x="4350499" y="1039194"/>
            <a:ext cx="2841915" cy="2219146"/>
          </a:xfrm>
          <a:prstGeom prst="rect">
            <a:avLst/>
          </a:prstGeom>
        </p:spPr>
      </p:pic>
      <p:pic>
        <p:nvPicPr>
          <p:cNvPr id="28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A70D57-1BD6-4B5E-A242-269D1AF51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5" t="39648" r="48840" b="29883"/>
          <a:stretch/>
        </p:blipFill>
        <p:spPr>
          <a:xfrm rot="16200000">
            <a:off x="4987757" y="4080378"/>
            <a:ext cx="1563063" cy="2214813"/>
          </a:xfrm>
          <a:prstGeom prst="rect">
            <a:avLst/>
          </a:prstGeom>
        </p:spPr>
      </p:pic>
      <p:pic>
        <p:nvPicPr>
          <p:cNvPr id="29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C99FCA-7A92-424D-9B9E-2DF10F429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22" t="40117" r="19779" b="29354"/>
          <a:stretch/>
        </p:blipFill>
        <p:spPr>
          <a:xfrm rot="16200000">
            <a:off x="6622300" y="1081790"/>
            <a:ext cx="2841915" cy="2219146"/>
          </a:xfrm>
          <a:prstGeom prst="rect">
            <a:avLst/>
          </a:prstGeom>
        </p:spPr>
      </p:pic>
      <p:pic>
        <p:nvPicPr>
          <p:cNvPr id="30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0AFA82-CCB6-49C1-8DF8-54FB76B3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5" t="39648" r="48840" b="29883"/>
          <a:stretch/>
        </p:blipFill>
        <p:spPr>
          <a:xfrm rot="16200000">
            <a:off x="7259558" y="4122974"/>
            <a:ext cx="1563063" cy="2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3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1ACBC3-A726-4DF3-BA1B-E3E1CAE87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6" t="34431" r="29580" b="27844"/>
          <a:stretch/>
        </p:blipFill>
        <p:spPr>
          <a:xfrm rot="-5400000">
            <a:off x="-1733667" y="1827225"/>
            <a:ext cx="6802512" cy="3169656"/>
          </a:xfrm>
          <a:prstGeom prst="rect">
            <a:avLst/>
          </a:prstGeom>
        </p:spPr>
      </p:pic>
      <p:pic>
        <p:nvPicPr>
          <p:cNvPr id="8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0F305E-A0CF-455F-A2CF-AB246D3E5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6" t="34431" r="29580" b="27844"/>
          <a:stretch/>
        </p:blipFill>
        <p:spPr>
          <a:xfrm rot="-5400000">
            <a:off x="1375861" y="1841423"/>
            <a:ext cx="6802512" cy="3169656"/>
          </a:xfrm>
          <a:prstGeom prst="rect">
            <a:avLst/>
          </a:prstGeom>
        </p:spPr>
      </p:pic>
      <p:pic>
        <p:nvPicPr>
          <p:cNvPr id="9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7FB466-9CCE-4184-90B0-372330B5A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6" t="34431" r="29580" b="27844"/>
          <a:stretch/>
        </p:blipFill>
        <p:spPr>
          <a:xfrm rot="-5400000">
            <a:off x="4485388" y="1841422"/>
            <a:ext cx="6802512" cy="31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2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pPr marL="0" indent="0">
              <a:buNone/>
            </a:pPr>
            <a:r>
              <a:rPr lang="en-GB" dirty="0">
                <a:solidFill>
                  <a:schemeClr val="dk1"/>
                </a:solidFill>
              </a:rPr>
              <a:t>Describe the endocrine system and define the term hormone.</a:t>
            </a:r>
          </a:p>
          <a:p>
            <a:pPr marL="0" indent="0">
              <a:buNone/>
            </a:pPr>
            <a:r>
              <a:rPr lang="en-GB" dirty="0">
                <a:solidFill>
                  <a:schemeClr val="dk1"/>
                </a:solidFill>
              </a:rPr>
              <a:t>Label a diagram of the organs in the endocrine system.</a:t>
            </a:r>
          </a:p>
          <a:p>
            <a:pPr marL="0" indent="0"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OUTSTANDING PROGRESS:</a:t>
            </a:r>
          </a:p>
          <a:p>
            <a:pPr marL="0" indent="0">
              <a:buNone/>
            </a:pPr>
            <a:r>
              <a:rPr lang="en-GB" dirty="0">
                <a:solidFill>
                  <a:schemeClr val="dk1"/>
                </a:solidFill>
              </a:rPr>
              <a:t>Explain why the pituitary gland is often called the master gland.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82880"/>
            <a:ext cx="7886700" cy="73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>
                <a:solidFill>
                  <a:srgbClr val="0070C0"/>
                </a:solidFill>
                <a:latin typeface="Comic Sans MS" panose="030F0702030302020204" pitchFamily="66" charset="0"/>
              </a:rPr>
              <a:t>Recap: </a:t>
            </a:r>
            <a:r>
              <a:rPr lang="en-GB" sz="3600">
                <a:latin typeface="Comic Sans MS" panose="030F0702030302020204" pitchFamily="66" charset="0"/>
              </a:rPr>
              <a:t>The endocrine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53440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omic Sans MS"/>
              </a:rPr>
              <a:t>The endocrine system is made up of ______ that secrete chemicals called ________ directly into the blood stream.</a:t>
            </a:r>
          </a:p>
          <a:p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/>
              </a:rPr>
              <a:t>The blood carries the hormone to its target _______ (or organs).</a:t>
            </a:r>
          </a:p>
          <a:p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/>
              </a:rPr>
              <a:t>The target organ has ______ on the cell membranes that pick up the hormone, triggering a ______ in the cell.  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461665"/>
          </a:xfrm>
          <a:prstGeom prst="rect">
            <a:avLst/>
          </a:prstGeom>
          <a:solidFill>
            <a:srgbClr val="D4D4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Comic Sans MS" panose="030F0702030302020204" pitchFamily="66" charset="0"/>
              </a:rPr>
              <a:t>Key Words:  </a:t>
            </a:r>
            <a:r>
              <a:rPr lang="en-GB" sz="2400">
                <a:latin typeface="Comic Sans MS" panose="030F0702030302020204" pitchFamily="66" charset="0"/>
              </a:rPr>
              <a:t>organ,  response,  receptors, hormones, glands </a:t>
            </a:r>
          </a:p>
        </p:txBody>
      </p:sp>
    </p:spTree>
    <p:extLst>
      <p:ext uri="{BB962C8B-B14F-4D97-AF65-F5344CB8AC3E}">
        <p14:creationId xmlns:p14="http://schemas.microsoft.com/office/powerpoint/2010/main" val="421717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430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omic Sans MS" panose="030F0702030302020204" pitchFamily="66" charset="0"/>
              </a:rPr>
              <a:t>The endocrine system is made up of ______ that secrete chemical's called ________ directly into the blood stream.</a:t>
            </a:r>
          </a:p>
          <a:p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>
                <a:latin typeface="Comic Sans MS" panose="030F0702030302020204" pitchFamily="66" charset="0"/>
              </a:rPr>
              <a:t>The blood carries the hormone to its target _______ (or organs).</a:t>
            </a:r>
          </a:p>
          <a:p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>
                <a:latin typeface="Comic Sans MS" panose="030F0702030302020204" pitchFamily="66" charset="0"/>
              </a:rPr>
              <a:t>The target organ has ________on the cell membranes that pick up the hormone, triggering a ________ in the cell.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990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</a:rPr>
              <a:t>glands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137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</a:rPr>
              <a:t>hormones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2133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</a:rPr>
              <a:t>organ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3657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</a:rPr>
              <a:t>response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3200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</a:rPr>
              <a:t>receptor</a:t>
            </a:r>
          </a:p>
        </p:txBody>
      </p:sp>
      <p:pic>
        <p:nvPicPr>
          <p:cNvPr id="14338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038600"/>
            <a:ext cx="1974532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endocrine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3962400" cy="526236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16" y="179705"/>
            <a:ext cx="863291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>
                <a:latin typeface="Comic Sans MS" panose="030F0702030302020204" pitchFamily="66" charset="0"/>
              </a:rPr>
              <a:t>Can we name any of the organs shown in the diagram below?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1411968" cy="3788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038600" y="3505200"/>
            <a:ext cx="1411968" cy="378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038600" y="4724401"/>
            <a:ext cx="181197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962400" y="5410200"/>
            <a:ext cx="1811972" cy="3154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62000" y="4572000"/>
            <a:ext cx="1358765" cy="2706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7200" y="5943600"/>
            <a:ext cx="1358765" cy="2706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52162" y="1422500"/>
            <a:ext cx="29266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latin typeface="Comic Sans MS" panose="030F0702030302020204" pitchFamily="66" charset="0"/>
              </a:rPr>
              <a:t>Pancreas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latin typeface="Comic Sans MS" panose="030F0702030302020204" pitchFamily="66" charset="0"/>
              </a:rPr>
              <a:t>Thyroid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latin typeface="Comic Sans MS" panose="030F0702030302020204" pitchFamily="66" charset="0"/>
              </a:rPr>
              <a:t>Adrenal 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latin typeface="Comic Sans MS" panose="030F0702030302020204" pitchFamily="66" charset="0"/>
              </a:rPr>
              <a:t>Kidney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latin typeface="Comic Sans MS" panose="030F0702030302020204" pitchFamily="66" charset="0"/>
              </a:rPr>
              <a:t>Ovaries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latin typeface="Comic Sans MS" panose="030F0702030302020204" pitchFamily="66" charset="0"/>
              </a:rPr>
              <a:t>Testes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latin typeface="Comic Sans MS" panose="030F0702030302020204" pitchFamily="66" charset="0"/>
              </a:rPr>
              <a:t>Pituitary gland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5562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  <a:latin typeface="Comic Sans MS" pitchFamily="66" charset="0"/>
              </a:rPr>
              <a:t>Check your work!</a:t>
            </a:r>
          </a:p>
        </p:txBody>
      </p:sp>
      <p:pic>
        <p:nvPicPr>
          <p:cNvPr id="13314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562600"/>
            <a:ext cx="1096962" cy="1143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733800" y="2209800"/>
            <a:ext cx="1411968" cy="378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5800" y="2971800"/>
            <a:ext cx="1411968" cy="3788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990600" y="487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Kidney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752600" y="51054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4953000"/>
            <a:ext cx="1358765" cy="2706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E8BE5-1ED7-4090-BADD-F74BD8D8492B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48ACC-806B-44EB-BE2F-E5FE2E75F0C1}"/>
              </a:ext>
            </a:extLst>
          </p:cNvPr>
          <p:cNvSpPr txBox="1"/>
          <p:nvPr/>
        </p:nvSpPr>
        <p:spPr>
          <a:xfrm>
            <a:off x="3343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551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3307-5635-4D88-91CA-A4493199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Watch the video (first 4.16secs)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25C03-163E-4E4B-BBC6-3EDC91900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https://www.youtube.com/watch?v=eWHH9je2zG4</a:t>
            </a:r>
            <a:endParaRPr lang="en-US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https://www.youtube.com/watch?v=HXPCQBD_WGI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(if your class has a sense of humor!)</a:t>
            </a:r>
          </a:p>
        </p:txBody>
      </p:sp>
    </p:spTree>
    <p:extLst>
      <p:ext uri="{BB962C8B-B14F-4D97-AF65-F5344CB8AC3E}">
        <p14:creationId xmlns:p14="http://schemas.microsoft.com/office/powerpoint/2010/main" val="303385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26" y="206688"/>
            <a:ext cx="8765257" cy="6259426"/>
          </a:xfrm>
        </p:spPr>
        <p:txBody>
          <a:bodyPr/>
          <a:lstStyle/>
          <a:p>
            <a:pPr marL="0" indent="0">
              <a:buNone/>
            </a:pPr>
            <a:r>
              <a:rPr lang="en-GB" b="1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GB">
                <a:latin typeface="Comic Sans MS" panose="030F0702030302020204" pitchFamily="66" charset="0"/>
              </a:rPr>
              <a:t>Discuss in pairs and try to match the gland to the hormones they release:</a:t>
            </a:r>
          </a:p>
          <a:p>
            <a:pPr marL="457200" indent="-457200">
              <a:buFont typeface="+mj-lt"/>
              <a:buAutoNum type="arabicPeriod"/>
            </a:pPr>
            <a:endParaRPr lang="en-GB" sz="240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omic Sans MS" panose="030F0702030302020204" pitchFamily="66" charset="0"/>
              </a:rPr>
              <a:t>Pituitary gland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omic Sans MS" panose="030F0702030302020204" pitchFamily="66" charset="0"/>
              </a:rPr>
              <a:t>Pancreas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omic Sans MS" panose="030F0702030302020204" pitchFamily="66" charset="0"/>
              </a:rPr>
              <a:t>Ovaries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omic Sans MS" panose="030F0702030302020204" pitchFamily="66" charset="0"/>
              </a:rPr>
              <a:t>Kidney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omic Sans MS" panose="030F0702030302020204" pitchFamily="66" charset="0"/>
              </a:rPr>
              <a:t>Testes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omic Sans MS" panose="030F0702030302020204" pitchFamily="66" charset="0"/>
              </a:rPr>
              <a:t>Thyroid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omic Sans MS" panose="030F0702030302020204" pitchFamily="66" charset="0"/>
              </a:rPr>
              <a:t>Adrenal Gland</a:t>
            </a:r>
          </a:p>
          <a:p>
            <a:pPr marL="0" indent="0">
              <a:buNone/>
            </a:pPr>
            <a:endParaRPr lang="en-GB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0" y="1579749"/>
            <a:ext cx="4402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omic Sans MS" panose="030F0702030302020204" pitchFamily="66" charset="0"/>
              </a:rPr>
              <a:t>Produces adrenaline</a:t>
            </a:r>
          </a:p>
          <a:p>
            <a:r>
              <a:rPr lang="en-GB" sz="2800">
                <a:latin typeface="Comic Sans MS" panose="030F0702030302020204" pitchFamily="66" charset="0"/>
              </a:rPr>
              <a:t>Produces insulin</a:t>
            </a:r>
          </a:p>
          <a:p>
            <a:r>
              <a:rPr lang="en-GB" sz="2800">
                <a:latin typeface="Comic Sans MS" panose="030F0702030302020204" pitchFamily="66" charset="0"/>
              </a:rPr>
              <a:t>Produces testosterone</a:t>
            </a:r>
          </a:p>
          <a:p>
            <a:r>
              <a:rPr lang="en-GB" sz="2800">
                <a:latin typeface="Comic Sans MS" panose="030F0702030302020204" pitchFamily="66" charset="0"/>
              </a:rPr>
              <a:t>Produces thyroxine</a:t>
            </a:r>
          </a:p>
          <a:p>
            <a:r>
              <a:rPr lang="en-GB" sz="2800">
                <a:latin typeface="Comic Sans MS" panose="030F0702030302020204" pitchFamily="66" charset="0"/>
              </a:rPr>
              <a:t>Produces oestrogen</a:t>
            </a:r>
          </a:p>
          <a:p>
            <a:r>
              <a:rPr lang="en-GB" sz="2800">
                <a:latin typeface="Comic Sans MS" panose="030F0702030302020204" pitchFamily="66" charset="0"/>
              </a:rPr>
              <a:t>Produces ADH</a:t>
            </a:r>
          </a:p>
          <a:p>
            <a:r>
              <a:rPr lang="en-GB" sz="2800">
                <a:latin typeface="Comic Sans MS" panose="030F0702030302020204" pitchFamily="66" charset="0"/>
              </a:rPr>
              <a:t>Produces vitamin D</a:t>
            </a:r>
          </a:p>
        </p:txBody>
      </p:sp>
      <p:pic>
        <p:nvPicPr>
          <p:cNvPr id="12290" name="Picture 2" descr="Thyroid, Endocrine, Diabetes, Gland, Syndrome, Dis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00600"/>
            <a:ext cx="2835348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51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28912"/>
            <a:ext cx="8763000" cy="32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1752600"/>
            <a:ext cx="1752600" cy="2209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09800" y="2133600"/>
            <a:ext cx="25146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2743200"/>
            <a:ext cx="2667000" cy="685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3124200"/>
            <a:ext cx="2819400" cy="1219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05000" y="2590800"/>
            <a:ext cx="2819400" cy="1066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57400" y="3048000"/>
            <a:ext cx="2590800" cy="990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895600" y="1752600"/>
            <a:ext cx="1752600" cy="2819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3554" y="4953000"/>
            <a:ext cx="1682008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89" y="245019"/>
            <a:ext cx="7886700" cy="617130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6754" y="245019"/>
            <a:ext cx="880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GB" sz="2800">
                <a:latin typeface="Comic Sans MS" panose="030F0702030302020204" pitchFamily="66" charset="0"/>
              </a:rPr>
              <a:t>1. Draw the following table into your books: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6868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latin typeface="Comic Sans MS"/>
              </a:rPr>
              <a:t>Decide which hormone has these function</a:t>
            </a:r>
            <a:br>
              <a:rPr lang="en-GB" sz="2400">
                <a:latin typeface="Comic Sans MS"/>
              </a:rPr>
            </a:br>
            <a:br>
              <a:rPr lang="en-GB" sz="2400">
                <a:latin typeface="Comic Sans MS"/>
              </a:rPr>
            </a:br>
            <a:r>
              <a:rPr lang="en-GB" sz="2400">
                <a:solidFill>
                  <a:srgbClr val="FF0000"/>
                </a:solidFill>
                <a:latin typeface="Comic Sans MS"/>
              </a:rPr>
              <a:t>Pituitary</a:t>
            </a:r>
            <a:r>
              <a:rPr lang="en-GB" sz="2400" b="1">
                <a:latin typeface="Comic Sans MS"/>
              </a:rPr>
              <a:t>      </a:t>
            </a:r>
            <a:r>
              <a:rPr lang="en-GB" sz="2400">
                <a:solidFill>
                  <a:srgbClr val="FF0000"/>
                </a:solidFill>
                <a:latin typeface="Comic Sans MS"/>
              </a:rPr>
              <a:t>Ovaries         Thyroid       Testes      Adrenal</a:t>
            </a:r>
          </a:p>
          <a:p>
            <a:endParaRPr lang="en-GB" sz="2400">
              <a:solidFill>
                <a:srgbClr val="FF0000"/>
              </a:solidFill>
              <a:latin typeface="Comic Sans MS"/>
            </a:endParaRPr>
          </a:p>
          <a:p>
            <a:r>
              <a:rPr lang="en-GB" sz="2400">
                <a:solidFill>
                  <a:srgbClr val="FF0000"/>
                </a:solidFill>
                <a:latin typeface="Comic Sans MS"/>
              </a:rPr>
              <a:t>Pancreas</a:t>
            </a:r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0F095B-FEBB-445F-A880-DAD72A4AE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26219"/>
              </p:ext>
            </p:extLst>
          </p:nvPr>
        </p:nvGraphicFramePr>
        <p:xfrm>
          <a:off x="325821" y="929785"/>
          <a:ext cx="8502869" cy="384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958">
                  <a:extLst>
                    <a:ext uri="{9D8B030D-6E8A-4147-A177-3AD203B41FA5}">
                      <a16:colId xmlns:a16="http://schemas.microsoft.com/office/drawing/2014/main" val="1720705889"/>
                    </a:ext>
                  </a:extLst>
                </a:gridCol>
                <a:gridCol w="6787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7257">
                <a:tc>
                  <a:txBody>
                    <a:bodyPr/>
                    <a:lstStyle/>
                    <a:p>
                      <a:endParaRPr lang="en-GB" sz="2400" b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Comic Sans MS"/>
                        </a:rPr>
                        <a:t>  Controls growth in children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Comic Sans MS"/>
                        </a:rPr>
                        <a:t>  Stimulates</a:t>
                      </a: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Comic Sans MS"/>
                        </a:rPr>
                        <a:t> the thyroid gland to make thyroxine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Comic Sans MS"/>
                        </a:rPr>
                        <a:t>  In women – stimulates the ovaries to  produce and release eggs &amp; make oestrogen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Comic Sans MS"/>
                        </a:rPr>
                        <a:t>  In men – stimulates the testes to make sperm and testosterone</a:t>
                      </a:r>
                      <a:endParaRPr lang="en-GB" sz="1600" b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711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latin typeface="Comic Sans MS"/>
                        </a:rPr>
                        <a:t>Controls the metabolic rate of</a:t>
                      </a:r>
                      <a:r>
                        <a:rPr lang="en-GB" sz="1600" baseline="0">
                          <a:solidFill>
                            <a:schemeClr val="tx1"/>
                          </a:solidFill>
                          <a:latin typeface="Comic Sans MS"/>
                        </a:rPr>
                        <a:t> the body</a:t>
                      </a:r>
                      <a:endParaRPr lang="en-GB" sz="16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49685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latin typeface="Comic Sans MS"/>
                        </a:rPr>
                        <a:t>Controls the levels of glucose in the blood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30983"/>
                  </a:ext>
                </a:extLst>
              </a:tr>
              <a:tr h="378822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latin typeface="Comic Sans MS"/>
                        </a:rPr>
                        <a:t>Prepares</a:t>
                      </a:r>
                      <a:r>
                        <a:rPr lang="en-GB" sz="1600" baseline="0">
                          <a:solidFill>
                            <a:schemeClr val="tx1"/>
                          </a:solidFill>
                          <a:latin typeface="Comic Sans MS"/>
                        </a:rPr>
                        <a:t> the body for stressful situations</a:t>
                      </a:r>
                      <a:endParaRPr lang="en-GB" sz="16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4707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latin typeface="Comic Sans MS"/>
                        </a:rPr>
                        <a:t>Controls</a:t>
                      </a:r>
                      <a:r>
                        <a:rPr lang="en-GB" sz="1600" baseline="0">
                          <a:solidFill>
                            <a:schemeClr val="tx1"/>
                          </a:solidFill>
                          <a:latin typeface="Comic Sans MS"/>
                        </a:rPr>
                        <a:t> the development of the female secondary sexual characteristics, involved in the menstrual cycle</a:t>
                      </a:r>
                      <a:endParaRPr lang="en-GB" sz="16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99863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latin typeface="Comic Sans MS"/>
                        </a:rPr>
                        <a:t>Controls</a:t>
                      </a:r>
                      <a:r>
                        <a:rPr lang="en-GB" sz="1600" baseline="0">
                          <a:solidFill>
                            <a:schemeClr val="tx1"/>
                          </a:solidFill>
                          <a:latin typeface="Comic Sans MS"/>
                        </a:rPr>
                        <a:t> the development of the male secondary sexual characteristics and is involved in the production of sperm</a:t>
                      </a:r>
                      <a:endParaRPr lang="en-GB" sz="160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23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70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11" ma:contentTypeDescription="Create a new document." ma:contentTypeScope="" ma:versionID="2f7f06e0048ca94346dbef784c647201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21c465b36c7150a89b3ab222f12bea40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E9A7EC-B034-4F0B-858A-0D564A5798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CA81E8-4230-486D-9ADE-3FA6E9FF069E}">
  <ds:schemaRefs>
    <ds:schemaRef ds:uri="http://schemas.openxmlformats.org/package/2006/metadata/core-properties"/>
    <ds:schemaRef ds:uri="3eb4558b-8982-4134-8cf8-0edee52307a7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049f97e1-32ae-4d3d-9c64-63be60dba368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3DE22E9-0F39-48E8-B03F-F5C02E9E7590}">
  <ds:schemaRefs>
    <ds:schemaRef ds:uri="049f97e1-32ae-4d3d-9c64-63be60dba368"/>
    <ds:schemaRef ds:uri="3eb4558b-8982-4134-8cf8-0edee52307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860</Words>
  <Application>Microsoft Office PowerPoint</Application>
  <PresentationFormat>On-screen Show (4:3)</PresentationFormat>
  <Paragraphs>142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The endocrine system</vt:lpstr>
      <vt:lpstr>PowerPoint Presentation</vt:lpstr>
      <vt:lpstr>PowerPoint Presentation</vt:lpstr>
      <vt:lpstr>PowerPoint Presentation</vt:lpstr>
      <vt:lpstr>PowerPoint Presentation</vt:lpstr>
      <vt:lpstr>Watch the video (first 4.16secs)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Dawn Sutton</cp:lastModifiedBy>
  <cp:revision>112</cp:revision>
  <dcterms:created xsi:type="dcterms:W3CDTF">2020-05-04T10:11:39Z</dcterms:created>
  <dcterms:modified xsi:type="dcterms:W3CDTF">2020-09-24T08:07:01Z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