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64" r:id="rId2"/>
    <p:sldId id="258" r:id="rId3"/>
    <p:sldId id="268" r:id="rId4"/>
    <p:sldId id="271" r:id="rId5"/>
    <p:sldId id="277" r:id="rId6"/>
    <p:sldId id="275" r:id="rId7"/>
    <p:sldId id="270" r:id="rId8"/>
    <p:sldId id="278" r:id="rId9"/>
    <p:sldId id="279" r:id="rId10"/>
    <p:sldId id="280" r:id="rId11"/>
    <p:sldId id="281" r:id="rId12"/>
    <p:sldId id="282" r:id="rId13"/>
    <p:sldId id="286" r:id="rId14"/>
    <p:sldId id="288" r:id="rId15"/>
    <p:sldId id="287" r:id="rId16"/>
    <p:sldId id="289" r:id="rId17"/>
    <p:sldId id="290" r:id="rId18"/>
    <p:sldId id="291" r:id="rId19"/>
    <p:sldId id="276" r:id="rId20"/>
    <p:sldId id="259" r:id="rId21"/>
    <p:sldId id="294" r:id="rId22"/>
    <p:sldId id="292" r:id="rId23"/>
    <p:sldId id="293" r:id="rId24"/>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112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503FA79-06BB-A14B-BB84-D3BB16E7AE39}" type="datetimeFigureOut">
              <a:rPr lang="en-US" smtClean="0"/>
              <a:t>11/25/2019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D069AD4-B05C-0C42-A300-D8D61777BDB9}" type="slidenum">
              <a:rPr lang="en-US" smtClean="0"/>
              <a:t>‹#›</a:t>
            </a:fld>
            <a:endParaRPr lang="en-US"/>
          </a:p>
        </p:txBody>
      </p:sp>
    </p:spTree>
    <p:extLst>
      <p:ext uri="{BB962C8B-B14F-4D97-AF65-F5344CB8AC3E}">
        <p14:creationId xmlns:p14="http://schemas.microsoft.com/office/powerpoint/2010/main" val="42795832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5707F1-6E1D-4C10-ABDC-5188FC2981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461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DEDB9D90-F4BE-D04B-88B3-BC3F201337DD}"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65DBC-1B19-784B-B659-7CE2BAA4C277}" type="slidenum">
              <a:rPr lang="en-US" smtClean="0"/>
              <a:t>‹#›</a:t>
            </a:fld>
            <a:endParaRPr lang="en-US"/>
          </a:p>
        </p:txBody>
      </p:sp>
    </p:spTree>
    <p:extLst>
      <p:ext uri="{BB962C8B-B14F-4D97-AF65-F5344CB8AC3E}">
        <p14:creationId xmlns:p14="http://schemas.microsoft.com/office/powerpoint/2010/main" val="3149162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EDB9D90-F4BE-D04B-88B3-BC3F201337DD}"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65DBC-1B19-784B-B659-7CE2BAA4C277}" type="slidenum">
              <a:rPr lang="en-US" smtClean="0"/>
              <a:t>‹#›</a:t>
            </a:fld>
            <a:endParaRPr lang="en-US"/>
          </a:p>
        </p:txBody>
      </p:sp>
    </p:spTree>
    <p:extLst>
      <p:ext uri="{BB962C8B-B14F-4D97-AF65-F5344CB8AC3E}">
        <p14:creationId xmlns:p14="http://schemas.microsoft.com/office/powerpoint/2010/main" val="1578379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EDB9D90-F4BE-D04B-88B3-BC3F201337DD}"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65DBC-1B19-784B-B659-7CE2BAA4C277}" type="slidenum">
              <a:rPr lang="en-US" smtClean="0"/>
              <a:t>‹#›</a:t>
            </a:fld>
            <a:endParaRPr lang="en-US"/>
          </a:p>
        </p:txBody>
      </p:sp>
    </p:spTree>
    <p:extLst>
      <p:ext uri="{BB962C8B-B14F-4D97-AF65-F5344CB8AC3E}">
        <p14:creationId xmlns:p14="http://schemas.microsoft.com/office/powerpoint/2010/main" val="112957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EDB9D90-F4BE-D04B-88B3-BC3F201337DD}"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65DBC-1B19-784B-B659-7CE2BAA4C277}" type="slidenum">
              <a:rPr lang="en-US" smtClean="0"/>
              <a:t>‹#›</a:t>
            </a:fld>
            <a:endParaRPr lang="en-US"/>
          </a:p>
        </p:txBody>
      </p:sp>
    </p:spTree>
    <p:extLst>
      <p:ext uri="{BB962C8B-B14F-4D97-AF65-F5344CB8AC3E}">
        <p14:creationId xmlns:p14="http://schemas.microsoft.com/office/powerpoint/2010/main" val="2477111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DEDB9D90-F4BE-D04B-88B3-BC3F201337DD}"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65DBC-1B19-784B-B659-7CE2BAA4C277}" type="slidenum">
              <a:rPr lang="en-US" smtClean="0"/>
              <a:t>‹#›</a:t>
            </a:fld>
            <a:endParaRPr lang="en-US"/>
          </a:p>
        </p:txBody>
      </p:sp>
    </p:spTree>
    <p:extLst>
      <p:ext uri="{BB962C8B-B14F-4D97-AF65-F5344CB8AC3E}">
        <p14:creationId xmlns:p14="http://schemas.microsoft.com/office/powerpoint/2010/main" val="2780305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DEDB9D90-F4BE-D04B-88B3-BC3F201337DD}"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65DBC-1B19-784B-B659-7CE2BAA4C277}" type="slidenum">
              <a:rPr lang="en-US" smtClean="0"/>
              <a:t>‹#›</a:t>
            </a:fld>
            <a:endParaRPr lang="en-US"/>
          </a:p>
        </p:txBody>
      </p:sp>
    </p:spTree>
    <p:extLst>
      <p:ext uri="{BB962C8B-B14F-4D97-AF65-F5344CB8AC3E}">
        <p14:creationId xmlns:p14="http://schemas.microsoft.com/office/powerpoint/2010/main" val="216165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DEDB9D90-F4BE-D04B-88B3-BC3F201337DD}" type="datetimeFigureOut">
              <a:rPr lang="en-US" smtClean="0"/>
              <a:t>11/25/2019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565DBC-1B19-784B-B659-7CE2BAA4C277}" type="slidenum">
              <a:rPr lang="en-US" smtClean="0"/>
              <a:t>‹#›</a:t>
            </a:fld>
            <a:endParaRPr lang="en-US"/>
          </a:p>
        </p:txBody>
      </p:sp>
    </p:spTree>
    <p:extLst>
      <p:ext uri="{BB962C8B-B14F-4D97-AF65-F5344CB8AC3E}">
        <p14:creationId xmlns:p14="http://schemas.microsoft.com/office/powerpoint/2010/main" val="1868696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DEDB9D90-F4BE-D04B-88B3-BC3F201337DD}" type="datetimeFigureOut">
              <a:rPr lang="en-US" smtClean="0"/>
              <a:t>11/25/2019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565DBC-1B19-784B-B659-7CE2BAA4C277}" type="slidenum">
              <a:rPr lang="en-US" smtClean="0"/>
              <a:t>‹#›</a:t>
            </a:fld>
            <a:endParaRPr lang="en-US"/>
          </a:p>
        </p:txBody>
      </p:sp>
    </p:spTree>
    <p:extLst>
      <p:ext uri="{BB962C8B-B14F-4D97-AF65-F5344CB8AC3E}">
        <p14:creationId xmlns:p14="http://schemas.microsoft.com/office/powerpoint/2010/main" val="1841330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DB9D90-F4BE-D04B-88B3-BC3F201337DD}" type="datetimeFigureOut">
              <a:rPr lang="en-US" smtClean="0"/>
              <a:t>11/25/2019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565DBC-1B19-784B-B659-7CE2BAA4C277}" type="slidenum">
              <a:rPr lang="en-US" smtClean="0"/>
              <a:t>‹#›</a:t>
            </a:fld>
            <a:endParaRPr lang="en-US"/>
          </a:p>
        </p:txBody>
      </p:sp>
    </p:spTree>
    <p:extLst>
      <p:ext uri="{BB962C8B-B14F-4D97-AF65-F5344CB8AC3E}">
        <p14:creationId xmlns:p14="http://schemas.microsoft.com/office/powerpoint/2010/main" val="1205286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EDB9D90-F4BE-D04B-88B3-BC3F201337DD}"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65DBC-1B19-784B-B659-7CE2BAA4C277}" type="slidenum">
              <a:rPr lang="en-US" smtClean="0"/>
              <a:t>‹#›</a:t>
            </a:fld>
            <a:endParaRPr lang="en-US"/>
          </a:p>
        </p:txBody>
      </p:sp>
    </p:spTree>
    <p:extLst>
      <p:ext uri="{BB962C8B-B14F-4D97-AF65-F5344CB8AC3E}">
        <p14:creationId xmlns:p14="http://schemas.microsoft.com/office/powerpoint/2010/main" val="1836350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EDB9D90-F4BE-D04B-88B3-BC3F201337DD}"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65DBC-1B19-784B-B659-7CE2BAA4C277}" type="slidenum">
              <a:rPr lang="en-US" smtClean="0"/>
              <a:t>‹#›</a:t>
            </a:fld>
            <a:endParaRPr lang="en-US"/>
          </a:p>
        </p:txBody>
      </p:sp>
    </p:spTree>
    <p:extLst>
      <p:ext uri="{BB962C8B-B14F-4D97-AF65-F5344CB8AC3E}">
        <p14:creationId xmlns:p14="http://schemas.microsoft.com/office/powerpoint/2010/main" val="166517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DB9D90-F4BE-D04B-88B3-BC3F201337DD}" type="datetimeFigureOut">
              <a:rPr lang="en-US" smtClean="0"/>
              <a:t>11/25/2019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565DBC-1B19-784B-B659-7CE2BAA4C277}" type="slidenum">
              <a:rPr lang="en-US" smtClean="0"/>
              <a:t>‹#›</a:t>
            </a:fld>
            <a:endParaRPr lang="en-US"/>
          </a:p>
        </p:txBody>
      </p:sp>
    </p:spTree>
    <p:extLst>
      <p:ext uri="{BB962C8B-B14F-4D97-AF65-F5344CB8AC3E}">
        <p14:creationId xmlns:p14="http://schemas.microsoft.com/office/powerpoint/2010/main" val="3434048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Uxwh2IIg_Z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3500349" y="880103"/>
            <a:ext cx="2252924" cy="2869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192532" y="880104"/>
            <a:ext cx="2252924" cy="2869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646062" y="3879620"/>
            <a:ext cx="2252924" cy="2869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50173" y="880103"/>
            <a:ext cx="2252924" cy="2869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1080240" y="3618009"/>
            <a:ext cx="2781631" cy="523220"/>
          </a:xfrm>
          <a:prstGeom prst="rect">
            <a:avLst/>
          </a:prstGeom>
          <a:noFill/>
        </p:spPr>
        <p:txBody>
          <a:bodyPr wrap="none" rtlCol="0">
            <a:spAutoFit/>
          </a:bodyPr>
          <a:lstStyle/>
          <a:p>
            <a:r>
              <a:rPr lang="en-US" sz="2800" b="1" u="sng" dirty="0" smtClean="0"/>
              <a:t>GCSE PE – YEAR 9</a:t>
            </a:r>
            <a:endParaRPr lang="en-US" sz="2800" b="1" u="sng" dirty="0"/>
          </a:p>
        </p:txBody>
      </p:sp>
      <p:sp>
        <p:nvSpPr>
          <p:cNvPr id="28" name="Rectangle 27"/>
          <p:cNvSpPr/>
          <p:nvPr/>
        </p:nvSpPr>
        <p:spPr>
          <a:xfrm>
            <a:off x="3500349" y="3928751"/>
            <a:ext cx="2252924" cy="2869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6192532" y="3928752"/>
            <a:ext cx="2252924" cy="2869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IMG_0015.PNG"/>
          <p:cNvPicPr>
            <a:picLocks noChangeAspect="1"/>
          </p:cNvPicPr>
          <p:nvPr/>
        </p:nvPicPr>
        <p:blipFill rotWithShape="1">
          <a:blip r:embed="rId2">
            <a:extLst>
              <a:ext uri="{28A0092B-C50C-407E-A947-70E740481C1C}">
                <a14:useLocalDpi xmlns:a14="http://schemas.microsoft.com/office/drawing/2010/main" val="0"/>
              </a:ext>
            </a:extLst>
          </a:blip>
          <a:srcRect l="4961" t="28438" r="85779" b="51502"/>
          <a:stretch/>
        </p:blipFill>
        <p:spPr>
          <a:xfrm>
            <a:off x="4923614" y="995787"/>
            <a:ext cx="751691" cy="1221328"/>
          </a:xfrm>
          <a:prstGeom prst="rect">
            <a:avLst/>
          </a:prstGeom>
        </p:spPr>
      </p:pic>
      <p:pic>
        <p:nvPicPr>
          <p:cNvPr id="45" name="Picture 44" descr="IMG_0015.PNG"/>
          <p:cNvPicPr>
            <a:picLocks noChangeAspect="1"/>
          </p:cNvPicPr>
          <p:nvPr/>
        </p:nvPicPr>
        <p:blipFill rotWithShape="1">
          <a:blip r:embed="rId2">
            <a:extLst>
              <a:ext uri="{28A0092B-C50C-407E-A947-70E740481C1C}">
                <a14:useLocalDpi xmlns:a14="http://schemas.microsoft.com/office/drawing/2010/main" val="0"/>
              </a:ext>
            </a:extLst>
          </a:blip>
          <a:srcRect l="18328" t="29940" r="72412" b="50000"/>
          <a:stretch/>
        </p:blipFill>
        <p:spPr>
          <a:xfrm>
            <a:off x="3565700" y="995787"/>
            <a:ext cx="751691" cy="1221328"/>
          </a:xfrm>
          <a:prstGeom prst="rect">
            <a:avLst/>
          </a:prstGeom>
        </p:spPr>
      </p:pic>
      <p:pic>
        <p:nvPicPr>
          <p:cNvPr id="52" name="Picture 51" descr="IMG_0015.PNG"/>
          <p:cNvPicPr>
            <a:picLocks noChangeAspect="1"/>
          </p:cNvPicPr>
          <p:nvPr/>
        </p:nvPicPr>
        <p:blipFill rotWithShape="1">
          <a:blip r:embed="rId2">
            <a:extLst>
              <a:ext uri="{28A0092B-C50C-407E-A947-70E740481C1C}">
                <a14:useLocalDpi xmlns:a14="http://schemas.microsoft.com/office/drawing/2010/main" val="0"/>
              </a:ext>
            </a:extLst>
          </a:blip>
          <a:srcRect l="31655" t="29940" r="59085" b="50000"/>
          <a:stretch/>
        </p:blipFill>
        <p:spPr>
          <a:xfrm>
            <a:off x="771795" y="995787"/>
            <a:ext cx="751691" cy="1221328"/>
          </a:xfrm>
          <a:prstGeom prst="rect">
            <a:avLst/>
          </a:prstGeom>
        </p:spPr>
      </p:pic>
      <p:pic>
        <p:nvPicPr>
          <p:cNvPr id="54" name="Picture 53" descr="IMG_0015.PNG"/>
          <p:cNvPicPr>
            <a:picLocks noChangeAspect="1"/>
          </p:cNvPicPr>
          <p:nvPr/>
        </p:nvPicPr>
        <p:blipFill rotWithShape="1">
          <a:blip r:embed="rId2">
            <a:extLst>
              <a:ext uri="{28A0092B-C50C-407E-A947-70E740481C1C}">
                <a14:useLocalDpi xmlns:a14="http://schemas.microsoft.com/office/drawing/2010/main" val="0"/>
              </a:ext>
            </a:extLst>
          </a:blip>
          <a:srcRect l="4959" t="50000" r="85781" b="29940"/>
          <a:stretch/>
        </p:blipFill>
        <p:spPr>
          <a:xfrm>
            <a:off x="763616" y="3928752"/>
            <a:ext cx="751691" cy="1221328"/>
          </a:xfrm>
          <a:prstGeom prst="rect">
            <a:avLst/>
          </a:prstGeom>
        </p:spPr>
      </p:pic>
      <p:pic>
        <p:nvPicPr>
          <p:cNvPr id="55" name="Picture 54" descr="IMG_0015.PNG"/>
          <p:cNvPicPr>
            <a:picLocks noChangeAspect="1"/>
          </p:cNvPicPr>
          <p:nvPr/>
        </p:nvPicPr>
        <p:blipFill rotWithShape="1">
          <a:blip r:embed="rId2">
            <a:extLst>
              <a:ext uri="{28A0092B-C50C-407E-A947-70E740481C1C}">
                <a14:useLocalDpi xmlns:a14="http://schemas.microsoft.com/office/drawing/2010/main" val="0"/>
              </a:ext>
            </a:extLst>
          </a:blip>
          <a:srcRect l="44981" t="27963" r="45759" b="51977"/>
          <a:stretch/>
        </p:blipFill>
        <p:spPr>
          <a:xfrm>
            <a:off x="771795" y="5522354"/>
            <a:ext cx="751691" cy="1221328"/>
          </a:xfrm>
          <a:prstGeom prst="rect">
            <a:avLst/>
          </a:prstGeom>
          <a:ln w="57150" cmpd="sng">
            <a:solidFill>
              <a:srgbClr val="FF0000"/>
            </a:solidFill>
          </a:ln>
        </p:spPr>
      </p:pic>
      <p:pic>
        <p:nvPicPr>
          <p:cNvPr id="56" name="Picture 55" descr="IMG_0015.PNG"/>
          <p:cNvPicPr>
            <a:picLocks noChangeAspect="1"/>
          </p:cNvPicPr>
          <p:nvPr/>
        </p:nvPicPr>
        <p:blipFill rotWithShape="1">
          <a:blip r:embed="rId2">
            <a:extLst>
              <a:ext uri="{28A0092B-C50C-407E-A947-70E740481C1C}">
                <a14:useLocalDpi xmlns:a14="http://schemas.microsoft.com/office/drawing/2010/main" val="0"/>
              </a:ext>
            </a:extLst>
          </a:blip>
          <a:srcRect l="58114" t="29940" r="32626" b="50000"/>
          <a:stretch/>
        </p:blipFill>
        <p:spPr>
          <a:xfrm>
            <a:off x="3565700" y="5527505"/>
            <a:ext cx="751691" cy="1221328"/>
          </a:xfrm>
          <a:prstGeom prst="rect">
            <a:avLst/>
          </a:prstGeom>
        </p:spPr>
      </p:pic>
      <p:pic>
        <p:nvPicPr>
          <p:cNvPr id="57" name="Picture 56" descr="IMG_0015.PNG"/>
          <p:cNvPicPr>
            <a:picLocks noChangeAspect="1"/>
          </p:cNvPicPr>
          <p:nvPr/>
        </p:nvPicPr>
        <p:blipFill rotWithShape="1">
          <a:blip r:embed="rId2">
            <a:extLst>
              <a:ext uri="{28A0092B-C50C-407E-A947-70E740481C1C}">
                <a14:useLocalDpi xmlns:a14="http://schemas.microsoft.com/office/drawing/2010/main" val="0"/>
              </a:ext>
            </a:extLst>
          </a:blip>
          <a:srcRect l="72019" t="29609" r="18721" b="50331"/>
          <a:stretch/>
        </p:blipFill>
        <p:spPr>
          <a:xfrm>
            <a:off x="7610060" y="4049107"/>
            <a:ext cx="751691" cy="1221328"/>
          </a:xfrm>
          <a:prstGeom prst="rect">
            <a:avLst/>
          </a:prstGeom>
        </p:spPr>
      </p:pic>
      <p:pic>
        <p:nvPicPr>
          <p:cNvPr id="58" name="Picture 57" descr="IMG_0015.PNG"/>
          <p:cNvPicPr>
            <a:picLocks noChangeAspect="1"/>
          </p:cNvPicPr>
          <p:nvPr/>
        </p:nvPicPr>
        <p:blipFill rotWithShape="1">
          <a:blip r:embed="rId2">
            <a:extLst>
              <a:ext uri="{28A0092B-C50C-407E-A947-70E740481C1C}">
                <a14:useLocalDpi xmlns:a14="http://schemas.microsoft.com/office/drawing/2010/main" val="0"/>
              </a:ext>
            </a:extLst>
          </a:blip>
          <a:srcRect l="85152" t="29609" r="5588" b="50331"/>
          <a:stretch/>
        </p:blipFill>
        <p:spPr>
          <a:xfrm>
            <a:off x="1935288" y="2488803"/>
            <a:ext cx="751691" cy="1221328"/>
          </a:xfrm>
          <a:prstGeom prst="rect">
            <a:avLst/>
          </a:prstGeom>
        </p:spPr>
      </p:pic>
      <p:pic>
        <p:nvPicPr>
          <p:cNvPr id="59" name="Picture 58" descr="IMG_0015.PNG"/>
          <p:cNvPicPr>
            <a:picLocks noChangeAspect="1"/>
          </p:cNvPicPr>
          <p:nvPr/>
        </p:nvPicPr>
        <p:blipFill rotWithShape="1">
          <a:blip r:embed="rId2">
            <a:extLst>
              <a:ext uri="{28A0092B-C50C-407E-A947-70E740481C1C}">
                <a14:useLocalDpi xmlns:a14="http://schemas.microsoft.com/office/drawing/2010/main" val="0"/>
              </a:ext>
            </a:extLst>
          </a:blip>
          <a:srcRect l="18624" t="50000" r="72116" b="29940"/>
          <a:stretch/>
        </p:blipFill>
        <p:spPr>
          <a:xfrm>
            <a:off x="3565700" y="4049107"/>
            <a:ext cx="751691" cy="1221328"/>
          </a:xfrm>
          <a:prstGeom prst="rect">
            <a:avLst/>
          </a:prstGeom>
        </p:spPr>
      </p:pic>
      <p:pic>
        <p:nvPicPr>
          <p:cNvPr id="60" name="Picture 59" descr="IMG_0015.PNG"/>
          <p:cNvPicPr>
            <a:picLocks noChangeAspect="1"/>
          </p:cNvPicPr>
          <p:nvPr/>
        </p:nvPicPr>
        <p:blipFill rotWithShape="1">
          <a:blip r:embed="rId2">
            <a:extLst>
              <a:ext uri="{28A0092B-C50C-407E-A947-70E740481C1C}">
                <a14:useLocalDpi xmlns:a14="http://schemas.microsoft.com/office/drawing/2010/main" val="0"/>
              </a:ext>
            </a:extLst>
          </a:blip>
          <a:srcRect l="31177" t="50000" r="59563" b="29940"/>
          <a:stretch/>
        </p:blipFill>
        <p:spPr>
          <a:xfrm>
            <a:off x="4757120" y="5527505"/>
            <a:ext cx="751691" cy="1221328"/>
          </a:xfrm>
          <a:prstGeom prst="rect">
            <a:avLst/>
          </a:prstGeom>
        </p:spPr>
      </p:pic>
      <p:pic>
        <p:nvPicPr>
          <p:cNvPr id="61" name="Picture 60" descr="IMG_0015.PNG"/>
          <p:cNvPicPr>
            <a:picLocks noChangeAspect="1"/>
          </p:cNvPicPr>
          <p:nvPr/>
        </p:nvPicPr>
        <p:blipFill rotWithShape="1">
          <a:blip r:embed="rId2">
            <a:extLst>
              <a:ext uri="{28A0092B-C50C-407E-A947-70E740481C1C}">
                <a14:useLocalDpi xmlns:a14="http://schemas.microsoft.com/office/drawing/2010/main" val="0"/>
              </a:ext>
            </a:extLst>
          </a:blip>
          <a:srcRect l="18624" t="70345" r="72116" b="9595"/>
          <a:stretch/>
        </p:blipFill>
        <p:spPr>
          <a:xfrm>
            <a:off x="6354774" y="4049107"/>
            <a:ext cx="751691" cy="1221328"/>
          </a:xfrm>
          <a:prstGeom prst="rect">
            <a:avLst/>
          </a:prstGeom>
        </p:spPr>
      </p:pic>
      <p:pic>
        <p:nvPicPr>
          <p:cNvPr id="62" name="Picture 61" descr="IMG_0015.PNG"/>
          <p:cNvPicPr>
            <a:picLocks noChangeAspect="1"/>
          </p:cNvPicPr>
          <p:nvPr/>
        </p:nvPicPr>
        <p:blipFill rotWithShape="1">
          <a:blip r:embed="rId2">
            <a:extLst>
              <a:ext uri="{28A0092B-C50C-407E-A947-70E740481C1C}">
                <a14:useLocalDpi xmlns:a14="http://schemas.microsoft.com/office/drawing/2010/main" val="0"/>
              </a:ext>
            </a:extLst>
          </a:blip>
          <a:srcRect l="44890" t="50000" r="45850" b="29940"/>
          <a:stretch/>
        </p:blipFill>
        <p:spPr>
          <a:xfrm>
            <a:off x="3565700" y="2488803"/>
            <a:ext cx="751691" cy="1221328"/>
          </a:xfrm>
          <a:prstGeom prst="rect">
            <a:avLst/>
          </a:prstGeom>
        </p:spPr>
      </p:pic>
      <p:pic>
        <p:nvPicPr>
          <p:cNvPr id="63" name="Picture 62" descr="IMG_0015.PNG"/>
          <p:cNvPicPr>
            <a:picLocks noChangeAspect="1"/>
          </p:cNvPicPr>
          <p:nvPr/>
        </p:nvPicPr>
        <p:blipFill rotWithShape="1">
          <a:blip r:embed="rId2">
            <a:extLst>
              <a:ext uri="{28A0092B-C50C-407E-A947-70E740481C1C}">
                <a14:useLocalDpi xmlns:a14="http://schemas.microsoft.com/office/drawing/2010/main" val="0"/>
              </a:ext>
            </a:extLst>
          </a:blip>
          <a:srcRect l="32265" t="70603" r="58475" b="9337"/>
          <a:stretch/>
        </p:blipFill>
        <p:spPr>
          <a:xfrm>
            <a:off x="1935288" y="5522354"/>
            <a:ext cx="751691" cy="1221328"/>
          </a:xfrm>
          <a:prstGeom prst="rect">
            <a:avLst/>
          </a:prstGeom>
          <a:ln w="57150" cmpd="sng">
            <a:solidFill>
              <a:srgbClr val="FF0000"/>
            </a:solidFill>
          </a:ln>
        </p:spPr>
      </p:pic>
      <p:pic>
        <p:nvPicPr>
          <p:cNvPr id="64" name="Picture 63" descr="IMG_0015.PNG"/>
          <p:cNvPicPr>
            <a:picLocks noChangeAspect="1"/>
          </p:cNvPicPr>
          <p:nvPr/>
        </p:nvPicPr>
        <p:blipFill rotWithShape="1">
          <a:blip r:embed="rId2">
            <a:extLst>
              <a:ext uri="{28A0092B-C50C-407E-A947-70E740481C1C}">
                <a14:useLocalDpi xmlns:a14="http://schemas.microsoft.com/office/drawing/2010/main" val="0"/>
              </a:ext>
            </a:extLst>
          </a:blip>
          <a:srcRect l="4454" t="72417" r="86286" b="7523"/>
          <a:stretch/>
        </p:blipFill>
        <p:spPr>
          <a:xfrm>
            <a:off x="691460" y="2488803"/>
            <a:ext cx="751691" cy="1221328"/>
          </a:xfrm>
          <a:prstGeom prst="rect">
            <a:avLst/>
          </a:prstGeom>
        </p:spPr>
      </p:pic>
      <p:pic>
        <p:nvPicPr>
          <p:cNvPr id="65" name="Picture 64" descr="IMG_0015.PNG"/>
          <p:cNvPicPr>
            <a:picLocks noChangeAspect="1"/>
          </p:cNvPicPr>
          <p:nvPr/>
        </p:nvPicPr>
        <p:blipFill rotWithShape="1">
          <a:blip r:embed="rId2">
            <a:extLst>
              <a:ext uri="{28A0092B-C50C-407E-A947-70E740481C1C}">
                <a14:useLocalDpi xmlns:a14="http://schemas.microsoft.com/office/drawing/2010/main" val="0"/>
              </a:ext>
            </a:extLst>
          </a:blip>
          <a:srcRect l="58350" t="49815" r="32390" b="30125"/>
          <a:stretch/>
        </p:blipFill>
        <p:spPr>
          <a:xfrm>
            <a:off x="6388325" y="5522354"/>
            <a:ext cx="751691" cy="1221328"/>
          </a:xfrm>
          <a:prstGeom prst="rect">
            <a:avLst/>
          </a:prstGeom>
          <a:ln w="57150" cmpd="sng">
            <a:solidFill>
              <a:srgbClr val="FF0000"/>
            </a:solidFill>
          </a:ln>
        </p:spPr>
      </p:pic>
      <p:pic>
        <p:nvPicPr>
          <p:cNvPr id="66" name="Picture 65" descr="IMG_0015.PNG"/>
          <p:cNvPicPr>
            <a:picLocks noChangeAspect="1"/>
          </p:cNvPicPr>
          <p:nvPr/>
        </p:nvPicPr>
        <p:blipFill rotWithShape="1">
          <a:blip r:embed="rId2">
            <a:extLst>
              <a:ext uri="{28A0092B-C50C-407E-A947-70E740481C1C}">
                <a14:useLocalDpi xmlns:a14="http://schemas.microsoft.com/office/drawing/2010/main" val="0"/>
              </a:ext>
            </a:extLst>
          </a:blip>
          <a:srcRect l="44819" t="72233" r="45921" b="7707"/>
          <a:stretch/>
        </p:blipFill>
        <p:spPr>
          <a:xfrm>
            <a:off x="4923614" y="2488803"/>
            <a:ext cx="751691" cy="1221328"/>
          </a:xfrm>
          <a:prstGeom prst="rect">
            <a:avLst/>
          </a:prstGeom>
          <a:ln w="57150" cmpd="sng">
            <a:solidFill>
              <a:srgbClr val="FF0000"/>
            </a:solidFill>
          </a:ln>
        </p:spPr>
      </p:pic>
      <p:pic>
        <p:nvPicPr>
          <p:cNvPr id="67" name="Picture 66" descr="IMG_0015.PNG"/>
          <p:cNvPicPr>
            <a:picLocks noChangeAspect="1"/>
          </p:cNvPicPr>
          <p:nvPr/>
        </p:nvPicPr>
        <p:blipFill rotWithShape="1">
          <a:blip r:embed="rId2">
            <a:extLst>
              <a:ext uri="{28A0092B-C50C-407E-A947-70E740481C1C}">
                <a14:useLocalDpi xmlns:a14="http://schemas.microsoft.com/office/drawing/2010/main" val="0"/>
              </a:ext>
            </a:extLst>
          </a:blip>
          <a:srcRect l="57972" t="71902" r="32768" b="8038"/>
          <a:stretch/>
        </p:blipFill>
        <p:spPr>
          <a:xfrm>
            <a:off x="2031845" y="995787"/>
            <a:ext cx="751691" cy="1221328"/>
          </a:xfrm>
          <a:prstGeom prst="rect">
            <a:avLst/>
          </a:prstGeom>
        </p:spPr>
      </p:pic>
      <p:pic>
        <p:nvPicPr>
          <p:cNvPr id="68" name="Picture 67" descr="IMG_0015.PNG"/>
          <p:cNvPicPr>
            <a:picLocks noChangeAspect="1"/>
          </p:cNvPicPr>
          <p:nvPr/>
        </p:nvPicPr>
        <p:blipFill rotWithShape="1">
          <a:blip r:embed="rId2">
            <a:extLst>
              <a:ext uri="{28A0092B-C50C-407E-A947-70E740481C1C}">
                <a14:useLocalDpi xmlns:a14="http://schemas.microsoft.com/office/drawing/2010/main" val="0"/>
              </a:ext>
            </a:extLst>
          </a:blip>
          <a:srcRect l="85124" t="50000" r="5616" b="29940"/>
          <a:stretch/>
        </p:blipFill>
        <p:spPr>
          <a:xfrm>
            <a:off x="1935288" y="3928752"/>
            <a:ext cx="751691" cy="1221328"/>
          </a:xfrm>
          <a:prstGeom prst="rect">
            <a:avLst/>
          </a:prstGeom>
        </p:spPr>
      </p:pic>
      <p:pic>
        <p:nvPicPr>
          <p:cNvPr id="69" name="Picture 68" descr="IMG_0015.PNG"/>
          <p:cNvPicPr>
            <a:picLocks noChangeAspect="1"/>
          </p:cNvPicPr>
          <p:nvPr/>
        </p:nvPicPr>
        <p:blipFill rotWithShape="1">
          <a:blip r:embed="rId2">
            <a:extLst>
              <a:ext uri="{28A0092B-C50C-407E-A947-70E740481C1C}">
                <a14:useLocalDpi xmlns:a14="http://schemas.microsoft.com/office/drawing/2010/main" val="0"/>
              </a:ext>
            </a:extLst>
          </a:blip>
          <a:srcRect l="71798" t="49815" r="18942" b="30125"/>
          <a:stretch/>
        </p:blipFill>
        <p:spPr>
          <a:xfrm>
            <a:off x="4757120" y="4049107"/>
            <a:ext cx="751691" cy="1221328"/>
          </a:xfrm>
          <a:prstGeom prst="rect">
            <a:avLst/>
          </a:prstGeom>
        </p:spPr>
      </p:pic>
      <p:sp>
        <p:nvSpPr>
          <p:cNvPr id="30" name="TextBox 29"/>
          <p:cNvSpPr txBox="1"/>
          <p:nvPr/>
        </p:nvSpPr>
        <p:spPr>
          <a:xfrm>
            <a:off x="4295260" y="259745"/>
            <a:ext cx="2323431" cy="369332"/>
          </a:xfrm>
          <a:prstGeom prst="rect">
            <a:avLst/>
          </a:prstGeom>
          <a:noFill/>
        </p:spPr>
        <p:txBody>
          <a:bodyPr wrap="square" rtlCol="0">
            <a:spAutoFit/>
          </a:bodyPr>
          <a:lstStyle/>
          <a:p>
            <a:pPr algn="ctr"/>
            <a:r>
              <a:rPr lang="en-US" b="1" dirty="0" smtClean="0"/>
              <a:t>ENTRANCE DOOR</a:t>
            </a:r>
            <a:endParaRPr lang="en-US" b="1" dirty="0"/>
          </a:p>
        </p:txBody>
      </p:sp>
    </p:spTree>
    <p:extLst>
      <p:ext uri="{BB962C8B-B14F-4D97-AF65-F5344CB8AC3E}">
        <p14:creationId xmlns:p14="http://schemas.microsoft.com/office/powerpoint/2010/main" val="3702017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2"/>
          <a:srcRect l="50890" t="49664" r="38715" b="29319"/>
          <a:stretch/>
        </p:blipFill>
        <p:spPr>
          <a:xfrm>
            <a:off x="7787368" y="5199338"/>
            <a:ext cx="1295363" cy="1636855"/>
          </a:xfrm>
          <a:prstGeom prst="rect">
            <a:avLst/>
          </a:prstGeom>
        </p:spPr>
      </p:pic>
      <p:pic>
        <p:nvPicPr>
          <p:cNvPr id="29" name="Picture 28"/>
          <p:cNvPicPr>
            <a:picLocks noChangeAspect="1"/>
          </p:cNvPicPr>
          <p:nvPr/>
        </p:nvPicPr>
        <p:blipFill rotWithShape="1">
          <a:blip r:embed="rId2"/>
          <a:srcRect l="60386" t="49664" r="29232" b="29319"/>
          <a:stretch/>
        </p:blipFill>
        <p:spPr>
          <a:xfrm>
            <a:off x="45702" y="5270887"/>
            <a:ext cx="1237210" cy="1565306"/>
          </a:xfrm>
          <a:prstGeom prst="rect">
            <a:avLst/>
          </a:prstGeom>
        </p:spPr>
      </p:pic>
      <p:sp>
        <p:nvSpPr>
          <p:cNvPr id="2" name="Title 1"/>
          <p:cNvSpPr>
            <a:spLocks noGrp="1"/>
          </p:cNvSpPr>
          <p:nvPr>
            <p:ph type="title"/>
          </p:nvPr>
        </p:nvSpPr>
        <p:spPr>
          <a:xfrm>
            <a:off x="437361" y="-20708"/>
            <a:ext cx="8229600" cy="773634"/>
          </a:xfrm>
        </p:spPr>
        <p:txBody>
          <a:bodyPr/>
          <a:lstStyle/>
          <a:p>
            <a:r>
              <a:rPr lang="en-GB" b="1" u="sng" dirty="0"/>
              <a:t>Types of Fibres</a:t>
            </a:r>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261270775"/>
              </p:ext>
            </p:extLst>
          </p:nvPr>
        </p:nvGraphicFramePr>
        <p:xfrm>
          <a:off x="249669" y="791895"/>
          <a:ext cx="8417292" cy="4366190"/>
        </p:xfrm>
        <a:graphic>
          <a:graphicData uri="http://schemas.openxmlformats.org/drawingml/2006/table">
            <a:tbl>
              <a:tblPr firstRow="1" bandRow="1">
                <a:tableStyleId>{5C22544A-7EE6-4342-B048-85BDC9FD1C3A}</a:tableStyleId>
              </a:tblPr>
              <a:tblGrid>
                <a:gridCol w="3485209">
                  <a:extLst>
                    <a:ext uri="{9D8B030D-6E8A-4147-A177-3AD203B41FA5}">
                      <a16:colId xmlns:a16="http://schemas.microsoft.com/office/drawing/2014/main" val="20000"/>
                    </a:ext>
                  </a:extLst>
                </a:gridCol>
                <a:gridCol w="2456858">
                  <a:extLst>
                    <a:ext uri="{9D8B030D-6E8A-4147-A177-3AD203B41FA5}">
                      <a16:colId xmlns:a16="http://schemas.microsoft.com/office/drawing/2014/main" val="20001"/>
                    </a:ext>
                  </a:extLst>
                </a:gridCol>
                <a:gridCol w="2475225">
                  <a:extLst>
                    <a:ext uri="{9D8B030D-6E8A-4147-A177-3AD203B41FA5}">
                      <a16:colId xmlns:a16="http://schemas.microsoft.com/office/drawing/2014/main" val="20002"/>
                    </a:ext>
                  </a:extLst>
                </a:gridCol>
              </a:tblGrid>
              <a:tr h="910319">
                <a:tc rowSpan="2">
                  <a:txBody>
                    <a:bodyPr/>
                    <a:lstStyle/>
                    <a:p>
                      <a:pPr algn="ctr"/>
                      <a:endParaRPr lang="en-US" sz="2400" dirty="0" smtClean="0">
                        <a:solidFill>
                          <a:schemeClr val="tx1"/>
                        </a:solidFill>
                      </a:endParaRP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solidFill>
                  </a:tcPr>
                </a:tc>
                <a:tc gridSpan="2">
                  <a:txBody>
                    <a:bodyPr/>
                    <a:lstStyle/>
                    <a:p>
                      <a:pPr algn="ctr"/>
                      <a:endParaRPr lang="en-US" sz="2400" dirty="0">
                        <a:solidFill>
                          <a:srgbClr val="000000"/>
                        </a:solidFill>
                      </a:endParaRP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solidFill>
                  </a:tcPr>
                </a:tc>
                <a:tc hMerge="1">
                  <a:txBody>
                    <a:bodyPr/>
                    <a:lstStyle/>
                    <a:p>
                      <a:endParaRPr lang="en-US"/>
                    </a:p>
                  </a:txBody>
                  <a:tcPr/>
                </a:tc>
                <a:extLst>
                  <a:ext uri="{0D108BD9-81ED-4DB2-BD59-A6C34878D82A}">
                    <a16:rowId xmlns:a16="http://schemas.microsoft.com/office/drawing/2014/main" val="10000"/>
                  </a:ext>
                </a:extLst>
              </a:tr>
              <a:tr h="650880">
                <a:tc vMerge="1">
                  <a:txBody>
                    <a:bodyPr/>
                    <a:lstStyle/>
                    <a:p>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7E6E6"/>
                    </a:solidFill>
                  </a:tcPr>
                </a:tc>
                <a:tc>
                  <a:txBody>
                    <a:bodyPr/>
                    <a:lstStyle/>
                    <a:p>
                      <a:pPr algn="ctr"/>
                      <a:endParaRPr lang="en-US" sz="1500" b="1" u="sng" dirty="0">
                        <a:solidFill>
                          <a:srgbClr val="000000"/>
                        </a:solidFill>
                      </a:endParaRP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solidFill>
                  </a:tcPr>
                </a:tc>
                <a:tc>
                  <a:txBody>
                    <a:bodyPr/>
                    <a:lstStyle/>
                    <a:p>
                      <a:pPr algn="ctr"/>
                      <a:endParaRPr lang="en-US" sz="1500" b="1" u="sng" dirty="0">
                        <a:solidFill>
                          <a:srgbClr val="000000"/>
                        </a:solidFill>
                      </a:endParaRP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2804991">
                <a:tc>
                  <a:txBody>
                    <a:bodyPr/>
                    <a:lstStyle/>
                    <a:p>
                      <a:pPr algn="ctr"/>
                      <a:endParaRPr lang="en-US" sz="1500" dirty="0">
                        <a:solidFill>
                          <a:schemeClr val="tx1"/>
                        </a:solidFill>
                      </a:endParaRP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1500" dirty="0">
                        <a:solidFill>
                          <a:schemeClr val="tx1"/>
                        </a:solidFill>
                      </a:endParaRP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1500" dirty="0">
                        <a:solidFill>
                          <a:schemeClr val="tx1"/>
                        </a:solidFill>
                      </a:endParaRP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5" name="TextBox 4"/>
          <p:cNvSpPr txBox="1"/>
          <p:nvPr/>
        </p:nvSpPr>
        <p:spPr>
          <a:xfrm>
            <a:off x="546410" y="863635"/>
            <a:ext cx="2857951" cy="707886"/>
          </a:xfrm>
          <a:prstGeom prst="rect">
            <a:avLst/>
          </a:prstGeom>
          <a:noFill/>
        </p:spPr>
        <p:txBody>
          <a:bodyPr wrap="square" rtlCol="0">
            <a:spAutoFit/>
          </a:bodyPr>
          <a:lstStyle/>
          <a:p>
            <a:pPr algn="ctr"/>
            <a:r>
              <a:rPr lang="en-US" sz="4000" b="1" u="sng" dirty="0">
                <a:solidFill>
                  <a:srgbClr val="FFFFFF"/>
                </a:solidFill>
              </a:rPr>
              <a:t>Slow </a:t>
            </a:r>
            <a:r>
              <a:rPr lang="en-US" sz="3200" b="1" u="sng" dirty="0">
                <a:solidFill>
                  <a:srgbClr val="FFFFFF"/>
                </a:solidFill>
              </a:rPr>
              <a:t>Twitch </a:t>
            </a:r>
          </a:p>
        </p:txBody>
      </p:sp>
      <p:sp>
        <p:nvSpPr>
          <p:cNvPr id="6" name="TextBox 5"/>
          <p:cNvSpPr txBox="1"/>
          <p:nvPr/>
        </p:nvSpPr>
        <p:spPr>
          <a:xfrm>
            <a:off x="5078704" y="936274"/>
            <a:ext cx="2314813" cy="584775"/>
          </a:xfrm>
          <a:prstGeom prst="rect">
            <a:avLst/>
          </a:prstGeom>
          <a:noFill/>
        </p:spPr>
        <p:txBody>
          <a:bodyPr wrap="square" rtlCol="0">
            <a:spAutoFit/>
          </a:bodyPr>
          <a:lstStyle/>
          <a:p>
            <a:pPr algn="ctr"/>
            <a:r>
              <a:rPr lang="en-US" sz="3200" b="1" u="sng" dirty="0">
                <a:solidFill>
                  <a:srgbClr val="FFFFFF"/>
                </a:solidFill>
              </a:rPr>
              <a:t>Fast Twitch</a:t>
            </a:r>
          </a:p>
        </p:txBody>
      </p:sp>
      <p:sp>
        <p:nvSpPr>
          <p:cNvPr id="7" name="TextBox 6"/>
          <p:cNvSpPr txBox="1"/>
          <p:nvPr/>
        </p:nvSpPr>
        <p:spPr>
          <a:xfrm>
            <a:off x="4236849" y="1853733"/>
            <a:ext cx="1707012" cy="369332"/>
          </a:xfrm>
          <a:prstGeom prst="rect">
            <a:avLst/>
          </a:prstGeom>
          <a:noFill/>
        </p:spPr>
        <p:txBody>
          <a:bodyPr wrap="square" rtlCol="0">
            <a:spAutoFit/>
          </a:bodyPr>
          <a:lstStyle/>
          <a:p>
            <a:r>
              <a:rPr lang="en-US" b="1" u="sng" dirty="0">
                <a:solidFill>
                  <a:srgbClr val="FFFFFF"/>
                </a:solidFill>
              </a:rPr>
              <a:t>Type </a:t>
            </a:r>
            <a:r>
              <a:rPr lang="en-US" b="1" u="sng" dirty="0" smtClean="0">
                <a:solidFill>
                  <a:srgbClr val="FFFFFF"/>
                </a:solidFill>
              </a:rPr>
              <a:t>IIA</a:t>
            </a:r>
            <a:endParaRPr lang="en-US" b="1" u="sng" dirty="0">
              <a:solidFill>
                <a:srgbClr val="FFFFFF"/>
              </a:solidFill>
            </a:endParaRPr>
          </a:p>
        </p:txBody>
      </p:sp>
      <p:sp>
        <p:nvSpPr>
          <p:cNvPr id="8" name="TextBox 7"/>
          <p:cNvSpPr txBox="1"/>
          <p:nvPr/>
        </p:nvSpPr>
        <p:spPr>
          <a:xfrm>
            <a:off x="6858390" y="1867599"/>
            <a:ext cx="1344919" cy="369332"/>
          </a:xfrm>
          <a:prstGeom prst="rect">
            <a:avLst/>
          </a:prstGeom>
          <a:noFill/>
          <a:ln>
            <a:noFill/>
          </a:ln>
        </p:spPr>
        <p:txBody>
          <a:bodyPr wrap="square" rtlCol="0">
            <a:spAutoFit/>
          </a:bodyPr>
          <a:lstStyle/>
          <a:p>
            <a:r>
              <a:rPr lang="en-US" b="1" u="sng" dirty="0">
                <a:solidFill>
                  <a:schemeClr val="bg1"/>
                </a:solidFill>
              </a:rPr>
              <a:t>Type </a:t>
            </a:r>
            <a:r>
              <a:rPr lang="en-US" b="1" u="sng" dirty="0" smtClean="0">
                <a:solidFill>
                  <a:schemeClr val="bg1"/>
                </a:solidFill>
              </a:rPr>
              <a:t>IIX</a:t>
            </a:r>
            <a:endParaRPr lang="en-US" b="1" u="sng" dirty="0">
              <a:solidFill>
                <a:schemeClr val="bg1"/>
              </a:solidFill>
            </a:endParaRPr>
          </a:p>
        </p:txBody>
      </p:sp>
      <p:sp>
        <p:nvSpPr>
          <p:cNvPr id="9" name="TextBox 8"/>
          <p:cNvSpPr txBox="1"/>
          <p:nvPr/>
        </p:nvSpPr>
        <p:spPr>
          <a:xfrm>
            <a:off x="249669" y="2636170"/>
            <a:ext cx="3502516" cy="2369880"/>
          </a:xfrm>
          <a:prstGeom prst="rect">
            <a:avLst/>
          </a:prstGeom>
          <a:noFill/>
        </p:spPr>
        <p:txBody>
          <a:bodyPr wrap="square" rtlCol="0">
            <a:spAutoFit/>
          </a:bodyPr>
          <a:lstStyle/>
          <a:p>
            <a:r>
              <a:rPr lang="en-US" sz="1200" dirty="0" smtClean="0"/>
              <a:t>Suited </a:t>
            </a:r>
            <a:r>
              <a:rPr lang="en-US" sz="1200" dirty="0"/>
              <a:t>to </a:t>
            </a:r>
            <a:r>
              <a:rPr lang="en-US" sz="1400" b="1" dirty="0"/>
              <a:t>LOW intensity aerobic work</a:t>
            </a:r>
            <a:r>
              <a:rPr lang="en-US" sz="1400" b="1" dirty="0" smtClean="0"/>
              <a:t>.</a:t>
            </a:r>
          </a:p>
          <a:p>
            <a:endParaRPr lang="en-US" sz="1400" b="1" dirty="0"/>
          </a:p>
          <a:p>
            <a:pPr marL="285750" indent="-285750">
              <a:buFont typeface="Arial"/>
              <a:buChar char="•"/>
            </a:pPr>
            <a:r>
              <a:rPr lang="en-US" sz="1200" dirty="0"/>
              <a:t>Marathon running</a:t>
            </a:r>
          </a:p>
          <a:p>
            <a:pPr marL="285750" indent="-285750">
              <a:buFont typeface="Arial"/>
              <a:buChar char="•"/>
            </a:pPr>
            <a:r>
              <a:rPr lang="en-US" sz="1200" dirty="0"/>
              <a:t>Long distance running / </a:t>
            </a:r>
            <a:r>
              <a:rPr lang="en-US" sz="1200" dirty="0" smtClean="0"/>
              <a:t>swimming </a:t>
            </a:r>
            <a:r>
              <a:rPr lang="en-US" sz="1200" b="1" u="sng" dirty="0" smtClean="0"/>
              <a:t>(they go slow = slow twitch)  </a:t>
            </a:r>
          </a:p>
          <a:p>
            <a:pPr marL="285750" indent="-285750">
              <a:buFont typeface="Arial"/>
              <a:buChar char="•"/>
            </a:pPr>
            <a:endParaRPr lang="en-US" sz="1200" b="1" u="sng" dirty="0" smtClean="0"/>
          </a:p>
          <a:p>
            <a:r>
              <a:rPr lang="en-US" sz="1200" b="1" u="sng" dirty="0" smtClean="0"/>
              <a:t>Good supply of oxygen. </a:t>
            </a:r>
          </a:p>
          <a:p>
            <a:endParaRPr lang="en-US" sz="1200" b="1" u="sng" dirty="0" smtClean="0"/>
          </a:p>
          <a:p>
            <a:r>
              <a:rPr lang="en-US" sz="1200" dirty="0" smtClean="0"/>
              <a:t>Darker in colour as contain myoglobin</a:t>
            </a:r>
            <a:endParaRPr lang="en-US" sz="1200" dirty="0"/>
          </a:p>
          <a:p>
            <a:r>
              <a:rPr lang="en-US" sz="1200" dirty="0"/>
              <a:t>Can be used for a long period of time without fatiguing</a:t>
            </a:r>
          </a:p>
          <a:p>
            <a:endParaRPr lang="en-US" sz="1200" dirty="0"/>
          </a:p>
        </p:txBody>
      </p:sp>
      <p:sp>
        <p:nvSpPr>
          <p:cNvPr id="10" name="TextBox 9"/>
          <p:cNvSpPr txBox="1"/>
          <p:nvPr/>
        </p:nvSpPr>
        <p:spPr>
          <a:xfrm>
            <a:off x="3667524" y="2571062"/>
            <a:ext cx="2524402" cy="2123658"/>
          </a:xfrm>
          <a:prstGeom prst="rect">
            <a:avLst/>
          </a:prstGeom>
          <a:noFill/>
        </p:spPr>
        <p:txBody>
          <a:bodyPr wrap="square" rtlCol="0">
            <a:spAutoFit/>
          </a:bodyPr>
          <a:lstStyle/>
          <a:p>
            <a:r>
              <a:rPr lang="en-US" sz="1200" b="1" dirty="0"/>
              <a:t>Used ANAEROBIC </a:t>
            </a:r>
            <a:r>
              <a:rPr lang="en-US" sz="1200" b="1" dirty="0" smtClean="0"/>
              <a:t>work</a:t>
            </a:r>
          </a:p>
          <a:p>
            <a:endParaRPr lang="en-US" sz="1200" b="1" dirty="0"/>
          </a:p>
          <a:p>
            <a:r>
              <a:rPr lang="en-US" sz="1200" dirty="0" smtClean="0"/>
              <a:t>Dynamic and relatively fast paced 30-2min e. 800m &amp; games players who use both</a:t>
            </a:r>
          </a:p>
          <a:p>
            <a:endParaRPr lang="en-US" sz="1200" dirty="0"/>
          </a:p>
          <a:p>
            <a:r>
              <a:rPr lang="en-US" sz="1200" dirty="0"/>
              <a:t>Can be improved through endurance training to increase their resistance to </a:t>
            </a:r>
            <a:r>
              <a:rPr lang="en-US" sz="1200" dirty="0" smtClean="0"/>
              <a:t>fatigue,</a:t>
            </a:r>
          </a:p>
          <a:p>
            <a:endParaRPr lang="en-US" sz="1200" dirty="0" smtClean="0"/>
          </a:p>
          <a:p>
            <a:r>
              <a:rPr lang="en-US" sz="1200" dirty="0" smtClean="0"/>
              <a:t>Lighter in colour as not much </a:t>
            </a:r>
            <a:r>
              <a:rPr lang="en-US" sz="1200" dirty="0"/>
              <a:t> </a:t>
            </a:r>
            <a:r>
              <a:rPr lang="en-US" sz="1200" dirty="0" smtClean="0"/>
              <a:t>oxygen </a:t>
            </a:r>
            <a:endParaRPr lang="en-US" sz="1200" dirty="0"/>
          </a:p>
        </p:txBody>
      </p:sp>
      <p:sp>
        <p:nvSpPr>
          <p:cNvPr id="11" name="TextBox 10"/>
          <p:cNvSpPr txBox="1"/>
          <p:nvPr/>
        </p:nvSpPr>
        <p:spPr>
          <a:xfrm>
            <a:off x="6241293" y="2672802"/>
            <a:ext cx="2465328" cy="1938992"/>
          </a:xfrm>
          <a:prstGeom prst="rect">
            <a:avLst/>
          </a:prstGeom>
          <a:noFill/>
        </p:spPr>
        <p:txBody>
          <a:bodyPr wrap="square" rtlCol="0">
            <a:spAutoFit/>
          </a:bodyPr>
          <a:lstStyle/>
          <a:p>
            <a:r>
              <a:rPr lang="en-US" sz="1200" b="1" dirty="0"/>
              <a:t>Used ANAEROBIC </a:t>
            </a:r>
            <a:r>
              <a:rPr lang="en-US" sz="1200" b="1" dirty="0" smtClean="0"/>
              <a:t>work</a:t>
            </a:r>
          </a:p>
          <a:p>
            <a:endParaRPr lang="en-US" sz="1200" dirty="0"/>
          </a:p>
          <a:p>
            <a:r>
              <a:rPr lang="en-US" sz="1200" dirty="0"/>
              <a:t>Can generate a much greater force then other </a:t>
            </a:r>
            <a:r>
              <a:rPr lang="en-US" sz="1200" dirty="0" smtClean="0"/>
              <a:t>Fibre </a:t>
            </a:r>
            <a:r>
              <a:rPr lang="en-US" sz="1200" dirty="0"/>
              <a:t>type but fatigue quickly. </a:t>
            </a:r>
            <a:endParaRPr lang="en-US" sz="1200" dirty="0" smtClean="0"/>
          </a:p>
          <a:p>
            <a:endParaRPr lang="en-US" sz="1200" dirty="0"/>
          </a:p>
          <a:p>
            <a:r>
              <a:rPr lang="en-US" sz="1200" dirty="0"/>
              <a:t>Useful in short bursts of exercise e.g. 100 m </a:t>
            </a:r>
            <a:r>
              <a:rPr lang="en-US" sz="1200" dirty="0" smtClean="0"/>
              <a:t>sprint, shot put, long jump….explosive sports </a:t>
            </a:r>
            <a:endParaRPr lang="en-US" sz="1200" dirty="0"/>
          </a:p>
          <a:p>
            <a:endParaRPr lang="en-US" sz="1200" dirty="0"/>
          </a:p>
        </p:txBody>
      </p:sp>
      <p:sp>
        <p:nvSpPr>
          <p:cNvPr id="12" name="TextBox 11"/>
          <p:cNvSpPr txBox="1"/>
          <p:nvPr/>
        </p:nvSpPr>
        <p:spPr>
          <a:xfrm>
            <a:off x="1440256" y="1836638"/>
            <a:ext cx="1707012" cy="369332"/>
          </a:xfrm>
          <a:prstGeom prst="rect">
            <a:avLst/>
          </a:prstGeom>
          <a:noFill/>
        </p:spPr>
        <p:txBody>
          <a:bodyPr wrap="square" rtlCol="0">
            <a:spAutoFit/>
          </a:bodyPr>
          <a:lstStyle/>
          <a:p>
            <a:r>
              <a:rPr lang="en-US" b="1" u="sng" dirty="0" smtClean="0">
                <a:solidFill>
                  <a:srgbClr val="FFFFFF"/>
                </a:solidFill>
              </a:rPr>
              <a:t>Type I</a:t>
            </a:r>
            <a:endParaRPr lang="en-US" b="1" u="sng" dirty="0">
              <a:solidFill>
                <a:srgbClr val="FFFFFF"/>
              </a:solidFill>
            </a:endParaRPr>
          </a:p>
        </p:txBody>
      </p:sp>
      <p:cxnSp>
        <p:nvCxnSpPr>
          <p:cNvPr id="14" name="Straight Arrow Connector 13"/>
          <p:cNvCxnSpPr/>
          <p:nvPr/>
        </p:nvCxnSpPr>
        <p:spPr>
          <a:xfrm>
            <a:off x="1440256" y="5795542"/>
            <a:ext cx="6347112" cy="0"/>
          </a:xfrm>
          <a:prstGeom prst="straightConnector1">
            <a:avLst/>
          </a:prstGeom>
          <a:ln w="57150">
            <a:headEnd type="oval"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912596" y="6626091"/>
            <a:ext cx="7025268" cy="0"/>
          </a:xfrm>
          <a:prstGeom prst="straightConnector1">
            <a:avLst/>
          </a:prstGeom>
          <a:ln w="57150">
            <a:solidFill>
              <a:schemeClr val="accent6"/>
            </a:solidFill>
            <a:headEnd type="oval"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094894" y="5406312"/>
            <a:ext cx="1328614" cy="369332"/>
          </a:xfrm>
          <a:prstGeom prst="rect">
            <a:avLst/>
          </a:prstGeom>
          <a:noFill/>
        </p:spPr>
        <p:txBody>
          <a:bodyPr wrap="square" rtlCol="0">
            <a:spAutoFit/>
          </a:bodyPr>
          <a:lstStyle/>
          <a:p>
            <a:r>
              <a:rPr lang="en-GB" dirty="0" smtClean="0"/>
              <a:t>Speed</a:t>
            </a:r>
            <a:endParaRPr lang="en-GB" dirty="0"/>
          </a:p>
        </p:txBody>
      </p:sp>
      <p:sp>
        <p:nvSpPr>
          <p:cNvPr id="21" name="TextBox 20"/>
          <p:cNvSpPr txBox="1"/>
          <p:nvPr/>
        </p:nvSpPr>
        <p:spPr>
          <a:xfrm>
            <a:off x="6809650" y="5882877"/>
            <a:ext cx="1328614" cy="369332"/>
          </a:xfrm>
          <a:prstGeom prst="rect">
            <a:avLst/>
          </a:prstGeom>
          <a:noFill/>
        </p:spPr>
        <p:txBody>
          <a:bodyPr wrap="square" rtlCol="0">
            <a:spAutoFit/>
          </a:bodyPr>
          <a:lstStyle/>
          <a:p>
            <a:r>
              <a:rPr lang="en-GB" dirty="0" smtClean="0">
                <a:solidFill>
                  <a:schemeClr val="tx2"/>
                </a:solidFill>
              </a:rPr>
              <a:t>Quickest</a:t>
            </a:r>
            <a:endParaRPr lang="en-GB" dirty="0">
              <a:solidFill>
                <a:schemeClr val="tx2"/>
              </a:solidFill>
            </a:endParaRPr>
          </a:p>
        </p:txBody>
      </p:sp>
      <p:sp>
        <p:nvSpPr>
          <p:cNvPr id="22" name="TextBox 21"/>
          <p:cNvSpPr txBox="1"/>
          <p:nvPr/>
        </p:nvSpPr>
        <p:spPr>
          <a:xfrm>
            <a:off x="4404732" y="6274552"/>
            <a:ext cx="1328614" cy="369332"/>
          </a:xfrm>
          <a:prstGeom prst="rect">
            <a:avLst/>
          </a:prstGeom>
          <a:noFill/>
        </p:spPr>
        <p:txBody>
          <a:bodyPr wrap="square" rtlCol="0">
            <a:spAutoFit/>
          </a:bodyPr>
          <a:lstStyle/>
          <a:p>
            <a:r>
              <a:rPr lang="en-GB" dirty="0" smtClean="0"/>
              <a:t>Time</a:t>
            </a:r>
            <a:endParaRPr lang="en-GB" dirty="0"/>
          </a:p>
        </p:txBody>
      </p:sp>
      <p:sp>
        <p:nvSpPr>
          <p:cNvPr id="23" name="TextBox 22"/>
          <p:cNvSpPr txBox="1"/>
          <p:nvPr/>
        </p:nvSpPr>
        <p:spPr>
          <a:xfrm>
            <a:off x="0" y="6420740"/>
            <a:ext cx="1328614" cy="369332"/>
          </a:xfrm>
          <a:prstGeom prst="rect">
            <a:avLst/>
          </a:prstGeom>
          <a:noFill/>
        </p:spPr>
        <p:txBody>
          <a:bodyPr wrap="square" rtlCol="0">
            <a:spAutoFit/>
          </a:bodyPr>
          <a:lstStyle/>
          <a:p>
            <a:r>
              <a:rPr lang="en-GB" dirty="0" smtClean="0">
                <a:solidFill>
                  <a:schemeClr val="accent6">
                    <a:lumMod val="75000"/>
                  </a:schemeClr>
                </a:solidFill>
              </a:rPr>
              <a:t>Longest</a:t>
            </a:r>
            <a:endParaRPr lang="en-GB" dirty="0">
              <a:solidFill>
                <a:schemeClr val="accent6">
                  <a:lumMod val="75000"/>
                </a:schemeClr>
              </a:solidFill>
            </a:endParaRPr>
          </a:p>
        </p:txBody>
      </p:sp>
      <p:sp>
        <p:nvSpPr>
          <p:cNvPr id="24" name="TextBox 23"/>
          <p:cNvSpPr txBox="1"/>
          <p:nvPr/>
        </p:nvSpPr>
        <p:spPr>
          <a:xfrm>
            <a:off x="8042314" y="6430710"/>
            <a:ext cx="1101686" cy="369332"/>
          </a:xfrm>
          <a:prstGeom prst="rect">
            <a:avLst/>
          </a:prstGeom>
          <a:noFill/>
        </p:spPr>
        <p:txBody>
          <a:bodyPr wrap="square" rtlCol="0">
            <a:spAutoFit/>
          </a:bodyPr>
          <a:lstStyle/>
          <a:p>
            <a:r>
              <a:rPr lang="en-GB" dirty="0" smtClean="0">
                <a:solidFill>
                  <a:schemeClr val="accent6">
                    <a:lumMod val="75000"/>
                  </a:schemeClr>
                </a:solidFill>
              </a:rPr>
              <a:t>Shortest</a:t>
            </a:r>
            <a:endParaRPr lang="en-GB" dirty="0">
              <a:solidFill>
                <a:schemeClr val="accent6">
                  <a:lumMod val="75000"/>
                </a:schemeClr>
              </a:solidFill>
            </a:endParaRPr>
          </a:p>
        </p:txBody>
      </p:sp>
      <p:sp>
        <p:nvSpPr>
          <p:cNvPr id="30" name="TextBox 29"/>
          <p:cNvSpPr txBox="1"/>
          <p:nvPr/>
        </p:nvSpPr>
        <p:spPr>
          <a:xfrm>
            <a:off x="1132416" y="5875639"/>
            <a:ext cx="1328614" cy="369332"/>
          </a:xfrm>
          <a:prstGeom prst="rect">
            <a:avLst/>
          </a:prstGeom>
          <a:noFill/>
        </p:spPr>
        <p:txBody>
          <a:bodyPr wrap="square" rtlCol="0">
            <a:spAutoFit/>
          </a:bodyPr>
          <a:lstStyle/>
          <a:p>
            <a:r>
              <a:rPr lang="en-GB" dirty="0" smtClean="0">
                <a:solidFill>
                  <a:schemeClr val="tx2"/>
                </a:solidFill>
              </a:rPr>
              <a:t>Slowest</a:t>
            </a:r>
            <a:endParaRPr lang="en-GB" dirty="0">
              <a:solidFill>
                <a:schemeClr val="tx2"/>
              </a:solidFill>
            </a:endParaRPr>
          </a:p>
        </p:txBody>
      </p:sp>
    </p:spTree>
    <p:extLst>
      <p:ext uri="{BB962C8B-B14F-4D97-AF65-F5344CB8AC3E}">
        <p14:creationId xmlns:p14="http://schemas.microsoft.com/office/powerpoint/2010/main" val="303241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9" grpId="0"/>
      <p:bldP spid="21" grpId="0"/>
      <p:bldP spid="22" grpId="0"/>
      <p:bldP spid="23" grpId="0"/>
      <p:bldP spid="24"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8959" y="2977238"/>
            <a:ext cx="2609504" cy="888683"/>
          </a:xfrm>
        </p:spPr>
        <p:style>
          <a:lnRef idx="2">
            <a:schemeClr val="dk1"/>
          </a:lnRef>
          <a:fillRef idx="1">
            <a:schemeClr val="lt1"/>
          </a:fillRef>
          <a:effectRef idx="0">
            <a:schemeClr val="dk1"/>
          </a:effectRef>
          <a:fontRef idx="minor">
            <a:schemeClr val="dk1"/>
          </a:fontRef>
        </p:style>
        <p:txBody>
          <a:bodyPr>
            <a:noAutofit/>
          </a:bodyPr>
          <a:lstStyle/>
          <a:p>
            <a:pPr algn="ctr"/>
            <a:r>
              <a:rPr lang="en-GB" sz="2400" b="1" u="sng" dirty="0" smtClean="0"/>
              <a:t>Sports of the</a:t>
            </a:r>
            <a:br>
              <a:rPr lang="en-GB" sz="2400" b="1" u="sng" dirty="0" smtClean="0"/>
            </a:br>
            <a:r>
              <a:rPr lang="en-GB" sz="2400" b="1" u="sng" dirty="0" smtClean="0"/>
              <a:t>Types of Fibres </a:t>
            </a:r>
            <a:endParaRPr lang="en-GB" sz="2400" b="1" u="sng" dirty="0"/>
          </a:p>
        </p:txBody>
      </p:sp>
      <p:cxnSp>
        <p:nvCxnSpPr>
          <p:cNvPr id="6" name="Straight Arrow Connector 5"/>
          <p:cNvCxnSpPr/>
          <p:nvPr/>
        </p:nvCxnSpPr>
        <p:spPr>
          <a:xfrm flipV="1">
            <a:off x="5898463" y="2730250"/>
            <a:ext cx="194252" cy="2469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H="1">
            <a:off x="4499889" y="3865921"/>
            <a:ext cx="8540" cy="3097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H="1" flipV="1">
            <a:off x="3094708" y="2748428"/>
            <a:ext cx="185617" cy="2288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5690245" y="2471429"/>
            <a:ext cx="683200" cy="276999"/>
          </a:xfrm>
          <a:prstGeom prst="rect">
            <a:avLst/>
          </a:prstGeom>
        </p:spPr>
        <p:txBody>
          <a:bodyPr wrap="none">
            <a:spAutoFit/>
          </a:bodyPr>
          <a:lstStyle/>
          <a:p>
            <a:r>
              <a:rPr lang="en-US" sz="1200" b="1" u="sng" dirty="0"/>
              <a:t>Type </a:t>
            </a:r>
            <a:r>
              <a:rPr lang="en-US" sz="1200" b="1" u="sng" dirty="0" err="1" smtClean="0"/>
              <a:t>IIa</a:t>
            </a:r>
            <a:endParaRPr lang="en-US" sz="1200" b="1" u="sng" dirty="0"/>
          </a:p>
        </p:txBody>
      </p:sp>
      <p:sp>
        <p:nvSpPr>
          <p:cNvPr id="11" name="Rectangle 10"/>
          <p:cNvSpPr/>
          <p:nvPr/>
        </p:nvSpPr>
        <p:spPr>
          <a:xfrm>
            <a:off x="4099984" y="4175637"/>
            <a:ext cx="773738" cy="307777"/>
          </a:xfrm>
          <a:prstGeom prst="rect">
            <a:avLst/>
          </a:prstGeom>
        </p:spPr>
        <p:txBody>
          <a:bodyPr wrap="square">
            <a:spAutoFit/>
          </a:bodyPr>
          <a:lstStyle/>
          <a:p>
            <a:r>
              <a:rPr lang="en-US" sz="1400" b="1" u="sng" dirty="0"/>
              <a:t>Type IIX</a:t>
            </a:r>
          </a:p>
        </p:txBody>
      </p:sp>
      <p:sp>
        <p:nvSpPr>
          <p:cNvPr id="12" name="Rectangle 11"/>
          <p:cNvSpPr/>
          <p:nvPr/>
        </p:nvSpPr>
        <p:spPr>
          <a:xfrm>
            <a:off x="2823332" y="2507951"/>
            <a:ext cx="566181" cy="276999"/>
          </a:xfrm>
          <a:prstGeom prst="rect">
            <a:avLst/>
          </a:prstGeom>
        </p:spPr>
        <p:txBody>
          <a:bodyPr wrap="none">
            <a:spAutoFit/>
          </a:bodyPr>
          <a:lstStyle/>
          <a:p>
            <a:pPr algn="ctr"/>
            <a:r>
              <a:rPr lang="en-US" sz="1200" b="1" u="sng" dirty="0" smtClean="0"/>
              <a:t>Type I</a:t>
            </a:r>
            <a:endParaRPr lang="en-US" sz="1200" b="1" u="sng" dirty="0"/>
          </a:p>
        </p:txBody>
      </p:sp>
      <p:cxnSp>
        <p:nvCxnSpPr>
          <p:cNvPr id="18" name="Straight Arrow Connector 17"/>
          <p:cNvCxnSpPr/>
          <p:nvPr/>
        </p:nvCxnSpPr>
        <p:spPr>
          <a:xfrm flipV="1">
            <a:off x="6194924" y="2260963"/>
            <a:ext cx="194252" cy="2469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H="1" flipV="1">
            <a:off x="2780440" y="2279141"/>
            <a:ext cx="185617" cy="2288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H="1">
            <a:off x="4491349" y="4452637"/>
            <a:ext cx="8540" cy="3097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Rectangle 12"/>
          <p:cNvSpPr/>
          <p:nvPr/>
        </p:nvSpPr>
        <p:spPr>
          <a:xfrm>
            <a:off x="2039021" y="1983964"/>
            <a:ext cx="1482842" cy="276999"/>
          </a:xfrm>
          <a:prstGeom prst="rect">
            <a:avLst/>
          </a:prstGeom>
        </p:spPr>
        <p:txBody>
          <a:bodyPr wrap="none">
            <a:spAutoFit/>
          </a:bodyPr>
          <a:lstStyle/>
          <a:p>
            <a:pPr algn="ctr"/>
            <a:r>
              <a:rPr lang="en-US" sz="1200" b="1" u="sng" dirty="0" smtClean="0"/>
              <a:t>_______Twitch </a:t>
            </a:r>
            <a:r>
              <a:rPr lang="en-US" sz="1200" b="1" u="sng" dirty="0" err="1" smtClean="0"/>
              <a:t>fibre</a:t>
            </a:r>
            <a:endParaRPr lang="en-US" sz="1200" b="1" u="sng" dirty="0"/>
          </a:p>
        </p:txBody>
      </p:sp>
      <p:sp>
        <p:nvSpPr>
          <p:cNvPr id="14" name="Rectangle 13"/>
          <p:cNvSpPr/>
          <p:nvPr/>
        </p:nvSpPr>
        <p:spPr>
          <a:xfrm>
            <a:off x="5782113" y="1981086"/>
            <a:ext cx="1482842" cy="276999"/>
          </a:xfrm>
          <a:prstGeom prst="rect">
            <a:avLst/>
          </a:prstGeom>
        </p:spPr>
        <p:txBody>
          <a:bodyPr wrap="none">
            <a:spAutoFit/>
          </a:bodyPr>
          <a:lstStyle/>
          <a:p>
            <a:pPr algn="ctr"/>
            <a:r>
              <a:rPr lang="en-US" sz="1200" b="1" u="sng" dirty="0" smtClean="0"/>
              <a:t>_______Twitch </a:t>
            </a:r>
            <a:r>
              <a:rPr lang="en-US" sz="1200" b="1" u="sng" dirty="0" err="1" smtClean="0"/>
              <a:t>fibre</a:t>
            </a:r>
            <a:endParaRPr lang="en-US" sz="1200" b="1" u="sng" dirty="0"/>
          </a:p>
        </p:txBody>
      </p:sp>
      <p:sp>
        <p:nvSpPr>
          <p:cNvPr id="15" name="Rectangle 14"/>
          <p:cNvSpPr/>
          <p:nvPr/>
        </p:nvSpPr>
        <p:spPr>
          <a:xfrm>
            <a:off x="3767008" y="4793130"/>
            <a:ext cx="1482842" cy="276999"/>
          </a:xfrm>
          <a:prstGeom prst="rect">
            <a:avLst/>
          </a:prstGeom>
        </p:spPr>
        <p:txBody>
          <a:bodyPr wrap="none">
            <a:spAutoFit/>
          </a:bodyPr>
          <a:lstStyle/>
          <a:p>
            <a:pPr algn="ctr"/>
            <a:r>
              <a:rPr lang="en-US" sz="1200" b="1" u="sng" dirty="0" smtClean="0"/>
              <a:t>_______Twitch </a:t>
            </a:r>
            <a:r>
              <a:rPr lang="en-US" sz="1200" b="1" u="sng" dirty="0" err="1" smtClean="0"/>
              <a:t>fibre</a:t>
            </a:r>
            <a:endParaRPr lang="en-US" sz="1200" b="1" u="sng" dirty="0"/>
          </a:p>
        </p:txBody>
      </p:sp>
      <p:sp>
        <p:nvSpPr>
          <p:cNvPr id="3" name="TextBox 2"/>
          <p:cNvSpPr txBox="1"/>
          <p:nvPr/>
        </p:nvSpPr>
        <p:spPr>
          <a:xfrm>
            <a:off x="1" y="-1"/>
            <a:ext cx="9144000" cy="954107"/>
          </a:xfrm>
          <a:prstGeom prst="rect">
            <a:avLst/>
          </a:prstGeom>
          <a:noFill/>
        </p:spPr>
        <p:txBody>
          <a:bodyPr wrap="square" rtlCol="0">
            <a:spAutoFit/>
          </a:bodyPr>
          <a:lstStyle/>
          <a:p>
            <a:r>
              <a:rPr lang="en-GB" sz="1400" dirty="0" smtClean="0"/>
              <a:t>1) </a:t>
            </a:r>
            <a:r>
              <a:rPr lang="en-GB" sz="1400" b="1" u="sng" dirty="0" smtClean="0"/>
              <a:t>In silence </a:t>
            </a:r>
            <a:r>
              <a:rPr lang="en-GB" sz="1400" dirty="0" smtClean="0"/>
              <a:t>– Name as many sports / Sports skills (e.g. jump shot in basketball) in the correct area below</a:t>
            </a:r>
          </a:p>
          <a:p>
            <a:r>
              <a:rPr lang="en-GB" sz="1400" dirty="0" smtClean="0"/>
              <a:t>2) With your FACE PARTNER swap answers – you have 2 min to read what they have done, tick if you think the e.gs are correct. </a:t>
            </a:r>
          </a:p>
          <a:p>
            <a:r>
              <a:rPr lang="en-GB" sz="1400" dirty="0" smtClean="0"/>
              <a:t>3) Have your work back – add any more ideas in green pen</a:t>
            </a:r>
            <a:endParaRPr lang="en-GB" sz="1400" dirty="0"/>
          </a:p>
        </p:txBody>
      </p:sp>
      <p:cxnSp>
        <p:nvCxnSpPr>
          <p:cNvPr id="16" name="Straight Arrow Connector 15"/>
          <p:cNvCxnSpPr>
            <a:stCxn id="13" idx="1"/>
          </p:cNvCxnSpPr>
          <p:nvPr/>
        </p:nvCxnSpPr>
        <p:spPr>
          <a:xfrm flipH="1">
            <a:off x="1237785" y="2122464"/>
            <a:ext cx="801236" cy="156677"/>
          </a:xfrm>
          <a:prstGeom prst="straightConnector1">
            <a:avLst/>
          </a:prstGeom>
          <a:ln>
            <a:solidFill>
              <a:schemeClr val="accent3"/>
            </a:solidFill>
            <a:tailEnd type="triangle"/>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280311" y="2086701"/>
            <a:ext cx="1771392" cy="369332"/>
          </a:xfrm>
          <a:prstGeom prst="rect">
            <a:avLst/>
          </a:prstGeom>
          <a:noFill/>
        </p:spPr>
        <p:txBody>
          <a:bodyPr wrap="square" rtlCol="0">
            <a:spAutoFit/>
          </a:bodyPr>
          <a:lstStyle/>
          <a:p>
            <a:r>
              <a:rPr lang="en-GB" dirty="0" smtClean="0">
                <a:solidFill>
                  <a:schemeClr val="accent3"/>
                </a:solidFill>
                <a:latin typeface="Chaparral Pro Light" panose="02060403030505090203" pitchFamily="18" charset="0"/>
              </a:rPr>
              <a:t>Marathon running</a:t>
            </a:r>
            <a:endParaRPr lang="en-GB" dirty="0">
              <a:solidFill>
                <a:schemeClr val="accent3"/>
              </a:solidFill>
              <a:latin typeface="Chaparral Pro Light" panose="02060403030505090203" pitchFamily="18" charset="0"/>
            </a:endParaRPr>
          </a:p>
        </p:txBody>
      </p:sp>
      <p:sp>
        <p:nvSpPr>
          <p:cNvPr id="8" name="Rectangle 7"/>
          <p:cNvSpPr/>
          <p:nvPr/>
        </p:nvSpPr>
        <p:spPr>
          <a:xfrm>
            <a:off x="205073" y="2608989"/>
            <a:ext cx="1901519" cy="1538883"/>
          </a:xfrm>
          <a:prstGeom prst="rect">
            <a:avLst/>
          </a:prstGeom>
        </p:spPr>
        <p:txBody>
          <a:bodyPr wrap="square">
            <a:spAutoFit/>
          </a:bodyPr>
          <a:lstStyle/>
          <a:p>
            <a:r>
              <a:rPr lang="en-US" sz="1400" dirty="0" smtClean="0">
                <a:solidFill>
                  <a:schemeClr val="accent6"/>
                </a:solidFill>
                <a:latin typeface="Chaparral Pro Light" panose="02060403030505090203" pitchFamily="18" charset="0"/>
              </a:rPr>
              <a:t>This is because it  is a </a:t>
            </a:r>
            <a:r>
              <a:rPr lang="en-US" sz="1600" b="1" dirty="0" smtClean="0">
                <a:solidFill>
                  <a:schemeClr val="accent6"/>
                </a:solidFill>
                <a:latin typeface="Chaparral Pro Light" panose="02060403030505090203" pitchFamily="18" charset="0"/>
              </a:rPr>
              <a:t>LOW </a:t>
            </a:r>
            <a:r>
              <a:rPr lang="en-US" sz="1600" b="1" dirty="0">
                <a:solidFill>
                  <a:schemeClr val="accent6"/>
                </a:solidFill>
                <a:latin typeface="Chaparral Pro Light" panose="02060403030505090203" pitchFamily="18" charset="0"/>
              </a:rPr>
              <a:t>intensity aerobic </a:t>
            </a:r>
            <a:r>
              <a:rPr lang="en-US" sz="1600" b="1" dirty="0" smtClean="0">
                <a:solidFill>
                  <a:schemeClr val="accent6"/>
                </a:solidFill>
                <a:latin typeface="Chaparral Pro Light" panose="02060403030505090203" pitchFamily="18" charset="0"/>
              </a:rPr>
              <a:t>work which needs a g</a:t>
            </a:r>
            <a:r>
              <a:rPr lang="en-US" sz="1600" dirty="0" smtClean="0">
                <a:solidFill>
                  <a:schemeClr val="accent6"/>
                </a:solidFill>
                <a:latin typeface="Chaparral Pro Light" panose="02060403030505090203" pitchFamily="18" charset="0"/>
              </a:rPr>
              <a:t>ood </a:t>
            </a:r>
            <a:r>
              <a:rPr lang="en-US" sz="1600" dirty="0">
                <a:solidFill>
                  <a:schemeClr val="accent6"/>
                </a:solidFill>
                <a:latin typeface="Chaparral Pro Light" panose="02060403030505090203" pitchFamily="18" charset="0"/>
              </a:rPr>
              <a:t>supply of </a:t>
            </a:r>
            <a:r>
              <a:rPr lang="en-US" sz="1600" dirty="0" smtClean="0">
                <a:solidFill>
                  <a:schemeClr val="accent6"/>
                </a:solidFill>
                <a:latin typeface="Chaparral Pro Light" panose="02060403030505090203" pitchFamily="18" charset="0"/>
              </a:rPr>
              <a:t>oxygen to complete the sport</a:t>
            </a:r>
            <a:endParaRPr lang="en-GB" sz="1600" dirty="0">
              <a:solidFill>
                <a:schemeClr val="accent6"/>
              </a:solidFill>
              <a:latin typeface="Chaparral Pro Light" panose="02060403030505090203" pitchFamily="18" charset="0"/>
            </a:endParaRPr>
          </a:p>
        </p:txBody>
      </p:sp>
      <p:sp>
        <p:nvSpPr>
          <p:cNvPr id="23" name="Rectangle 22"/>
          <p:cNvSpPr/>
          <p:nvPr/>
        </p:nvSpPr>
        <p:spPr>
          <a:xfrm>
            <a:off x="2051703" y="1901380"/>
            <a:ext cx="643125" cy="400110"/>
          </a:xfrm>
          <a:prstGeom prst="rect">
            <a:avLst/>
          </a:prstGeom>
        </p:spPr>
        <p:txBody>
          <a:bodyPr wrap="none">
            <a:spAutoFit/>
          </a:bodyPr>
          <a:lstStyle/>
          <a:p>
            <a:pPr algn="ctr"/>
            <a:r>
              <a:rPr lang="en-US" sz="2000" b="1" u="sng" dirty="0" smtClean="0">
                <a:latin typeface="Blackadder ITC" panose="04020505051007020D02" pitchFamily="82" charset="0"/>
              </a:rPr>
              <a:t>Slow</a:t>
            </a:r>
            <a:endParaRPr lang="en-US" sz="2000" b="1" u="sng" dirty="0">
              <a:latin typeface="Blackadder ITC" panose="04020505051007020D02" pitchFamily="82" charset="0"/>
            </a:endParaRPr>
          </a:p>
        </p:txBody>
      </p:sp>
      <p:graphicFrame>
        <p:nvGraphicFramePr>
          <p:cNvPr id="21" name="Table 20"/>
          <p:cNvGraphicFramePr>
            <a:graphicFrameLocks noGrp="1"/>
          </p:cNvGraphicFramePr>
          <p:nvPr>
            <p:extLst>
              <p:ext uri="{D42A27DB-BD31-4B8C-83A1-F6EECF244321}">
                <p14:modId xmlns:p14="http://schemas.microsoft.com/office/powerpoint/2010/main" val="3829910856"/>
              </p:ext>
            </p:extLst>
          </p:nvPr>
        </p:nvGraphicFramePr>
        <p:xfrm>
          <a:off x="1" y="5545343"/>
          <a:ext cx="9143999" cy="1314398"/>
        </p:xfrm>
        <a:graphic>
          <a:graphicData uri="http://schemas.openxmlformats.org/drawingml/2006/table">
            <a:tbl>
              <a:tblPr firstRow="1" bandRow="1">
                <a:tableStyleId>{5C22544A-7EE6-4342-B048-85BDC9FD1C3A}</a:tableStyleId>
              </a:tblPr>
              <a:tblGrid>
                <a:gridCol w="695856">
                  <a:extLst>
                    <a:ext uri="{9D8B030D-6E8A-4147-A177-3AD203B41FA5}">
                      <a16:colId xmlns:a16="http://schemas.microsoft.com/office/drawing/2014/main" val="20000"/>
                    </a:ext>
                  </a:extLst>
                </a:gridCol>
                <a:gridCol w="3914198">
                  <a:extLst>
                    <a:ext uri="{9D8B030D-6E8A-4147-A177-3AD203B41FA5}">
                      <a16:colId xmlns:a16="http://schemas.microsoft.com/office/drawing/2014/main" val="1469290509"/>
                    </a:ext>
                  </a:extLst>
                </a:gridCol>
                <a:gridCol w="4533945">
                  <a:extLst>
                    <a:ext uri="{9D8B030D-6E8A-4147-A177-3AD203B41FA5}">
                      <a16:colId xmlns:a16="http://schemas.microsoft.com/office/drawing/2014/main" val="4216866585"/>
                    </a:ext>
                  </a:extLst>
                </a:gridCol>
              </a:tblGrid>
              <a:tr h="280822">
                <a:tc>
                  <a:txBody>
                    <a:bodyPr/>
                    <a:lstStyle/>
                    <a:p>
                      <a:pPr algn="ctr"/>
                      <a:endParaRPr lang="en-GB" sz="1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dirty="0" smtClean="0">
                          <a:solidFill>
                            <a:sysClr val="windowText" lastClr="000000"/>
                          </a:solidFill>
                        </a:rPr>
                        <a:t>Good</a:t>
                      </a:r>
                      <a:r>
                        <a:rPr lang="en-GB" sz="1800" baseline="0" dirty="0" smtClean="0">
                          <a:solidFill>
                            <a:sysClr val="windowText" lastClr="000000"/>
                          </a:solidFill>
                        </a:rPr>
                        <a:t> Progress</a:t>
                      </a:r>
                      <a:endParaRPr lang="en-GB" sz="1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dirty="0" smtClean="0">
                          <a:solidFill>
                            <a:sysClr val="windowText" lastClr="000000"/>
                          </a:solidFill>
                        </a:rPr>
                        <a:t>Outstanding</a:t>
                      </a:r>
                      <a:r>
                        <a:rPr lang="en-GB" sz="1800" baseline="0" dirty="0" smtClean="0">
                          <a:solidFill>
                            <a:sysClr val="windowText" lastClr="000000"/>
                          </a:solidFill>
                        </a:rPr>
                        <a:t> Progress</a:t>
                      </a:r>
                      <a:endParaRPr lang="en-GB" sz="1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0539485"/>
                  </a:ext>
                </a:extLst>
              </a:tr>
              <a:tr h="399298">
                <a:tc>
                  <a:txBody>
                    <a:bodyPr/>
                    <a:lstStyle/>
                    <a:p>
                      <a:r>
                        <a:rPr lang="en-GB" sz="1200" dirty="0" smtClean="0">
                          <a:solidFill>
                            <a:sysClr val="windowText" lastClr="000000"/>
                          </a:solidFill>
                        </a:rPr>
                        <a:t>3-5</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smtClean="0">
                          <a:solidFill>
                            <a:sysClr val="windowText" lastClr="000000"/>
                          </a:solidFill>
                        </a:rPr>
                        <a:t>To </a:t>
                      </a:r>
                      <a:r>
                        <a:rPr lang="en-GB" sz="1200" u="sng" dirty="0" smtClean="0">
                          <a:solidFill>
                            <a:sysClr val="windowText" lastClr="000000"/>
                          </a:solidFill>
                        </a:rPr>
                        <a:t>know</a:t>
                      </a:r>
                      <a:r>
                        <a:rPr lang="en-GB" sz="1200" dirty="0" smtClean="0">
                          <a:solidFill>
                            <a:sysClr val="windowText" lastClr="000000"/>
                          </a:solidFill>
                        </a:rPr>
                        <a:t> the 3 classifications of </a:t>
                      </a:r>
                      <a:r>
                        <a:rPr lang="en-GB" sz="1200" baseline="0" dirty="0" smtClean="0">
                          <a:solidFill>
                            <a:sysClr val="windowText" lastClr="000000"/>
                          </a:solidFill>
                        </a:rPr>
                        <a:t>muscles and begin to know the muscle fibres. </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ysClr val="windowText" lastClr="000000"/>
                          </a:solidFill>
                        </a:rPr>
                        <a:t>To be</a:t>
                      </a:r>
                      <a:r>
                        <a:rPr lang="en-GB" sz="1200" baseline="0" dirty="0" smtClean="0">
                          <a:solidFill>
                            <a:sysClr val="windowText" lastClr="000000"/>
                          </a:solidFill>
                        </a:rPr>
                        <a:t> able to </a:t>
                      </a:r>
                      <a:r>
                        <a:rPr lang="en-GB" sz="1200" u="sng" baseline="0" dirty="0" smtClean="0">
                          <a:solidFill>
                            <a:sysClr val="windowText" lastClr="000000"/>
                          </a:solidFill>
                        </a:rPr>
                        <a:t>explain</a:t>
                      </a:r>
                      <a:r>
                        <a:rPr lang="en-GB" sz="1200" baseline="0" dirty="0" smtClean="0">
                          <a:solidFill>
                            <a:sysClr val="windowText" lastClr="000000"/>
                          </a:solidFill>
                        </a:rPr>
                        <a:t> the muscle classifications and </a:t>
                      </a:r>
                      <a:r>
                        <a:rPr lang="en-GB" sz="1200" u="sng" baseline="0" dirty="0" smtClean="0">
                          <a:solidFill>
                            <a:sysClr val="windowText" lastClr="000000"/>
                          </a:solidFill>
                        </a:rPr>
                        <a:t>state</a:t>
                      </a:r>
                      <a:r>
                        <a:rPr lang="en-GB" sz="1200" baseline="0" dirty="0" smtClean="0">
                          <a:solidFill>
                            <a:sysClr val="windowText" lastClr="000000"/>
                          </a:solidFill>
                        </a:rPr>
                        <a:t> the different types of fibres.</a:t>
                      </a:r>
                      <a:endParaRPr lang="en-GB" sz="1200" dirty="0" smtClean="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7673398"/>
                  </a:ext>
                </a:extLst>
              </a:tr>
              <a:tr h="49143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ysClr val="windowText" lastClr="000000"/>
                          </a:solidFill>
                        </a:rPr>
                        <a:t>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ysClr val="windowText" lastClr="000000"/>
                          </a:solidFill>
                        </a:rPr>
                        <a:t>To be able to </a:t>
                      </a:r>
                      <a:r>
                        <a:rPr lang="en-GB" sz="1200" i="0" u="sng" dirty="0" smtClean="0">
                          <a:solidFill>
                            <a:sysClr val="windowText" lastClr="000000"/>
                          </a:solidFill>
                        </a:rPr>
                        <a:t>explain with</a:t>
                      </a:r>
                      <a:r>
                        <a:rPr lang="en-GB" sz="1200" i="0" u="sng" baseline="0" dirty="0" smtClean="0">
                          <a:solidFill>
                            <a:sysClr val="windowText" lastClr="000000"/>
                          </a:solidFill>
                        </a:rPr>
                        <a:t> examples </a:t>
                      </a:r>
                      <a:r>
                        <a:rPr lang="en-GB" sz="1200" baseline="0" dirty="0" smtClean="0">
                          <a:solidFill>
                            <a:sysClr val="windowText" lastClr="000000"/>
                          </a:solidFill>
                        </a:rPr>
                        <a:t>the muscle </a:t>
                      </a:r>
                      <a:r>
                        <a:rPr lang="en-GB" sz="1200" dirty="0" smtClean="0">
                          <a:solidFill>
                            <a:sysClr val="windowText" lastClr="000000"/>
                          </a:solidFill>
                        </a:rPr>
                        <a:t>classifications </a:t>
                      </a:r>
                      <a:r>
                        <a:rPr lang="en-GB" sz="1200" baseline="0" dirty="0" smtClean="0">
                          <a:solidFill>
                            <a:sysClr val="windowText" lastClr="000000"/>
                          </a:solidFill>
                        </a:rPr>
                        <a:t>and fibres.</a:t>
                      </a:r>
                      <a:endParaRPr lang="en-GB" sz="1200" dirty="0" smtClean="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ysClr val="windowText" lastClr="000000"/>
                          </a:solidFill>
                        </a:rPr>
                        <a:t>To be able to </a:t>
                      </a:r>
                      <a:r>
                        <a:rPr lang="en-GB" sz="1200" u="sng" dirty="0" smtClean="0">
                          <a:solidFill>
                            <a:sysClr val="windowText" lastClr="000000"/>
                          </a:solidFill>
                        </a:rPr>
                        <a:t>describe</a:t>
                      </a:r>
                      <a:r>
                        <a:rPr lang="en-GB" sz="1200" u="sng" baseline="0" dirty="0" smtClean="0">
                          <a:solidFill>
                            <a:sysClr val="windowText" lastClr="000000"/>
                          </a:solidFill>
                        </a:rPr>
                        <a:t> with clear sports </a:t>
                      </a:r>
                      <a:r>
                        <a:rPr lang="en-GB" sz="1200" baseline="0" dirty="0" smtClean="0">
                          <a:solidFill>
                            <a:sysClr val="windowText" lastClr="000000"/>
                          </a:solidFill>
                        </a:rPr>
                        <a:t>examples the different </a:t>
                      </a:r>
                      <a:r>
                        <a:rPr lang="en-GB" sz="1200" dirty="0" smtClean="0">
                          <a:solidFill>
                            <a:sysClr val="windowText" lastClr="000000"/>
                          </a:solidFill>
                        </a:rPr>
                        <a:t>classifications </a:t>
                      </a:r>
                      <a:r>
                        <a:rPr lang="en-GB" sz="1200" baseline="0" dirty="0" smtClean="0">
                          <a:solidFill>
                            <a:sysClr val="windowText" lastClr="000000"/>
                          </a:solidFill>
                        </a:rPr>
                        <a:t>of muscles and fibres.</a:t>
                      </a:r>
                      <a:endParaRPr lang="en-GB" sz="1200" dirty="0" smtClean="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0310199"/>
                  </a:ext>
                </a:extLst>
              </a:tr>
            </a:tbl>
          </a:graphicData>
        </a:graphic>
      </p:graphicFrame>
    </p:spTree>
    <p:extLst>
      <p:ext uri="{BB962C8B-B14F-4D97-AF65-F5344CB8AC3E}">
        <p14:creationId xmlns:p14="http://schemas.microsoft.com/office/powerpoint/2010/main" val="109338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1468" y="2977238"/>
            <a:ext cx="2609504" cy="888683"/>
          </a:xfrm>
        </p:spPr>
        <p:style>
          <a:lnRef idx="2">
            <a:schemeClr val="dk1"/>
          </a:lnRef>
          <a:fillRef idx="1">
            <a:schemeClr val="lt1"/>
          </a:fillRef>
          <a:effectRef idx="0">
            <a:schemeClr val="dk1"/>
          </a:effectRef>
          <a:fontRef idx="minor">
            <a:schemeClr val="dk1"/>
          </a:fontRef>
        </p:style>
        <p:txBody>
          <a:bodyPr>
            <a:noAutofit/>
          </a:bodyPr>
          <a:lstStyle/>
          <a:p>
            <a:pPr algn="ctr"/>
            <a:r>
              <a:rPr lang="en-GB" sz="2400" b="1" u="sng" dirty="0" smtClean="0"/>
              <a:t>Sports of the</a:t>
            </a:r>
            <a:br>
              <a:rPr lang="en-GB" sz="2400" b="1" u="sng" dirty="0" smtClean="0"/>
            </a:br>
            <a:r>
              <a:rPr lang="en-GB" sz="2400" b="1" u="sng" dirty="0" smtClean="0"/>
              <a:t>Types of Fibres </a:t>
            </a:r>
            <a:endParaRPr lang="en-GB" sz="2400" b="1" u="sng" dirty="0"/>
          </a:p>
        </p:txBody>
      </p:sp>
      <p:cxnSp>
        <p:nvCxnSpPr>
          <p:cNvPr id="6" name="Straight Arrow Connector 5"/>
          <p:cNvCxnSpPr/>
          <p:nvPr/>
        </p:nvCxnSpPr>
        <p:spPr>
          <a:xfrm flipV="1">
            <a:off x="5690972" y="2730250"/>
            <a:ext cx="194252" cy="2469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H="1">
            <a:off x="4292398" y="3865921"/>
            <a:ext cx="8540" cy="3097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H="1" flipV="1">
            <a:off x="2887217" y="2748428"/>
            <a:ext cx="185617" cy="2288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5482754" y="2471429"/>
            <a:ext cx="683200" cy="276999"/>
          </a:xfrm>
          <a:prstGeom prst="rect">
            <a:avLst/>
          </a:prstGeom>
        </p:spPr>
        <p:txBody>
          <a:bodyPr wrap="none">
            <a:spAutoFit/>
          </a:bodyPr>
          <a:lstStyle/>
          <a:p>
            <a:r>
              <a:rPr lang="en-US" sz="1200" b="1" u="sng" dirty="0"/>
              <a:t>Type </a:t>
            </a:r>
            <a:r>
              <a:rPr lang="en-US" sz="1200" b="1" u="sng" dirty="0" err="1" smtClean="0"/>
              <a:t>IIa</a:t>
            </a:r>
            <a:endParaRPr lang="en-US" sz="1200" b="1" u="sng" dirty="0"/>
          </a:p>
        </p:txBody>
      </p:sp>
      <p:sp>
        <p:nvSpPr>
          <p:cNvPr id="11" name="Rectangle 10"/>
          <p:cNvSpPr/>
          <p:nvPr/>
        </p:nvSpPr>
        <p:spPr>
          <a:xfrm>
            <a:off x="3892493" y="4175637"/>
            <a:ext cx="773738" cy="307777"/>
          </a:xfrm>
          <a:prstGeom prst="rect">
            <a:avLst/>
          </a:prstGeom>
        </p:spPr>
        <p:txBody>
          <a:bodyPr wrap="square">
            <a:spAutoFit/>
          </a:bodyPr>
          <a:lstStyle/>
          <a:p>
            <a:r>
              <a:rPr lang="en-US" sz="1400" b="1" u="sng" dirty="0"/>
              <a:t>Type IIX</a:t>
            </a:r>
          </a:p>
        </p:txBody>
      </p:sp>
      <p:sp>
        <p:nvSpPr>
          <p:cNvPr id="12" name="Rectangle 11"/>
          <p:cNvSpPr/>
          <p:nvPr/>
        </p:nvSpPr>
        <p:spPr>
          <a:xfrm>
            <a:off x="2533831" y="2498069"/>
            <a:ext cx="566181" cy="276999"/>
          </a:xfrm>
          <a:prstGeom prst="rect">
            <a:avLst/>
          </a:prstGeom>
        </p:spPr>
        <p:txBody>
          <a:bodyPr wrap="none">
            <a:spAutoFit/>
          </a:bodyPr>
          <a:lstStyle/>
          <a:p>
            <a:pPr algn="ctr"/>
            <a:r>
              <a:rPr lang="en-US" sz="1200" b="1" u="sng" dirty="0" smtClean="0"/>
              <a:t>Type I</a:t>
            </a:r>
            <a:endParaRPr lang="en-US" sz="1200" b="1" u="sng" dirty="0"/>
          </a:p>
        </p:txBody>
      </p:sp>
      <p:cxnSp>
        <p:nvCxnSpPr>
          <p:cNvPr id="18" name="Straight Arrow Connector 17"/>
          <p:cNvCxnSpPr/>
          <p:nvPr/>
        </p:nvCxnSpPr>
        <p:spPr>
          <a:xfrm flipV="1">
            <a:off x="5987433" y="2260963"/>
            <a:ext cx="194252" cy="2469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H="1" flipV="1">
            <a:off x="2572949" y="2279141"/>
            <a:ext cx="185617" cy="2288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H="1">
            <a:off x="4283858" y="4452637"/>
            <a:ext cx="8540" cy="3097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Rectangle 12"/>
          <p:cNvSpPr/>
          <p:nvPr/>
        </p:nvSpPr>
        <p:spPr>
          <a:xfrm>
            <a:off x="1831530" y="1983964"/>
            <a:ext cx="1482842" cy="276999"/>
          </a:xfrm>
          <a:prstGeom prst="rect">
            <a:avLst/>
          </a:prstGeom>
        </p:spPr>
        <p:txBody>
          <a:bodyPr wrap="none">
            <a:spAutoFit/>
          </a:bodyPr>
          <a:lstStyle/>
          <a:p>
            <a:pPr algn="ctr"/>
            <a:r>
              <a:rPr lang="en-US" sz="1200" b="1" u="sng" dirty="0" smtClean="0"/>
              <a:t>_______Twitch </a:t>
            </a:r>
            <a:r>
              <a:rPr lang="en-US" sz="1200" b="1" u="sng" dirty="0" err="1" smtClean="0"/>
              <a:t>fibre</a:t>
            </a:r>
            <a:endParaRPr lang="en-US" sz="1200" b="1" u="sng" dirty="0"/>
          </a:p>
        </p:txBody>
      </p:sp>
      <p:sp>
        <p:nvSpPr>
          <p:cNvPr id="14" name="Rectangle 13"/>
          <p:cNvSpPr/>
          <p:nvPr/>
        </p:nvSpPr>
        <p:spPr>
          <a:xfrm>
            <a:off x="5574622" y="1981086"/>
            <a:ext cx="1482842" cy="276999"/>
          </a:xfrm>
          <a:prstGeom prst="rect">
            <a:avLst/>
          </a:prstGeom>
        </p:spPr>
        <p:txBody>
          <a:bodyPr wrap="none">
            <a:spAutoFit/>
          </a:bodyPr>
          <a:lstStyle/>
          <a:p>
            <a:pPr algn="ctr"/>
            <a:r>
              <a:rPr lang="en-US" sz="1200" b="1" u="sng" dirty="0" smtClean="0"/>
              <a:t>_______Twitch </a:t>
            </a:r>
            <a:r>
              <a:rPr lang="en-US" sz="1200" b="1" u="sng" dirty="0" err="1" smtClean="0"/>
              <a:t>fibre</a:t>
            </a:r>
            <a:endParaRPr lang="en-US" sz="1200" b="1" u="sng" dirty="0"/>
          </a:p>
        </p:txBody>
      </p:sp>
      <p:sp>
        <p:nvSpPr>
          <p:cNvPr id="15" name="Rectangle 14"/>
          <p:cNvSpPr/>
          <p:nvPr/>
        </p:nvSpPr>
        <p:spPr>
          <a:xfrm>
            <a:off x="3559517" y="4793130"/>
            <a:ext cx="1482842" cy="276999"/>
          </a:xfrm>
          <a:prstGeom prst="rect">
            <a:avLst/>
          </a:prstGeom>
        </p:spPr>
        <p:txBody>
          <a:bodyPr wrap="none">
            <a:spAutoFit/>
          </a:bodyPr>
          <a:lstStyle/>
          <a:p>
            <a:pPr algn="ctr"/>
            <a:r>
              <a:rPr lang="en-US" sz="1200" b="1" u="sng" dirty="0" smtClean="0"/>
              <a:t>_______Twitch </a:t>
            </a:r>
            <a:r>
              <a:rPr lang="en-US" sz="1200" b="1" u="sng" dirty="0" err="1" smtClean="0"/>
              <a:t>fibre</a:t>
            </a:r>
            <a:endParaRPr lang="en-US" sz="1200" b="1" u="sng" dirty="0"/>
          </a:p>
        </p:txBody>
      </p:sp>
      <p:sp>
        <p:nvSpPr>
          <p:cNvPr id="4" name="Rounded Rectangle 3"/>
          <p:cNvSpPr/>
          <p:nvPr/>
        </p:nvSpPr>
        <p:spPr>
          <a:xfrm>
            <a:off x="191718" y="100361"/>
            <a:ext cx="8640047" cy="656806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8013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7110" y="169899"/>
            <a:ext cx="6662927" cy="809313"/>
          </a:xfrm>
        </p:spPr>
        <p:txBody>
          <a:bodyPr>
            <a:normAutofit fontScale="90000"/>
          </a:bodyPr>
          <a:lstStyle/>
          <a:p>
            <a:r>
              <a:rPr lang="en-US" b="1" u="sng" dirty="0" smtClean="0"/>
              <a:t>Types of Muscles and Fibres </a:t>
            </a:r>
            <a:endParaRPr lang="en-US" b="1" u="sng" dirty="0"/>
          </a:p>
        </p:txBody>
      </p:sp>
      <p:pic>
        <p:nvPicPr>
          <p:cNvPr id="3074" name="Picture 2" descr="Types of Muscle"/>
          <p:cNvPicPr>
            <a:picLocks noChangeAspect="1" noChangeArrowheads="1"/>
          </p:cNvPicPr>
          <p:nvPr/>
        </p:nvPicPr>
        <p:blipFill rotWithShape="1">
          <a:blip r:embed="rId2">
            <a:extLst>
              <a:ext uri="{28A0092B-C50C-407E-A947-70E740481C1C}">
                <a14:useLocalDpi xmlns:a14="http://schemas.microsoft.com/office/drawing/2010/main" val="0"/>
              </a:ext>
            </a:extLst>
          </a:blip>
          <a:srcRect t="13481"/>
          <a:stretch/>
        </p:blipFill>
        <p:spPr bwMode="auto">
          <a:xfrm>
            <a:off x="1575824" y="979212"/>
            <a:ext cx="5905500" cy="271950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695305" y="5486401"/>
            <a:ext cx="3369640" cy="707886"/>
          </a:xfrm>
          <a:prstGeom prst="rect">
            <a:avLst/>
          </a:prstGeom>
          <a:noFill/>
        </p:spPr>
        <p:txBody>
          <a:bodyPr wrap="none" rtlCol="0">
            <a:spAutoFit/>
          </a:bodyPr>
          <a:lstStyle/>
          <a:p>
            <a:r>
              <a:rPr lang="en-GB" sz="4000" dirty="0" smtClean="0">
                <a:solidFill>
                  <a:srgbClr val="00B050"/>
                </a:solidFill>
              </a:rPr>
              <a:t>I am able to …..</a:t>
            </a:r>
            <a:endParaRPr lang="en-GB" sz="4000" dirty="0">
              <a:solidFill>
                <a:srgbClr val="00B05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562555409"/>
              </p:ext>
            </p:extLst>
          </p:nvPr>
        </p:nvGraphicFramePr>
        <p:xfrm>
          <a:off x="1" y="4014578"/>
          <a:ext cx="9143999" cy="1314398"/>
        </p:xfrm>
        <a:graphic>
          <a:graphicData uri="http://schemas.openxmlformats.org/drawingml/2006/table">
            <a:tbl>
              <a:tblPr firstRow="1" bandRow="1">
                <a:tableStyleId>{5C22544A-7EE6-4342-B048-85BDC9FD1C3A}</a:tableStyleId>
              </a:tblPr>
              <a:tblGrid>
                <a:gridCol w="695856">
                  <a:extLst>
                    <a:ext uri="{9D8B030D-6E8A-4147-A177-3AD203B41FA5}">
                      <a16:colId xmlns:a16="http://schemas.microsoft.com/office/drawing/2014/main" val="20000"/>
                    </a:ext>
                  </a:extLst>
                </a:gridCol>
                <a:gridCol w="3914198">
                  <a:extLst>
                    <a:ext uri="{9D8B030D-6E8A-4147-A177-3AD203B41FA5}">
                      <a16:colId xmlns:a16="http://schemas.microsoft.com/office/drawing/2014/main" val="1469290509"/>
                    </a:ext>
                  </a:extLst>
                </a:gridCol>
                <a:gridCol w="4533945">
                  <a:extLst>
                    <a:ext uri="{9D8B030D-6E8A-4147-A177-3AD203B41FA5}">
                      <a16:colId xmlns:a16="http://schemas.microsoft.com/office/drawing/2014/main" val="4216866585"/>
                    </a:ext>
                  </a:extLst>
                </a:gridCol>
              </a:tblGrid>
              <a:tr h="280822">
                <a:tc>
                  <a:txBody>
                    <a:bodyPr/>
                    <a:lstStyle/>
                    <a:p>
                      <a:pPr algn="ctr"/>
                      <a:endParaRPr lang="en-GB" sz="1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dirty="0" smtClean="0">
                          <a:solidFill>
                            <a:sysClr val="windowText" lastClr="000000"/>
                          </a:solidFill>
                        </a:rPr>
                        <a:t>Good</a:t>
                      </a:r>
                      <a:r>
                        <a:rPr lang="en-GB" sz="1800" baseline="0" dirty="0" smtClean="0">
                          <a:solidFill>
                            <a:sysClr val="windowText" lastClr="000000"/>
                          </a:solidFill>
                        </a:rPr>
                        <a:t> Progress</a:t>
                      </a:r>
                      <a:endParaRPr lang="en-GB" sz="1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dirty="0" smtClean="0">
                          <a:solidFill>
                            <a:sysClr val="windowText" lastClr="000000"/>
                          </a:solidFill>
                        </a:rPr>
                        <a:t>Outstanding</a:t>
                      </a:r>
                      <a:r>
                        <a:rPr lang="en-GB" sz="1800" baseline="0" dirty="0" smtClean="0">
                          <a:solidFill>
                            <a:sysClr val="windowText" lastClr="000000"/>
                          </a:solidFill>
                        </a:rPr>
                        <a:t> Progress</a:t>
                      </a:r>
                      <a:endParaRPr lang="en-GB" sz="1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0539485"/>
                  </a:ext>
                </a:extLst>
              </a:tr>
              <a:tr h="399298">
                <a:tc>
                  <a:txBody>
                    <a:bodyPr/>
                    <a:lstStyle/>
                    <a:p>
                      <a:r>
                        <a:rPr lang="en-GB" sz="1200" dirty="0" smtClean="0">
                          <a:solidFill>
                            <a:sysClr val="windowText" lastClr="000000"/>
                          </a:solidFill>
                        </a:rPr>
                        <a:t>3-5</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smtClean="0">
                          <a:solidFill>
                            <a:sysClr val="windowText" lastClr="000000"/>
                          </a:solidFill>
                        </a:rPr>
                        <a:t>To </a:t>
                      </a:r>
                      <a:r>
                        <a:rPr lang="en-GB" sz="1200" u="sng" dirty="0" smtClean="0">
                          <a:solidFill>
                            <a:sysClr val="windowText" lastClr="000000"/>
                          </a:solidFill>
                        </a:rPr>
                        <a:t>know</a:t>
                      </a:r>
                      <a:r>
                        <a:rPr lang="en-GB" sz="1200" dirty="0" smtClean="0">
                          <a:solidFill>
                            <a:sysClr val="windowText" lastClr="000000"/>
                          </a:solidFill>
                        </a:rPr>
                        <a:t> the 3 classifications of </a:t>
                      </a:r>
                      <a:r>
                        <a:rPr lang="en-GB" sz="1200" baseline="0" dirty="0" smtClean="0">
                          <a:solidFill>
                            <a:sysClr val="windowText" lastClr="000000"/>
                          </a:solidFill>
                        </a:rPr>
                        <a:t>muscles and begin to know the muscle fibres. </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ysClr val="windowText" lastClr="000000"/>
                          </a:solidFill>
                        </a:rPr>
                        <a:t>To be</a:t>
                      </a:r>
                      <a:r>
                        <a:rPr lang="en-GB" sz="1200" baseline="0" dirty="0" smtClean="0">
                          <a:solidFill>
                            <a:sysClr val="windowText" lastClr="000000"/>
                          </a:solidFill>
                        </a:rPr>
                        <a:t> able to </a:t>
                      </a:r>
                      <a:r>
                        <a:rPr lang="en-GB" sz="1200" u="sng" baseline="0" dirty="0" smtClean="0">
                          <a:solidFill>
                            <a:sysClr val="windowText" lastClr="000000"/>
                          </a:solidFill>
                        </a:rPr>
                        <a:t>explain</a:t>
                      </a:r>
                      <a:r>
                        <a:rPr lang="en-GB" sz="1200" baseline="0" dirty="0" smtClean="0">
                          <a:solidFill>
                            <a:sysClr val="windowText" lastClr="000000"/>
                          </a:solidFill>
                        </a:rPr>
                        <a:t> the muscle classifications and </a:t>
                      </a:r>
                      <a:r>
                        <a:rPr lang="en-GB" sz="1200" u="sng" baseline="0" dirty="0" smtClean="0">
                          <a:solidFill>
                            <a:sysClr val="windowText" lastClr="000000"/>
                          </a:solidFill>
                        </a:rPr>
                        <a:t>state</a:t>
                      </a:r>
                      <a:r>
                        <a:rPr lang="en-GB" sz="1200" baseline="0" dirty="0" smtClean="0">
                          <a:solidFill>
                            <a:sysClr val="windowText" lastClr="000000"/>
                          </a:solidFill>
                        </a:rPr>
                        <a:t> the different types of fibres.</a:t>
                      </a:r>
                      <a:endParaRPr lang="en-GB" sz="1200" dirty="0" smtClean="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7673398"/>
                  </a:ext>
                </a:extLst>
              </a:tr>
              <a:tr h="49143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ysClr val="windowText" lastClr="000000"/>
                          </a:solidFill>
                        </a:rPr>
                        <a:t>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ysClr val="windowText" lastClr="000000"/>
                          </a:solidFill>
                        </a:rPr>
                        <a:t>To be able to </a:t>
                      </a:r>
                      <a:r>
                        <a:rPr lang="en-GB" sz="1200" i="0" u="sng" dirty="0" smtClean="0">
                          <a:solidFill>
                            <a:sysClr val="windowText" lastClr="000000"/>
                          </a:solidFill>
                        </a:rPr>
                        <a:t>explain with</a:t>
                      </a:r>
                      <a:r>
                        <a:rPr lang="en-GB" sz="1200" i="0" u="sng" baseline="0" dirty="0" smtClean="0">
                          <a:solidFill>
                            <a:sysClr val="windowText" lastClr="000000"/>
                          </a:solidFill>
                        </a:rPr>
                        <a:t> examples </a:t>
                      </a:r>
                      <a:r>
                        <a:rPr lang="en-GB" sz="1200" baseline="0" dirty="0" smtClean="0">
                          <a:solidFill>
                            <a:sysClr val="windowText" lastClr="000000"/>
                          </a:solidFill>
                        </a:rPr>
                        <a:t>the muscle </a:t>
                      </a:r>
                      <a:r>
                        <a:rPr lang="en-GB" sz="1200" dirty="0" smtClean="0">
                          <a:solidFill>
                            <a:sysClr val="windowText" lastClr="000000"/>
                          </a:solidFill>
                        </a:rPr>
                        <a:t>classifications </a:t>
                      </a:r>
                      <a:r>
                        <a:rPr lang="en-GB" sz="1200" baseline="0" dirty="0" smtClean="0">
                          <a:solidFill>
                            <a:sysClr val="windowText" lastClr="000000"/>
                          </a:solidFill>
                        </a:rPr>
                        <a:t>and fibres.</a:t>
                      </a:r>
                      <a:endParaRPr lang="en-GB" sz="1200" dirty="0" smtClean="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ysClr val="windowText" lastClr="000000"/>
                          </a:solidFill>
                        </a:rPr>
                        <a:t>To be able to </a:t>
                      </a:r>
                      <a:r>
                        <a:rPr lang="en-GB" sz="1200" u="sng" dirty="0" smtClean="0">
                          <a:solidFill>
                            <a:sysClr val="windowText" lastClr="000000"/>
                          </a:solidFill>
                        </a:rPr>
                        <a:t>describe</a:t>
                      </a:r>
                      <a:r>
                        <a:rPr lang="en-GB" sz="1200" u="sng" baseline="0" dirty="0" smtClean="0">
                          <a:solidFill>
                            <a:sysClr val="windowText" lastClr="000000"/>
                          </a:solidFill>
                        </a:rPr>
                        <a:t> with clear sports </a:t>
                      </a:r>
                      <a:r>
                        <a:rPr lang="en-GB" sz="1200" baseline="0" dirty="0" smtClean="0">
                          <a:solidFill>
                            <a:sysClr val="windowText" lastClr="000000"/>
                          </a:solidFill>
                        </a:rPr>
                        <a:t>examples the different </a:t>
                      </a:r>
                      <a:r>
                        <a:rPr lang="en-GB" sz="1200" dirty="0" smtClean="0">
                          <a:solidFill>
                            <a:sysClr val="windowText" lastClr="000000"/>
                          </a:solidFill>
                        </a:rPr>
                        <a:t>classifications </a:t>
                      </a:r>
                      <a:r>
                        <a:rPr lang="en-GB" sz="1200" baseline="0" dirty="0" smtClean="0">
                          <a:solidFill>
                            <a:sysClr val="windowText" lastClr="000000"/>
                          </a:solidFill>
                        </a:rPr>
                        <a:t>of muscles and fibres.</a:t>
                      </a:r>
                      <a:endParaRPr lang="en-GB" sz="1200" dirty="0" smtClean="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0310199"/>
                  </a:ext>
                </a:extLst>
              </a:tr>
            </a:tbl>
          </a:graphicData>
        </a:graphic>
      </p:graphicFrame>
    </p:spTree>
    <p:extLst>
      <p:ext uri="{BB962C8B-B14F-4D97-AF65-F5344CB8AC3E}">
        <p14:creationId xmlns:p14="http://schemas.microsoft.com/office/powerpoint/2010/main" val="4103648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5812" t="17046" r="11435" b="62200"/>
          <a:stretch/>
        </p:blipFill>
        <p:spPr>
          <a:xfrm>
            <a:off x="6794454" y="12538"/>
            <a:ext cx="2349546" cy="1339419"/>
          </a:xfrm>
          <a:prstGeom prst="rect">
            <a:avLst/>
          </a:prstGeom>
          <a:ln>
            <a:noFill/>
          </a:ln>
          <a:effectLst>
            <a:softEdge rad="112500"/>
          </a:effectLst>
        </p:spPr>
      </p:pic>
      <p:sp>
        <p:nvSpPr>
          <p:cNvPr id="3" name="TextBox 2"/>
          <p:cNvSpPr txBox="1"/>
          <p:nvPr/>
        </p:nvSpPr>
        <p:spPr>
          <a:xfrm>
            <a:off x="0" y="567127"/>
            <a:ext cx="7858013" cy="1569660"/>
          </a:xfrm>
          <a:prstGeom prst="rect">
            <a:avLst/>
          </a:prstGeom>
          <a:noFill/>
        </p:spPr>
        <p:txBody>
          <a:bodyPr wrap="square" rtlCol="0">
            <a:spAutoFit/>
          </a:bodyPr>
          <a:lstStyle/>
          <a:p>
            <a:pPr algn="ctr"/>
            <a:r>
              <a:rPr lang="en-GB" sz="9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Demonstrate: </a:t>
            </a:r>
            <a:endParaRPr lang="en-GB" sz="9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196535" y="2118094"/>
            <a:ext cx="8757893" cy="954107"/>
          </a:xfrm>
          <a:prstGeom prst="rect">
            <a:avLst/>
          </a:prstGeom>
          <a:noFill/>
          <a:ln>
            <a:solidFill>
              <a:schemeClr val="tx1"/>
            </a:solidFill>
          </a:ln>
        </p:spPr>
        <p:txBody>
          <a:bodyPr wrap="square" rtlCol="0">
            <a:spAutoFit/>
          </a:bodyPr>
          <a:lstStyle/>
          <a:p>
            <a:pPr lvl="0">
              <a:defRPr/>
            </a:pPr>
            <a:r>
              <a:rPr lang="en-GB" sz="2800" dirty="0">
                <a:solidFill>
                  <a:prstClr val="black"/>
                </a:solidFill>
              </a:rPr>
              <a:t>How does the </a:t>
            </a:r>
            <a:r>
              <a:rPr lang="en-GB" sz="2800" dirty="0" smtClean="0">
                <a:solidFill>
                  <a:prstClr val="black"/>
                </a:solidFill>
              </a:rPr>
              <a:t>skeletal </a:t>
            </a:r>
            <a:r>
              <a:rPr lang="en-GB" sz="2800" dirty="0">
                <a:solidFill>
                  <a:prstClr val="black"/>
                </a:solidFill>
              </a:rPr>
              <a:t>and muscular system work together to allow </a:t>
            </a:r>
            <a:r>
              <a:rPr lang="en-GB" sz="2800" u="sng" dirty="0">
                <a:solidFill>
                  <a:prstClr val="black"/>
                </a:solidFill>
              </a:rPr>
              <a:t>participation in physical activity and sport (9)</a:t>
            </a:r>
          </a:p>
        </p:txBody>
      </p:sp>
      <p:grpSp>
        <p:nvGrpSpPr>
          <p:cNvPr id="6" name="Group 5"/>
          <p:cNvGrpSpPr/>
          <p:nvPr/>
        </p:nvGrpSpPr>
        <p:grpSpPr>
          <a:xfrm>
            <a:off x="196535" y="3677630"/>
            <a:ext cx="8757893" cy="2914012"/>
            <a:chOff x="504497" y="536028"/>
            <a:chExt cx="11461531" cy="5849006"/>
          </a:xfrm>
        </p:grpSpPr>
        <p:sp>
          <p:nvSpPr>
            <p:cNvPr id="7" name="Rectangle 6"/>
            <p:cNvSpPr/>
            <p:nvPr/>
          </p:nvSpPr>
          <p:spPr>
            <a:xfrm>
              <a:off x="504497" y="536028"/>
              <a:ext cx="11461531" cy="584900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2456139" y="1860332"/>
              <a:ext cx="9254359" cy="431975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4580827" y="3195804"/>
              <a:ext cx="6758152" cy="276947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504497" y="536028"/>
              <a:ext cx="1576552" cy="8680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300" b="0"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mn-cs"/>
                </a:rPr>
                <a:t>AO1</a:t>
              </a:r>
            </a:p>
          </p:txBody>
        </p:sp>
        <p:sp>
          <p:nvSpPr>
            <p:cNvPr id="11" name="TextBox 10"/>
            <p:cNvSpPr txBox="1"/>
            <p:nvPr/>
          </p:nvSpPr>
          <p:spPr>
            <a:xfrm>
              <a:off x="2578968" y="1884541"/>
              <a:ext cx="1576552" cy="8680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300" b="0"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mn-cs"/>
                </a:rPr>
                <a:t>AO2</a:t>
              </a:r>
            </a:p>
          </p:txBody>
        </p:sp>
        <p:sp>
          <p:nvSpPr>
            <p:cNvPr id="12" name="TextBox 11"/>
            <p:cNvSpPr txBox="1"/>
            <p:nvPr/>
          </p:nvSpPr>
          <p:spPr>
            <a:xfrm>
              <a:off x="4750674" y="3285818"/>
              <a:ext cx="1576552" cy="8680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300" b="0"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mn-cs"/>
                </a:rPr>
                <a:t>AO3</a:t>
              </a:r>
            </a:p>
          </p:txBody>
        </p:sp>
        <p:sp>
          <p:nvSpPr>
            <p:cNvPr id="13" name="TextBox 12"/>
            <p:cNvSpPr txBox="1"/>
            <p:nvPr/>
          </p:nvSpPr>
          <p:spPr>
            <a:xfrm>
              <a:off x="777132" y="1531452"/>
              <a:ext cx="1576552" cy="4039881"/>
            </a:xfrm>
            <a:prstGeom prst="rect">
              <a:avLst/>
            </a:prstGeom>
            <a:noFill/>
          </p:spPr>
          <p:txBody>
            <a:bodyPr wrap="square" rtlCol="0">
              <a:spAutoFit/>
            </a:bodyPr>
            <a:lstStyle/>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a:ea typeface="+mn-ea"/>
                  <a:cs typeface="+mn-cs"/>
                </a:rPr>
                <a:t>Complete</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1350" b="1" i="0" u="none" strike="noStrike" kern="1200" cap="none" spc="0" normalizeH="0" baseline="0" noProof="0" dirty="0" smtClean="0">
                  <a:ln>
                    <a:noFill/>
                  </a:ln>
                  <a:solidFill>
                    <a:prstClr val="white"/>
                  </a:solidFill>
                  <a:effectLst/>
                  <a:uLnTx/>
                  <a:uFillTx/>
                  <a:latin typeface="Calibri"/>
                  <a:ea typeface="+mn-ea"/>
                  <a:cs typeface="+mn-cs"/>
                </a:rPr>
                <a:t>Define</a:t>
              </a:r>
              <a:endParaRPr kumimoji="0" lang="en-GB" sz="135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a:ea typeface="+mn-ea"/>
                  <a:cs typeface="+mn-cs"/>
                </a:rPr>
                <a:t>Select </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a:ea typeface="+mn-ea"/>
                  <a:cs typeface="+mn-cs"/>
                </a:rPr>
                <a:t>Identify</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a:ea typeface="+mn-ea"/>
                  <a:cs typeface="+mn-cs"/>
                </a:rPr>
                <a:t>Label</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a:ea typeface="+mn-ea"/>
                  <a:cs typeface="+mn-cs"/>
                </a:rPr>
                <a:t>State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1"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extBox 13"/>
            <p:cNvSpPr txBox="1"/>
            <p:nvPr/>
          </p:nvSpPr>
          <p:spPr>
            <a:xfrm>
              <a:off x="4559480" y="2078244"/>
              <a:ext cx="1972346" cy="7345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a:ea typeface="+mn-ea"/>
                  <a:cs typeface="+mn-cs"/>
                </a:rPr>
                <a:t>Which – using an example</a:t>
              </a:r>
            </a:p>
          </p:txBody>
        </p:sp>
        <p:sp>
          <p:nvSpPr>
            <p:cNvPr id="15" name="TextBox 14"/>
            <p:cNvSpPr txBox="1"/>
            <p:nvPr/>
          </p:nvSpPr>
          <p:spPr>
            <a:xfrm>
              <a:off x="2841081" y="2901918"/>
              <a:ext cx="1229712" cy="3138421"/>
            </a:xfrm>
            <a:prstGeom prst="rect">
              <a:avLst/>
            </a:prstGeom>
            <a:noFill/>
          </p:spPr>
          <p:txBody>
            <a:bodyPr wrap="square" rtlCol="0">
              <a:spAutoFit/>
            </a:bodyPr>
            <a:lstStyle/>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a:ea typeface="+mn-ea"/>
                  <a:cs typeface="+mn-cs"/>
                </a:rPr>
                <a:t>Clarify </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a:ea typeface="+mn-ea"/>
                  <a:cs typeface="+mn-cs"/>
                </a:rPr>
                <a:t>Describe</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a:ea typeface="+mn-ea"/>
                  <a:cs typeface="+mn-cs"/>
                </a:rPr>
                <a:t>Give</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a:ea typeface="+mn-ea"/>
                  <a:cs typeface="+mn-cs"/>
                </a:rPr>
                <a:t>Linked</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a:ea typeface="+mn-ea"/>
                  <a:cs typeface="+mn-cs"/>
                </a:rPr>
                <a:t>Applied</a:t>
              </a:r>
            </a:p>
          </p:txBody>
        </p:sp>
        <p:sp>
          <p:nvSpPr>
            <p:cNvPr id="16" name="TextBox 15"/>
            <p:cNvSpPr txBox="1"/>
            <p:nvPr/>
          </p:nvSpPr>
          <p:spPr>
            <a:xfrm>
              <a:off x="4839356" y="4873015"/>
              <a:ext cx="1395907" cy="7345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a:ea typeface="+mn-ea"/>
                  <a:cs typeface="+mn-cs"/>
                </a:rPr>
                <a:t>Discuss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a:ea typeface="+mn-ea"/>
                  <a:cs typeface="+mn-cs"/>
                </a:rPr>
                <a:t>Assess</a:t>
              </a:r>
            </a:p>
          </p:txBody>
        </p:sp>
        <p:sp>
          <p:nvSpPr>
            <p:cNvPr id="17" name="TextBox 16"/>
            <p:cNvSpPr txBox="1"/>
            <p:nvPr/>
          </p:nvSpPr>
          <p:spPr>
            <a:xfrm>
              <a:off x="6440176" y="4906998"/>
              <a:ext cx="1079943" cy="43403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a:ea typeface="+mn-ea"/>
                  <a:cs typeface="+mn-cs"/>
                </a:rPr>
                <a:t>Analyse</a:t>
              </a:r>
            </a:p>
          </p:txBody>
        </p:sp>
        <p:sp>
          <p:nvSpPr>
            <p:cNvPr id="18" name="TextBox 17"/>
            <p:cNvSpPr txBox="1"/>
            <p:nvPr/>
          </p:nvSpPr>
          <p:spPr>
            <a:xfrm>
              <a:off x="8076913" y="4906998"/>
              <a:ext cx="1229712" cy="43403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a:ea typeface="+mn-ea"/>
                  <a:cs typeface="+mn-cs"/>
                </a:rPr>
                <a:t>Examine</a:t>
              </a:r>
            </a:p>
          </p:txBody>
        </p:sp>
        <p:sp>
          <p:nvSpPr>
            <p:cNvPr id="19" name="TextBox 18"/>
            <p:cNvSpPr txBox="1"/>
            <p:nvPr/>
          </p:nvSpPr>
          <p:spPr>
            <a:xfrm>
              <a:off x="9816659" y="4714261"/>
              <a:ext cx="1229712" cy="7345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a:ea typeface="+mn-ea"/>
                  <a:cs typeface="+mn-cs"/>
                </a:rPr>
                <a:t>Explain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a:ea typeface="+mn-ea"/>
                  <a:cs typeface="+mn-cs"/>
                </a:rPr>
                <a:t>Justify </a:t>
              </a:r>
            </a:p>
          </p:txBody>
        </p:sp>
        <p:sp>
          <p:nvSpPr>
            <p:cNvPr id="20" name="TextBox 19"/>
            <p:cNvSpPr txBox="1"/>
            <p:nvPr/>
          </p:nvSpPr>
          <p:spPr>
            <a:xfrm>
              <a:off x="2365810" y="629103"/>
              <a:ext cx="2244618" cy="103501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50" b="1" i="1" u="none" strike="noStrike" kern="1200" cap="none" spc="0" normalizeH="0" baseline="0" noProof="0" dirty="0">
                  <a:ln>
                    <a:noFill/>
                  </a:ln>
                  <a:solidFill>
                    <a:prstClr val="black"/>
                  </a:solidFill>
                  <a:effectLst/>
                  <a:uLnTx/>
                  <a:uFillTx/>
                  <a:latin typeface="Calibri"/>
                  <a:ea typeface="+mn-ea"/>
                  <a:cs typeface="+mn-cs"/>
                </a:rPr>
                <a:t>Appropriate technical language (key words)</a:t>
              </a:r>
            </a:p>
          </p:txBody>
        </p:sp>
        <p:sp>
          <p:nvSpPr>
            <p:cNvPr id="21" name="TextBox 20"/>
            <p:cNvSpPr txBox="1"/>
            <p:nvPr/>
          </p:nvSpPr>
          <p:spPr>
            <a:xfrm>
              <a:off x="4918840" y="796928"/>
              <a:ext cx="1832093" cy="7345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50" b="1" i="1" u="none" strike="noStrike" kern="1200" cap="none" spc="0" normalizeH="0" baseline="0" noProof="0" dirty="0">
                  <a:ln>
                    <a:noFill/>
                  </a:ln>
                  <a:solidFill>
                    <a:prstClr val="black"/>
                  </a:solidFill>
                  <a:effectLst/>
                  <a:uLnTx/>
                  <a:uFillTx/>
                  <a:latin typeface="Calibri"/>
                  <a:ea typeface="+mn-ea"/>
                  <a:cs typeface="+mn-cs"/>
                </a:rPr>
                <a:t>Impact on performance</a:t>
              </a:r>
            </a:p>
          </p:txBody>
        </p:sp>
        <p:sp>
          <p:nvSpPr>
            <p:cNvPr id="22" name="TextBox 21"/>
            <p:cNvSpPr txBox="1"/>
            <p:nvPr/>
          </p:nvSpPr>
          <p:spPr>
            <a:xfrm>
              <a:off x="7285569" y="2155380"/>
              <a:ext cx="4053411" cy="7345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50" b="1" i="1" u="none" strike="noStrike" kern="1200" cap="none" spc="0" normalizeH="0" baseline="0" noProof="0" dirty="0">
                  <a:ln>
                    <a:noFill/>
                  </a:ln>
                  <a:solidFill>
                    <a:prstClr val="black"/>
                  </a:solidFill>
                  <a:effectLst/>
                  <a:uLnTx/>
                  <a:uFillTx/>
                  <a:latin typeface="Calibri"/>
                  <a:ea typeface="+mn-ea"/>
                  <a:cs typeface="+mn-cs"/>
                </a:rPr>
                <a:t>Application of knowledge on how it effects performance </a:t>
              </a:r>
            </a:p>
          </p:txBody>
        </p:sp>
        <p:sp>
          <p:nvSpPr>
            <p:cNvPr id="23" name="TextBox 22"/>
            <p:cNvSpPr txBox="1"/>
            <p:nvPr/>
          </p:nvSpPr>
          <p:spPr>
            <a:xfrm>
              <a:off x="6685892" y="3344692"/>
              <a:ext cx="1915511" cy="103501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50" b="1" i="1" u="none" strike="noStrike" kern="1200" cap="none" spc="0" normalizeH="0" baseline="0" noProof="0" dirty="0">
                  <a:ln>
                    <a:noFill/>
                  </a:ln>
                  <a:solidFill>
                    <a:prstClr val="black"/>
                  </a:solidFill>
                  <a:effectLst/>
                  <a:uLnTx/>
                  <a:uFillTx/>
                  <a:latin typeface="Calibri"/>
                  <a:ea typeface="+mn-ea"/>
                  <a:cs typeface="+mn-cs"/>
                </a:rPr>
                <a:t>Analyse how it effects performance</a:t>
              </a:r>
            </a:p>
          </p:txBody>
        </p:sp>
        <p:sp>
          <p:nvSpPr>
            <p:cNvPr id="24" name="TextBox 23"/>
            <p:cNvSpPr txBox="1"/>
            <p:nvPr/>
          </p:nvSpPr>
          <p:spPr>
            <a:xfrm>
              <a:off x="9069441" y="3355273"/>
              <a:ext cx="2269538" cy="7345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50" b="1" i="1" u="none" strike="noStrike" kern="1200" cap="none" spc="0" normalizeH="0" baseline="0" noProof="0" dirty="0">
                  <a:ln>
                    <a:noFill/>
                  </a:ln>
                  <a:solidFill>
                    <a:prstClr val="black"/>
                  </a:solidFill>
                  <a:effectLst/>
                  <a:uLnTx/>
                  <a:uFillTx/>
                  <a:latin typeface="Calibri"/>
                  <a:ea typeface="+mn-ea"/>
                  <a:cs typeface="+mn-cs"/>
                </a:rPr>
                <a:t>Detailed E.G justifying </a:t>
              </a:r>
            </a:p>
          </p:txBody>
        </p:sp>
      </p:grpSp>
      <p:sp>
        <p:nvSpPr>
          <p:cNvPr id="25" name="TextBox 24"/>
          <p:cNvSpPr txBox="1"/>
          <p:nvPr/>
        </p:nvSpPr>
        <p:spPr>
          <a:xfrm rot="19669619">
            <a:off x="94800" y="138336"/>
            <a:ext cx="1219975" cy="707886"/>
          </a:xfrm>
          <a:prstGeom prst="rect">
            <a:avLst/>
          </a:prstGeom>
          <a:noFill/>
        </p:spPr>
        <p:txBody>
          <a:bodyPr wrap="square" rtlCol="0">
            <a:spAutoFit/>
          </a:bodyPr>
          <a:lstStyle/>
          <a:p>
            <a:pPr algn="ctr"/>
            <a:r>
              <a:rPr lang="en-GB" sz="2000" dirty="0" smtClean="0">
                <a:solidFill>
                  <a:srgbClr val="FF0000"/>
                </a:solidFill>
              </a:rPr>
              <a:t>15 minutes</a:t>
            </a:r>
            <a:endParaRPr lang="en-GB" sz="2000" dirty="0">
              <a:solidFill>
                <a:srgbClr val="FF0000"/>
              </a:solidFill>
            </a:endParaRPr>
          </a:p>
        </p:txBody>
      </p:sp>
      <p:sp>
        <p:nvSpPr>
          <p:cNvPr id="4" name="TextBox 3"/>
          <p:cNvSpPr txBox="1"/>
          <p:nvPr/>
        </p:nvSpPr>
        <p:spPr>
          <a:xfrm>
            <a:off x="2447079" y="530354"/>
            <a:ext cx="3348468" cy="369332"/>
          </a:xfrm>
          <a:prstGeom prst="rect">
            <a:avLst/>
          </a:prstGeom>
          <a:noFill/>
        </p:spPr>
        <p:txBody>
          <a:bodyPr wrap="none" rtlCol="0">
            <a:spAutoFit/>
          </a:bodyPr>
          <a:lstStyle/>
          <a:p>
            <a:r>
              <a:rPr lang="en-US" dirty="0" smtClean="0"/>
              <a:t>Write this in BIG across your page</a:t>
            </a:r>
            <a:endParaRPr lang="en-US" dirty="0"/>
          </a:p>
        </p:txBody>
      </p:sp>
      <p:sp>
        <p:nvSpPr>
          <p:cNvPr id="26" name="TextBox 25"/>
          <p:cNvSpPr txBox="1"/>
          <p:nvPr/>
        </p:nvSpPr>
        <p:spPr>
          <a:xfrm>
            <a:off x="3133658" y="3072245"/>
            <a:ext cx="2883647" cy="369332"/>
          </a:xfrm>
          <a:prstGeom prst="rect">
            <a:avLst/>
          </a:prstGeom>
          <a:noFill/>
        </p:spPr>
        <p:txBody>
          <a:bodyPr wrap="none" rtlCol="0">
            <a:spAutoFit/>
          </a:bodyPr>
          <a:lstStyle/>
          <a:p>
            <a:r>
              <a:rPr lang="en-US" dirty="0" smtClean="0"/>
              <a:t>(Use your books to help you)</a:t>
            </a:r>
            <a:endParaRPr lang="en-US" dirty="0"/>
          </a:p>
        </p:txBody>
      </p:sp>
    </p:spTree>
    <p:extLst>
      <p:ext uri="{BB962C8B-B14F-4D97-AF65-F5344CB8AC3E}">
        <p14:creationId xmlns:p14="http://schemas.microsoft.com/office/powerpoint/2010/main" val="1351349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0811" y="133814"/>
            <a:ext cx="8498902" cy="1384995"/>
          </a:xfrm>
          <a:prstGeom prst="rect">
            <a:avLst/>
          </a:prstGeom>
          <a:noFill/>
          <a:ln w="57150">
            <a:solidFill>
              <a:schemeClr val="tx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sng" strike="noStrike" kern="1200" cap="none" spc="0" normalizeH="0" baseline="0" noProof="0" dirty="0" smtClean="0">
                <a:ln>
                  <a:noFill/>
                </a:ln>
                <a:solidFill>
                  <a:prstClr val="black"/>
                </a:solidFill>
                <a:effectLst/>
                <a:uLnTx/>
                <a:uFillTx/>
                <a:latin typeface="Calibri"/>
                <a:ea typeface="+mn-ea"/>
                <a:cs typeface="+mn-cs"/>
              </a:rPr>
              <a:t>Question</a:t>
            </a: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 How does the skeleton and muscular system work together to allow participation in physical activity and sport </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p:cNvPicPr>
            <a:picLocks noChangeAspect="1"/>
          </p:cNvPicPr>
          <p:nvPr/>
        </p:nvPicPr>
        <p:blipFill rotWithShape="1">
          <a:blip r:embed="rId2"/>
          <a:srcRect l="32563" t="26539" r="17650" b="17521"/>
          <a:stretch/>
        </p:blipFill>
        <p:spPr>
          <a:xfrm>
            <a:off x="-1" y="1518809"/>
            <a:ext cx="3089061" cy="2505266"/>
          </a:xfrm>
          <a:prstGeom prst="rect">
            <a:avLst/>
          </a:prstGeom>
        </p:spPr>
      </p:pic>
      <p:pic>
        <p:nvPicPr>
          <p:cNvPr id="4" name="Picture 3"/>
          <p:cNvPicPr>
            <a:picLocks noChangeAspect="1"/>
          </p:cNvPicPr>
          <p:nvPr/>
        </p:nvPicPr>
        <p:blipFill rotWithShape="1">
          <a:blip r:embed="rId3"/>
          <a:srcRect l="31051" t="18235" r="17113" b="16564"/>
          <a:stretch/>
        </p:blipFill>
        <p:spPr>
          <a:xfrm>
            <a:off x="3089061" y="1603531"/>
            <a:ext cx="2866141" cy="2253151"/>
          </a:xfrm>
          <a:prstGeom prst="rect">
            <a:avLst/>
          </a:prstGeom>
        </p:spPr>
      </p:pic>
      <p:pic>
        <p:nvPicPr>
          <p:cNvPr id="6" name="Picture 5"/>
          <p:cNvPicPr>
            <a:picLocks noChangeAspect="1"/>
          </p:cNvPicPr>
          <p:nvPr/>
        </p:nvPicPr>
        <p:blipFill rotWithShape="1">
          <a:blip r:embed="rId4"/>
          <a:srcRect l="29618" t="26772" r="36423" b="12882"/>
          <a:stretch/>
        </p:blipFill>
        <p:spPr>
          <a:xfrm>
            <a:off x="6976514" y="3588483"/>
            <a:ext cx="2163337" cy="2402722"/>
          </a:xfrm>
          <a:prstGeom prst="rect">
            <a:avLst/>
          </a:prstGeom>
        </p:spPr>
      </p:pic>
      <p:pic>
        <p:nvPicPr>
          <p:cNvPr id="7" name="Picture 6"/>
          <p:cNvPicPr>
            <a:picLocks noChangeAspect="1"/>
          </p:cNvPicPr>
          <p:nvPr/>
        </p:nvPicPr>
        <p:blipFill rotWithShape="1">
          <a:blip r:embed="rId5"/>
          <a:srcRect l="30870" t="34900" r="16085" b="15799"/>
          <a:stretch/>
        </p:blipFill>
        <p:spPr>
          <a:xfrm>
            <a:off x="6046814" y="1689722"/>
            <a:ext cx="2974523" cy="1727848"/>
          </a:xfrm>
          <a:prstGeom prst="rect">
            <a:avLst/>
          </a:prstGeom>
        </p:spPr>
      </p:pic>
      <p:pic>
        <p:nvPicPr>
          <p:cNvPr id="9" name="Picture 8"/>
          <p:cNvPicPr>
            <a:picLocks noChangeAspect="1"/>
          </p:cNvPicPr>
          <p:nvPr/>
        </p:nvPicPr>
        <p:blipFill rotWithShape="1">
          <a:blip r:embed="rId6"/>
          <a:srcRect l="31000" t="19466" r="14368" b="14177"/>
          <a:stretch/>
        </p:blipFill>
        <p:spPr>
          <a:xfrm>
            <a:off x="3959659" y="4292471"/>
            <a:ext cx="3044282" cy="2311046"/>
          </a:xfrm>
          <a:prstGeom prst="rect">
            <a:avLst/>
          </a:prstGeom>
        </p:spPr>
      </p:pic>
      <p:pic>
        <p:nvPicPr>
          <p:cNvPr id="8" name="Picture 7"/>
          <p:cNvPicPr>
            <a:picLocks noChangeAspect="1"/>
          </p:cNvPicPr>
          <p:nvPr/>
        </p:nvPicPr>
        <p:blipFill rotWithShape="1">
          <a:blip r:embed="rId7"/>
          <a:srcRect l="28512" t="43371" r="14185" b="13034"/>
          <a:stretch/>
        </p:blipFill>
        <p:spPr>
          <a:xfrm rot="19810368">
            <a:off x="211589" y="4040296"/>
            <a:ext cx="4067777" cy="1934188"/>
          </a:xfrm>
          <a:prstGeom prst="rect">
            <a:avLst/>
          </a:prstGeom>
        </p:spPr>
      </p:pic>
    </p:spTree>
    <p:extLst>
      <p:ext uri="{BB962C8B-B14F-4D97-AF65-F5344CB8AC3E}">
        <p14:creationId xmlns:p14="http://schemas.microsoft.com/office/powerpoint/2010/main" val="712160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696" y="259322"/>
            <a:ext cx="5998733"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4400" b="1" dirty="0" smtClean="0"/>
              <a:t>Success criteria</a:t>
            </a:r>
            <a:r>
              <a:rPr lang="en-GB" sz="4400" b="1" dirty="0"/>
              <a:t>:</a:t>
            </a:r>
          </a:p>
        </p:txBody>
      </p:sp>
      <p:sp>
        <p:nvSpPr>
          <p:cNvPr id="3" name="Rectangle 2"/>
          <p:cNvSpPr/>
          <p:nvPr/>
        </p:nvSpPr>
        <p:spPr>
          <a:xfrm>
            <a:off x="367990" y="1371600"/>
            <a:ext cx="2955073" cy="4237463"/>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5" name="TextBox 4"/>
          <p:cNvSpPr txBox="1"/>
          <p:nvPr/>
        </p:nvSpPr>
        <p:spPr>
          <a:xfrm>
            <a:off x="524107" y="1616927"/>
            <a:ext cx="2631688" cy="3693319"/>
          </a:xfrm>
          <a:prstGeom prst="rect">
            <a:avLst/>
          </a:prstGeom>
          <a:noFill/>
        </p:spPr>
        <p:txBody>
          <a:bodyPr wrap="square" rtlCol="0">
            <a:spAutoFit/>
          </a:bodyPr>
          <a:lstStyle/>
          <a:p>
            <a:r>
              <a:rPr lang="en-GB" dirty="0" smtClean="0"/>
              <a:t>Answer </a:t>
            </a:r>
            <a:r>
              <a:rPr lang="en-GB" u="sng" dirty="0" smtClean="0"/>
              <a:t>shows some </a:t>
            </a:r>
            <a:r>
              <a:rPr lang="en-GB" dirty="0" smtClean="0"/>
              <a:t>ways in how the skeletal system and muscular system work together. The answer identifies links, however, examples may be limited or non specific.</a:t>
            </a:r>
          </a:p>
          <a:p>
            <a:endParaRPr lang="en-GB" dirty="0"/>
          </a:p>
          <a:p>
            <a:r>
              <a:rPr lang="en-GB" dirty="0" smtClean="0"/>
              <a:t>Example would be..</a:t>
            </a:r>
          </a:p>
          <a:p>
            <a:endParaRPr lang="en-GB" dirty="0"/>
          </a:p>
          <a:p>
            <a:r>
              <a:rPr lang="en-GB" dirty="0" smtClean="0"/>
              <a:t>The muscles are attached to bone this causes movement…..</a:t>
            </a:r>
            <a:endParaRPr lang="en-GB" dirty="0"/>
          </a:p>
        </p:txBody>
      </p:sp>
      <p:sp>
        <p:nvSpPr>
          <p:cNvPr id="6" name="Rectangle 5"/>
          <p:cNvSpPr/>
          <p:nvPr/>
        </p:nvSpPr>
        <p:spPr>
          <a:xfrm>
            <a:off x="3521324" y="1371600"/>
            <a:ext cx="2520176" cy="4184112"/>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
        <p:nvSpPr>
          <p:cNvPr id="7" name="TextBox 6"/>
          <p:cNvSpPr txBox="1"/>
          <p:nvPr/>
        </p:nvSpPr>
        <p:spPr>
          <a:xfrm>
            <a:off x="3521325" y="1616927"/>
            <a:ext cx="2520175" cy="4385816"/>
          </a:xfrm>
          <a:prstGeom prst="rect">
            <a:avLst/>
          </a:prstGeom>
          <a:noFill/>
        </p:spPr>
        <p:txBody>
          <a:bodyPr wrap="square" rtlCol="0">
            <a:spAutoFit/>
          </a:bodyPr>
          <a:lstStyle/>
          <a:p>
            <a:r>
              <a:rPr lang="en-GB" sz="1400" dirty="0" smtClean="0"/>
              <a:t>The answer </a:t>
            </a:r>
            <a:r>
              <a:rPr lang="en-GB" sz="1400" u="sng" dirty="0" smtClean="0"/>
              <a:t>shows greater </a:t>
            </a:r>
            <a:r>
              <a:rPr lang="en-GB" sz="1400" dirty="0" smtClean="0"/>
              <a:t>description and gives many examples to how is helps </a:t>
            </a:r>
            <a:r>
              <a:rPr lang="en-GB" sz="1400" u="sng" dirty="0" smtClean="0"/>
              <a:t>performance in physical activity.</a:t>
            </a:r>
          </a:p>
          <a:p>
            <a:endParaRPr lang="en-GB" sz="1700" u="sng" dirty="0" smtClean="0"/>
          </a:p>
          <a:p>
            <a:r>
              <a:rPr lang="en-GB" sz="1700" dirty="0" smtClean="0"/>
              <a:t>Example would be….</a:t>
            </a:r>
          </a:p>
          <a:p>
            <a:endParaRPr lang="en-GB" sz="1700" dirty="0"/>
          </a:p>
          <a:p>
            <a:r>
              <a:rPr lang="en-GB" sz="1700" dirty="0" smtClean="0"/>
              <a:t>One of the functions of the skeletal system is to help movement, movement occurs by muscles being attached to bones by tendons, when the muscle contracts it pulls the bone…..</a:t>
            </a:r>
          </a:p>
          <a:p>
            <a:endParaRPr lang="en-GB" dirty="0"/>
          </a:p>
          <a:p>
            <a:endParaRPr lang="en-GB" dirty="0"/>
          </a:p>
        </p:txBody>
      </p:sp>
      <p:sp>
        <p:nvSpPr>
          <p:cNvPr id="8" name="Rectangle 7"/>
          <p:cNvSpPr/>
          <p:nvPr/>
        </p:nvSpPr>
        <p:spPr>
          <a:xfrm>
            <a:off x="6193131" y="1424951"/>
            <a:ext cx="2772450" cy="5285678"/>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GB"/>
          </a:p>
        </p:txBody>
      </p:sp>
      <p:sp>
        <p:nvSpPr>
          <p:cNvPr id="9" name="TextBox 8"/>
          <p:cNvSpPr txBox="1"/>
          <p:nvPr/>
        </p:nvSpPr>
        <p:spPr>
          <a:xfrm>
            <a:off x="6193131" y="1616927"/>
            <a:ext cx="2772450" cy="5570754"/>
          </a:xfrm>
          <a:prstGeom prst="rect">
            <a:avLst/>
          </a:prstGeom>
          <a:noFill/>
        </p:spPr>
        <p:txBody>
          <a:bodyPr wrap="square" rtlCol="0">
            <a:spAutoFit/>
          </a:bodyPr>
          <a:lstStyle/>
          <a:p>
            <a:r>
              <a:rPr lang="en-GB" sz="1400" dirty="0" smtClean="0"/>
              <a:t>The answer shows </a:t>
            </a:r>
            <a:r>
              <a:rPr lang="en-GB" sz="1400" u="sng" dirty="0" smtClean="0"/>
              <a:t>detailed</a:t>
            </a:r>
            <a:r>
              <a:rPr lang="en-GB" sz="1400" dirty="0" smtClean="0"/>
              <a:t> answer </a:t>
            </a:r>
            <a:r>
              <a:rPr lang="en-GB" sz="1400" u="sng" dirty="0" smtClean="0"/>
              <a:t>discussing</a:t>
            </a:r>
            <a:r>
              <a:rPr lang="en-GB" sz="1400" dirty="0" smtClean="0"/>
              <a:t> many ways that both systems work together. </a:t>
            </a:r>
          </a:p>
          <a:p>
            <a:endParaRPr lang="en-GB" sz="1600" dirty="0"/>
          </a:p>
          <a:p>
            <a:r>
              <a:rPr lang="en-GB" sz="1600" dirty="0" smtClean="0"/>
              <a:t>Example would be….</a:t>
            </a:r>
          </a:p>
          <a:p>
            <a:endParaRPr lang="en-GB" sz="1600" dirty="0"/>
          </a:p>
          <a:p>
            <a:r>
              <a:rPr lang="en-GB" sz="1400" dirty="0" smtClean="0"/>
              <a:t>Another way we can examine how both systems work together, is to look at movement. </a:t>
            </a:r>
            <a:r>
              <a:rPr lang="en-GB" sz="1400" dirty="0" smtClean="0">
                <a:solidFill>
                  <a:srgbClr val="00B050"/>
                </a:solidFill>
              </a:rPr>
              <a:t>The skeletal systems has many functions, movement is one. Bones are connected together by ligaments theses keep joints stable. Bones can only moved if they are pulled, this occurs from muscles contracting. Muscle are connected to bone through tendons, then muscles contract or relax to help movement; </a:t>
            </a:r>
            <a:r>
              <a:rPr lang="en-GB" sz="1400" dirty="0" smtClean="0">
                <a:solidFill>
                  <a:srgbClr val="002060"/>
                </a:solidFill>
              </a:rPr>
              <a:t>an example is a bicep curl, when the bicep contracts it pulls the lower arm upwards, to do this the triceps must relax these are called antagonistic pairs….</a:t>
            </a:r>
          </a:p>
          <a:p>
            <a:endParaRPr lang="en-GB" sz="1400" b="1" dirty="0">
              <a:solidFill>
                <a:srgbClr val="00B050"/>
              </a:solidFill>
            </a:endParaRPr>
          </a:p>
          <a:p>
            <a:r>
              <a:rPr lang="en-GB" sz="1400" b="1" dirty="0" smtClean="0">
                <a:solidFill>
                  <a:srgbClr val="00B050"/>
                </a:solidFill>
              </a:rPr>
              <a:t>This would be 2 marks alone.</a:t>
            </a:r>
            <a:endParaRPr lang="en-GB" sz="1400" b="1" dirty="0">
              <a:solidFill>
                <a:srgbClr val="00B050"/>
              </a:solidFill>
            </a:endParaRPr>
          </a:p>
        </p:txBody>
      </p:sp>
      <p:sp>
        <p:nvSpPr>
          <p:cNvPr id="10" name="TextBox 9"/>
          <p:cNvSpPr txBox="1"/>
          <p:nvPr/>
        </p:nvSpPr>
        <p:spPr>
          <a:xfrm rot="20888394">
            <a:off x="524107" y="6002743"/>
            <a:ext cx="1773044" cy="646331"/>
          </a:xfrm>
          <a:prstGeom prst="rect">
            <a:avLst/>
          </a:prstGeom>
          <a:noFill/>
        </p:spPr>
        <p:txBody>
          <a:bodyPr wrap="square" rtlCol="0">
            <a:spAutoFit/>
          </a:bodyPr>
          <a:lstStyle/>
          <a:p>
            <a:r>
              <a:rPr lang="en-GB" dirty="0" smtClean="0">
                <a:solidFill>
                  <a:srgbClr val="FF0000"/>
                </a:solidFill>
              </a:rPr>
              <a:t>This alone would get no marks</a:t>
            </a:r>
            <a:endParaRPr lang="en-GB" dirty="0">
              <a:solidFill>
                <a:srgbClr val="FF0000"/>
              </a:solidFill>
            </a:endParaRPr>
          </a:p>
        </p:txBody>
      </p:sp>
      <p:cxnSp>
        <p:nvCxnSpPr>
          <p:cNvPr id="12" name="Straight Arrow Connector 11"/>
          <p:cNvCxnSpPr/>
          <p:nvPr/>
        </p:nvCxnSpPr>
        <p:spPr>
          <a:xfrm flipV="1">
            <a:off x="936702" y="5310246"/>
            <a:ext cx="22303" cy="6924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rot="20687916">
            <a:off x="3869473" y="6069384"/>
            <a:ext cx="1750742" cy="584775"/>
          </a:xfrm>
          <a:prstGeom prst="rect">
            <a:avLst/>
          </a:prstGeom>
          <a:noFill/>
        </p:spPr>
        <p:txBody>
          <a:bodyPr wrap="square" rtlCol="0">
            <a:spAutoFit/>
          </a:bodyPr>
          <a:lstStyle/>
          <a:p>
            <a:r>
              <a:rPr lang="en-GB" sz="1600" dirty="0" smtClean="0">
                <a:solidFill>
                  <a:schemeClr val="accent6">
                    <a:lumMod val="75000"/>
                  </a:schemeClr>
                </a:solidFill>
              </a:rPr>
              <a:t>This alone would get 1 mark</a:t>
            </a:r>
            <a:endParaRPr lang="en-GB" sz="1600" dirty="0">
              <a:solidFill>
                <a:schemeClr val="accent6">
                  <a:lumMod val="75000"/>
                </a:schemeClr>
              </a:solidFill>
            </a:endParaRPr>
          </a:p>
        </p:txBody>
      </p:sp>
      <p:cxnSp>
        <p:nvCxnSpPr>
          <p:cNvPr id="15" name="Straight Arrow Connector 14"/>
          <p:cNvCxnSpPr/>
          <p:nvPr/>
        </p:nvCxnSpPr>
        <p:spPr>
          <a:xfrm flipV="1">
            <a:off x="4326673" y="5310246"/>
            <a:ext cx="1" cy="7540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rotWithShape="1">
          <a:blip r:embed="rId2"/>
          <a:srcRect l="65812" t="17046" r="11435" b="62200"/>
          <a:stretch/>
        </p:blipFill>
        <p:spPr>
          <a:xfrm>
            <a:off x="6794454" y="12538"/>
            <a:ext cx="2349546" cy="1339419"/>
          </a:xfrm>
          <a:prstGeom prst="rect">
            <a:avLst/>
          </a:prstGeom>
          <a:ln>
            <a:noFill/>
          </a:ln>
          <a:effectLst>
            <a:softEdge rad="112500"/>
          </a:effectLst>
        </p:spPr>
      </p:pic>
    </p:spTree>
    <p:extLst>
      <p:ext uri="{BB962C8B-B14F-4D97-AF65-F5344CB8AC3E}">
        <p14:creationId xmlns:p14="http://schemas.microsoft.com/office/powerpoint/2010/main" val="2280366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196536" y="2511243"/>
            <a:ext cx="8651124" cy="3111527"/>
            <a:chOff x="504497" y="536028"/>
            <a:chExt cx="11461531" cy="5849006"/>
          </a:xfrm>
        </p:grpSpPr>
        <p:sp>
          <p:nvSpPr>
            <p:cNvPr id="4" name="Rectangle 3"/>
            <p:cNvSpPr/>
            <p:nvPr/>
          </p:nvSpPr>
          <p:spPr>
            <a:xfrm>
              <a:off x="504497" y="536028"/>
              <a:ext cx="11461531" cy="584900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p:cNvSpPr/>
            <p:nvPr/>
          </p:nvSpPr>
          <p:spPr>
            <a:xfrm>
              <a:off x="2456139" y="1860332"/>
              <a:ext cx="9254359" cy="431975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4580827" y="3195804"/>
              <a:ext cx="6758152" cy="276947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p:cNvSpPr txBox="1"/>
            <p:nvPr/>
          </p:nvSpPr>
          <p:spPr>
            <a:xfrm>
              <a:off x="504497" y="536028"/>
              <a:ext cx="1576552" cy="8680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300" b="0"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mn-cs"/>
                </a:rPr>
                <a:t>AO1</a:t>
              </a:r>
            </a:p>
          </p:txBody>
        </p:sp>
        <p:sp>
          <p:nvSpPr>
            <p:cNvPr id="8" name="TextBox 7"/>
            <p:cNvSpPr txBox="1"/>
            <p:nvPr/>
          </p:nvSpPr>
          <p:spPr>
            <a:xfrm>
              <a:off x="2578968" y="1884541"/>
              <a:ext cx="1576552" cy="8680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300" b="0"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mn-cs"/>
                </a:rPr>
                <a:t>AO2</a:t>
              </a:r>
            </a:p>
          </p:txBody>
        </p:sp>
        <p:sp>
          <p:nvSpPr>
            <p:cNvPr id="9" name="TextBox 8"/>
            <p:cNvSpPr txBox="1"/>
            <p:nvPr/>
          </p:nvSpPr>
          <p:spPr>
            <a:xfrm>
              <a:off x="4750674" y="3285818"/>
              <a:ext cx="1576552" cy="8680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300" b="0"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mn-cs"/>
                </a:rPr>
                <a:t>AO3</a:t>
              </a:r>
            </a:p>
          </p:txBody>
        </p:sp>
        <p:sp>
          <p:nvSpPr>
            <p:cNvPr id="10" name="TextBox 9"/>
            <p:cNvSpPr txBox="1"/>
            <p:nvPr/>
          </p:nvSpPr>
          <p:spPr>
            <a:xfrm>
              <a:off x="777132" y="1531452"/>
              <a:ext cx="1576552" cy="4039881"/>
            </a:xfrm>
            <a:prstGeom prst="rect">
              <a:avLst/>
            </a:prstGeom>
            <a:noFill/>
          </p:spPr>
          <p:txBody>
            <a:bodyPr wrap="square" rtlCol="0">
              <a:spAutoFit/>
            </a:bodyPr>
            <a:lstStyle/>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a:ea typeface="+mn-ea"/>
                  <a:cs typeface="+mn-cs"/>
                </a:rPr>
                <a:t>Complete</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1350" b="1" i="0" u="none" strike="noStrike" kern="1200" cap="none" spc="0" normalizeH="0" baseline="0" noProof="0" dirty="0" smtClean="0">
                  <a:ln>
                    <a:noFill/>
                  </a:ln>
                  <a:solidFill>
                    <a:prstClr val="white"/>
                  </a:solidFill>
                  <a:effectLst/>
                  <a:uLnTx/>
                  <a:uFillTx/>
                  <a:latin typeface="Calibri"/>
                  <a:ea typeface="+mn-ea"/>
                  <a:cs typeface="+mn-cs"/>
                </a:rPr>
                <a:t>Define</a:t>
              </a:r>
              <a:endParaRPr kumimoji="0" lang="en-GB" sz="135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a:ea typeface="+mn-ea"/>
                  <a:cs typeface="+mn-cs"/>
                </a:rPr>
                <a:t>Select </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a:ea typeface="+mn-ea"/>
                  <a:cs typeface="+mn-cs"/>
                </a:rPr>
                <a:t>Identify</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a:ea typeface="+mn-ea"/>
                  <a:cs typeface="+mn-cs"/>
                </a:rPr>
                <a:t>Label</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a:ea typeface="+mn-ea"/>
                  <a:cs typeface="+mn-cs"/>
                </a:rPr>
                <a:t>State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1"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Box 11"/>
            <p:cNvSpPr txBox="1"/>
            <p:nvPr/>
          </p:nvSpPr>
          <p:spPr>
            <a:xfrm>
              <a:off x="4559480" y="2078244"/>
              <a:ext cx="1972346" cy="7345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a:ea typeface="+mn-ea"/>
                  <a:cs typeface="+mn-cs"/>
                </a:rPr>
                <a:t>Which – using an example</a:t>
              </a:r>
            </a:p>
          </p:txBody>
        </p:sp>
        <p:sp>
          <p:nvSpPr>
            <p:cNvPr id="13" name="TextBox 12"/>
            <p:cNvSpPr txBox="1"/>
            <p:nvPr/>
          </p:nvSpPr>
          <p:spPr>
            <a:xfrm>
              <a:off x="2841081" y="2901918"/>
              <a:ext cx="1229712" cy="3138421"/>
            </a:xfrm>
            <a:prstGeom prst="rect">
              <a:avLst/>
            </a:prstGeom>
            <a:noFill/>
          </p:spPr>
          <p:txBody>
            <a:bodyPr wrap="square" rtlCol="0">
              <a:spAutoFit/>
            </a:bodyPr>
            <a:lstStyle/>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a:ea typeface="+mn-ea"/>
                  <a:cs typeface="+mn-cs"/>
                </a:rPr>
                <a:t>Clarify </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a:ea typeface="+mn-ea"/>
                  <a:cs typeface="+mn-cs"/>
                </a:rPr>
                <a:t>Describe</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a:ea typeface="+mn-ea"/>
                  <a:cs typeface="+mn-cs"/>
                </a:rPr>
                <a:t>Give</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a:ea typeface="+mn-ea"/>
                  <a:cs typeface="+mn-cs"/>
                </a:rPr>
                <a:t>Linked</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a:ea typeface="+mn-ea"/>
                  <a:cs typeface="+mn-cs"/>
                </a:rPr>
                <a:t>Applied</a:t>
              </a:r>
            </a:p>
          </p:txBody>
        </p:sp>
        <p:sp>
          <p:nvSpPr>
            <p:cNvPr id="14" name="TextBox 13"/>
            <p:cNvSpPr txBox="1"/>
            <p:nvPr/>
          </p:nvSpPr>
          <p:spPr>
            <a:xfrm>
              <a:off x="4839356" y="4873015"/>
              <a:ext cx="1395907" cy="7345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a:ea typeface="+mn-ea"/>
                  <a:cs typeface="+mn-cs"/>
                </a:rPr>
                <a:t>Discuss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a:ea typeface="+mn-ea"/>
                  <a:cs typeface="+mn-cs"/>
                </a:rPr>
                <a:t>Assess</a:t>
              </a:r>
            </a:p>
          </p:txBody>
        </p:sp>
        <p:sp>
          <p:nvSpPr>
            <p:cNvPr id="15" name="TextBox 14"/>
            <p:cNvSpPr txBox="1"/>
            <p:nvPr/>
          </p:nvSpPr>
          <p:spPr>
            <a:xfrm>
              <a:off x="6440176" y="4906998"/>
              <a:ext cx="1079943" cy="43403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a:ea typeface="+mn-ea"/>
                  <a:cs typeface="+mn-cs"/>
                </a:rPr>
                <a:t>Analyse</a:t>
              </a:r>
            </a:p>
          </p:txBody>
        </p:sp>
        <p:sp>
          <p:nvSpPr>
            <p:cNvPr id="16" name="TextBox 15"/>
            <p:cNvSpPr txBox="1"/>
            <p:nvPr/>
          </p:nvSpPr>
          <p:spPr>
            <a:xfrm>
              <a:off x="8076913" y="4906998"/>
              <a:ext cx="1229712" cy="43403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a:ea typeface="+mn-ea"/>
                  <a:cs typeface="+mn-cs"/>
                </a:rPr>
                <a:t>Examine</a:t>
              </a:r>
            </a:p>
          </p:txBody>
        </p:sp>
        <p:sp>
          <p:nvSpPr>
            <p:cNvPr id="17" name="TextBox 16"/>
            <p:cNvSpPr txBox="1"/>
            <p:nvPr/>
          </p:nvSpPr>
          <p:spPr>
            <a:xfrm>
              <a:off x="9816659" y="4714261"/>
              <a:ext cx="1229712" cy="7345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a:ea typeface="+mn-ea"/>
                  <a:cs typeface="+mn-cs"/>
                </a:rPr>
                <a:t>Explain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a:ea typeface="+mn-ea"/>
                  <a:cs typeface="+mn-cs"/>
                </a:rPr>
                <a:t>Justify </a:t>
              </a:r>
            </a:p>
          </p:txBody>
        </p:sp>
        <p:sp>
          <p:nvSpPr>
            <p:cNvPr id="18" name="TextBox 17"/>
            <p:cNvSpPr txBox="1"/>
            <p:nvPr/>
          </p:nvSpPr>
          <p:spPr>
            <a:xfrm>
              <a:off x="2365810" y="629103"/>
              <a:ext cx="2244618" cy="103501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50" b="1" i="1" u="none" strike="noStrike" kern="1200" cap="none" spc="0" normalizeH="0" baseline="0" noProof="0" dirty="0">
                  <a:ln>
                    <a:noFill/>
                  </a:ln>
                  <a:solidFill>
                    <a:prstClr val="black"/>
                  </a:solidFill>
                  <a:effectLst/>
                  <a:uLnTx/>
                  <a:uFillTx/>
                  <a:latin typeface="Calibri"/>
                  <a:ea typeface="+mn-ea"/>
                  <a:cs typeface="+mn-cs"/>
                </a:rPr>
                <a:t>Appropriate technical language (key words)</a:t>
              </a:r>
            </a:p>
          </p:txBody>
        </p:sp>
        <p:sp>
          <p:nvSpPr>
            <p:cNvPr id="19" name="TextBox 18"/>
            <p:cNvSpPr txBox="1"/>
            <p:nvPr/>
          </p:nvSpPr>
          <p:spPr>
            <a:xfrm>
              <a:off x="4918840" y="796928"/>
              <a:ext cx="1832093" cy="7345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50" b="1" i="1" u="none" strike="noStrike" kern="1200" cap="none" spc="0" normalizeH="0" baseline="0" noProof="0" dirty="0">
                  <a:ln>
                    <a:noFill/>
                  </a:ln>
                  <a:solidFill>
                    <a:prstClr val="black"/>
                  </a:solidFill>
                  <a:effectLst/>
                  <a:uLnTx/>
                  <a:uFillTx/>
                  <a:latin typeface="Calibri"/>
                  <a:ea typeface="+mn-ea"/>
                  <a:cs typeface="+mn-cs"/>
                </a:rPr>
                <a:t>Impact on performance</a:t>
              </a:r>
            </a:p>
          </p:txBody>
        </p:sp>
        <p:sp>
          <p:nvSpPr>
            <p:cNvPr id="20" name="TextBox 19"/>
            <p:cNvSpPr txBox="1"/>
            <p:nvPr/>
          </p:nvSpPr>
          <p:spPr>
            <a:xfrm>
              <a:off x="7285569" y="2155380"/>
              <a:ext cx="4053411" cy="7345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50" b="1" i="1" u="none" strike="noStrike" kern="1200" cap="none" spc="0" normalizeH="0" baseline="0" noProof="0" dirty="0">
                  <a:ln>
                    <a:noFill/>
                  </a:ln>
                  <a:solidFill>
                    <a:prstClr val="black"/>
                  </a:solidFill>
                  <a:effectLst/>
                  <a:uLnTx/>
                  <a:uFillTx/>
                  <a:latin typeface="Calibri"/>
                  <a:ea typeface="+mn-ea"/>
                  <a:cs typeface="+mn-cs"/>
                </a:rPr>
                <a:t>Application of knowledge on how it effects performance </a:t>
              </a:r>
            </a:p>
          </p:txBody>
        </p:sp>
        <p:sp>
          <p:nvSpPr>
            <p:cNvPr id="21" name="TextBox 20"/>
            <p:cNvSpPr txBox="1"/>
            <p:nvPr/>
          </p:nvSpPr>
          <p:spPr>
            <a:xfrm>
              <a:off x="6685892" y="3344692"/>
              <a:ext cx="1915511" cy="103501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50" b="1" i="1" u="none" strike="noStrike" kern="1200" cap="none" spc="0" normalizeH="0" baseline="0" noProof="0" dirty="0">
                  <a:ln>
                    <a:noFill/>
                  </a:ln>
                  <a:solidFill>
                    <a:prstClr val="black"/>
                  </a:solidFill>
                  <a:effectLst/>
                  <a:uLnTx/>
                  <a:uFillTx/>
                  <a:latin typeface="Calibri"/>
                  <a:ea typeface="+mn-ea"/>
                  <a:cs typeface="+mn-cs"/>
                </a:rPr>
                <a:t>Analyse how it effects performance</a:t>
              </a:r>
            </a:p>
          </p:txBody>
        </p:sp>
        <p:sp>
          <p:nvSpPr>
            <p:cNvPr id="22" name="TextBox 21"/>
            <p:cNvSpPr txBox="1"/>
            <p:nvPr/>
          </p:nvSpPr>
          <p:spPr>
            <a:xfrm>
              <a:off x="9069441" y="3355273"/>
              <a:ext cx="2269538" cy="7345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50" b="1" i="1" u="none" strike="noStrike" kern="1200" cap="none" spc="0" normalizeH="0" baseline="0" noProof="0" dirty="0">
                  <a:ln>
                    <a:noFill/>
                  </a:ln>
                  <a:solidFill>
                    <a:prstClr val="black"/>
                  </a:solidFill>
                  <a:effectLst/>
                  <a:uLnTx/>
                  <a:uFillTx/>
                  <a:latin typeface="Calibri"/>
                  <a:ea typeface="+mn-ea"/>
                  <a:cs typeface="+mn-cs"/>
                </a:rPr>
                <a:t>Detailed E.G justifying </a:t>
              </a:r>
            </a:p>
          </p:txBody>
        </p:sp>
      </p:grpSp>
      <p:sp>
        <p:nvSpPr>
          <p:cNvPr id="25" name="Rectangle 24"/>
          <p:cNvSpPr/>
          <p:nvPr/>
        </p:nvSpPr>
        <p:spPr>
          <a:xfrm>
            <a:off x="2700466" y="1980939"/>
            <a:ext cx="3966662" cy="623248"/>
          </a:xfrm>
          <a:prstGeom prst="rect">
            <a:avLst/>
          </a:prstGeom>
          <a:noFill/>
        </p:spPr>
        <p:txBody>
          <a:bodyPr wrap="non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rPr>
              <a:t>How we assess you!</a:t>
            </a:r>
          </a:p>
        </p:txBody>
      </p:sp>
      <p:sp>
        <p:nvSpPr>
          <p:cNvPr id="23" name="TextBox 22"/>
          <p:cNvSpPr txBox="1"/>
          <p:nvPr/>
        </p:nvSpPr>
        <p:spPr>
          <a:xfrm>
            <a:off x="340811" y="133814"/>
            <a:ext cx="8498902" cy="1384995"/>
          </a:xfrm>
          <a:prstGeom prst="rect">
            <a:avLst/>
          </a:prstGeom>
          <a:noFill/>
          <a:ln w="57150">
            <a:solidFill>
              <a:schemeClr val="tx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sng" strike="noStrike" kern="1200" cap="none" spc="0" normalizeH="0" baseline="0" noProof="0" dirty="0" smtClean="0">
                <a:ln>
                  <a:noFill/>
                </a:ln>
                <a:solidFill>
                  <a:prstClr val="black"/>
                </a:solidFill>
                <a:effectLst/>
                <a:uLnTx/>
                <a:uFillTx/>
                <a:latin typeface="Calibri"/>
                <a:ea typeface="+mn-ea"/>
                <a:cs typeface="+mn-cs"/>
              </a:rPr>
              <a:t>Question</a:t>
            </a: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 How does the skeleton and muscular system work together to allow </a:t>
            </a:r>
            <a:r>
              <a:rPr kumimoji="0" lang="en-GB" sz="2800" b="0" i="0" u="sng" strike="noStrike" kern="1200" cap="none" spc="0" normalizeH="0" baseline="0" noProof="0" dirty="0" smtClean="0">
                <a:ln>
                  <a:noFill/>
                </a:ln>
                <a:solidFill>
                  <a:prstClr val="black"/>
                </a:solidFill>
                <a:effectLst/>
                <a:uLnTx/>
                <a:uFillTx/>
                <a:latin typeface="Calibri"/>
                <a:ea typeface="+mn-ea"/>
                <a:cs typeface="+mn-cs"/>
              </a:rPr>
              <a:t>participation in physical activity and sport (9)</a:t>
            </a:r>
            <a:endParaRPr kumimoji="0" lang="en-GB" sz="2800" b="0" i="0" u="sng"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p:cNvSpPr txBox="1"/>
          <p:nvPr/>
        </p:nvSpPr>
        <p:spPr>
          <a:xfrm>
            <a:off x="1524768" y="1511918"/>
            <a:ext cx="707252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a:ea typeface="+mn-ea"/>
                <a:cs typeface="+mn-cs"/>
              </a:rPr>
              <a:t>Use your notes from task one now to make a long 9 mark answer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a:ea typeface="+mn-ea"/>
                <a:cs typeface="+mn-cs"/>
              </a:rPr>
              <a:t>You have 15 min to do this in silence – use you book for help too </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6" name="Table 25"/>
          <p:cNvGraphicFramePr>
            <a:graphicFrameLocks noGrp="1"/>
          </p:cNvGraphicFramePr>
          <p:nvPr>
            <p:extLst/>
          </p:nvPr>
        </p:nvGraphicFramePr>
        <p:xfrm>
          <a:off x="68687" y="5722609"/>
          <a:ext cx="9075312" cy="1127759"/>
        </p:xfrm>
        <a:graphic>
          <a:graphicData uri="http://schemas.openxmlformats.org/drawingml/2006/table">
            <a:tbl>
              <a:tblPr firstRow="1" bandRow="1">
                <a:tableStyleId>{5C22544A-7EE6-4342-B048-85BDC9FD1C3A}</a:tableStyleId>
              </a:tblPr>
              <a:tblGrid>
                <a:gridCol w="4537656">
                  <a:extLst>
                    <a:ext uri="{9D8B030D-6E8A-4147-A177-3AD203B41FA5}">
                      <a16:colId xmlns:a16="http://schemas.microsoft.com/office/drawing/2014/main" val="1469290509"/>
                    </a:ext>
                  </a:extLst>
                </a:gridCol>
                <a:gridCol w="4537656">
                  <a:extLst>
                    <a:ext uri="{9D8B030D-6E8A-4147-A177-3AD203B41FA5}">
                      <a16:colId xmlns:a16="http://schemas.microsoft.com/office/drawing/2014/main" val="4216866585"/>
                    </a:ext>
                  </a:extLst>
                </a:gridCol>
              </a:tblGrid>
              <a:tr h="261888">
                <a:tc>
                  <a:txBody>
                    <a:bodyPr/>
                    <a:lstStyle/>
                    <a:p>
                      <a:pPr algn="ctr"/>
                      <a:r>
                        <a:rPr lang="en-GB" sz="1400" dirty="0" smtClean="0">
                          <a:solidFill>
                            <a:sysClr val="windowText" lastClr="000000"/>
                          </a:solidFill>
                        </a:rPr>
                        <a:t>Good</a:t>
                      </a:r>
                      <a:r>
                        <a:rPr lang="en-GB" sz="1400" baseline="0" dirty="0" smtClean="0">
                          <a:solidFill>
                            <a:sysClr val="windowText" lastClr="000000"/>
                          </a:solidFill>
                        </a:rPr>
                        <a:t> Progress</a:t>
                      </a:r>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dirty="0" smtClean="0">
                          <a:solidFill>
                            <a:sysClr val="windowText" lastClr="000000"/>
                          </a:solidFill>
                        </a:rPr>
                        <a:t>Outstanding</a:t>
                      </a:r>
                      <a:r>
                        <a:rPr lang="en-GB" sz="1400" baseline="0" dirty="0" smtClean="0">
                          <a:solidFill>
                            <a:sysClr val="windowText" lastClr="000000"/>
                          </a:solidFill>
                        </a:rPr>
                        <a:t> Progress</a:t>
                      </a:r>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0539485"/>
                  </a:ext>
                </a:extLst>
              </a:tr>
              <a:tr h="333312">
                <a:tc>
                  <a:txBody>
                    <a:bodyPr/>
                    <a:lstStyle/>
                    <a:p>
                      <a:r>
                        <a:rPr lang="en-GB" sz="1050" dirty="0" smtClean="0">
                          <a:solidFill>
                            <a:sysClr val="windowText" lastClr="000000"/>
                          </a:solidFill>
                        </a:rPr>
                        <a:t>To </a:t>
                      </a:r>
                      <a:r>
                        <a:rPr lang="en-GB" sz="1050" u="sng" dirty="0" smtClean="0">
                          <a:solidFill>
                            <a:sysClr val="windowText" lastClr="000000"/>
                          </a:solidFill>
                        </a:rPr>
                        <a:t>state and identify</a:t>
                      </a:r>
                      <a:r>
                        <a:rPr lang="en-GB" sz="1050" dirty="0" smtClean="0">
                          <a:solidFill>
                            <a:sysClr val="windowText" lastClr="000000"/>
                          </a:solidFill>
                        </a:rPr>
                        <a:t> key</a:t>
                      </a:r>
                      <a:r>
                        <a:rPr lang="en-GB" sz="1050" baseline="0" dirty="0" smtClean="0">
                          <a:solidFill>
                            <a:sysClr val="windowText" lastClr="000000"/>
                          </a:solidFill>
                        </a:rPr>
                        <a:t> components that help the skeleton and muscles work together (AO1) </a:t>
                      </a:r>
                      <a:endParaRPr lang="en-GB" sz="105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50" baseline="0" dirty="0" smtClean="0">
                          <a:solidFill>
                            <a:sysClr val="windowText" lastClr="000000"/>
                          </a:solidFill>
                        </a:rPr>
                        <a:t>To </a:t>
                      </a:r>
                      <a:r>
                        <a:rPr lang="en-GB" sz="1050" u="sng" baseline="0" dirty="0" smtClean="0">
                          <a:solidFill>
                            <a:sysClr val="windowText" lastClr="000000"/>
                          </a:solidFill>
                        </a:rPr>
                        <a:t>begin to explain </a:t>
                      </a:r>
                      <a:r>
                        <a:rPr lang="en-GB" sz="1050" baseline="0" dirty="0" smtClean="0">
                          <a:solidFill>
                            <a:sysClr val="windowText" lastClr="000000"/>
                          </a:solidFill>
                        </a:rPr>
                        <a:t>why they have an </a:t>
                      </a:r>
                      <a:r>
                        <a:rPr lang="en-GB" sz="1050" u="sng" baseline="0" dirty="0" smtClean="0">
                          <a:solidFill>
                            <a:sysClr val="windowText" lastClr="000000"/>
                          </a:solidFill>
                        </a:rPr>
                        <a:t>impact on performance  </a:t>
                      </a:r>
                      <a:r>
                        <a:rPr lang="en-GB" sz="1050" baseline="0" dirty="0" smtClean="0">
                          <a:solidFill>
                            <a:sysClr val="windowText" lastClr="000000"/>
                          </a:solidFill>
                        </a:rPr>
                        <a:t>(AO1) </a:t>
                      </a:r>
                      <a:endParaRPr lang="en-GB" sz="1050" dirty="0" smtClean="0">
                        <a:solidFill>
                          <a:sysClr val="windowText" lastClr="000000"/>
                        </a:solidFill>
                      </a:endParaRPr>
                    </a:p>
                    <a:p>
                      <a:endParaRPr lang="en-GB" sz="1050" u="sng"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7673398"/>
                  </a:ext>
                </a:extLst>
              </a:tr>
              <a:tr h="33331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50" dirty="0" smtClean="0">
                          <a:solidFill>
                            <a:sysClr val="windowText" lastClr="000000"/>
                          </a:solidFill>
                        </a:rPr>
                        <a:t>To be able to </a:t>
                      </a:r>
                      <a:r>
                        <a:rPr lang="en-GB" sz="1050" i="0" u="sng" dirty="0" smtClean="0">
                          <a:solidFill>
                            <a:sysClr val="windowText" lastClr="000000"/>
                          </a:solidFill>
                        </a:rPr>
                        <a:t>explain with</a:t>
                      </a:r>
                      <a:r>
                        <a:rPr lang="en-GB" sz="1050" i="0" u="sng" baseline="0" dirty="0" smtClean="0">
                          <a:solidFill>
                            <a:sysClr val="windowText" lastClr="000000"/>
                          </a:solidFill>
                        </a:rPr>
                        <a:t> examples </a:t>
                      </a:r>
                      <a:r>
                        <a:rPr lang="en-GB" sz="1050" i="0" u="none" baseline="0" dirty="0" smtClean="0">
                          <a:solidFill>
                            <a:sysClr val="windowText" lastClr="000000"/>
                          </a:solidFill>
                        </a:rPr>
                        <a:t>how the skeleton and muscles help effect performance </a:t>
                      </a:r>
                      <a:endParaRPr lang="en-GB" sz="1050" dirty="0" smtClean="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50" dirty="0" smtClean="0">
                          <a:solidFill>
                            <a:sysClr val="windowText" lastClr="000000"/>
                          </a:solidFill>
                        </a:rPr>
                        <a:t>To be able to </a:t>
                      </a:r>
                      <a:r>
                        <a:rPr lang="en-GB" sz="1050" u="sng" dirty="0" smtClean="0">
                          <a:solidFill>
                            <a:sysClr val="windowText" lastClr="000000"/>
                          </a:solidFill>
                        </a:rPr>
                        <a:t>discus</a:t>
                      </a:r>
                      <a:r>
                        <a:rPr lang="en-GB" sz="1050" u="sng" baseline="0" dirty="0" smtClean="0">
                          <a:solidFill>
                            <a:sysClr val="windowText" lastClr="000000"/>
                          </a:solidFill>
                        </a:rPr>
                        <a:t> and analyse with clear sports </a:t>
                      </a:r>
                      <a:r>
                        <a:rPr lang="en-GB" sz="1050" baseline="0" dirty="0" smtClean="0">
                          <a:solidFill>
                            <a:sysClr val="windowText" lastClr="000000"/>
                          </a:solidFill>
                        </a:rPr>
                        <a:t>examples </a:t>
                      </a:r>
                      <a:r>
                        <a:rPr lang="en-GB" sz="1050" i="0" u="none" baseline="0" dirty="0" smtClean="0">
                          <a:solidFill>
                            <a:sysClr val="windowText" lastClr="000000"/>
                          </a:solidFill>
                        </a:rPr>
                        <a:t>how the skeleton and muscles help effect performance </a:t>
                      </a:r>
                      <a:r>
                        <a:rPr lang="en-GB" sz="1050" i="0" u="sng" baseline="0" dirty="0" smtClean="0">
                          <a:solidFill>
                            <a:sysClr val="windowText" lastClr="000000"/>
                          </a:solidFill>
                        </a:rPr>
                        <a:t>justifying</a:t>
                      </a:r>
                      <a:r>
                        <a:rPr lang="en-GB" sz="1050" i="0" u="none" baseline="0" dirty="0" smtClean="0">
                          <a:solidFill>
                            <a:sysClr val="windowText" lastClr="000000"/>
                          </a:solidFill>
                        </a:rPr>
                        <a:t> the need for it</a:t>
                      </a:r>
                      <a:endParaRPr lang="en-GB" sz="1050" dirty="0" smtClean="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0310199"/>
                  </a:ext>
                </a:extLst>
              </a:tr>
            </a:tbl>
          </a:graphicData>
        </a:graphic>
      </p:graphicFrame>
    </p:spTree>
    <p:extLst>
      <p:ext uri="{BB962C8B-B14F-4D97-AF65-F5344CB8AC3E}">
        <p14:creationId xmlns:p14="http://schemas.microsoft.com/office/powerpoint/2010/main" val="2839006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161"/>
            <a:ext cx="8229600" cy="765382"/>
          </a:xfrm>
        </p:spPr>
        <p:txBody>
          <a:bodyPr>
            <a:normAutofit fontScale="90000"/>
          </a:bodyPr>
          <a:lstStyle/>
          <a:p>
            <a:r>
              <a:rPr lang="en-GB" sz="5400" b="1" u="sng" dirty="0" smtClean="0"/>
              <a:t>Home learning:</a:t>
            </a:r>
            <a:endParaRPr lang="en-GB" sz="5400" b="1" u="sng" dirty="0"/>
          </a:p>
        </p:txBody>
      </p:sp>
      <p:sp>
        <p:nvSpPr>
          <p:cNvPr id="3" name="Content Placeholder 2"/>
          <p:cNvSpPr>
            <a:spLocks noGrp="1"/>
          </p:cNvSpPr>
          <p:nvPr>
            <p:ph idx="1"/>
          </p:nvPr>
        </p:nvSpPr>
        <p:spPr>
          <a:xfrm>
            <a:off x="457200" y="974125"/>
            <a:ext cx="8229600" cy="695948"/>
          </a:xfrm>
        </p:spPr>
        <p:txBody>
          <a:bodyPr/>
          <a:lstStyle/>
          <a:p>
            <a:pPr marL="0" indent="0">
              <a:buNone/>
            </a:pPr>
            <a:r>
              <a:rPr lang="en-GB" dirty="0" smtClean="0"/>
              <a:t>Complete the movement analysis worksheet..</a:t>
            </a:r>
            <a:endParaRPr lang="en-GB" dirty="0"/>
          </a:p>
        </p:txBody>
      </p:sp>
      <p:pic>
        <p:nvPicPr>
          <p:cNvPr id="4" name="Picture 3"/>
          <p:cNvPicPr>
            <a:picLocks noChangeAspect="1"/>
          </p:cNvPicPr>
          <p:nvPr/>
        </p:nvPicPr>
        <p:blipFill rotWithShape="1">
          <a:blip r:embed="rId2"/>
          <a:srcRect l="28159" t="19019" r="15073" b="12120"/>
          <a:stretch/>
        </p:blipFill>
        <p:spPr>
          <a:xfrm rot="21205141">
            <a:off x="291158" y="2673431"/>
            <a:ext cx="4795025" cy="363529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p:cNvPicPr>
            <a:picLocks noChangeAspect="1"/>
          </p:cNvPicPr>
          <p:nvPr/>
        </p:nvPicPr>
        <p:blipFill rotWithShape="1">
          <a:blip r:embed="rId3"/>
          <a:srcRect l="28384" t="20031" r="15411" b="12919"/>
          <a:stretch/>
        </p:blipFill>
        <p:spPr>
          <a:xfrm rot="1022183">
            <a:off x="3555195" y="2204662"/>
            <a:ext cx="4108089" cy="3062978"/>
          </a:xfrm>
          <a:prstGeom prst="rect">
            <a:avLst/>
          </a:prstGeom>
          <a:ln>
            <a:noFill/>
          </a:ln>
          <a:effectLst>
            <a:softEdge rad="112500"/>
          </a:effectLst>
        </p:spPr>
      </p:pic>
      <p:pic>
        <p:nvPicPr>
          <p:cNvPr id="6" name="Picture 5" descr="downlo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7813" y="3896493"/>
            <a:ext cx="4507350" cy="2961508"/>
          </a:xfrm>
          <a:prstGeom prst="rect">
            <a:avLst/>
          </a:prstGeom>
        </p:spPr>
      </p:pic>
    </p:spTree>
    <p:extLst>
      <p:ext uri="{BB962C8B-B14F-4D97-AF65-F5344CB8AC3E}">
        <p14:creationId xmlns:p14="http://schemas.microsoft.com/office/powerpoint/2010/main" val="35179130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25" y="2883896"/>
            <a:ext cx="8229600" cy="1143000"/>
          </a:xfrm>
        </p:spPr>
        <p:txBody>
          <a:bodyPr>
            <a:noAutofit/>
          </a:bodyPr>
          <a:lstStyle/>
          <a:p>
            <a:r>
              <a:rPr lang="en-US" sz="9600" b="1" dirty="0" smtClean="0"/>
              <a:t>To Print…</a:t>
            </a:r>
            <a:endParaRPr lang="en-US" sz="9600" b="1" dirty="0"/>
          </a:p>
        </p:txBody>
      </p:sp>
    </p:spTree>
    <p:extLst>
      <p:ext uri="{BB962C8B-B14F-4D97-AF65-F5344CB8AC3E}">
        <p14:creationId xmlns:p14="http://schemas.microsoft.com/office/powerpoint/2010/main" val="4286411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31958" y="1840123"/>
            <a:ext cx="1969560" cy="646331"/>
          </a:xfrm>
          <a:prstGeom prst="rect">
            <a:avLst/>
          </a:prstGeom>
        </p:spPr>
        <p:txBody>
          <a:bodyPr wrap="square">
            <a:spAutoFit/>
          </a:bodyPr>
          <a:lstStyle/>
          <a:p>
            <a:r>
              <a:rPr lang="en-GB" dirty="0" smtClean="0">
                <a:latin typeface="Calibri" panose="020F0502020204030204" pitchFamily="34" charset="0"/>
                <a:ea typeface="Times New Roman" panose="02020603050405020304" pitchFamily="18" charset="0"/>
                <a:cs typeface="Verdana" panose="020B0604030504040204" pitchFamily="34" charset="0"/>
              </a:rPr>
              <a:t>Of the skeletal system</a:t>
            </a:r>
            <a:endParaRPr lang="en-GB" dirty="0"/>
          </a:p>
        </p:txBody>
      </p:sp>
      <p:sp>
        <p:nvSpPr>
          <p:cNvPr id="10" name="Rectangle 9"/>
          <p:cNvSpPr/>
          <p:nvPr/>
        </p:nvSpPr>
        <p:spPr>
          <a:xfrm>
            <a:off x="118979" y="1951374"/>
            <a:ext cx="1882310" cy="369332"/>
          </a:xfrm>
          <a:prstGeom prst="rect">
            <a:avLst/>
          </a:prstGeom>
        </p:spPr>
        <p:txBody>
          <a:bodyPr wrap="none">
            <a:spAutoFit/>
          </a:bodyPr>
          <a:lstStyle/>
          <a:p>
            <a:r>
              <a:rPr lang="en-GB" dirty="0" smtClean="0">
                <a:latin typeface="Calibri" panose="020F0502020204030204" pitchFamily="34" charset="0"/>
                <a:ea typeface="Times New Roman" panose="02020603050405020304" pitchFamily="18" charset="0"/>
                <a:cs typeface="Verdana" panose="020B0604030504040204" pitchFamily="34" charset="0"/>
              </a:rPr>
              <a:t>Forming </a:t>
            </a:r>
            <a:r>
              <a:rPr lang="en-GB" dirty="0">
                <a:latin typeface="Calibri" panose="020F0502020204030204" pitchFamily="34" charset="0"/>
                <a:ea typeface="Times New Roman" panose="02020603050405020304" pitchFamily="18" charset="0"/>
                <a:cs typeface="Verdana" panose="020B0604030504040204" pitchFamily="34" charset="0"/>
              </a:rPr>
              <a:t>the heart</a:t>
            </a:r>
            <a:endParaRPr lang="en-GB" dirty="0"/>
          </a:p>
        </p:txBody>
      </p:sp>
      <p:sp>
        <p:nvSpPr>
          <p:cNvPr id="11" name="Rectangle 10"/>
          <p:cNvSpPr/>
          <p:nvPr/>
        </p:nvSpPr>
        <p:spPr>
          <a:xfrm>
            <a:off x="90390" y="2546085"/>
            <a:ext cx="1660391" cy="369332"/>
          </a:xfrm>
          <a:prstGeom prst="rect">
            <a:avLst/>
          </a:prstGeom>
        </p:spPr>
        <p:txBody>
          <a:bodyPr wrap="none">
            <a:spAutoFit/>
          </a:bodyPr>
          <a:lstStyle/>
          <a:p>
            <a:r>
              <a:rPr lang="en-GB" dirty="0" smtClean="0">
                <a:latin typeface="Calibri" panose="020F0502020204030204" pitchFamily="34" charset="0"/>
                <a:ea typeface="Times New Roman" panose="02020603050405020304" pitchFamily="18" charset="0"/>
                <a:cs typeface="Verdana" panose="020B0604030504040204" pitchFamily="34" charset="0"/>
              </a:rPr>
              <a:t>In </a:t>
            </a:r>
            <a:r>
              <a:rPr lang="en-GB" dirty="0">
                <a:latin typeface="Calibri" panose="020F0502020204030204" pitchFamily="34" charset="0"/>
                <a:ea typeface="Times New Roman" panose="02020603050405020304" pitchFamily="18" charset="0"/>
                <a:cs typeface="Verdana" panose="020B0604030504040204" pitchFamily="34" charset="0"/>
              </a:rPr>
              <a:t>blood vessels</a:t>
            </a:r>
            <a:endParaRPr lang="en-GB" dirty="0"/>
          </a:p>
        </p:txBody>
      </p:sp>
      <p:sp>
        <p:nvSpPr>
          <p:cNvPr id="2" name="Rectangle 1"/>
          <p:cNvSpPr/>
          <p:nvPr/>
        </p:nvSpPr>
        <p:spPr>
          <a:xfrm>
            <a:off x="90390" y="4970585"/>
            <a:ext cx="2778082" cy="646331"/>
          </a:xfrm>
          <a:prstGeom prst="rect">
            <a:avLst/>
          </a:prstGeom>
        </p:spPr>
        <p:txBody>
          <a:bodyPr wrap="square">
            <a:spAutoFit/>
          </a:bodyPr>
          <a:lstStyle/>
          <a:p>
            <a:r>
              <a:rPr lang="en-GB" dirty="0" smtClean="0">
                <a:solidFill>
                  <a:srgbClr val="231F20"/>
                </a:solidFill>
                <a:latin typeface="ReithSans"/>
              </a:rPr>
              <a:t>found in the internal organs</a:t>
            </a:r>
            <a:endParaRPr lang="en-GB" dirty="0"/>
          </a:p>
        </p:txBody>
      </p:sp>
      <p:sp>
        <p:nvSpPr>
          <p:cNvPr id="3" name="Rectangle 2"/>
          <p:cNvSpPr/>
          <p:nvPr/>
        </p:nvSpPr>
        <p:spPr>
          <a:xfrm>
            <a:off x="2531958" y="2796027"/>
            <a:ext cx="1954381" cy="369332"/>
          </a:xfrm>
          <a:prstGeom prst="rect">
            <a:avLst/>
          </a:prstGeom>
        </p:spPr>
        <p:txBody>
          <a:bodyPr wrap="none">
            <a:spAutoFit/>
          </a:bodyPr>
          <a:lstStyle/>
          <a:p>
            <a:r>
              <a:rPr lang="en-GB" dirty="0" smtClean="0">
                <a:solidFill>
                  <a:srgbClr val="231F20"/>
                </a:solidFill>
                <a:latin typeface="ReithSans"/>
              </a:rPr>
              <a:t>this is involuntary</a:t>
            </a:r>
            <a:endParaRPr lang="en-GB" dirty="0"/>
          </a:p>
        </p:txBody>
      </p:sp>
      <p:sp>
        <p:nvSpPr>
          <p:cNvPr id="13" name="Rectangle 12"/>
          <p:cNvSpPr/>
          <p:nvPr/>
        </p:nvSpPr>
        <p:spPr>
          <a:xfrm>
            <a:off x="6641102" y="3599967"/>
            <a:ext cx="1838965" cy="369332"/>
          </a:xfrm>
          <a:prstGeom prst="rect">
            <a:avLst/>
          </a:prstGeom>
        </p:spPr>
        <p:txBody>
          <a:bodyPr wrap="none">
            <a:spAutoFit/>
          </a:bodyPr>
          <a:lstStyle/>
          <a:p>
            <a:r>
              <a:rPr lang="en-GB" dirty="0" smtClean="0">
                <a:solidFill>
                  <a:srgbClr val="231F20"/>
                </a:solidFill>
                <a:latin typeface="ReithSans"/>
              </a:rPr>
              <a:t> this is voluntary</a:t>
            </a:r>
            <a:endParaRPr lang="en-GB" dirty="0"/>
          </a:p>
        </p:txBody>
      </p:sp>
      <p:sp>
        <p:nvSpPr>
          <p:cNvPr id="14" name="Rectangle 13"/>
          <p:cNvSpPr/>
          <p:nvPr/>
        </p:nvSpPr>
        <p:spPr>
          <a:xfrm>
            <a:off x="3126625" y="4431312"/>
            <a:ext cx="2699261" cy="646331"/>
          </a:xfrm>
          <a:prstGeom prst="rect">
            <a:avLst/>
          </a:prstGeom>
        </p:spPr>
        <p:txBody>
          <a:bodyPr wrap="square">
            <a:spAutoFit/>
          </a:bodyPr>
          <a:lstStyle/>
          <a:p>
            <a:r>
              <a:rPr lang="en-GB" dirty="0">
                <a:solidFill>
                  <a:srgbClr val="333333"/>
                </a:solidFill>
                <a:latin typeface="ReithSans"/>
              </a:rPr>
              <a:t>not under our conscious control </a:t>
            </a:r>
            <a:endParaRPr lang="en-GB" dirty="0"/>
          </a:p>
        </p:txBody>
      </p:sp>
      <p:sp>
        <p:nvSpPr>
          <p:cNvPr id="15" name="Rectangle 14"/>
          <p:cNvSpPr/>
          <p:nvPr/>
        </p:nvSpPr>
        <p:spPr>
          <a:xfrm>
            <a:off x="2999663" y="3500388"/>
            <a:ext cx="3263190" cy="646331"/>
          </a:xfrm>
          <a:prstGeom prst="rect">
            <a:avLst/>
          </a:prstGeom>
        </p:spPr>
        <p:txBody>
          <a:bodyPr wrap="square">
            <a:spAutoFit/>
          </a:bodyPr>
          <a:lstStyle/>
          <a:p>
            <a:r>
              <a:rPr lang="en-GB" dirty="0">
                <a:solidFill>
                  <a:srgbClr val="333333"/>
                </a:solidFill>
                <a:latin typeface="ReithSans"/>
              </a:rPr>
              <a:t>we can't make them contract when we think about it.</a:t>
            </a:r>
            <a:endParaRPr lang="en-GB" dirty="0"/>
          </a:p>
        </p:txBody>
      </p:sp>
      <p:sp>
        <p:nvSpPr>
          <p:cNvPr id="16" name="Rectangle 15"/>
          <p:cNvSpPr/>
          <p:nvPr/>
        </p:nvSpPr>
        <p:spPr>
          <a:xfrm>
            <a:off x="3123077" y="5204461"/>
            <a:ext cx="2801572" cy="646331"/>
          </a:xfrm>
          <a:prstGeom prst="rect">
            <a:avLst/>
          </a:prstGeom>
        </p:spPr>
        <p:txBody>
          <a:bodyPr wrap="square">
            <a:spAutoFit/>
          </a:bodyPr>
          <a:lstStyle/>
          <a:p>
            <a:r>
              <a:rPr lang="en-GB" dirty="0">
                <a:solidFill>
                  <a:srgbClr val="333333"/>
                </a:solidFill>
                <a:latin typeface="ReithSans"/>
              </a:rPr>
              <a:t>are under our conscious control</a:t>
            </a:r>
            <a:endParaRPr lang="en-GB" dirty="0"/>
          </a:p>
        </p:txBody>
      </p:sp>
      <p:sp>
        <p:nvSpPr>
          <p:cNvPr id="17" name="Rectangle 16"/>
          <p:cNvSpPr/>
          <p:nvPr/>
        </p:nvSpPr>
        <p:spPr>
          <a:xfrm>
            <a:off x="6055229" y="5774656"/>
            <a:ext cx="3010712" cy="646331"/>
          </a:xfrm>
          <a:prstGeom prst="rect">
            <a:avLst/>
          </a:prstGeom>
        </p:spPr>
        <p:txBody>
          <a:bodyPr wrap="square">
            <a:spAutoFit/>
          </a:bodyPr>
          <a:lstStyle/>
          <a:p>
            <a:r>
              <a:rPr lang="en-GB" dirty="0">
                <a:solidFill>
                  <a:srgbClr val="333333"/>
                </a:solidFill>
                <a:latin typeface="ReithSans"/>
              </a:rPr>
              <a:t>we can move these muscles when we want to</a:t>
            </a:r>
            <a:endParaRPr lang="en-GB" dirty="0"/>
          </a:p>
        </p:txBody>
      </p:sp>
      <p:sp>
        <p:nvSpPr>
          <p:cNvPr id="18" name="Rectangle 17"/>
          <p:cNvSpPr/>
          <p:nvPr/>
        </p:nvSpPr>
        <p:spPr>
          <a:xfrm>
            <a:off x="118979" y="2966063"/>
            <a:ext cx="2368426" cy="646331"/>
          </a:xfrm>
          <a:prstGeom prst="rect">
            <a:avLst/>
          </a:prstGeom>
        </p:spPr>
        <p:txBody>
          <a:bodyPr wrap="square">
            <a:spAutoFit/>
          </a:bodyPr>
          <a:lstStyle/>
          <a:p>
            <a:r>
              <a:rPr lang="en-GB" dirty="0">
                <a:solidFill>
                  <a:srgbClr val="333333"/>
                </a:solidFill>
                <a:latin typeface="Helvetica Neue"/>
              </a:rPr>
              <a:t>striated muscles due to their appearance</a:t>
            </a:r>
            <a:endParaRPr lang="en-GB" dirty="0"/>
          </a:p>
        </p:txBody>
      </p:sp>
      <p:sp>
        <p:nvSpPr>
          <p:cNvPr id="19" name="Rectangle 18"/>
          <p:cNvSpPr/>
          <p:nvPr/>
        </p:nvSpPr>
        <p:spPr>
          <a:xfrm>
            <a:off x="3126625" y="6098910"/>
            <a:ext cx="3055351" cy="649764"/>
          </a:xfrm>
          <a:prstGeom prst="rect">
            <a:avLst/>
          </a:prstGeom>
        </p:spPr>
        <p:txBody>
          <a:bodyPr wrap="square">
            <a:spAutoFit/>
          </a:bodyPr>
          <a:lstStyle/>
          <a:p>
            <a:r>
              <a:rPr lang="en-GB" dirty="0" smtClean="0">
                <a:solidFill>
                  <a:srgbClr val="333333"/>
                </a:solidFill>
                <a:latin typeface="Helvetica Neue"/>
              </a:rPr>
              <a:t>Sometimes known as smooth </a:t>
            </a:r>
            <a:r>
              <a:rPr lang="en-GB" dirty="0">
                <a:solidFill>
                  <a:srgbClr val="333333"/>
                </a:solidFill>
                <a:latin typeface="Helvetica Neue"/>
              </a:rPr>
              <a:t>muscle</a:t>
            </a:r>
            <a:endParaRPr lang="en-GB" dirty="0"/>
          </a:p>
        </p:txBody>
      </p:sp>
      <p:sp>
        <p:nvSpPr>
          <p:cNvPr id="20" name="Rectangle 19"/>
          <p:cNvSpPr/>
          <p:nvPr/>
        </p:nvSpPr>
        <p:spPr>
          <a:xfrm>
            <a:off x="90390" y="5839758"/>
            <a:ext cx="3058259" cy="923330"/>
          </a:xfrm>
          <a:prstGeom prst="rect">
            <a:avLst/>
          </a:prstGeom>
        </p:spPr>
        <p:txBody>
          <a:bodyPr wrap="square">
            <a:spAutoFit/>
          </a:bodyPr>
          <a:lstStyle/>
          <a:p>
            <a:r>
              <a:rPr lang="en-GB" dirty="0">
                <a:solidFill>
                  <a:srgbClr val="333333"/>
                </a:solidFill>
                <a:latin typeface="Helvetica Neue"/>
              </a:rPr>
              <a:t> found in the walls of hollow organs such as the Stomach</a:t>
            </a:r>
            <a:endParaRPr lang="en-GB" dirty="0"/>
          </a:p>
        </p:txBody>
      </p:sp>
      <p:sp>
        <p:nvSpPr>
          <p:cNvPr id="21" name="Rectangle 20"/>
          <p:cNvSpPr/>
          <p:nvPr/>
        </p:nvSpPr>
        <p:spPr>
          <a:xfrm>
            <a:off x="79043" y="3784633"/>
            <a:ext cx="2694214" cy="923330"/>
          </a:xfrm>
          <a:prstGeom prst="rect">
            <a:avLst/>
          </a:prstGeom>
        </p:spPr>
        <p:txBody>
          <a:bodyPr wrap="square">
            <a:spAutoFit/>
          </a:bodyPr>
          <a:lstStyle/>
          <a:p>
            <a:r>
              <a:rPr lang="en-GB" dirty="0">
                <a:solidFill>
                  <a:srgbClr val="333333"/>
                </a:solidFill>
                <a:latin typeface="Helvetica Neue"/>
              </a:rPr>
              <a:t>It is under the control of the autonomic nervous system</a:t>
            </a:r>
            <a:endParaRPr lang="en-GB" dirty="0"/>
          </a:p>
        </p:txBody>
      </p:sp>
      <p:sp>
        <p:nvSpPr>
          <p:cNvPr id="22" name="Rectangle 21"/>
          <p:cNvSpPr/>
          <p:nvPr/>
        </p:nvSpPr>
        <p:spPr>
          <a:xfrm>
            <a:off x="6262853" y="4271813"/>
            <a:ext cx="2906486" cy="1200329"/>
          </a:xfrm>
          <a:prstGeom prst="rect">
            <a:avLst/>
          </a:prstGeom>
        </p:spPr>
        <p:txBody>
          <a:bodyPr wrap="square">
            <a:spAutoFit/>
          </a:bodyPr>
          <a:lstStyle/>
          <a:p>
            <a:r>
              <a:rPr lang="en-GB" dirty="0">
                <a:solidFill>
                  <a:srgbClr val="333333"/>
                </a:solidFill>
                <a:latin typeface="Helvetica Neue"/>
              </a:rPr>
              <a:t>highly resistant to fatigue due to the presence of a large number of mitochondria</a:t>
            </a:r>
            <a:endParaRPr lang="en-GB" dirty="0"/>
          </a:p>
        </p:txBody>
      </p:sp>
      <p:pic>
        <p:nvPicPr>
          <p:cNvPr id="24" name="Picture 23"/>
          <p:cNvPicPr>
            <a:picLocks noChangeAspect="1"/>
          </p:cNvPicPr>
          <p:nvPr/>
        </p:nvPicPr>
        <p:blipFill rotWithShape="1">
          <a:blip r:embed="rId2"/>
          <a:srcRect l="7135" t="3157" r="9693" b="4365"/>
          <a:stretch/>
        </p:blipFill>
        <p:spPr>
          <a:xfrm>
            <a:off x="4561251" y="156782"/>
            <a:ext cx="4454482" cy="3095488"/>
          </a:xfrm>
          <a:prstGeom prst="rect">
            <a:avLst/>
          </a:prstGeom>
          <a:ln>
            <a:solidFill>
              <a:schemeClr val="tx1"/>
            </a:solidFill>
          </a:ln>
        </p:spPr>
      </p:pic>
      <p:sp>
        <p:nvSpPr>
          <p:cNvPr id="23" name="Title 1"/>
          <p:cNvSpPr>
            <a:spLocks noGrp="1"/>
          </p:cNvSpPr>
          <p:nvPr>
            <p:ph type="title"/>
          </p:nvPr>
        </p:nvSpPr>
        <p:spPr>
          <a:xfrm>
            <a:off x="90390" y="822453"/>
            <a:ext cx="4339998" cy="835414"/>
          </a:xfrm>
        </p:spPr>
        <p:txBody>
          <a:bodyPr>
            <a:noAutofit/>
          </a:bodyPr>
          <a:lstStyle/>
          <a:p>
            <a:r>
              <a:rPr lang="en-GB" sz="2400" u="sng" dirty="0">
                <a:latin typeface="Calibri" panose="020F0502020204030204" pitchFamily="34" charset="0"/>
                <a:ea typeface="Times New Roman" panose="02020603050405020304" pitchFamily="18" charset="0"/>
                <a:cs typeface="Verdana" panose="020B0604030504040204" pitchFamily="34" charset="0"/>
              </a:rPr>
              <a:t>Classification and characteristics of muscle types</a:t>
            </a:r>
            <a:r>
              <a:rPr lang="en-GB" sz="2400" dirty="0">
                <a:latin typeface="Calibri" panose="020F0502020204030204" pitchFamily="34" charset="0"/>
                <a:ea typeface="Times New Roman" panose="02020603050405020304" pitchFamily="18" charset="0"/>
                <a:cs typeface="Verdana" panose="020B0604030504040204" pitchFamily="34" charset="0"/>
              </a:rPr>
              <a:t>: </a:t>
            </a:r>
            <a:endParaRPr lang="en-GB" sz="2400" dirty="0"/>
          </a:p>
        </p:txBody>
      </p:sp>
      <p:sp>
        <p:nvSpPr>
          <p:cNvPr id="4" name="TextBox 3"/>
          <p:cNvSpPr txBox="1"/>
          <p:nvPr/>
        </p:nvSpPr>
        <p:spPr>
          <a:xfrm>
            <a:off x="118979" y="59744"/>
            <a:ext cx="3971084" cy="769441"/>
          </a:xfrm>
          <a:prstGeom prst="rect">
            <a:avLst/>
          </a:prstGeom>
          <a:noFill/>
          <a:ln>
            <a:solidFill>
              <a:srgbClr val="000000"/>
            </a:solidFill>
          </a:ln>
        </p:spPr>
        <p:txBody>
          <a:bodyPr wrap="none" rtlCol="0">
            <a:spAutoFit/>
          </a:bodyPr>
          <a:lstStyle/>
          <a:p>
            <a:r>
              <a:rPr lang="en-US" sz="4400" b="1" u="sng" dirty="0" smtClean="0"/>
              <a:t>Do Now Activity</a:t>
            </a:r>
            <a:endParaRPr lang="en-US" sz="4400" b="1" u="sng" dirty="0"/>
          </a:p>
        </p:txBody>
      </p:sp>
      <p:sp>
        <p:nvSpPr>
          <p:cNvPr id="5" name="Rectangle 4"/>
          <p:cNvSpPr/>
          <p:nvPr/>
        </p:nvSpPr>
        <p:spPr>
          <a:xfrm>
            <a:off x="4430388" y="688004"/>
            <a:ext cx="4635553" cy="652723"/>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4430388" y="1340727"/>
            <a:ext cx="4635553" cy="805123"/>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061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3" presetClass="exit" presetSubtype="10" fill="hold" grpId="0" nodeType="withEffect">
                                  <p:stCondLst>
                                    <p:cond delay="0"/>
                                  </p:stCondLst>
                                  <p:childTnLst>
                                    <p:animEffect transition="out" filter="blinds(horizontal)">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308517"/>
            <a:ext cx="3083312" cy="461665"/>
          </a:xfrm>
          <a:prstGeom prst="rect">
            <a:avLst/>
          </a:prstGeom>
        </p:spPr>
        <p:txBody>
          <a:bodyPr wrap="square">
            <a:spAutoFit/>
          </a:bodyPr>
          <a:lstStyle/>
          <a:p>
            <a:r>
              <a:rPr lang="en-GB" sz="2400" b="1" u="sng" dirty="0" smtClean="0">
                <a:latin typeface="Calibri" panose="020F0502020204030204" pitchFamily="34" charset="0"/>
                <a:ea typeface="Times New Roman" panose="02020603050405020304" pitchFamily="18" charset="0"/>
                <a:cs typeface="Verdana" panose="020B0604030504040204" pitchFamily="34" charset="0"/>
              </a:rPr>
              <a:t>1) Voluntary muscles</a:t>
            </a:r>
            <a:endParaRPr lang="en-GB" sz="2400" dirty="0"/>
          </a:p>
        </p:txBody>
      </p:sp>
      <p:sp>
        <p:nvSpPr>
          <p:cNvPr id="7" name="Rectangle 6"/>
          <p:cNvSpPr/>
          <p:nvPr/>
        </p:nvSpPr>
        <p:spPr>
          <a:xfrm>
            <a:off x="5803275" y="2234092"/>
            <a:ext cx="3600689" cy="461665"/>
          </a:xfrm>
          <a:prstGeom prst="rect">
            <a:avLst/>
          </a:prstGeom>
        </p:spPr>
        <p:txBody>
          <a:bodyPr wrap="square">
            <a:spAutoFit/>
          </a:bodyPr>
          <a:lstStyle/>
          <a:p>
            <a:r>
              <a:rPr lang="en-GB" sz="2400" b="1" u="sng" dirty="0" smtClean="0">
                <a:latin typeface="Calibri" panose="020F0502020204030204" pitchFamily="34" charset="0"/>
                <a:ea typeface="Times New Roman" panose="02020603050405020304" pitchFamily="18" charset="0"/>
                <a:cs typeface="Verdana" panose="020B0604030504040204" pitchFamily="34" charset="0"/>
              </a:rPr>
              <a:t>3) Involuntary muscles</a:t>
            </a:r>
            <a:endParaRPr lang="en-GB" sz="2400" dirty="0"/>
          </a:p>
        </p:txBody>
      </p:sp>
      <p:sp>
        <p:nvSpPr>
          <p:cNvPr id="8" name="Rectangle 7"/>
          <p:cNvSpPr/>
          <p:nvPr/>
        </p:nvSpPr>
        <p:spPr>
          <a:xfrm>
            <a:off x="3073891" y="2271434"/>
            <a:ext cx="2839014" cy="461665"/>
          </a:xfrm>
          <a:prstGeom prst="rect">
            <a:avLst/>
          </a:prstGeom>
        </p:spPr>
        <p:txBody>
          <a:bodyPr wrap="square">
            <a:spAutoFit/>
          </a:bodyPr>
          <a:lstStyle/>
          <a:p>
            <a:r>
              <a:rPr lang="en-GB" sz="2400" b="1" u="sng" dirty="0" smtClean="0">
                <a:latin typeface="Calibri" panose="020F0502020204030204" pitchFamily="34" charset="0"/>
                <a:ea typeface="Times New Roman" panose="02020603050405020304" pitchFamily="18" charset="0"/>
                <a:cs typeface="Verdana" panose="020B0604030504040204" pitchFamily="34" charset="0"/>
              </a:rPr>
              <a:t>2) Cardiac muscle</a:t>
            </a:r>
            <a:endParaRPr lang="en-GB" sz="2400" dirty="0"/>
          </a:p>
        </p:txBody>
      </p:sp>
      <p:sp>
        <p:nvSpPr>
          <p:cNvPr id="12" name="TextBox 11"/>
          <p:cNvSpPr txBox="1"/>
          <p:nvPr/>
        </p:nvSpPr>
        <p:spPr>
          <a:xfrm>
            <a:off x="39599" y="944913"/>
            <a:ext cx="5779627" cy="1077218"/>
          </a:xfrm>
          <a:prstGeom prst="rect">
            <a:avLst/>
          </a:prstGeom>
          <a:noFill/>
        </p:spPr>
        <p:txBody>
          <a:bodyPr wrap="square" rtlCol="0">
            <a:spAutoFit/>
          </a:bodyPr>
          <a:lstStyle/>
          <a:p>
            <a:r>
              <a:rPr lang="en-GB" sz="1600" b="1" dirty="0" smtClean="0"/>
              <a:t>Problem: </a:t>
            </a:r>
          </a:p>
          <a:p>
            <a:endParaRPr lang="en-GB" sz="1600" b="1" dirty="0"/>
          </a:p>
          <a:p>
            <a:r>
              <a:rPr lang="en-GB" sz="1600" dirty="0" smtClean="0"/>
              <a:t>There are 3 types of muscles make a list of the characteristics of each type using the  </a:t>
            </a:r>
            <a:endParaRPr lang="en-GB" sz="1600" dirty="0"/>
          </a:p>
        </p:txBody>
      </p:sp>
      <p:cxnSp>
        <p:nvCxnSpPr>
          <p:cNvPr id="24" name="Straight Connector 23"/>
          <p:cNvCxnSpPr/>
          <p:nvPr/>
        </p:nvCxnSpPr>
        <p:spPr>
          <a:xfrm flipH="1">
            <a:off x="2958456" y="2227917"/>
            <a:ext cx="31323" cy="45131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819226" y="2805308"/>
            <a:ext cx="13955" cy="39497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Title 1"/>
          <p:cNvSpPr>
            <a:spLocks noGrp="1"/>
          </p:cNvSpPr>
          <p:nvPr>
            <p:ph type="title"/>
          </p:nvPr>
        </p:nvSpPr>
        <p:spPr>
          <a:xfrm>
            <a:off x="78060" y="0"/>
            <a:ext cx="5685346" cy="1297978"/>
          </a:xfrm>
        </p:spPr>
        <p:txBody>
          <a:bodyPr>
            <a:noAutofit/>
          </a:bodyPr>
          <a:lstStyle/>
          <a:p>
            <a:r>
              <a:rPr lang="en-GB" sz="2800" b="1" u="sng" dirty="0">
                <a:latin typeface="Calibri" panose="020F0502020204030204" pitchFamily="34" charset="0"/>
                <a:ea typeface="Times New Roman" panose="02020603050405020304" pitchFamily="18" charset="0"/>
                <a:cs typeface="Verdana" panose="020B0604030504040204" pitchFamily="34" charset="0"/>
              </a:rPr>
              <a:t>Classification and characteristics of muscle types</a:t>
            </a:r>
            <a:r>
              <a:rPr lang="en-GB" sz="2800" b="1" dirty="0">
                <a:latin typeface="Calibri" panose="020F0502020204030204" pitchFamily="34" charset="0"/>
                <a:ea typeface="Times New Roman" panose="02020603050405020304" pitchFamily="18" charset="0"/>
                <a:cs typeface="Verdana" panose="020B0604030504040204" pitchFamily="34" charset="0"/>
              </a:rPr>
              <a:t>: </a:t>
            </a:r>
            <a:endParaRPr lang="en-GB" sz="2800" b="1" dirty="0"/>
          </a:p>
        </p:txBody>
      </p:sp>
      <p:pic>
        <p:nvPicPr>
          <p:cNvPr id="28" name="Picture 27"/>
          <p:cNvPicPr>
            <a:picLocks noChangeAspect="1"/>
          </p:cNvPicPr>
          <p:nvPr/>
        </p:nvPicPr>
        <p:blipFill rotWithShape="1">
          <a:blip r:embed="rId2"/>
          <a:srcRect l="7135" t="3157" r="9693" b="4365"/>
          <a:stretch/>
        </p:blipFill>
        <p:spPr>
          <a:xfrm>
            <a:off x="5805272" y="114911"/>
            <a:ext cx="3101494" cy="2155276"/>
          </a:xfrm>
          <a:prstGeom prst="rect">
            <a:avLst/>
          </a:prstGeom>
          <a:ln>
            <a:solidFill>
              <a:schemeClr val="tx1"/>
            </a:solidFill>
          </a:ln>
        </p:spPr>
      </p:pic>
    </p:spTree>
    <p:extLst>
      <p:ext uri="{BB962C8B-B14F-4D97-AF65-F5344CB8AC3E}">
        <p14:creationId xmlns:p14="http://schemas.microsoft.com/office/powerpoint/2010/main" val="17171627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1468" y="2977238"/>
            <a:ext cx="2609504" cy="888683"/>
          </a:xfrm>
        </p:spPr>
        <p:style>
          <a:lnRef idx="2">
            <a:schemeClr val="dk1"/>
          </a:lnRef>
          <a:fillRef idx="1">
            <a:schemeClr val="lt1"/>
          </a:fillRef>
          <a:effectRef idx="0">
            <a:schemeClr val="dk1"/>
          </a:effectRef>
          <a:fontRef idx="minor">
            <a:schemeClr val="dk1"/>
          </a:fontRef>
        </p:style>
        <p:txBody>
          <a:bodyPr>
            <a:noAutofit/>
          </a:bodyPr>
          <a:lstStyle/>
          <a:p>
            <a:pPr algn="ctr"/>
            <a:r>
              <a:rPr lang="en-GB" sz="2400" b="1" u="sng" dirty="0" smtClean="0"/>
              <a:t>Sports of the</a:t>
            </a:r>
            <a:br>
              <a:rPr lang="en-GB" sz="2400" b="1" u="sng" dirty="0" smtClean="0"/>
            </a:br>
            <a:r>
              <a:rPr lang="en-GB" sz="2400" b="1" u="sng" dirty="0" smtClean="0"/>
              <a:t>Types of Fibres </a:t>
            </a:r>
            <a:endParaRPr lang="en-GB" sz="2400" b="1" u="sng" dirty="0"/>
          </a:p>
        </p:txBody>
      </p:sp>
      <p:cxnSp>
        <p:nvCxnSpPr>
          <p:cNvPr id="6" name="Straight Arrow Connector 5"/>
          <p:cNvCxnSpPr/>
          <p:nvPr/>
        </p:nvCxnSpPr>
        <p:spPr>
          <a:xfrm flipV="1">
            <a:off x="5690972" y="2730250"/>
            <a:ext cx="194252" cy="2469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H="1">
            <a:off x="4292398" y="3865921"/>
            <a:ext cx="8540" cy="3097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H="1" flipV="1">
            <a:off x="2887217" y="2748428"/>
            <a:ext cx="185617" cy="2288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5482754" y="2471429"/>
            <a:ext cx="683200" cy="276999"/>
          </a:xfrm>
          <a:prstGeom prst="rect">
            <a:avLst/>
          </a:prstGeom>
        </p:spPr>
        <p:txBody>
          <a:bodyPr wrap="none">
            <a:spAutoFit/>
          </a:bodyPr>
          <a:lstStyle/>
          <a:p>
            <a:r>
              <a:rPr lang="en-US" sz="1200" b="1" u="sng" dirty="0"/>
              <a:t>Type </a:t>
            </a:r>
            <a:r>
              <a:rPr lang="en-US" sz="1200" b="1" u="sng" dirty="0" err="1" smtClean="0"/>
              <a:t>IIa</a:t>
            </a:r>
            <a:endParaRPr lang="en-US" sz="1200" b="1" u="sng" dirty="0"/>
          </a:p>
        </p:txBody>
      </p:sp>
      <p:sp>
        <p:nvSpPr>
          <p:cNvPr id="11" name="Rectangle 10"/>
          <p:cNvSpPr/>
          <p:nvPr/>
        </p:nvSpPr>
        <p:spPr>
          <a:xfrm>
            <a:off x="3892493" y="4175637"/>
            <a:ext cx="773738" cy="307777"/>
          </a:xfrm>
          <a:prstGeom prst="rect">
            <a:avLst/>
          </a:prstGeom>
        </p:spPr>
        <p:txBody>
          <a:bodyPr wrap="square">
            <a:spAutoFit/>
          </a:bodyPr>
          <a:lstStyle/>
          <a:p>
            <a:r>
              <a:rPr lang="en-US" sz="1400" b="1" u="sng" dirty="0"/>
              <a:t>Type IIX</a:t>
            </a:r>
          </a:p>
        </p:txBody>
      </p:sp>
      <p:sp>
        <p:nvSpPr>
          <p:cNvPr id="12" name="Rectangle 11"/>
          <p:cNvSpPr/>
          <p:nvPr/>
        </p:nvSpPr>
        <p:spPr>
          <a:xfrm>
            <a:off x="2533831" y="2498069"/>
            <a:ext cx="566181" cy="276999"/>
          </a:xfrm>
          <a:prstGeom prst="rect">
            <a:avLst/>
          </a:prstGeom>
        </p:spPr>
        <p:txBody>
          <a:bodyPr wrap="none">
            <a:spAutoFit/>
          </a:bodyPr>
          <a:lstStyle/>
          <a:p>
            <a:pPr algn="ctr"/>
            <a:r>
              <a:rPr lang="en-US" sz="1200" b="1" u="sng" dirty="0" smtClean="0"/>
              <a:t>Type I</a:t>
            </a:r>
            <a:endParaRPr lang="en-US" sz="1200" b="1" u="sng" dirty="0"/>
          </a:p>
        </p:txBody>
      </p:sp>
      <p:cxnSp>
        <p:nvCxnSpPr>
          <p:cNvPr id="18" name="Straight Arrow Connector 17"/>
          <p:cNvCxnSpPr/>
          <p:nvPr/>
        </p:nvCxnSpPr>
        <p:spPr>
          <a:xfrm flipV="1">
            <a:off x="5987433" y="2260963"/>
            <a:ext cx="194252" cy="2469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H="1" flipV="1">
            <a:off x="2572949" y="2279141"/>
            <a:ext cx="185617" cy="2288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H="1">
            <a:off x="4283858" y="4452637"/>
            <a:ext cx="8540" cy="3097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Rectangle 12"/>
          <p:cNvSpPr/>
          <p:nvPr/>
        </p:nvSpPr>
        <p:spPr>
          <a:xfrm>
            <a:off x="1831530" y="1983964"/>
            <a:ext cx="1482842" cy="276999"/>
          </a:xfrm>
          <a:prstGeom prst="rect">
            <a:avLst/>
          </a:prstGeom>
        </p:spPr>
        <p:txBody>
          <a:bodyPr wrap="none">
            <a:spAutoFit/>
          </a:bodyPr>
          <a:lstStyle/>
          <a:p>
            <a:pPr algn="ctr"/>
            <a:r>
              <a:rPr lang="en-US" sz="1200" b="1" u="sng" dirty="0" smtClean="0"/>
              <a:t>_______Twitch </a:t>
            </a:r>
            <a:r>
              <a:rPr lang="en-US" sz="1200" b="1" u="sng" dirty="0" err="1" smtClean="0"/>
              <a:t>fibre</a:t>
            </a:r>
            <a:endParaRPr lang="en-US" sz="1200" b="1" u="sng" dirty="0"/>
          </a:p>
        </p:txBody>
      </p:sp>
      <p:sp>
        <p:nvSpPr>
          <p:cNvPr id="14" name="Rectangle 13"/>
          <p:cNvSpPr/>
          <p:nvPr/>
        </p:nvSpPr>
        <p:spPr>
          <a:xfrm>
            <a:off x="5574622" y="1981086"/>
            <a:ext cx="1482842" cy="276999"/>
          </a:xfrm>
          <a:prstGeom prst="rect">
            <a:avLst/>
          </a:prstGeom>
        </p:spPr>
        <p:txBody>
          <a:bodyPr wrap="none">
            <a:spAutoFit/>
          </a:bodyPr>
          <a:lstStyle/>
          <a:p>
            <a:pPr algn="ctr"/>
            <a:r>
              <a:rPr lang="en-US" sz="1200" b="1" u="sng" dirty="0" smtClean="0"/>
              <a:t>_______Twitch </a:t>
            </a:r>
            <a:r>
              <a:rPr lang="en-US" sz="1200" b="1" u="sng" dirty="0" err="1" smtClean="0"/>
              <a:t>fibre</a:t>
            </a:r>
            <a:endParaRPr lang="en-US" sz="1200" b="1" u="sng" dirty="0"/>
          </a:p>
        </p:txBody>
      </p:sp>
      <p:sp>
        <p:nvSpPr>
          <p:cNvPr id="15" name="Rectangle 14"/>
          <p:cNvSpPr/>
          <p:nvPr/>
        </p:nvSpPr>
        <p:spPr>
          <a:xfrm>
            <a:off x="3559517" y="4793130"/>
            <a:ext cx="1482842" cy="276999"/>
          </a:xfrm>
          <a:prstGeom prst="rect">
            <a:avLst/>
          </a:prstGeom>
        </p:spPr>
        <p:txBody>
          <a:bodyPr wrap="none">
            <a:spAutoFit/>
          </a:bodyPr>
          <a:lstStyle/>
          <a:p>
            <a:pPr algn="ctr"/>
            <a:r>
              <a:rPr lang="en-US" sz="1200" b="1" u="sng" dirty="0" smtClean="0"/>
              <a:t>_______Twitch </a:t>
            </a:r>
            <a:r>
              <a:rPr lang="en-US" sz="1200" b="1" u="sng" dirty="0" err="1" smtClean="0"/>
              <a:t>fibre</a:t>
            </a:r>
            <a:endParaRPr lang="en-US" sz="1200" b="1" u="sng" dirty="0"/>
          </a:p>
        </p:txBody>
      </p:sp>
      <p:sp>
        <p:nvSpPr>
          <p:cNvPr id="4" name="Rounded Rectangle 3"/>
          <p:cNvSpPr/>
          <p:nvPr/>
        </p:nvSpPr>
        <p:spPr>
          <a:xfrm>
            <a:off x="191718" y="100361"/>
            <a:ext cx="8640047" cy="656806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01726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0" y="347554"/>
            <a:ext cx="7020489" cy="416738"/>
          </a:xfrm>
        </p:spPr>
        <p:txBody>
          <a:bodyPr>
            <a:noAutofit/>
          </a:bodyPr>
          <a:lstStyle/>
          <a:p>
            <a:pPr algn="l"/>
            <a:r>
              <a:rPr lang="en-GB" sz="1400" dirty="0" smtClean="0"/>
              <a:t>Name: ………………………………….</a:t>
            </a:r>
            <a:br>
              <a:rPr lang="en-GB" sz="1400" dirty="0" smtClean="0"/>
            </a:br>
            <a:r>
              <a:rPr lang="en-GB" sz="1400" dirty="0" smtClean="0"/>
              <a:t>In pairs explain this movement using ALL the information we have done on muscles so far</a:t>
            </a:r>
            <a:endParaRPr lang="en-GB" sz="1400" dirty="0"/>
          </a:p>
        </p:txBody>
      </p:sp>
      <p:pic>
        <p:nvPicPr>
          <p:cNvPr id="2050" name="Picture 2" descr="http://www.dyestat.com/members/images/1111/488422_full.jpg"/>
          <p:cNvPicPr>
            <a:picLocks noChangeAspect="1" noChangeArrowheads="1"/>
          </p:cNvPicPr>
          <p:nvPr/>
        </p:nvPicPr>
        <p:blipFill rotWithShape="1">
          <a:blip r:embed="rId2">
            <a:extLst>
              <a:ext uri="{28A0092B-C50C-407E-A947-70E740481C1C}">
                <a14:useLocalDpi xmlns:a14="http://schemas.microsoft.com/office/drawing/2010/main" val="0"/>
              </a:ext>
            </a:extLst>
          </a:blip>
          <a:srcRect l="27314" r="21177"/>
          <a:stretch/>
        </p:blipFill>
        <p:spPr bwMode="auto">
          <a:xfrm>
            <a:off x="3325054" y="2241395"/>
            <a:ext cx="2335359" cy="323267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6568068" y="1115121"/>
            <a:ext cx="2252546" cy="461665"/>
          </a:xfrm>
          <a:prstGeom prst="rect">
            <a:avLst/>
          </a:prstGeom>
          <a:noFill/>
        </p:spPr>
        <p:txBody>
          <a:bodyPr wrap="square" rtlCol="0">
            <a:spAutoFit/>
          </a:bodyPr>
          <a:lstStyle/>
          <a:p>
            <a:r>
              <a:rPr lang="en-GB" sz="1200" dirty="0" smtClean="0"/>
              <a:t>This athlete would have mainly _________ twitch fibres because</a:t>
            </a:r>
            <a:endParaRPr lang="en-GB" sz="1200" dirty="0"/>
          </a:p>
        </p:txBody>
      </p:sp>
      <p:cxnSp>
        <p:nvCxnSpPr>
          <p:cNvPr id="7" name="Straight Arrow Connector 6"/>
          <p:cNvCxnSpPr/>
          <p:nvPr/>
        </p:nvCxnSpPr>
        <p:spPr>
          <a:xfrm flipV="1">
            <a:off x="4492733" y="1557827"/>
            <a:ext cx="2075335" cy="8842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88264" y="111512"/>
            <a:ext cx="6747434" cy="680225"/>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sp>
        <p:nvSpPr>
          <p:cNvPr id="11" name="Rectangle 10"/>
          <p:cNvSpPr/>
          <p:nvPr/>
        </p:nvSpPr>
        <p:spPr>
          <a:xfrm>
            <a:off x="88264" y="1194232"/>
            <a:ext cx="3083312" cy="261610"/>
          </a:xfrm>
          <a:prstGeom prst="rect">
            <a:avLst/>
          </a:prstGeom>
        </p:spPr>
        <p:txBody>
          <a:bodyPr wrap="square">
            <a:spAutoFit/>
          </a:bodyPr>
          <a:lstStyle/>
          <a:p>
            <a:r>
              <a:rPr lang="en-GB" sz="1100" b="1" u="sng" dirty="0" smtClean="0">
                <a:latin typeface="Calibri" panose="020F0502020204030204" pitchFamily="34" charset="0"/>
                <a:ea typeface="Times New Roman" panose="02020603050405020304" pitchFamily="18" charset="0"/>
                <a:cs typeface="Verdana" panose="020B0604030504040204" pitchFamily="34" charset="0"/>
              </a:rPr>
              <a:t>1) Voluntary muscles</a:t>
            </a:r>
            <a:endParaRPr lang="en-GB" sz="1100" dirty="0"/>
          </a:p>
        </p:txBody>
      </p:sp>
      <p:sp>
        <p:nvSpPr>
          <p:cNvPr id="12" name="Rectangle 11"/>
          <p:cNvSpPr/>
          <p:nvPr/>
        </p:nvSpPr>
        <p:spPr>
          <a:xfrm>
            <a:off x="0" y="2727420"/>
            <a:ext cx="3600689" cy="261610"/>
          </a:xfrm>
          <a:prstGeom prst="rect">
            <a:avLst/>
          </a:prstGeom>
        </p:spPr>
        <p:txBody>
          <a:bodyPr wrap="square">
            <a:spAutoFit/>
          </a:bodyPr>
          <a:lstStyle/>
          <a:p>
            <a:r>
              <a:rPr lang="en-GB" sz="1100" b="1" u="sng" dirty="0" smtClean="0">
                <a:latin typeface="Calibri" panose="020F0502020204030204" pitchFamily="34" charset="0"/>
                <a:ea typeface="Times New Roman" panose="02020603050405020304" pitchFamily="18" charset="0"/>
                <a:cs typeface="Verdana" panose="020B0604030504040204" pitchFamily="34" charset="0"/>
              </a:rPr>
              <a:t>3) Involuntary muscles</a:t>
            </a:r>
            <a:endParaRPr lang="en-GB" sz="1100" dirty="0"/>
          </a:p>
        </p:txBody>
      </p:sp>
      <p:sp>
        <p:nvSpPr>
          <p:cNvPr id="13" name="Rectangle 12"/>
          <p:cNvSpPr/>
          <p:nvPr/>
        </p:nvSpPr>
        <p:spPr>
          <a:xfrm>
            <a:off x="88264" y="1939999"/>
            <a:ext cx="2839014" cy="261610"/>
          </a:xfrm>
          <a:prstGeom prst="rect">
            <a:avLst/>
          </a:prstGeom>
        </p:spPr>
        <p:txBody>
          <a:bodyPr wrap="square">
            <a:spAutoFit/>
          </a:bodyPr>
          <a:lstStyle/>
          <a:p>
            <a:r>
              <a:rPr lang="en-GB" sz="1100" b="1" u="sng" dirty="0" smtClean="0">
                <a:latin typeface="Calibri" panose="020F0502020204030204" pitchFamily="34" charset="0"/>
                <a:ea typeface="Times New Roman" panose="02020603050405020304" pitchFamily="18" charset="0"/>
                <a:cs typeface="Verdana" panose="020B0604030504040204" pitchFamily="34" charset="0"/>
              </a:rPr>
              <a:t>2) Cardiac muscle</a:t>
            </a:r>
            <a:endParaRPr lang="en-GB" sz="1100" dirty="0"/>
          </a:p>
        </p:txBody>
      </p:sp>
      <p:sp>
        <p:nvSpPr>
          <p:cNvPr id="14" name="TextBox 13"/>
          <p:cNvSpPr txBox="1"/>
          <p:nvPr/>
        </p:nvSpPr>
        <p:spPr>
          <a:xfrm>
            <a:off x="-59537" y="959349"/>
            <a:ext cx="2393460" cy="276999"/>
          </a:xfrm>
          <a:prstGeom prst="rect">
            <a:avLst/>
          </a:prstGeom>
          <a:noFill/>
        </p:spPr>
        <p:txBody>
          <a:bodyPr wrap="square" rtlCol="0">
            <a:spAutoFit/>
          </a:bodyPr>
          <a:lstStyle/>
          <a:p>
            <a:r>
              <a:rPr lang="en-GB" sz="1200" dirty="0" smtClean="0"/>
              <a:t>These muscles are needed because </a:t>
            </a:r>
            <a:endParaRPr lang="en-GB" sz="1200" dirty="0"/>
          </a:p>
        </p:txBody>
      </p:sp>
      <p:sp>
        <p:nvSpPr>
          <p:cNvPr id="16" name="TextBox 15"/>
          <p:cNvSpPr txBox="1"/>
          <p:nvPr/>
        </p:nvSpPr>
        <p:spPr>
          <a:xfrm>
            <a:off x="7124024" y="5228079"/>
            <a:ext cx="1595309" cy="1277273"/>
          </a:xfrm>
          <a:prstGeom prst="rect">
            <a:avLst/>
          </a:prstGeom>
          <a:noFill/>
          <a:ln>
            <a:solidFill>
              <a:schemeClr val="accent1"/>
            </a:solidFill>
          </a:ln>
        </p:spPr>
        <p:txBody>
          <a:bodyPr wrap="none" rtlCol="0">
            <a:spAutoFit/>
          </a:bodyPr>
          <a:lstStyle/>
          <a:p>
            <a:r>
              <a:rPr lang="en-GB" sz="1100" b="1" dirty="0" smtClean="0"/>
              <a:t>Today: </a:t>
            </a:r>
          </a:p>
          <a:p>
            <a:pPr marL="171450" indent="-171450">
              <a:buFont typeface="Arial" panose="020B0604020202020204" pitchFamily="34" charset="0"/>
              <a:buChar char="•"/>
            </a:pPr>
            <a:r>
              <a:rPr lang="en-GB" sz="1100" b="1" dirty="0" smtClean="0"/>
              <a:t>Type of muscle</a:t>
            </a:r>
          </a:p>
          <a:p>
            <a:pPr marL="171450" indent="-171450">
              <a:buFont typeface="Arial" panose="020B0604020202020204" pitchFamily="34" charset="0"/>
              <a:buChar char="•"/>
            </a:pPr>
            <a:r>
              <a:rPr lang="en-GB" sz="1100" b="1" dirty="0" smtClean="0"/>
              <a:t>Type of muscle fibres</a:t>
            </a:r>
          </a:p>
          <a:p>
            <a:r>
              <a:rPr lang="en-GB" sz="1100" dirty="0" smtClean="0"/>
              <a:t>Previous learning: </a:t>
            </a:r>
            <a:endParaRPr lang="en-GB" sz="1100" dirty="0"/>
          </a:p>
          <a:p>
            <a:pPr marL="285750" indent="-285750">
              <a:buFont typeface="Arial" panose="020B0604020202020204" pitchFamily="34" charset="0"/>
              <a:buChar char="•"/>
            </a:pPr>
            <a:r>
              <a:rPr lang="en-GB" sz="1100" dirty="0" smtClean="0">
                <a:solidFill>
                  <a:srgbClr val="FF0000"/>
                </a:solidFill>
              </a:rPr>
              <a:t>Location of muscles</a:t>
            </a:r>
          </a:p>
          <a:p>
            <a:pPr marL="285750" indent="-285750">
              <a:buFont typeface="Arial" panose="020B0604020202020204" pitchFamily="34" charset="0"/>
              <a:buChar char="•"/>
            </a:pPr>
            <a:r>
              <a:rPr lang="en-GB" sz="1100" dirty="0" smtClean="0">
                <a:solidFill>
                  <a:schemeClr val="accent6"/>
                </a:solidFill>
              </a:rPr>
              <a:t>Muscle jobs</a:t>
            </a:r>
          </a:p>
          <a:p>
            <a:pPr marL="285750" indent="-285750">
              <a:buFont typeface="Arial" panose="020B0604020202020204" pitchFamily="34" charset="0"/>
              <a:buChar char="•"/>
            </a:pPr>
            <a:r>
              <a:rPr lang="en-GB" sz="1100" dirty="0" smtClean="0">
                <a:solidFill>
                  <a:srgbClr val="00B050"/>
                </a:solidFill>
              </a:rPr>
              <a:t>Antagonistic pairs</a:t>
            </a:r>
          </a:p>
        </p:txBody>
      </p:sp>
      <p:sp>
        <p:nvSpPr>
          <p:cNvPr id="4" name="TextBox 3"/>
          <p:cNvSpPr txBox="1"/>
          <p:nvPr/>
        </p:nvSpPr>
        <p:spPr>
          <a:xfrm>
            <a:off x="6757977" y="6506376"/>
            <a:ext cx="2311444" cy="261610"/>
          </a:xfrm>
          <a:prstGeom prst="rect">
            <a:avLst/>
          </a:prstGeom>
          <a:noFill/>
        </p:spPr>
        <p:txBody>
          <a:bodyPr wrap="none" rtlCol="0">
            <a:spAutoFit/>
          </a:bodyPr>
          <a:lstStyle/>
          <a:p>
            <a:r>
              <a:rPr lang="en-US" sz="1100" dirty="0" smtClean="0"/>
              <a:t>Extension –add previous learning too</a:t>
            </a:r>
            <a:endParaRPr lang="en-US" sz="1100" dirty="0"/>
          </a:p>
        </p:txBody>
      </p:sp>
      <p:sp>
        <p:nvSpPr>
          <p:cNvPr id="6" name="TextBox 5"/>
          <p:cNvSpPr txBox="1"/>
          <p:nvPr/>
        </p:nvSpPr>
        <p:spPr>
          <a:xfrm>
            <a:off x="7460650" y="111512"/>
            <a:ext cx="1646605" cy="369332"/>
          </a:xfrm>
          <a:prstGeom prst="rect">
            <a:avLst/>
          </a:prstGeom>
          <a:noFill/>
        </p:spPr>
        <p:txBody>
          <a:bodyPr wrap="none" rtlCol="0">
            <a:spAutoFit/>
          </a:bodyPr>
          <a:lstStyle/>
          <a:p>
            <a:r>
              <a:rPr lang="en-US" b="1" u="sng" dirty="0" smtClean="0"/>
              <a:t>Home Learning</a:t>
            </a:r>
            <a:endParaRPr lang="en-US" b="1" u="sng" dirty="0"/>
          </a:p>
        </p:txBody>
      </p:sp>
    </p:spTree>
    <p:extLst>
      <p:ext uri="{BB962C8B-B14F-4D97-AF65-F5344CB8AC3E}">
        <p14:creationId xmlns:p14="http://schemas.microsoft.com/office/powerpoint/2010/main" val="35468109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88264" y="111512"/>
            <a:ext cx="6747434" cy="680225"/>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pic>
        <p:nvPicPr>
          <p:cNvPr id="1026" name="Picture 2" descr="Miami Heat v Orlando Magic"/>
          <p:cNvPicPr>
            <a:picLocks noChangeAspect="1" noChangeArrowheads="1"/>
          </p:cNvPicPr>
          <p:nvPr/>
        </p:nvPicPr>
        <p:blipFill rotWithShape="1">
          <a:blip r:embed="rId2">
            <a:extLst>
              <a:ext uri="{28A0092B-C50C-407E-A947-70E740481C1C}">
                <a14:useLocalDpi xmlns:a14="http://schemas.microsoft.com/office/drawing/2010/main" val="0"/>
              </a:ext>
            </a:extLst>
          </a:blip>
          <a:srcRect l="32406" r="27820"/>
          <a:stretch/>
        </p:blipFill>
        <p:spPr bwMode="auto">
          <a:xfrm>
            <a:off x="4049486" y="869796"/>
            <a:ext cx="1632858" cy="565785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6720011" y="1115121"/>
            <a:ext cx="2252546" cy="461665"/>
          </a:xfrm>
          <a:prstGeom prst="rect">
            <a:avLst/>
          </a:prstGeom>
          <a:noFill/>
        </p:spPr>
        <p:txBody>
          <a:bodyPr wrap="square" rtlCol="0">
            <a:spAutoFit/>
          </a:bodyPr>
          <a:lstStyle/>
          <a:p>
            <a:r>
              <a:rPr lang="en-GB" sz="1200" dirty="0" smtClean="0"/>
              <a:t>This athlete would have mainly _________ twitch fibres because</a:t>
            </a:r>
            <a:endParaRPr lang="en-GB" sz="1200" dirty="0"/>
          </a:p>
        </p:txBody>
      </p:sp>
      <p:cxnSp>
        <p:nvCxnSpPr>
          <p:cNvPr id="9" name="Straight Arrow Connector 8"/>
          <p:cNvCxnSpPr/>
          <p:nvPr/>
        </p:nvCxnSpPr>
        <p:spPr>
          <a:xfrm flipV="1">
            <a:off x="5682344" y="1557827"/>
            <a:ext cx="1037667" cy="6835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88264" y="1194232"/>
            <a:ext cx="3083312" cy="261610"/>
          </a:xfrm>
          <a:prstGeom prst="rect">
            <a:avLst/>
          </a:prstGeom>
        </p:spPr>
        <p:txBody>
          <a:bodyPr wrap="square">
            <a:spAutoFit/>
          </a:bodyPr>
          <a:lstStyle/>
          <a:p>
            <a:r>
              <a:rPr lang="en-GB" sz="1100" b="1" u="sng" dirty="0" smtClean="0">
                <a:latin typeface="Calibri" panose="020F0502020204030204" pitchFamily="34" charset="0"/>
                <a:ea typeface="Times New Roman" panose="02020603050405020304" pitchFamily="18" charset="0"/>
                <a:cs typeface="Verdana" panose="020B0604030504040204" pitchFamily="34" charset="0"/>
              </a:rPr>
              <a:t>1) Voluntary muscles</a:t>
            </a:r>
            <a:endParaRPr lang="en-GB" sz="1100" dirty="0"/>
          </a:p>
        </p:txBody>
      </p:sp>
      <p:sp>
        <p:nvSpPr>
          <p:cNvPr id="13" name="Rectangle 12"/>
          <p:cNvSpPr/>
          <p:nvPr/>
        </p:nvSpPr>
        <p:spPr>
          <a:xfrm>
            <a:off x="0" y="2727420"/>
            <a:ext cx="3600689" cy="261610"/>
          </a:xfrm>
          <a:prstGeom prst="rect">
            <a:avLst/>
          </a:prstGeom>
        </p:spPr>
        <p:txBody>
          <a:bodyPr wrap="square">
            <a:spAutoFit/>
          </a:bodyPr>
          <a:lstStyle/>
          <a:p>
            <a:r>
              <a:rPr lang="en-GB" sz="1100" b="1" u="sng" dirty="0" smtClean="0">
                <a:latin typeface="Calibri" panose="020F0502020204030204" pitchFamily="34" charset="0"/>
                <a:ea typeface="Times New Roman" panose="02020603050405020304" pitchFamily="18" charset="0"/>
                <a:cs typeface="Verdana" panose="020B0604030504040204" pitchFamily="34" charset="0"/>
              </a:rPr>
              <a:t>3) Involuntary muscles</a:t>
            </a:r>
            <a:endParaRPr lang="en-GB" sz="1100" dirty="0"/>
          </a:p>
        </p:txBody>
      </p:sp>
      <p:sp>
        <p:nvSpPr>
          <p:cNvPr id="14" name="Rectangle 13"/>
          <p:cNvSpPr/>
          <p:nvPr/>
        </p:nvSpPr>
        <p:spPr>
          <a:xfrm>
            <a:off x="88264" y="1939999"/>
            <a:ext cx="2839014" cy="261610"/>
          </a:xfrm>
          <a:prstGeom prst="rect">
            <a:avLst/>
          </a:prstGeom>
        </p:spPr>
        <p:txBody>
          <a:bodyPr wrap="square">
            <a:spAutoFit/>
          </a:bodyPr>
          <a:lstStyle/>
          <a:p>
            <a:r>
              <a:rPr lang="en-GB" sz="1100" b="1" u="sng" dirty="0" smtClean="0">
                <a:latin typeface="Calibri" panose="020F0502020204030204" pitchFamily="34" charset="0"/>
                <a:ea typeface="Times New Roman" panose="02020603050405020304" pitchFamily="18" charset="0"/>
                <a:cs typeface="Verdana" panose="020B0604030504040204" pitchFamily="34" charset="0"/>
              </a:rPr>
              <a:t>2) Cardiac muscle</a:t>
            </a:r>
            <a:endParaRPr lang="en-GB" sz="1100" dirty="0"/>
          </a:p>
        </p:txBody>
      </p:sp>
      <p:sp>
        <p:nvSpPr>
          <p:cNvPr id="11" name="TextBox 10"/>
          <p:cNvSpPr txBox="1"/>
          <p:nvPr/>
        </p:nvSpPr>
        <p:spPr>
          <a:xfrm>
            <a:off x="-59537" y="959349"/>
            <a:ext cx="2393460" cy="276999"/>
          </a:xfrm>
          <a:prstGeom prst="rect">
            <a:avLst/>
          </a:prstGeom>
          <a:noFill/>
        </p:spPr>
        <p:txBody>
          <a:bodyPr wrap="square" rtlCol="0">
            <a:spAutoFit/>
          </a:bodyPr>
          <a:lstStyle/>
          <a:p>
            <a:r>
              <a:rPr lang="en-GB" sz="1200" dirty="0" smtClean="0"/>
              <a:t>These muscles are needed because </a:t>
            </a:r>
            <a:endParaRPr lang="en-GB" sz="1200" dirty="0"/>
          </a:p>
        </p:txBody>
      </p:sp>
      <p:sp>
        <p:nvSpPr>
          <p:cNvPr id="16" name="Title 1"/>
          <p:cNvSpPr>
            <a:spLocks noGrp="1"/>
          </p:cNvSpPr>
          <p:nvPr>
            <p:ph type="title"/>
          </p:nvPr>
        </p:nvSpPr>
        <p:spPr>
          <a:xfrm>
            <a:off x="15930" y="347554"/>
            <a:ext cx="7020489" cy="416738"/>
          </a:xfrm>
        </p:spPr>
        <p:txBody>
          <a:bodyPr>
            <a:noAutofit/>
          </a:bodyPr>
          <a:lstStyle/>
          <a:p>
            <a:pPr algn="l"/>
            <a:r>
              <a:rPr lang="en-GB" sz="1400" dirty="0" smtClean="0"/>
              <a:t>Name: ………………………………….</a:t>
            </a:r>
            <a:br>
              <a:rPr lang="en-GB" sz="1400" dirty="0" smtClean="0"/>
            </a:br>
            <a:r>
              <a:rPr lang="en-GB" sz="1400" dirty="0" smtClean="0"/>
              <a:t>In pairs explain this movement using ALL the information we have done on muscles so far</a:t>
            </a:r>
            <a:endParaRPr lang="en-GB" sz="1400" dirty="0"/>
          </a:p>
        </p:txBody>
      </p:sp>
      <p:sp>
        <p:nvSpPr>
          <p:cNvPr id="18" name="TextBox 17"/>
          <p:cNvSpPr txBox="1"/>
          <p:nvPr/>
        </p:nvSpPr>
        <p:spPr>
          <a:xfrm>
            <a:off x="7124024" y="5228079"/>
            <a:ext cx="1595309" cy="1277273"/>
          </a:xfrm>
          <a:prstGeom prst="rect">
            <a:avLst/>
          </a:prstGeom>
          <a:noFill/>
          <a:ln>
            <a:solidFill>
              <a:schemeClr val="accent1"/>
            </a:solidFill>
          </a:ln>
        </p:spPr>
        <p:txBody>
          <a:bodyPr wrap="none" rtlCol="0">
            <a:spAutoFit/>
          </a:bodyPr>
          <a:lstStyle/>
          <a:p>
            <a:r>
              <a:rPr lang="en-GB" sz="1100" b="1" dirty="0" smtClean="0"/>
              <a:t>Today: </a:t>
            </a:r>
          </a:p>
          <a:p>
            <a:pPr marL="171450" indent="-171450">
              <a:buFont typeface="Arial" panose="020B0604020202020204" pitchFamily="34" charset="0"/>
              <a:buChar char="•"/>
            </a:pPr>
            <a:r>
              <a:rPr lang="en-GB" sz="1100" b="1" dirty="0" smtClean="0"/>
              <a:t>Type of muscle</a:t>
            </a:r>
          </a:p>
          <a:p>
            <a:pPr marL="171450" indent="-171450">
              <a:buFont typeface="Arial" panose="020B0604020202020204" pitchFamily="34" charset="0"/>
              <a:buChar char="•"/>
            </a:pPr>
            <a:r>
              <a:rPr lang="en-GB" sz="1100" b="1" dirty="0" smtClean="0"/>
              <a:t>Type of muscle fibres</a:t>
            </a:r>
          </a:p>
          <a:p>
            <a:r>
              <a:rPr lang="en-GB" sz="1100" dirty="0" smtClean="0"/>
              <a:t>Previous learning: </a:t>
            </a:r>
            <a:endParaRPr lang="en-GB" sz="1100" dirty="0"/>
          </a:p>
          <a:p>
            <a:pPr marL="285750" indent="-285750">
              <a:buFont typeface="Arial" panose="020B0604020202020204" pitchFamily="34" charset="0"/>
              <a:buChar char="•"/>
            </a:pPr>
            <a:r>
              <a:rPr lang="en-GB" sz="1100" dirty="0" smtClean="0">
                <a:solidFill>
                  <a:srgbClr val="FF0000"/>
                </a:solidFill>
              </a:rPr>
              <a:t>Location of muscles</a:t>
            </a:r>
          </a:p>
          <a:p>
            <a:pPr marL="285750" indent="-285750">
              <a:buFont typeface="Arial" panose="020B0604020202020204" pitchFamily="34" charset="0"/>
              <a:buChar char="•"/>
            </a:pPr>
            <a:r>
              <a:rPr lang="en-GB" sz="1100" dirty="0" smtClean="0">
                <a:solidFill>
                  <a:schemeClr val="accent6"/>
                </a:solidFill>
              </a:rPr>
              <a:t>Muscle jobs</a:t>
            </a:r>
          </a:p>
          <a:p>
            <a:pPr marL="285750" indent="-285750">
              <a:buFont typeface="Arial" panose="020B0604020202020204" pitchFamily="34" charset="0"/>
              <a:buChar char="•"/>
            </a:pPr>
            <a:r>
              <a:rPr lang="en-GB" sz="1100" dirty="0" smtClean="0">
                <a:solidFill>
                  <a:srgbClr val="00B050"/>
                </a:solidFill>
              </a:rPr>
              <a:t>Antagonistic pairs</a:t>
            </a:r>
          </a:p>
        </p:txBody>
      </p:sp>
      <p:sp>
        <p:nvSpPr>
          <p:cNvPr id="19" name="TextBox 18"/>
          <p:cNvSpPr txBox="1"/>
          <p:nvPr/>
        </p:nvSpPr>
        <p:spPr>
          <a:xfrm>
            <a:off x="6757977" y="6506376"/>
            <a:ext cx="2311444" cy="261610"/>
          </a:xfrm>
          <a:prstGeom prst="rect">
            <a:avLst/>
          </a:prstGeom>
          <a:noFill/>
        </p:spPr>
        <p:txBody>
          <a:bodyPr wrap="none" rtlCol="0">
            <a:spAutoFit/>
          </a:bodyPr>
          <a:lstStyle/>
          <a:p>
            <a:r>
              <a:rPr lang="en-US" sz="1100" dirty="0" smtClean="0"/>
              <a:t>Extension –add previous learning too</a:t>
            </a:r>
            <a:endParaRPr lang="en-US" sz="1100" dirty="0"/>
          </a:p>
        </p:txBody>
      </p:sp>
      <p:sp>
        <p:nvSpPr>
          <p:cNvPr id="20" name="TextBox 19"/>
          <p:cNvSpPr txBox="1"/>
          <p:nvPr/>
        </p:nvSpPr>
        <p:spPr>
          <a:xfrm>
            <a:off x="7460650" y="111512"/>
            <a:ext cx="1646605" cy="369332"/>
          </a:xfrm>
          <a:prstGeom prst="rect">
            <a:avLst/>
          </a:prstGeom>
          <a:noFill/>
        </p:spPr>
        <p:txBody>
          <a:bodyPr wrap="none" rtlCol="0">
            <a:spAutoFit/>
          </a:bodyPr>
          <a:lstStyle/>
          <a:p>
            <a:r>
              <a:rPr lang="en-US" b="1" u="sng" dirty="0" smtClean="0"/>
              <a:t>Home Learning</a:t>
            </a:r>
            <a:endParaRPr lang="en-US" b="1" u="sng" dirty="0"/>
          </a:p>
        </p:txBody>
      </p:sp>
    </p:spTree>
    <p:extLst>
      <p:ext uri="{BB962C8B-B14F-4D97-AF65-F5344CB8AC3E}">
        <p14:creationId xmlns:p14="http://schemas.microsoft.com/office/powerpoint/2010/main" val="3594037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2922"/>
            <a:ext cx="8229600" cy="716874"/>
          </a:xfrm>
        </p:spPr>
        <p:txBody>
          <a:bodyPr>
            <a:normAutofit/>
          </a:bodyPr>
          <a:lstStyle/>
          <a:p>
            <a:r>
              <a:rPr lang="en-US" sz="4000" b="1" u="sng" dirty="0" smtClean="0"/>
              <a:t>Progress Indicators: </a:t>
            </a:r>
            <a:endParaRPr lang="en-US" sz="4000" b="1" u="sng" dirty="0"/>
          </a:p>
        </p:txBody>
      </p:sp>
      <p:sp>
        <p:nvSpPr>
          <p:cNvPr id="5" name="Title 1"/>
          <p:cNvSpPr txBox="1">
            <a:spLocks/>
          </p:cNvSpPr>
          <p:nvPr/>
        </p:nvSpPr>
        <p:spPr>
          <a:xfrm>
            <a:off x="457200" y="298393"/>
            <a:ext cx="8229600" cy="108853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1" u="sng" dirty="0" smtClean="0">
                <a:solidFill>
                  <a:srgbClr val="008000"/>
                </a:solidFill>
              </a:rPr>
              <a:t>Muscle Classification and Type</a:t>
            </a:r>
            <a:endParaRPr lang="en-US" sz="4800" b="1" u="sng" dirty="0">
              <a:solidFill>
                <a:srgbClr val="008000"/>
              </a:solidFill>
            </a:endParaRPr>
          </a:p>
        </p:txBody>
      </p:sp>
      <p:graphicFrame>
        <p:nvGraphicFramePr>
          <p:cNvPr id="6" name="Content Placeholder 3"/>
          <p:cNvGraphicFramePr>
            <a:graphicFrameLocks/>
          </p:cNvGraphicFramePr>
          <p:nvPr>
            <p:extLst>
              <p:ext uri="{D42A27DB-BD31-4B8C-83A1-F6EECF244321}">
                <p14:modId xmlns:p14="http://schemas.microsoft.com/office/powerpoint/2010/main" val="971443925"/>
              </p:ext>
            </p:extLst>
          </p:nvPr>
        </p:nvGraphicFramePr>
        <p:xfrm>
          <a:off x="457200" y="2365891"/>
          <a:ext cx="8438985" cy="1758276"/>
        </p:xfrm>
        <a:graphic>
          <a:graphicData uri="http://schemas.openxmlformats.org/drawingml/2006/table">
            <a:tbl>
              <a:tblPr firstRow="1" bandRow="1">
                <a:tableStyleId>{5C22544A-7EE6-4342-B048-85BDC9FD1C3A}</a:tableStyleId>
              </a:tblPr>
              <a:tblGrid>
                <a:gridCol w="1462260">
                  <a:extLst>
                    <a:ext uri="{9D8B030D-6E8A-4147-A177-3AD203B41FA5}">
                      <a16:colId xmlns:a16="http://schemas.microsoft.com/office/drawing/2014/main" val="20000"/>
                    </a:ext>
                  </a:extLst>
                </a:gridCol>
                <a:gridCol w="3278366">
                  <a:extLst>
                    <a:ext uri="{9D8B030D-6E8A-4147-A177-3AD203B41FA5}">
                      <a16:colId xmlns:a16="http://schemas.microsoft.com/office/drawing/2014/main" val="20001"/>
                    </a:ext>
                  </a:extLst>
                </a:gridCol>
                <a:gridCol w="3698359">
                  <a:extLst>
                    <a:ext uri="{9D8B030D-6E8A-4147-A177-3AD203B41FA5}">
                      <a16:colId xmlns:a16="http://schemas.microsoft.com/office/drawing/2014/main" val="20002"/>
                    </a:ext>
                  </a:extLst>
                </a:gridCol>
              </a:tblGrid>
              <a:tr h="307243">
                <a:tc>
                  <a:txBody>
                    <a:bodyPr/>
                    <a:lstStyle/>
                    <a:p>
                      <a:pPr algn="ctr"/>
                      <a:r>
                        <a:rPr lang="en-US" sz="1800" dirty="0" smtClean="0">
                          <a:solidFill>
                            <a:schemeClr val="tx1"/>
                          </a:solidFill>
                        </a:rPr>
                        <a:t>Target</a:t>
                      </a:r>
                      <a:endParaRPr lang="en-US" sz="18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800" dirty="0" smtClean="0">
                          <a:solidFill>
                            <a:schemeClr val="tx1"/>
                          </a:solidFill>
                        </a:rPr>
                        <a:t>Good</a:t>
                      </a:r>
                      <a:endParaRPr lang="en-US" sz="18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800" dirty="0" smtClean="0">
                          <a:solidFill>
                            <a:schemeClr val="tx1"/>
                          </a:solidFill>
                        </a:rPr>
                        <a:t>Outstanding </a:t>
                      </a:r>
                      <a:endParaRPr lang="en-US" sz="18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96258">
                <a:tc>
                  <a:txBody>
                    <a:bodyPr/>
                    <a:lstStyle/>
                    <a:p>
                      <a:pPr algn="ctr"/>
                      <a:r>
                        <a:rPr lang="en-US" sz="1800" dirty="0" smtClean="0"/>
                        <a:t>3-4</a:t>
                      </a:r>
                      <a:endParaRPr lang="en-US" sz="1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smtClean="0"/>
                        <a:t>To know</a:t>
                      </a:r>
                      <a:r>
                        <a:rPr lang="en-US" sz="1200" baseline="0" dirty="0" smtClean="0"/>
                        <a:t> there are 3 classifications of muscles (AO1)</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To </a:t>
                      </a:r>
                      <a:r>
                        <a:rPr lang="en-US" sz="1200" u="sng" dirty="0" smtClean="0"/>
                        <a:t>state </a:t>
                      </a:r>
                      <a:r>
                        <a:rPr lang="en-US" sz="1200" u="sng" baseline="0" dirty="0" smtClean="0"/>
                        <a:t>the 3 classifications </a:t>
                      </a:r>
                      <a:r>
                        <a:rPr lang="en-US" sz="1200" baseline="0" dirty="0" smtClean="0"/>
                        <a:t>of muscles with some functions (AO1)</a:t>
                      </a:r>
                      <a:endParaRPr lang="en-US" sz="1200" dirty="0" smtClean="0"/>
                    </a:p>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96258">
                <a:tc>
                  <a:txBody>
                    <a:bodyPr/>
                    <a:lstStyle/>
                    <a:p>
                      <a:pPr algn="ctr"/>
                      <a:r>
                        <a:rPr lang="en-US" sz="1800" dirty="0" smtClean="0"/>
                        <a:t>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smtClean="0"/>
                        <a:t>To </a:t>
                      </a:r>
                      <a:r>
                        <a:rPr lang="en-US" sz="1200" u="sng" dirty="0" smtClean="0"/>
                        <a:t>begin to explain </a:t>
                      </a:r>
                      <a:r>
                        <a:rPr lang="en-US" sz="1200" dirty="0" smtClean="0"/>
                        <a:t>the 3 classifications,</a:t>
                      </a:r>
                      <a:r>
                        <a:rPr lang="en-US" sz="1200" baseline="0" dirty="0" smtClean="0"/>
                        <a:t> structure and functions (AO2)</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To explain and describe the 3 classifications,</a:t>
                      </a:r>
                      <a:r>
                        <a:rPr lang="en-US" sz="1200" baseline="0" dirty="0" smtClean="0"/>
                        <a:t> structure and functions and</a:t>
                      </a:r>
                      <a:r>
                        <a:rPr lang="en-US" sz="1200" u="sng" baseline="0" dirty="0" smtClean="0"/>
                        <a:t> how they help performance </a:t>
                      </a:r>
                      <a:r>
                        <a:rPr lang="en-US" sz="1200" baseline="0" dirty="0" smtClean="0"/>
                        <a:t>(AO3)</a:t>
                      </a: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u="sng"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pic>
        <p:nvPicPr>
          <p:cNvPr id="8" name="Picture 7"/>
          <p:cNvPicPr>
            <a:picLocks noChangeAspect="1"/>
          </p:cNvPicPr>
          <p:nvPr/>
        </p:nvPicPr>
        <p:blipFill>
          <a:blip r:embed="rId2"/>
          <a:stretch>
            <a:fillRect/>
          </a:stretch>
        </p:blipFill>
        <p:spPr>
          <a:xfrm>
            <a:off x="6768369" y="4174640"/>
            <a:ext cx="2127816" cy="2648734"/>
          </a:xfrm>
          <a:prstGeom prst="rect">
            <a:avLst/>
          </a:prstGeom>
        </p:spPr>
      </p:pic>
      <p:pic>
        <p:nvPicPr>
          <p:cNvPr id="9" name="Picture 8"/>
          <p:cNvPicPr>
            <a:picLocks noChangeAspect="1"/>
          </p:cNvPicPr>
          <p:nvPr/>
        </p:nvPicPr>
        <p:blipFill rotWithShape="1">
          <a:blip r:embed="rId3"/>
          <a:srcRect b="7675"/>
          <a:stretch/>
        </p:blipFill>
        <p:spPr>
          <a:xfrm>
            <a:off x="51419" y="4174640"/>
            <a:ext cx="2691162" cy="2683379"/>
          </a:xfrm>
          <a:prstGeom prst="rect">
            <a:avLst/>
          </a:prstGeom>
        </p:spPr>
      </p:pic>
      <p:pic>
        <p:nvPicPr>
          <p:cNvPr id="10" name="Picture 9"/>
          <p:cNvPicPr>
            <a:picLocks noChangeAspect="1"/>
          </p:cNvPicPr>
          <p:nvPr/>
        </p:nvPicPr>
        <p:blipFill>
          <a:blip r:embed="rId4"/>
          <a:stretch>
            <a:fillRect/>
          </a:stretch>
        </p:blipFill>
        <p:spPr>
          <a:xfrm>
            <a:off x="3096566" y="4243197"/>
            <a:ext cx="3247078" cy="2580178"/>
          </a:xfrm>
          <a:prstGeom prst="rect">
            <a:avLst/>
          </a:prstGeom>
        </p:spPr>
      </p:pic>
    </p:spTree>
    <p:extLst>
      <p:ext uri="{BB962C8B-B14F-4D97-AF65-F5344CB8AC3E}">
        <p14:creationId xmlns:p14="http://schemas.microsoft.com/office/powerpoint/2010/main" val="3656485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1534781"/>
          </a:xfrm>
          <a:prstGeom prst="rect">
            <a:avLst/>
          </a:prstGeom>
        </p:spPr>
      </p:pic>
      <p:sp>
        <p:nvSpPr>
          <p:cNvPr id="3" name="TextBox 2"/>
          <p:cNvSpPr txBox="1"/>
          <p:nvPr/>
        </p:nvSpPr>
        <p:spPr>
          <a:xfrm>
            <a:off x="2036663" y="1939138"/>
            <a:ext cx="6774511" cy="461665"/>
          </a:xfrm>
          <a:prstGeom prst="rect">
            <a:avLst/>
          </a:prstGeom>
          <a:noFill/>
        </p:spPr>
        <p:txBody>
          <a:bodyPr wrap="none" rtlCol="0">
            <a:spAutoFit/>
          </a:bodyPr>
          <a:lstStyle/>
          <a:p>
            <a:r>
              <a:rPr lang="en-US" sz="2400" b="1" dirty="0" err="1" smtClean="0"/>
              <a:t>Nyela</a:t>
            </a:r>
            <a:r>
              <a:rPr lang="en-US" sz="2400" b="1" dirty="0" smtClean="0"/>
              <a:t> McDonald– </a:t>
            </a:r>
            <a:r>
              <a:rPr lang="en-US" sz="2400" dirty="0" smtClean="0"/>
              <a:t>Fab Effort in last weeks </a:t>
            </a:r>
            <a:r>
              <a:rPr lang="en-US" sz="2400" dirty="0" err="1" smtClean="0"/>
              <a:t>GfG</a:t>
            </a:r>
            <a:r>
              <a:rPr lang="en-US" sz="2400" dirty="0" smtClean="0"/>
              <a:t> lesson</a:t>
            </a:r>
            <a:endParaRPr lang="en-US" sz="2400" dirty="0"/>
          </a:p>
        </p:txBody>
      </p:sp>
      <p:pic>
        <p:nvPicPr>
          <p:cNvPr id="9" name="Picture 8" descr="IMG_0015.PNG"/>
          <p:cNvPicPr>
            <a:picLocks noChangeAspect="1"/>
          </p:cNvPicPr>
          <p:nvPr/>
        </p:nvPicPr>
        <p:blipFill rotWithShape="1">
          <a:blip r:embed="rId3">
            <a:extLst>
              <a:ext uri="{28A0092B-C50C-407E-A947-70E740481C1C}">
                <a14:useLocalDpi xmlns:a14="http://schemas.microsoft.com/office/drawing/2010/main" val="0"/>
              </a:ext>
            </a:extLst>
          </a:blip>
          <a:srcRect l="4959" t="50000" r="86505" b="34966"/>
          <a:stretch/>
        </p:blipFill>
        <p:spPr>
          <a:xfrm>
            <a:off x="23683" y="1534781"/>
            <a:ext cx="1866354" cy="2465415"/>
          </a:xfrm>
          <a:prstGeom prst="rect">
            <a:avLst/>
          </a:prstGeom>
        </p:spPr>
      </p:pic>
      <p:pic>
        <p:nvPicPr>
          <p:cNvPr id="2" name="Picture 1" descr="source.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3261" y="2696233"/>
            <a:ext cx="7139274" cy="3962902"/>
          </a:xfrm>
          <a:prstGeom prst="rect">
            <a:avLst/>
          </a:prstGeom>
        </p:spPr>
      </p:pic>
    </p:spTree>
    <p:extLst>
      <p:ext uri="{BB962C8B-B14F-4D97-AF65-F5344CB8AC3E}">
        <p14:creationId xmlns:p14="http://schemas.microsoft.com/office/powerpoint/2010/main" val="211015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700" y="169899"/>
            <a:ext cx="8684066" cy="809313"/>
          </a:xfrm>
        </p:spPr>
        <p:txBody>
          <a:bodyPr>
            <a:normAutofit/>
          </a:bodyPr>
          <a:lstStyle/>
          <a:p>
            <a:r>
              <a:rPr lang="en-US" b="1" u="sng" dirty="0" err="1" smtClean="0"/>
              <a:t>Classifiaction</a:t>
            </a:r>
            <a:r>
              <a:rPr lang="en-US" b="1" u="sng" dirty="0" smtClean="0"/>
              <a:t> of Muscles and Fibres </a:t>
            </a:r>
            <a:endParaRPr lang="en-US" b="1" u="sng" dirty="0"/>
          </a:p>
        </p:txBody>
      </p:sp>
      <p:graphicFrame>
        <p:nvGraphicFramePr>
          <p:cNvPr id="6" name="Table 5"/>
          <p:cNvGraphicFramePr>
            <a:graphicFrameLocks noGrp="1"/>
          </p:cNvGraphicFramePr>
          <p:nvPr>
            <p:extLst>
              <p:ext uri="{D42A27DB-BD31-4B8C-83A1-F6EECF244321}">
                <p14:modId xmlns:p14="http://schemas.microsoft.com/office/powerpoint/2010/main" val="303239575"/>
              </p:ext>
            </p:extLst>
          </p:nvPr>
        </p:nvGraphicFramePr>
        <p:xfrm>
          <a:off x="257700" y="2893454"/>
          <a:ext cx="8283948" cy="3351370"/>
        </p:xfrm>
        <a:graphic>
          <a:graphicData uri="http://schemas.openxmlformats.org/drawingml/2006/table">
            <a:tbl>
              <a:tblPr firstRow="1" bandRow="1">
                <a:tableStyleId>{5C22544A-7EE6-4342-B048-85BDC9FD1C3A}</a:tableStyleId>
              </a:tblPr>
              <a:tblGrid>
                <a:gridCol w="1342772">
                  <a:extLst>
                    <a:ext uri="{9D8B030D-6E8A-4147-A177-3AD203B41FA5}">
                      <a16:colId xmlns:a16="http://schemas.microsoft.com/office/drawing/2014/main" val="20000"/>
                    </a:ext>
                  </a:extLst>
                </a:gridCol>
                <a:gridCol w="3200943">
                  <a:extLst>
                    <a:ext uri="{9D8B030D-6E8A-4147-A177-3AD203B41FA5}">
                      <a16:colId xmlns:a16="http://schemas.microsoft.com/office/drawing/2014/main" val="1469290509"/>
                    </a:ext>
                  </a:extLst>
                </a:gridCol>
                <a:gridCol w="3740233">
                  <a:extLst>
                    <a:ext uri="{9D8B030D-6E8A-4147-A177-3AD203B41FA5}">
                      <a16:colId xmlns:a16="http://schemas.microsoft.com/office/drawing/2014/main" val="4216866585"/>
                    </a:ext>
                  </a:extLst>
                </a:gridCol>
              </a:tblGrid>
              <a:tr h="1041533">
                <a:tc>
                  <a:txBody>
                    <a:bodyPr/>
                    <a:lstStyle/>
                    <a:p>
                      <a:pPr algn="ctr"/>
                      <a:endParaRPr lang="en-GB" sz="2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800" dirty="0" smtClean="0">
                          <a:solidFill>
                            <a:sysClr val="windowText" lastClr="000000"/>
                          </a:solidFill>
                        </a:rPr>
                        <a:t>Good</a:t>
                      </a:r>
                      <a:r>
                        <a:rPr lang="en-GB" sz="2800" baseline="0" dirty="0" smtClean="0">
                          <a:solidFill>
                            <a:sysClr val="windowText" lastClr="000000"/>
                          </a:solidFill>
                        </a:rPr>
                        <a:t> Progress</a:t>
                      </a:r>
                      <a:endParaRPr lang="en-GB" sz="2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800" dirty="0" smtClean="0">
                          <a:solidFill>
                            <a:sysClr val="windowText" lastClr="000000"/>
                          </a:solidFill>
                        </a:rPr>
                        <a:t>Outstanding</a:t>
                      </a:r>
                      <a:r>
                        <a:rPr lang="en-GB" sz="2800" baseline="0" dirty="0" smtClean="0">
                          <a:solidFill>
                            <a:sysClr val="windowText" lastClr="000000"/>
                          </a:solidFill>
                        </a:rPr>
                        <a:t> Progress</a:t>
                      </a:r>
                      <a:endParaRPr lang="en-GB" sz="2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0539485"/>
                  </a:ext>
                </a:extLst>
              </a:tr>
              <a:tr h="1310316">
                <a:tc>
                  <a:txBody>
                    <a:bodyPr/>
                    <a:lstStyle/>
                    <a:p>
                      <a:r>
                        <a:rPr lang="en-GB" dirty="0" smtClean="0">
                          <a:solidFill>
                            <a:sysClr val="windowText" lastClr="000000"/>
                          </a:solidFill>
                        </a:rPr>
                        <a:t>3-5</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smtClean="0">
                          <a:solidFill>
                            <a:sysClr val="windowText" lastClr="000000"/>
                          </a:solidFill>
                        </a:rPr>
                        <a:t>To </a:t>
                      </a:r>
                      <a:r>
                        <a:rPr lang="en-GB" u="sng" dirty="0" smtClean="0">
                          <a:solidFill>
                            <a:sysClr val="windowText" lastClr="000000"/>
                          </a:solidFill>
                        </a:rPr>
                        <a:t>know</a:t>
                      </a:r>
                      <a:r>
                        <a:rPr lang="en-GB" dirty="0" smtClean="0">
                          <a:solidFill>
                            <a:sysClr val="windowText" lastClr="000000"/>
                          </a:solidFill>
                        </a:rPr>
                        <a:t> the 3 classifications of </a:t>
                      </a:r>
                      <a:r>
                        <a:rPr lang="en-GB" baseline="0" dirty="0" smtClean="0">
                          <a:solidFill>
                            <a:sysClr val="windowText" lastClr="000000"/>
                          </a:solidFill>
                        </a:rPr>
                        <a:t>muscles and begin to know the muscle fibres. </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solidFill>
                            <a:sysClr val="windowText" lastClr="000000"/>
                          </a:solidFill>
                        </a:rPr>
                        <a:t>To be</a:t>
                      </a:r>
                      <a:r>
                        <a:rPr lang="en-GB" baseline="0" dirty="0" smtClean="0">
                          <a:solidFill>
                            <a:sysClr val="windowText" lastClr="000000"/>
                          </a:solidFill>
                        </a:rPr>
                        <a:t> able to </a:t>
                      </a:r>
                      <a:r>
                        <a:rPr lang="en-GB" u="sng" baseline="0" dirty="0" smtClean="0">
                          <a:solidFill>
                            <a:sysClr val="windowText" lastClr="000000"/>
                          </a:solidFill>
                        </a:rPr>
                        <a:t>explain</a:t>
                      </a:r>
                      <a:r>
                        <a:rPr lang="en-GB" baseline="0" dirty="0" smtClean="0">
                          <a:solidFill>
                            <a:sysClr val="windowText" lastClr="000000"/>
                          </a:solidFill>
                        </a:rPr>
                        <a:t> the muscle classifications and </a:t>
                      </a:r>
                      <a:r>
                        <a:rPr lang="en-GB" u="sng" baseline="0" dirty="0" smtClean="0">
                          <a:solidFill>
                            <a:sysClr val="windowText" lastClr="000000"/>
                          </a:solidFill>
                        </a:rPr>
                        <a:t>state</a:t>
                      </a:r>
                      <a:r>
                        <a:rPr lang="en-GB" baseline="0" dirty="0" smtClean="0">
                          <a:solidFill>
                            <a:sysClr val="windowText" lastClr="000000"/>
                          </a:solidFill>
                        </a:rPr>
                        <a:t> the different types of fibres.</a:t>
                      </a:r>
                      <a:endParaRPr lang="en-GB" dirty="0" smtClean="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7673398"/>
                  </a:ext>
                </a:extLst>
              </a:tr>
              <a:tr h="9995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solidFill>
                            <a:sysClr val="windowText" lastClr="000000"/>
                          </a:solidFill>
                        </a:rPr>
                        <a:t>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solidFill>
                            <a:sysClr val="windowText" lastClr="000000"/>
                          </a:solidFill>
                        </a:rPr>
                        <a:t>To be able to </a:t>
                      </a:r>
                      <a:r>
                        <a:rPr lang="en-GB" i="0" u="sng" dirty="0" smtClean="0">
                          <a:solidFill>
                            <a:sysClr val="windowText" lastClr="000000"/>
                          </a:solidFill>
                        </a:rPr>
                        <a:t>explain with</a:t>
                      </a:r>
                      <a:r>
                        <a:rPr lang="en-GB" i="0" u="sng" baseline="0" dirty="0" smtClean="0">
                          <a:solidFill>
                            <a:sysClr val="windowText" lastClr="000000"/>
                          </a:solidFill>
                        </a:rPr>
                        <a:t> examples </a:t>
                      </a:r>
                      <a:r>
                        <a:rPr lang="en-GB" baseline="0" dirty="0" smtClean="0">
                          <a:solidFill>
                            <a:sysClr val="windowText" lastClr="000000"/>
                          </a:solidFill>
                        </a:rPr>
                        <a:t>the muscle </a:t>
                      </a:r>
                      <a:r>
                        <a:rPr lang="en-GB" dirty="0" smtClean="0">
                          <a:solidFill>
                            <a:sysClr val="windowText" lastClr="000000"/>
                          </a:solidFill>
                        </a:rPr>
                        <a:t>classifications </a:t>
                      </a:r>
                      <a:r>
                        <a:rPr lang="en-GB" baseline="0" dirty="0" smtClean="0">
                          <a:solidFill>
                            <a:sysClr val="windowText" lastClr="000000"/>
                          </a:solidFill>
                        </a:rPr>
                        <a:t>and fibres.</a:t>
                      </a:r>
                      <a:endParaRPr lang="en-GB" dirty="0" smtClean="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solidFill>
                            <a:sysClr val="windowText" lastClr="000000"/>
                          </a:solidFill>
                        </a:rPr>
                        <a:t>To be able to </a:t>
                      </a:r>
                      <a:r>
                        <a:rPr lang="en-GB" u="sng" dirty="0" smtClean="0">
                          <a:solidFill>
                            <a:sysClr val="windowText" lastClr="000000"/>
                          </a:solidFill>
                        </a:rPr>
                        <a:t>describe</a:t>
                      </a:r>
                      <a:r>
                        <a:rPr lang="en-GB" u="sng" baseline="0" dirty="0" smtClean="0">
                          <a:solidFill>
                            <a:sysClr val="windowText" lastClr="000000"/>
                          </a:solidFill>
                        </a:rPr>
                        <a:t> with clear sports </a:t>
                      </a:r>
                      <a:r>
                        <a:rPr lang="en-GB" baseline="0" dirty="0" smtClean="0">
                          <a:solidFill>
                            <a:sysClr val="windowText" lastClr="000000"/>
                          </a:solidFill>
                        </a:rPr>
                        <a:t>examples the different </a:t>
                      </a:r>
                      <a:r>
                        <a:rPr lang="en-GB" dirty="0" smtClean="0">
                          <a:solidFill>
                            <a:sysClr val="windowText" lastClr="000000"/>
                          </a:solidFill>
                        </a:rPr>
                        <a:t>classifications </a:t>
                      </a:r>
                      <a:r>
                        <a:rPr lang="en-GB" baseline="0" dirty="0" smtClean="0">
                          <a:solidFill>
                            <a:sysClr val="windowText" lastClr="000000"/>
                          </a:solidFill>
                        </a:rPr>
                        <a:t>of muscles and fibres.</a:t>
                      </a:r>
                      <a:endParaRPr lang="en-GB" dirty="0" smtClean="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0310199"/>
                  </a:ext>
                </a:extLst>
              </a:tr>
            </a:tbl>
          </a:graphicData>
        </a:graphic>
      </p:graphicFrame>
      <p:pic>
        <p:nvPicPr>
          <p:cNvPr id="3074" name="Picture 2" descr="Types of Muscle"/>
          <p:cNvPicPr>
            <a:picLocks noChangeAspect="1" noChangeArrowheads="1"/>
          </p:cNvPicPr>
          <p:nvPr/>
        </p:nvPicPr>
        <p:blipFill rotWithShape="1">
          <a:blip r:embed="rId2">
            <a:extLst>
              <a:ext uri="{28A0092B-C50C-407E-A947-70E740481C1C}">
                <a14:useLocalDpi xmlns:a14="http://schemas.microsoft.com/office/drawing/2010/main" val="0"/>
              </a:ext>
            </a:extLst>
          </a:blip>
          <a:srcRect t="13481"/>
          <a:stretch/>
        </p:blipFill>
        <p:spPr bwMode="auto">
          <a:xfrm>
            <a:off x="2480439" y="979212"/>
            <a:ext cx="3886656" cy="17898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60906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31958" y="1840123"/>
            <a:ext cx="1969560" cy="646331"/>
          </a:xfrm>
          <a:prstGeom prst="rect">
            <a:avLst/>
          </a:prstGeom>
        </p:spPr>
        <p:txBody>
          <a:bodyPr wrap="square">
            <a:spAutoFit/>
          </a:bodyPr>
          <a:lstStyle/>
          <a:p>
            <a:r>
              <a:rPr lang="en-GB" dirty="0" smtClean="0">
                <a:latin typeface="Calibri" panose="020F0502020204030204" pitchFamily="34" charset="0"/>
                <a:ea typeface="Times New Roman" panose="02020603050405020304" pitchFamily="18" charset="0"/>
                <a:cs typeface="Verdana" panose="020B0604030504040204" pitchFamily="34" charset="0"/>
              </a:rPr>
              <a:t>Of the skeletal system</a:t>
            </a:r>
            <a:endParaRPr lang="en-GB" dirty="0"/>
          </a:p>
        </p:txBody>
      </p:sp>
      <p:sp>
        <p:nvSpPr>
          <p:cNvPr id="10" name="Rectangle 9"/>
          <p:cNvSpPr/>
          <p:nvPr/>
        </p:nvSpPr>
        <p:spPr>
          <a:xfrm>
            <a:off x="118979" y="1951374"/>
            <a:ext cx="1882310" cy="369332"/>
          </a:xfrm>
          <a:prstGeom prst="rect">
            <a:avLst/>
          </a:prstGeom>
        </p:spPr>
        <p:txBody>
          <a:bodyPr wrap="none">
            <a:spAutoFit/>
          </a:bodyPr>
          <a:lstStyle/>
          <a:p>
            <a:r>
              <a:rPr lang="en-GB" dirty="0" smtClean="0">
                <a:latin typeface="Calibri" panose="020F0502020204030204" pitchFamily="34" charset="0"/>
                <a:ea typeface="Times New Roman" panose="02020603050405020304" pitchFamily="18" charset="0"/>
                <a:cs typeface="Verdana" panose="020B0604030504040204" pitchFamily="34" charset="0"/>
              </a:rPr>
              <a:t>Forming </a:t>
            </a:r>
            <a:r>
              <a:rPr lang="en-GB" dirty="0">
                <a:latin typeface="Calibri" panose="020F0502020204030204" pitchFamily="34" charset="0"/>
                <a:ea typeface="Times New Roman" panose="02020603050405020304" pitchFamily="18" charset="0"/>
                <a:cs typeface="Verdana" panose="020B0604030504040204" pitchFamily="34" charset="0"/>
              </a:rPr>
              <a:t>the heart</a:t>
            </a:r>
            <a:endParaRPr lang="en-GB" dirty="0"/>
          </a:p>
        </p:txBody>
      </p:sp>
      <p:sp>
        <p:nvSpPr>
          <p:cNvPr id="11" name="Rectangle 10"/>
          <p:cNvSpPr/>
          <p:nvPr/>
        </p:nvSpPr>
        <p:spPr>
          <a:xfrm>
            <a:off x="90390" y="2546085"/>
            <a:ext cx="1660391" cy="369332"/>
          </a:xfrm>
          <a:prstGeom prst="rect">
            <a:avLst/>
          </a:prstGeom>
        </p:spPr>
        <p:txBody>
          <a:bodyPr wrap="none">
            <a:spAutoFit/>
          </a:bodyPr>
          <a:lstStyle/>
          <a:p>
            <a:r>
              <a:rPr lang="en-GB" dirty="0" smtClean="0">
                <a:latin typeface="Calibri" panose="020F0502020204030204" pitchFamily="34" charset="0"/>
                <a:ea typeface="Times New Roman" panose="02020603050405020304" pitchFamily="18" charset="0"/>
                <a:cs typeface="Verdana" panose="020B0604030504040204" pitchFamily="34" charset="0"/>
              </a:rPr>
              <a:t>In </a:t>
            </a:r>
            <a:r>
              <a:rPr lang="en-GB" dirty="0">
                <a:latin typeface="Calibri" panose="020F0502020204030204" pitchFamily="34" charset="0"/>
                <a:ea typeface="Times New Roman" panose="02020603050405020304" pitchFamily="18" charset="0"/>
                <a:cs typeface="Verdana" panose="020B0604030504040204" pitchFamily="34" charset="0"/>
              </a:rPr>
              <a:t>blood vessels</a:t>
            </a:r>
            <a:endParaRPr lang="en-GB" dirty="0"/>
          </a:p>
        </p:txBody>
      </p:sp>
      <p:sp>
        <p:nvSpPr>
          <p:cNvPr id="2" name="Rectangle 1"/>
          <p:cNvSpPr/>
          <p:nvPr/>
        </p:nvSpPr>
        <p:spPr>
          <a:xfrm>
            <a:off x="90390" y="4970585"/>
            <a:ext cx="2778082" cy="646331"/>
          </a:xfrm>
          <a:prstGeom prst="rect">
            <a:avLst/>
          </a:prstGeom>
        </p:spPr>
        <p:txBody>
          <a:bodyPr wrap="square">
            <a:spAutoFit/>
          </a:bodyPr>
          <a:lstStyle/>
          <a:p>
            <a:r>
              <a:rPr lang="en-GB" dirty="0" smtClean="0">
                <a:solidFill>
                  <a:srgbClr val="231F20"/>
                </a:solidFill>
                <a:latin typeface="ReithSans"/>
              </a:rPr>
              <a:t>found in the internal organs</a:t>
            </a:r>
            <a:endParaRPr lang="en-GB" dirty="0"/>
          </a:p>
        </p:txBody>
      </p:sp>
      <p:sp>
        <p:nvSpPr>
          <p:cNvPr id="3" name="Rectangle 2"/>
          <p:cNvSpPr/>
          <p:nvPr/>
        </p:nvSpPr>
        <p:spPr>
          <a:xfrm>
            <a:off x="2531958" y="2796027"/>
            <a:ext cx="1954381" cy="369332"/>
          </a:xfrm>
          <a:prstGeom prst="rect">
            <a:avLst/>
          </a:prstGeom>
        </p:spPr>
        <p:txBody>
          <a:bodyPr wrap="none">
            <a:spAutoFit/>
          </a:bodyPr>
          <a:lstStyle/>
          <a:p>
            <a:r>
              <a:rPr lang="en-GB" dirty="0" smtClean="0">
                <a:solidFill>
                  <a:srgbClr val="231F20"/>
                </a:solidFill>
                <a:latin typeface="ReithSans"/>
              </a:rPr>
              <a:t>this is involuntary</a:t>
            </a:r>
            <a:endParaRPr lang="en-GB" dirty="0"/>
          </a:p>
        </p:txBody>
      </p:sp>
      <p:sp>
        <p:nvSpPr>
          <p:cNvPr id="13" name="Rectangle 12"/>
          <p:cNvSpPr/>
          <p:nvPr/>
        </p:nvSpPr>
        <p:spPr>
          <a:xfrm>
            <a:off x="6641102" y="3599967"/>
            <a:ext cx="1838965" cy="369332"/>
          </a:xfrm>
          <a:prstGeom prst="rect">
            <a:avLst/>
          </a:prstGeom>
        </p:spPr>
        <p:txBody>
          <a:bodyPr wrap="none">
            <a:spAutoFit/>
          </a:bodyPr>
          <a:lstStyle/>
          <a:p>
            <a:r>
              <a:rPr lang="en-GB" dirty="0" smtClean="0">
                <a:solidFill>
                  <a:srgbClr val="231F20"/>
                </a:solidFill>
                <a:latin typeface="ReithSans"/>
              </a:rPr>
              <a:t> this is voluntary</a:t>
            </a:r>
            <a:endParaRPr lang="en-GB" dirty="0"/>
          </a:p>
        </p:txBody>
      </p:sp>
      <p:sp>
        <p:nvSpPr>
          <p:cNvPr id="14" name="Rectangle 13"/>
          <p:cNvSpPr/>
          <p:nvPr/>
        </p:nvSpPr>
        <p:spPr>
          <a:xfrm>
            <a:off x="3126625" y="4431312"/>
            <a:ext cx="2699261" cy="646331"/>
          </a:xfrm>
          <a:prstGeom prst="rect">
            <a:avLst/>
          </a:prstGeom>
        </p:spPr>
        <p:txBody>
          <a:bodyPr wrap="square">
            <a:spAutoFit/>
          </a:bodyPr>
          <a:lstStyle/>
          <a:p>
            <a:r>
              <a:rPr lang="en-GB" dirty="0">
                <a:solidFill>
                  <a:srgbClr val="333333"/>
                </a:solidFill>
                <a:latin typeface="ReithSans"/>
              </a:rPr>
              <a:t>not under our conscious control </a:t>
            </a:r>
            <a:endParaRPr lang="en-GB" dirty="0"/>
          </a:p>
        </p:txBody>
      </p:sp>
      <p:sp>
        <p:nvSpPr>
          <p:cNvPr id="15" name="Rectangle 14"/>
          <p:cNvSpPr/>
          <p:nvPr/>
        </p:nvSpPr>
        <p:spPr>
          <a:xfrm>
            <a:off x="2999663" y="3500388"/>
            <a:ext cx="3263190" cy="646331"/>
          </a:xfrm>
          <a:prstGeom prst="rect">
            <a:avLst/>
          </a:prstGeom>
        </p:spPr>
        <p:txBody>
          <a:bodyPr wrap="square">
            <a:spAutoFit/>
          </a:bodyPr>
          <a:lstStyle/>
          <a:p>
            <a:r>
              <a:rPr lang="en-GB" dirty="0">
                <a:solidFill>
                  <a:srgbClr val="333333"/>
                </a:solidFill>
                <a:latin typeface="ReithSans"/>
              </a:rPr>
              <a:t>we can't make them contract when we think about it.</a:t>
            </a:r>
            <a:endParaRPr lang="en-GB" dirty="0"/>
          </a:p>
        </p:txBody>
      </p:sp>
      <p:sp>
        <p:nvSpPr>
          <p:cNvPr id="16" name="Rectangle 15"/>
          <p:cNvSpPr/>
          <p:nvPr/>
        </p:nvSpPr>
        <p:spPr>
          <a:xfrm>
            <a:off x="3123077" y="5204461"/>
            <a:ext cx="2801572" cy="646331"/>
          </a:xfrm>
          <a:prstGeom prst="rect">
            <a:avLst/>
          </a:prstGeom>
        </p:spPr>
        <p:txBody>
          <a:bodyPr wrap="square">
            <a:spAutoFit/>
          </a:bodyPr>
          <a:lstStyle/>
          <a:p>
            <a:r>
              <a:rPr lang="en-GB" dirty="0">
                <a:solidFill>
                  <a:srgbClr val="333333"/>
                </a:solidFill>
                <a:latin typeface="ReithSans"/>
              </a:rPr>
              <a:t>are under our conscious control</a:t>
            </a:r>
            <a:endParaRPr lang="en-GB" dirty="0"/>
          </a:p>
        </p:txBody>
      </p:sp>
      <p:sp>
        <p:nvSpPr>
          <p:cNvPr id="17" name="Rectangle 16"/>
          <p:cNvSpPr/>
          <p:nvPr/>
        </p:nvSpPr>
        <p:spPr>
          <a:xfrm>
            <a:off x="6055229" y="5774656"/>
            <a:ext cx="3010712" cy="646331"/>
          </a:xfrm>
          <a:prstGeom prst="rect">
            <a:avLst/>
          </a:prstGeom>
        </p:spPr>
        <p:txBody>
          <a:bodyPr wrap="square">
            <a:spAutoFit/>
          </a:bodyPr>
          <a:lstStyle/>
          <a:p>
            <a:r>
              <a:rPr lang="en-GB" dirty="0">
                <a:solidFill>
                  <a:srgbClr val="333333"/>
                </a:solidFill>
                <a:latin typeface="ReithSans"/>
              </a:rPr>
              <a:t>we can move these muscles when we want to</a:t>
            </a:r>
            <a:endParaRPr lang="en-GB" dirty="0"/>
          </a:p>
        </p:txBody>
      </p:sp>
      <p:sp>
        <p:nvSpPr>
          <p:cNvPr id="18" name="Rectangle 17"/>
          <p:cNvSpPr/>
          <p:nvPr/>
        </p:nvSpPr>
        <p:spPr>
          <a:xfrm>
            <a:off x="118979" y="2966063"/>
            <a:ext cx="2368426" cy="646331"/>
          </a:xfrm>
          <a:prstGeom prst="rect">
            <a:avLst/>
          </a:prstGeom>
        </p:spPr>
        <p:txBody>
          <a:bodyPr wrap="square">
            <a:spAutoFit/>
          </a:bodyPr>
          <a:lstStyle/>
          <a:p>
            <a:r>
              <a:rPr lang="en-GB" dirty="0">
                <a:solidFill>
                  <a:srgbClr val="333333"/>
                </a:solidFill>
                <a:latin typeface="Helvetica Neue"/>
              </a:rPr>
              <a:t>striated muscles due to their appearance</a:t>
            </a:r>
            <a:endParaRPr lang="en-GB" dirty="0"/>
          </a:p>
        </p:txBody>
      </p:sp>
      <p:sp>
        <p:nvSpPr>
          <p:cNvPr id="19" name="Rectangle 18"/>
          <p:cNvSpPr/>
          <p:nvPr/>
        </p:nvSpPr>
        <p:spPr>
          <a:xfrm>
            <a:off x="3126625" y="6098910"/>
            <a:ext cx="3055351" cy="649764"/>
          </a:xfrm>
          <a:prstGeom prst="rect">
            <a:avLst/>
          </a:prstGeom>
        </p:spPr>
        <p:txBody>
          <a:bodyPr wrap="square">
            <a:spAutoFit/>
          </a:bodyPr>
          <a:lstStyle/>
          <a:p>
            <a:r>
              <a:rPr lang="en-GB" dirty="0" smtClean="0">
                <a:solidFill>
                  <a:srgbClr val="333333"/>
                </a:solidFill>
                <a:latin typeface="Helvetica Neue"/>
              </a:rPr>
              <a:t>Sometimes known as smooth </a:t>
            </a:r>
            <a:r>
              <a:rPr lang="en-GB" dirty="0">
                <a:solidFill>
                  <a:srgbClr val="333333"/>
                </a:solidFill>
                <a:latin typeface="Helvetica Neue"/>
              </a:rPr>
              <a:t>muscle</a:t>
            </a:r>
            <a:endParaRPr lang="en-GB" dirty="0"/>
          </a:p>
        </p:txBody>
      </p:sp>
      <p:sp>
        <p:nvSpPr>
          <p:cNvPr id="20" name="Rectangle 19"/>
          <p:cNvSpPr/>
          <p:nvPr/>
        </p:nvSpPr>
        <p:spPr>
          <a:xfrm>
            <a:off x="90390" y="5839758"/>
            <a:ext cx="3058259" cy="923330"/>
          </a:xfrm>
          <a:prstGeom prst="rect">
            <a:avLst/>
          </a:prstGeom>
        </p:spPr>
        <p:txBody>
          <a:bodyPr wrap="square">
            <a:spAutoFit/>
          </a:bodyPr>
          <a:lstStyle/>
          <a:p>
            <a:r>
              <a:rPr lang="en-GB" dirty="0">
                <a:solidFill>
                  <a:srgbClr val="333333"/>
                </a:solidFill>
                <a:latin typeface="Helvetica Neue"/>
              </a:rPr>
              <a:t> found in the walls of hollow organs such as the Stomach</a:t>
            </a:r>
            <a:endParaRPr lang="en-GB" dirty="0"/>
          </a:p>
        </p:txBody>
      </p:sp>
      <p:sp>
        <p:nvSpPr>
          <p:cNvPr id="21" name="Rectangle 20"/>
          <p:cNvSpPr/>
          <p:nvPr/>
        </p:nvSpPr>
        <p:spPr>
          <a:xfrm>
            <a:off x="79043" y="3784633"/>
            <a:ext cx="2694214" cy="923330"/>
          </a:xfrm>
          <a:prstGeom prst="rect">
            <a:avLst/>
          </a:prstGeom>
        </p:spPr>
        <p:txBody>
          <a:bodyPr wrap="square">
            <a:spAutoFit/>
          </a:bodyPr>
          <a:lstStyle/>
          <a:p>
            <a:r>
              <a:rPr lang="en-GB" dirty="0">
                <a:solidFill>
                  <a:srgbClr val="333333"/>
                </a:solidFill>
                <a:latin typeface="Helvetica Neue"/>
              </a:rPr>
              <a:t>It is under the control of the autonomic nervous system</a:t>
            </a:r>
            <a:endParaRPr lang="en-GB" dirty="0"/>
          </a:p>
        </p:txBody>
      </p:sp>
      <p:sp>
        <p:nvSpPr>
          <p:cNvPr id="22" name="Rectangle 21"/>
          <p:cNvSpPr/>
          <p:nvPr/>
        </p:nvSpPr>
        <p:spPr>
          <a:xfrm>
            <a:off x="6262853" y="4271813"/>
            <a:ext cx="2906486" cy="1200329"/>
          </a:xfrm>
          <a:prstGeom prst="rect">
            <a:avLst/>
          </a:prstGeom>
        </p:spPr>
        <p:txBody>
          <a:bodyPr wrap="square">
            <a:spAutoFit/>
          </a:bodyPr>
          <a:lstStyle/>
          <a:p>
            <a:r>
              <a:rPr lang="en-GB" dirty="0">
                <a:solidFill>
                  <a:srgbClr val="333333"/>
                </a:solidFill>
                <a:latin typeface="Helvetica Neue"/>
              </a:rPr>
              <a:t>highly resistant to fatigue due to the presence of a large number of mitochondria</a:t>
            </a:r>
            <a:endParaRPr lang="en-GB" dirty="0"/>
          </a:p>
        </p:txBody>
      </p:sp>
      <p:pic>
        <p:nvPicPr>
          <p:cNvPr id="24" name="Picture 23"/>
          <p:cNvPicPr>
            <a:picLocks noChangeAspect="1"/>
          </p:cNvPicPr>
          <p:nvPr/>
        </p:nvPicPr>
        <p:blipFill rotWithShape="1">
          <a:blip r:embed="rId2"/>
          <a:srcRect l="7135" t="3157" r="9693" b="4365"/>
          <a:stretch/>
        </p:blipFill>
        <p:spPr>
          <a:xfrm>
            <a:off x="4561251" y="156782"/>
            <a:ext cx="4454482" cy="3095488"/>
          </a:xfrm>
          <a:prstGeom prst="rect">
            <a:avLst/>
          </a:prstGeom>
          <a:ln>
            <a:solidFill>
              <a:schemeClr val="tx1"/>
            </a:solidFill>
          </a:ln>
        </p:spPr>
      </p:pic>
      <p:sp>
        <p:nvSpPr>
          <p:cNvPr id="23" name="Title 1"/>
          <p:cNvSpPr>
            <a:spLocks noGrp="1"/>
          </p:cNvSpPr>
          <p:nvPr>
            <p:ph type="title"/>
          </p:nvPr>
        </p:nvSpPr>
        <p:spPr>
          <a:xfrm>
            <a:off x="90390" y="822453"/>
            <a:ext cx="4339998" cy="835414"/>
          </a:xfrm>
        </p:spPr>
        <p:txBody>
          <a:bodyPr>
            <a:noAutofit/>
          </a:bodyPr>
          <a:lstStyle/>
          <a:p>
            <a:r>
              <a:rPr lang="en-GB" sz="2400" u="sng" dirty="0">
                <a:latin typeface="Calibri" panose="020F0502020204030204" pitchFamily="34" charset="0"/>
                <a:ea typeface="Times New Roman" panose="02020603050405020304" pitchFamily="18" charset="0"/>
                <a:cs typeface="Verdana" panose="020B0604030504040204" pitchFamily="34" charset="0"/>
              </a:rPr>
              <a:t>Classification and characteristics of muscle types</a:t>
            </a:r>
            <a:r>
              <a:rPr lang="en-GB" sz="2400" dirty="0">
                <a:latin typeface="Calibri" panose="020F0502020204030204" pitchFamily="34" charset="0"/>
                <a:ea typeface="Times New Roman" panose="02020603050405020304" pitchFamily="18" charset="0"/>
                <a:cs typeface="Verdana" panose="020B0604030504040204" pitchFamily="34" charset="0"/>
              </a:rPr>
              <a:t>: </a:t>
            </a:r>
            <a:endParaRPr lang="en-GB" sz="2400" dirty="0"/>
          </a:p>
        </p:txBody>
      </p:sp>
      <p:sp>
        <p:nvSpPr>
          <p:cNvPr id="4" name="TextBox 3"/>
          <p:cNvSpPr txBox="1"/>
          <p:nvPr/>
        </p:nvSpPr>
        <p:spPr>
          <a:xfrm>
            <a:off x="118979" y="59744"/>
            <a:ext cx="3971084" cy="769441"/>
          </a:xfrm>
          <a:prstGeom prst="rect">
            <a:avLst/>
          </a:prstGeom>
          <a:noFill/>
          <a:ln>
            <a:solidFill>
              <a:srgbClr val="000000"/>
            </a:solidFill>
          </a:ln>
        </p:spPr>
        <p:txBody>
          <a:bodyPr wrap="none" rtlCol="0">
            <a:spAutoFit/>
          </a:bodyPr>
          <a:lstStyle/>
          <a:p>
            <a:r>
              <a:rPr lang="en-US" sz="4400" b="1" u="sng" dirty="0" smtClean="0"/>
              <a:t>Do Now Activity</a:t>
            </a:r>
            <a:endParaRPr lang="en-US" sz="4400" b="1" u="sng" dirty="0"/>
          </a:p>
        </p:txBody>
      </p:sp>
      <p:sp>
        <p:nvSpPr>
          <p:cNvPr id="25" name="Rectangle 24"/>
          <p:cNvSpPr/>
          <p:nvPr/>
        </p:nvSpPr>
        <p:spPr>
          <a:xfrm>
            <a:off x="4430388" y="2014557"/>
            <a:ext cx="4635553" cy="1237713"/>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508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624636"/>
            <a:ext cx="3083312" cy="461665"/>
          </a:xfrm>
          <a:prstGeom prst="rect">
            <a:avLst/>
          </a:prstGeom>
        </p:spPr>
        <p:txBody>
          <a:bodyPr wrap="square">
            <a:spAutoFit/>
          </a:bodyPr>
          <a:lstStyle/>
          <a:p>
            <a:r>
              <a:rPr lang="en-GB" sz="2400" b="1" u="sng" dirty="0" smtClean="0">
                <a:latin typeface="Calibri" panose="020F0502020204030204" pitchFamily="34" charset="0"/>
                <a:ea typeface="Times New Roman" panose="02020603050405020304" pitchFamily="18" charset="0"/>
                <a:cs typeface="Verdana" panose="020B0604030504040204" pitchFamily="34" charset="0"/>
              </a:rPr>
              <a:t>1) Voluntary muscles</a:t>
            </a:r>
            <a:endParaRPr lang="en-GB" sz="2400" dirty="0"/>
          </a:p>
        </p:txBody>
      </p:sp>
      <p:sp>
        <p:nvSpPr>
          <p:cNvPr id="7" name="Rectangle 6"/>
          <p:cNvSpPr/>
          <p:nvPr/>
        </p:nvSpPr>
        <p:spPr>
          <a:xfrm>
            <a:off x="5914914" y="1619995"/>
            <a:ext cx="3600689" cy="461665"/>
          </a:xfrm>
          <a:prstGeom prst="rect">
            <a:avLst/>
          </a:prstGeom>
        </p:spPr>
        <p:txBody>
          <a:bodyPr wrap="square">
            <a:spAutoFit/>
          </a:bodyPr>
          <a:lstStyle/>
          <a:p>
            <a:r>
              <a:rPr lang="en-GB" sz="2400" b="1" u="sng" dirty="0" smtClean="0">
                <a:latin typeface="Calibri" panose="020F0502020204030204" pitchFamily="34" charset="0"/>
                <a:ea typeface="Times New Roman" panose="02020603050405020304" pitchFamily="18" charset="0"/>
                <a:cs typeface="Verdana" panose="020B0604030504040204" pitchFamily="34" charset="0"/>
              </a:rPr>
              <a:t>3) Involuntary muscles</a:t>
            </a:r>
            <a:endParaRPr lang="en-GB" sz="2400" dirty="0"/>
          </a:p>
        </p:txBody>
      </p:sp>
      <p:sp>
        <p:nvSpPr>
          <p:cNvPr id="8" name="Rectangle 7"/>
          <p:cNvSpPr/>
          <p:nvPr/>
        </p:nvSpPr>
        <p:spPr>
          <a:xfrm>
            <a:off x="3171576" y="1615466"/>
            <a:ext cx="2839014" cy="461665"/>
          </a:xfrm>
          <a:prstGeom prst="rect">
            <a:avLst/>
          </a:prstGeom>
        </p:spPr>
        <p:txBody>
          <a:bodyPr wrap="square">
            <a:spAutoFit/>
          </a:bodyPr>
          <a:lstStyle/>
          <a:p>
            <a:r>
              <a:rPr lang="en-GB" sz="2400" b="1" u="sng" dirty="0" smtClean="0">
                <a:latin typeface="Calibri" panose="020F0502020204030204" pitchFamily="34" charset="0"/>
                <a:ea typeface="Times New Roman" panose="02020603050405020304" pitchFamily="18" charset="0"/>
                <a:cs typeface="Verdana" panose="020B0604030504040204" pitchFamily="34" charset="0"/>
              </a:rPr>
              <a:t>2) Cardiac muscle</a:t>
            </a:r>
            <a:endParaRPr lang="en-GB" sz="2400" dirty="0"/>
          </a:p>
        </p:txBody>
      </p:sp>
      <p:sp>
        <p:nvSpPr>
          <p:cNvPr id="9" name="Rectangle 8"/>
          <p:cNvSpPr/>
          <p:nvPr/>
        </p:nvSpPr>
        <p:spPr>
          <a:xfrm>
            <a:off x="69199" y="2252997"/>
            <a:ext cx="2236125" cy="369332"/>
          </a:xfrm>
          <a:prstGeom prst="rect">
            <a:avLst/>
          </a:prstGeom>
        </p:spPr>
        <p:txBody>
          <a:bodyPr wrap="none">
            <a:spAutoFit/>
          </a:bodyPr>
          <a:lstStyle/>
          <a:p>
            <a:r>
              <a:rPr lang="en-GB" dirty="0" smtClean="0">
                <a:latin typeface="Calibri" panose="020F0502020204030204" pitchFamily="34" charset="0"/>
                <a:ea typeface="Times New Roman" panose="02020603050405020304" pitchFamily="18" charset="0"/>
                <a:cs typeface="Verdana" panose="020B0604030504040204" pitchFamily="34" charset="0"/>
              </a:rPr>
              <a:t>Of the skeletal system</a:t>
            </a:r>
            <a:endParaRPr lang="en-GB" dirty="0"/>
          </a:p>
        </p:txBody>
      </p:sp>
      <p:sp>
        <p:nvSpPr>
          <p:cNvPr id="10" name="Rectangle 9"/>
          <p:cNvSpPr/>
          <p:nvPr/>
        </p:nvSpPr>
        <p:spPr>
          <a:xfrm>
            <a:off x="3301252" y="2326373"/>
            <a:ext cx="1882310" cy="369332"/>
          </a:xfrm>
          <a:prstGeom prst="rect">
            <a:avLst/>
          </a:prstGeom>
        </p:spPr>
        <p:txBody>
          <a:bodyPr wrap="none">
            <a:spAutoFit/>
          </a:bodyPr>
          <a:lstStyle/>
          <a:p>
            <a:r>
              <a:rPr lang="en-GB" dirty="0" smtClean="0">
                <a:latin typeface="Calibri" panose="020F0502020204030204" pitchFamily="34" charset="0"/>
                <a:ea typeface="Times New Roman" panose="02020603050405020304" pitchFamily="18" charset="0"/>
                <a:cs typeface="Verdana" panose="020B0604030504040204" pitchFamily="34" charset="0"/>
              </a:rPr>
              <a:t>Forming </a:t>
            </a:r>
            <a:r>
              <a:rPr lang="en-GB" dirty="0">
                <a:latin typeface="Calibri" panose="020F0502020204030204" pitchFamily="34" charset="0"/>
                <a:ea typeface="Times New Roman" panose="02020603050405020304" pitchFamily="18" charset="0"/>
                <a:cs typeface="Verdana" panose="020B0604030504040204" pitchFamily="34" charset="0"/>
              </a:rPr>
              <a:t>the heart</a:t>
            </a:r>
            <a:endParaRPr lang="en-GB" dirty="0"/>
          </a:p>
        </p:txBody>
      </p:sp>
      <p:sp>
        <p:nvSpPr>
          <p:cNvPr id="11" name="Rectangle 10"/>
          <p:cNvSpPr/>
          <p:nvPr/>
        </p:nvSpPr>
        <p:spPr>
          <a:xfrm>
            <a:off x="6086745" y="2107194"/>
            <a:ext cx="1660391" cy="369332"/>
          </a:xfrm>
          <a:prstGeom prst="rect">
            <a:avLst/>
          </a:prstGeom>
        </p:spPr>
        <p:txBody>
          <a:bodyPr wrap="none">
            <a:spAutoFit/>
          </a:bodyPr>
          <a:lstStyle/>
          <a:p>
            <a:r>
              <a:rPr lang="en-GB" dirty="0" smtClean="0">
                <a:latin typeface="Calibri" panose="020F0502020204030204" pitchFamily="34" charset="0"/>
                <a:ea typeface="Times New Roman" panose="02020603050405020304" pitchFamily="18" charset="0"/>
                <a:cs typeface="Verdana" panose="020B0604030504040204" pitchFamily="34" charset="0"/>
              </a:rPr>
              <a:t>In </a:t>
            </a:r>
            <a:r>
              <a:rPr lang="en-GB" dirty="0">
                <a:latin typeface="Calibri" panose="020F0502020204030204" pitchFamily="34" charset="0"/>
                <a:ea typeface="Times New Roman" panose="02020603050405020304" pitchFamily="18" charset="0"/>
                <a:cs typeface="Verdana" panose="020B0604030504040204" pitchFamily="34" charset="0"/>
              </a:rPr>
              <a:t>blood vessels</a:t>
            </a:r>
            <a:endParaRPr lang="en-GB" dirty="0"/>
          </a:p>
        </p:txBody>
      </p:sp>
      <p:sp>
        <p:nvSpPr>
          <p:cNvPr id="12" name="TextBox 11"/>
          <p:cNvSpPr txBox="1"/>
          <p:nvPr/>
        </p:nvSpPr>
        <p:spPr>
          <a:xfrm>
            <a:off x="0" y="958870"/>
            <a:ext cx="6656525" cy="584776"/>
          </a:xfrm>
          <a:prstGeom prst="rect">
            <a:avLst/>
          </a:prstGeom>
          <a:noFill/>
        </p:spPr>
        <p:txBody>
          <a:bodyPr wrap="square" rtlCol="0">
            <a:spAutoFit/>
          </a:bodyPr>
          <a:lstStyle/>
          <a:p>
            <a:r>
              <a:rPr lang="en-GB" sz="1600" b="1" dirty="0" smtClean="0"/>
              <a:t>Problem: </a:t>
            </a:r>
            <a:r>
              <a:rPr lang="en-GB" sz="1600" dirty="0"/>
              <a:t>T</a:t>
            </a:r>
            <a:r>
              <a:rPr lang="en-GB" sz="1600" dirty="0" smtClean="0"/>
              <a:t>here are 3 types of muscles make a list of the characteristics of each type using the  </a:t>
            </a:r>
            <a:endParaRPr lang="en-GB" sz="1600" dirty="0"/>
          </a:p>
        </p:txBody>
      </p:sp>
      <p:sp>
        <p:nvSpPr>
          <p:cNvPr id="2" name="Rectangle 1"/>
          <p:cNvSpPr/>
          <p:nvPr/>
        </p:nvSpPr>
        <p:spPr>
          <a:xfrm>
            <a:off x="6086745" y="2613111"/>
            <a:ext cx="2778082" cy="646331"/>
          </a:xfrm>
          <a:prstGeom prst="rect">
            <a:avLst/>
          </a:prstGeom>
        </p:spPr>
        <p:txBody>
          <a:bodyPr wrap="square">
            <a:spAutoFit/>
          </a:bodyPr>
          <a:lstStyle/>
          <a:p>
            <a:r>
              <a:rPr lang="en-GB" dirty="0" smtClean="0">
                <a:solidFill>
                  <a:srgbClr val="231F20"/>
                </a:solidFill>
                <a:latin typeface="ReithSans"/>
              </a:rPr>
              <a:t>found in the internal organs</a:t>
            </a:r>
            <a:endParaRPr lang="en-GB" dirty="0"/>
          </a:p>
        </p:txBody>
      </p:sp>
      <p:sp>
        <p:nvSpPr>
          <p:cNvPr id="3" name="Rectangle 2"/>
          <p:cNvSpPr/>
          <p:nvPr/>
        </p:nvSpPr>
        <p:spPr>
          <a:xfrm>
            <a:off x="3210767" y="2925509"/>
            <a:ext cx="2031325" cy="369332"/>
          </a:xfrm>
          <a:prstGeom prst="rect">
            <a:avLst/>
          </a:prstGeom>
        </p:spPr>
        <p:txBody>
          <a:bodyPr wrap="none">
            <a:spAutoFit/>
          </a:bodyPr>
          <a:lstStyle/>
          <a:p>
            <a:r>
              <a:rPr lang="en-GB" dirty="0">
                <a:solidFill>
                  <a:srgbClr val="231F20"/>
                </a:solidFill>
                <a:latin typeface="ReithSans"/>
              </a:rPr>
              <a:t>T</a:t>
            </a:r>
            <a:r>
              <a:rPr lang="en-GB" dirty="0" smtClean="0">
                <a:solidFill>
                  <a:srgbClr val="231F20"/>
                </a:solidFill>
                <a:latin typeface="ReithSans"/>
              </a:rPr>
              <a:t>his is involuntary</a:t>
            </a:r>
            <a:endParaRPr lang="en-GB" dirty="0"/>
          </a:p>
        </p:txBody>
      </p:sp>
      <p:sp>
        <p:nvSpPr>
          <p:cNvPr id="13" name="Rectangle 12"/>
          <p:cNvSpPr/>
          <p:nvPr/>
        </p:nvSpPr>
        <p:spPr>
          <a:xfrm>
            <a:off x="19799" y="2871252"/>
            <a:ext cx="1838965" cy="369332"/>
          </a:xfrm>
          <a:prstGeom prst="rect">
            <a:avLst/>
          </a:prstGeom>
        </p:spPr>
        <p:txBody>
          <a:bodyPr wrap="none">
            <a:spAutoFit/>
          </a:bodyPr>
          <a:lstStyle/>
          <a:p>
            <a:r>
              <a:rPr lang="en-GB" dirty="0" smtClean="0">
                <a:solidFill>
                  <a:srgbClr val="231F20"/>
                </a:solidFill>
                <a:latin typeface="ReithSans"/>
              </a:rPr>
              <a:t> this is voluntary</a:t>
            </a:r>
            <a:endParaRPr lang="en-GB" dirty="0"/>
          </a:p>
        </p:txBody>
      </p:sp>
      <p:sp>
        <p:nvSpPr>
          <p:cNvPr id="14" name="Rectangle 13"/>
          <p:cNvSpPr/>
          <p:nvPr/>
        </p:nvSpPr>
        <p:spPr>
          <a:xfrm>
            <a:off x="6079387" y="3353332"/>
            <a:ext cx="2699261" cy="646331"/>
          </a:xfrm>
          <a:prstGeom prst="rect">
            <a:avLst/>
          </a:prstGeom>
        </p:spPr>
        <p:txBody>
          <a:bodyPr wrap="square">
            <a:spAutoFit/>
          </a:bodyPr>
          <a:lstStyle/>
          <a:p>
            <a:r>
              <a:rPr lang="en-GB" dirty="0">
                <a:solidFill>
                  <a:srgbClr val="333333"/>
                </a:solidFill>
                <a:latin typeface="ReithSans"/>
              </a:rPr>
              <a:t>not under our conscious control </a:t>
            </a:r>
            <a:endParaRPr lang="en-GB" dirty="0"/>
          </a:p>
        </p:txBody>
      </p:sp>
      <p:sp>
        <p:nvSpPr>
          <p:cNvPr id="15" name="Rectangle 14"/>
          <p:cNvSpPr/>
          <p:nvPr/>
        </p:nvSpPr>
        <p:spPr>
          <a:xfrm>
            <a:off x="6010590" y="4016598"/>
            <a:ext cx="3263190" cy="646331"/>
          </a:xfrm>
          <a:prstGeom prst="rect">
            <a:avLst/>
          </a:prstGeom>
        </p:spPr>
        <p:txBody>
          <a:bodyPr wrap="square">
            <a:spAutoFit/>
          </a:bodyPr>
          <a:lstStyle/>
          <a:p>
            <a:r>
              <a:rPr lang="en-GB" dirty="0">
                <a:solidFill>
                  <a:srgbClr val="333333"/>
                </a:solidFill>
                <a:latin typeface="ReithSans"/>
              </a:rPr>
              <a:t>we can't make them contract when we think about it.</a:t>
            </a:r>
            <a:endParaRPr lang="en-GB" dirty="0"/>
          </a:p>
        </p:txBody>
      </p:sp>
      <p:sp>
        <p:nvSpPr>
          <p:cNvPr id="16" name="Rectangle 15"/>
          <p:cNvSpPr/>
          <p:nvPr/>
        </p:nvSpPr>
        <p:spPr>
          <a:xfrm>
            <a:off x="39599" y="3527713"/>
            <a:ext cx="2801572" cy="646331"/>
          </a:xfrm>
          <a:prstGeom prst="rect">
            <a:avLst/>
          </a:prstGeom>
        </p:spPr>
        <p:txBody>
          <a:bodyPr wrap="square">
            <a:spAutoFit/>
          </a:bodyPr>
          <a:lstStyle/>
          <a:p>
            <a:r>
              <a:rPr lang="en-GB" dirty="0">
                <a:solidFill>
                  <a:srgbClr val="333333"/>
                </a:solidFill>
                <a:latin typeface="ReithSans"/>
              </a:rPr>
              <a:t>are under our conscious control</a:t>
            </a:r>
            <a:endParaRPr lang="en-GB" dirty="0"/>
          </a:p>
        </p:txBody>
      </p:sp>
      <p:sp>
        <p:nvSpPr>
          <p:cNvPr id="17" name="Rectangle 16"/>
          <p:cNvSpPr/>
          <p:nvPr/>
        </p:nvSpPr>
        <p:spPr>
          <a:xfrm>
            <a:off x="57627" y="4463271"/>
            <a:ext cx="3010712" cy="646331"/>
          </a:xfrm>
          <a:prstGeom prst="rect">
            <a:avLst/>
          </a:prstGeom>
        </p:spPr>
        <p:txBody>
          <a:bodyPr wrap="square">
            <a:spAutoFit/>
          </a:bodyPr>
          <a:lstStyle/>
          <a:p>
            <a:r>
              <a:rPr lang="en-GB" dirty="0">
                <a:solidFill>
                  <a:srgbClr val="333333"/>
                </a:solidFill>
                <a:latin typeface="ReithSans"/>
              </a:rPr>
              <a:t>we can move these muscles when we want to</a:t>
            </a:r>
            <a:endParaRPr lang="en-GB" dirty="0"/>
          </a:p>
        </p:txBody>
      </p:sp>
      <p:sp>
        <p:nvSpPr>
          <p:cNvPr id="18" name="Rectangle 17"/>
          <p:cNvSpPr/>
          <p:nvPr/>
        </p:nvSpPr>
        <p:spPr>
          <a:xfrm>
            <a:off x="57627" y="5301336"/>
            <a:ext cx="2924553" cy="646331"/>
          </a:xfrm>
          <a:prstGeom prst="rect">
            <a:avLst/>
          </a:prstGeom>
        </p:spPr>
        <p:txBody>
          <a:bodyPr wrap="square">
            <a:spAutoFit/>
          </a:bodyPr>
          <a:lstStyle/>
          <a:p>
            <a:r>
              <a:rPr lang="en-GB" dirty="0">
                <a:solidFill>
                  <a:srgbClr val="333333"/>
                </a:solidFill>
                <a:latin typeface="Helvetica Neue"/>
              </a:rPr>
              <a:t>striated muscles due to their appearance</a:t>
            </a:r>
            <a:endParaRPr lang="en-GB" dirty="0"/>
          </a:p>
        </p:txBody>
      </p:sp>
      <p:sp>
        <p:nvSpPr>
          <p:cNvPr id="19" name="Rectangle 18"/>
          <p:cNvSpPr/>
          <p:nvPr/>
        </p:nvSpPr>
        <p:spPr>
          <a:xfrm>
            <a:off x="6007682" y="4699768"/>
            <a:ext cx="3055351" cy="649764"/>
          </a:xfrm>
          <a:prstGeom prst="rect">
            <a:avLst/>
          </a:prstGeom>
        </p:spPr>
        <p:txBody>
          <a:bodyPr wrap="square">
            <a:spAutoFit/>
          </a:bodyPr>
          <a:lstStyle/>
          <a:p>
            <a:r>
              <a:rPr lang="en-GB" dirty="0" smtClean="0">
                <a:solidFill>
                  <a:srgbClr val="333333"/>
                </a:solidFill>
                <a:latin typeface="Helvetica Neue"/>
              </a:rPr>
              <a:t>Sometimes known as smooth </a:t>
            </a:r>
            <a:r>
              <a:rPr lang="en-GB" dirty="0">
                <a:solidFill>
                  <a:srgbClr val="333333"/>
                </a:solidFill>
                <a:latin typeface="Helvetica Neue"/>
              </a:rPr>
              <a:t>muscle</a:t>
            </a:r>
            <a:endParaRPr lang="en-GB" dirty="0"/>
          </a:p>
        </p:txBody>
      </p:sp>
      <p:sp>
        <p:nvSpPr>
          <p:cNvPr id="20" name="Rectangle 19"/>
          <p:cNvSpPr/>
          <p:nvPr/>
        </p:nvSpPr>
        <p:spPr>
          <a:xfrm>
            <a:off x="6007682" y="5391395"/>
            <a:ext cx="3058259" cy="923330"/>
          </a:xfrm>
          <a:prstGeom prst="rect">
            <a:avLst/>
          </a:prstGeom>
        </p:spPr>
        <p:txBody>
          <a:bodyPr wrap="square">
            <a:spAutoFit/>
          </a:bodyPr>
          <a:lstStyle/>
          <a:p>
            <a:r>
              <a:rPr lang="en-GB" dirty="0">
                <a:solidFill>
                  <a:srgbClr val="333333"/>
                </a:solidFill>
                <a:latin typeface="Helvetica Neue"/>
              </a:rPr>
              <a:t> found in the walls of hollow organs such as the Stomach</a:t>
            </a:r>
            <a:endParaRPr lang="en-GB" dirty="0"/>
          </a:p>
        </p:txBody>
      </p:sp>
      <p:sp>
        <p:nvSpPr>
          <p:cNvPr id="21" name="Rectangle 20"/>
          <p:cNvSpPr/>
          <p:nvPr/>
        </p:nvSpPr>
        <p:spPr>
          <a:xfrm>
            <a:off x="3210767" y="3406704"/>
            <a:ext cx="2694214" cy="923330"/>
          </a:xfrm>
          <a:prstGeom prst="rect">
            <a:avLst/>
          </a:prstGeom>
        </p:spPr>
        <p:txBody>
          <a:bodyPr wrap="square">
            <a:spAutoFit/>
          </a:bodyPr>
          <a:lstStyle/>
          <a:p>
            <a:r>
              <a:rPr lang="en-GB" dirty="0">
                <a:solidFill>
                  <a:srgbClr val="333333"/>
                </a:solidFill>
                <a:latin typeface="Helvetica Neue"/>
              </a:rPr>
              <a:t>It is under the control of the autonomic nervous system</a:t>
            </a:r>
            <a:endParaRPr lang="en-GB" dirty="0"/>
          </a:p>
        </p:txBody>
      </p:sp>
      <p:sp>
        <p:nvSpPr>
          <p:cNvPr id="22" name="Rectangle 21"/>
          <p:cNvSpPr/>
          <p:nvPr/>
        </p:nvSpPr>
        <p:spPr>
          <a:xfrm>
            <a:off x="3142615" y="4484888"/>
            <a:ext cx="2906486" cy="1200329"/>
          </a:xfrm>
          <a:prstGeom prst="rect">
            <a:avLst/>
          </a:prstGeom>
        </p:spPr>
        <p:txBody>
          <a:bodyPr wrap="square">
            <a:spAutoFit/>
          </a:bodyPr>
          <a:lstStyle/>
          <a:p>
            <a:r>
              <a:rPr lang="en-GB" dirty="0">
                <a:solidFill>
                  <a:srgbClr val="333333"/>
                </a:solidFill>
                <a:latin typeface="Helvetica Neue"/>
              </a:rPr>
              <a:t>highly resistant to fatigue due to the presence of a large number of mitochondria</a:t>
            </a:r>
            <a:endParaRPr lang="en-GB" dirty="0"/>
          </a:p>
        </p:txBody>
      </p:sp>
      <p:sp>
        <p:nvSpPr>
          <p:cNvPr id="23" name="Title 1"/>
          <p:cNvSpPr txBox="1">
            <a:spLocks/>
          </p:cNvSpPr>
          <p:nvPr/>
        </p:nvSpPr>
        <p:spPr>
          <a:xfrm>
            <a:off x="1401260" y="6352261"/>
            <a:ext cx="6156225" cy="505739"/>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600" b="1" u="sng" dirty="0" smtClean="0">
                <a:solidFill>
                  <a:srgbClr val="000000"/>
                </a:solidFill>
                <a:latin typeface="Calibri" panose="020F0502020204030204" pitchFamily="34" charset="0"/>
                <a:ea typeface="Times New Roman" panose="02020603050405020304" pitchFamily="18" charset="0"/>
                <a:cs typeface="Verdana" panose="020B0604030504040204" pitchFamily="34" charset="0"/>
              </a:rPr>
              <a:t>FIX IT WITH GREEN PEN!!!</a:t>
            </a:r>
            <a:endParaRPr lang="en-GB" sz="3600" b="1" dirty="0">
              <a:solidFill>
                <a:srgbClr val="000000"/>
              </a:solidFill>
            </a:endParaRPr>
          </a:p>
        </p:txBody>
      </p:sp>
      <p:cxnSp>
        <p:nvCxnSpPr>
          <p:cNvPr id="24" name="Straight Connector 23"/>
          <p:cNvCxnSpPr/>
          <p:nvPr/>
        </p:nvCxnSpPr>
        <p:spPr>
          <a:xfrm flipH="1">
            <a:off x="2978627" y="2227917"/>
            <a:ext cx="11152" cy="40441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5836095" y="2112240"/>
            <a:ext cx="11152" cy="40441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Title 1"/>
          <p:cNvSpPr>
            <a:spLocks noGrp="1"/>
          </p:cNvSpPr>
          <p:nvPr>
            <p:ph type="title"/>
          </p:nvPr>
        </p:nvSpPr>
        <p:spPr>
          <a:xfrm>
            <a:off x="78059" y="0"/>
            <a:ext cx="6578466" cy="835414"/>
          </a:xfrm>
        </p:spPr>
        <p:txBody>
          <a:bodyPr>
            <a:noAutofit/>
          </a:bodyPr>
          <a:lstStyle/>
          <a:p>
            <a:r>
              <a:rPr lang="en-GB" sz="3200" u="sng" dirty="0">
                <a:latin typeface="Calibri" panose="020F0502020204030204" pitchFamily="34" charset="0"/>
                <a:ea typeface="Times New Roman" panose="02020603050405020304" pitchFamily="18" charset="0"/>
                <a:cs typeface="Verdana" panose="020B0604030504040204" pitchFamily="34" charset="0"/>
              </a:rPr>
              <a:t>Classification and characteristics of muscle types</a:t>
            </a:r>
            <a:r>
              <a:rPr lang="en-GB" sz="3200" dirty="0">
                <a:latin typeface="Calibri" panose="020F0502020204030204" pitchFamily="34" charset="0"/>
                <a:ea typeface="Times New Roman" panose="02020603050405020304" pitchFamily="18" charset="0"/>
                <a:cs typeface="Verdana" panose="020B0604030504040204" pitchFamily="34" charset="0"/>
              </a:rPr>
              <a:t>: </a:t>
            </a:r>
            <a:endParaRPr lang="en-GB" sz="3200" dirty="0"/>
          </a:p>
        </p:txBody>
      </p:sp>
      <p:pic>
        <p:nvPicPr>
          <p:cNvPr id="26" name="Picture 25"/>
          <p:cNvPicPr>
            <a:picLocks noChangeAspect="1"/>
          </p:cNvPicPr>
          <p:nvPr/>
        </p:nvPicPr>
        <p:blipFill rotWithShape="1">
          <a:blip r:embed="rId2"/>
          <a:srcRect l="7135" t="3157" r="9693" b="4365"/>
          <a:stretch/>
        </p:blipFill>
        <p:spPr>
          <a:xfrm>
            <a:off x="6742927" y="114911"/>
            <a:ext cx="2401073" cy="1668543"/>
          </a:xfrm>
          <a:prstGeom prst="rect">
            <a:avLst/>
          </a:prstGeom>
          <a:ln>
            <a:solidFill>
              <a:schemeClr val="tx1"/>
            </a:solidFill>
          </a:ln>
        </p:spPr>
      </p:pic>
    </p:spTree>
    <p:extLst>
      <p:ext uri="{BB962C8B-B14F-4D97-AF65-F5344CB8AC3E}">
        <p14:creationId xmlns:p14="http://schemas.microsoft.com/office/powerpoint/2010/main" val="295835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p:bldP spid="3" grpId="0"/>
      <p:bldP spid="13" grpId="0"/>
      <p:bldP spid="14" grpId="0"/>
      <p:bldP spid="15" grpId="0"/>
      <p:bldP spid="16" grpId="0"/>
      <p:bldP spid="17" grpId="0"/>
      <p:bldP spid="18" grpId="0"/>
      <p:bldP spid="19" grpId="0"/>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21" y="2757104"/>
            <a:ext cx="7886700" cy="994172"/>
          </a:xfrm>
        </p:spPr>
        <p:txBody>
          <a:bodyPr>
            <a:normAutofit fontScale="90000"/>
          </a:bodyPr>
          <a:lstStyle/>
          <a:p>
            <a:r>
              <a:rPr lang="en-GB" dirty="0">
                <a:hlinkClick r:id="rId2"/>
              </a:rPr>
              <a:t>https://</a:t>
            </a:r>
            <a:r>
              <a:rPr lang="en-GB" dirty="0" smtClean="0">
                <a:hlinkClick r:id="rId2"/>
              </a:rPr>
              <a:t>www.youtube.com/watch?v=Uxwh2IIg_Z0</a:t>
            </a:r>
            <a:r>
              <a:rPr lang="en-GB" dirty="0" smtClean="0"/>
              <a:t/>
            </a:r>
            <a:br>
              <a:rPr lang="en-GB" dirty="0" smtClean="0"/>
            </a:br>
            <a:endParaRPr lang="en-GB" dirty="0"/>
          </a:p>
        </p:txBody>
      </p:sp>
    </p:spTree>
    <p:extLst>
      <p:ext uri="{BB962C8B-B14F-4D97-AF65-F5344CB8AC3E}">
        <p14:creationId xmlns:p14="http://schemas.microsoft.com/office/powerpoint/2010/main" val="704866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054" y="395191"/>
            <a:ext cx="7886700" cy="363661"/>
          </a:xfrm>
        </p:spPr>
        <p:txBody>
          <a:bodyPr>
            <a:normAutofit fontScale="90000"/>
          </a:bodyPr>
          <a:lstStyle/>
          <a:p>
            <a:pPr algn="ctr"/>
            <a:r>
              <a:rPr lang="en-GB" b="1" u="sng" dirty="0" smtClean="0"/>
              <a:t>Types of Fibres </a:t>
            </a:r>
            <a:br>
              <a:rPr lang="en-GB" b="1" u="sng" dirty="0" smtClean="0"/>
            </a:br>
            <a:r>
              <a:rPr lang="en-GB" b="1" u="sng" dirty="0" smtClean="0"/>
              <a:t>(draw the table </a:t>
            </a:r>
            <a:r>
              <a:rPr lang="en-GB" b="1" u="sng" dirty="0" smtClean="0">
                <a:sym typeface="Wingdings" panose="05000000000000000000" pitchFamily="2" charset="2"/>
              </a:rPr>
              <a:t>)</a:t>
            </a:r>
            <a:endParaRPr lang="en-GB"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56350415"/>
              </p:ext>
            </p:extLst>
          </p:nvPr>
        </p:nvGraphicFramePr>
        <p:xfrm>
          <a:off x="165011" y="1427138"/>
          <a:ext cx="8866299" cy="4185662"/>
        </p:xfrm>
        <a:graphic>
          <a:graphicData uri="http://schemas.openxmlformats.org/drawingml/2006/table">
            <a:tbl>
              <a:tblPr firstRow="1" bandRow="1">
                <a:tableStyleId>{5C22544A-7EE6-4342-B048-85BDC9FD1C3A}</a:tableStyleId>
              </a:tblPr>
              <a:tblGrid>
                <a:gridCol w="2955433">
                  <a:extLst>
                    <a:ext uri="{9D8B030D-6E8A-4147-A177-3AD203B41FA5}">
                      <a16:colId xmlns:a16="http://schemas.microsoft.com/office/drawing/2014/main" val="20000"/>
                    </a:ext>
                  </a:extLst>
                </a:gridCol>
                <a:gridCol w="2955433">
                  <a:extLst>
                    <a:ext uri="{9D8B030D-6E8A-4147-A177-3AD203B41FA5}">
                      <a16:colId xmlns:a16="http://schemas.microsoft.com/office/drawing/2014/main" val="20001"/>
                    </a:ext>
                  </a:extLst>
                </a:gridCol>
                <a:gridCol w="2955433">
                  <a:extLst>
                    <a:ext uri="{9D8B030D-6E8A-4147-A177-3AD203B41FA5}">
                      <a16:colId xmlns:a16="http://schemas.microsoft.com/office/drawing/2014/main" val="20002"/>
                    </a:ext>
                  </a:extLst>
                </a:gridCol>
              </a:tblGrid>
              <a:tr h="390511">
                <a:tc>
                  <a:txBody>
                    <a:bodyPr/>
                    <a:lstStyle/>
                    <a:p>
                      <a:pPr algn="ctr"/>
                      <a:r>
                        <a:rPr lang="en-GB" sz="1800" dirty="0" smtClean="0">
                          <a:solidFill>
                            <a:schemeClr val="tx1"/>
                          </a:solidFill>
                        </a:rPr>
                        <a:t>Slow Twitch</a:t>
                      </a:r>
                      <a:endParaRPr lang="en-GB" sz="1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GB" sz="1800" dirty="0" smtClean="0">
                          <a:solidFill>
                            <a:schemeClr val="tx1"/>
                          </a:solidFill>
                        </a:rPr>
                        <a:t>Fast Twitch </a:t>
                      </a:r>
                      <a:endParaRPr lang="en-GB" sz="1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4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57695">
                <a:tc>
                  <a:txBody>
                    <a:bodyPr/>
                    <a:lstStyle/>
                    <a:p>
                      <a:r>
                        <a:rPr lang="en-GB" sz="1400" dirty="0" smtClean="0"/>
                        <a:t>Type: ________</a:t>
                      </a:r>
                      <a:endParaRPr lang="en-GB" sz="1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Type: ________</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Type: ________</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37456">
                <a:tc>
                  <a:txBody>
                    <a:bodyPr/>
                    <a:lstStyle/>
                    <a:p>
                      <a:r>
                        <a:rPr lang="en-GB" sz="1400" dirty="0" smtClean="0"/>
                        <a:t>Characteristics</a:t>
                      </a:r>
                      <a:r>
                        <a:rPr lang="en-GB" sz="1400" baseline="0" dirty="0" smtClean="0"/>
                        <a:t>:</a:t>
                      </a:r>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Characteristics</a:t>
                      </a:r>
                      <a:r>
                        <a:rPr lang="en-GB" sz="1400" baseline="0" dirty="0" smtClean="0"/>
                        <a:t>:</a:t>
                      </a:r>
                      <a:endParaRPr lang="en-GB" sz="1400" dirty="0" smtClean="0"/>
                    </a:p>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Characteristics</a:t>
                      </a:r>
                      <a:r>
                        <a:rPr lang="en-GB" sz="1400" baseline="0" dirty="0" smtClean="0"/>
                        <a:t>:</a:t>
                      </a:r>
                      <a:endParaRPr lang="en-GB" sz="1400" dirty="0" smtClean="0"/>
                    </a:p>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6" name="Rectangle 5"/>
          <p:cNvSpPr/>
          <p:nvPr/>
        </p:nvSpPr>
        <p:spPr>
          <a:xfrm>
            <a:off x="0" y="3691055"/>
            <a:ext cx="9144000" cy="268744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Box 2"/>
          <p:cNvSpPr txBox="1"/>
          <p:nvPr/>
        </p:nvSpPr>
        <p:spPr>
          <a:xfrm>
            <a:off x="7225991" y="383267"/>
            <a:ext cx="1675139" cy="369332"/>
          </a:xfrm>
          <a:prstGeom prst="rect">
            <a:avLst/>
          </a:prstGeom>
          <a:noFill/>
        </p:spPr>
        <p:txBody>
          <a:bodyPr wrap="none" rtlCol="0">
            <a:spAutoFit/>
          </a:bodyPr>
          <a:lstStyle/>
          <a:p>
            <a:r>
              <a:rPr lang="en-GB" dirty="0" smtClean="0"/>
              <a:t>Use whole page</a:t>
            </a:r>
            <a:endParaRPr lang="en-GB" dirty="0"/>
          </a:p>
        </p:txBody>
      </p:sp>
    </p:spTree>
    <p:extLst>
      <p:ext uri="{BB962C8B-B14F-4D97-AF65-F5344CB8AC3E}">
        <p14:creationId xmlns:p14="http://schemas.microsoft.com/office/powerpoint/2010/main" val="3307160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1481</TotalTime>
  <Words>1623</Words>
  <Application>Microsoft Office PowerPoint</Application>
  <PresentationFormat>On-screen Show (4:3)</PresentationFormat>
  <Paragraphs>296</Paragraphs>
  <Slides>23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Adobe Gothic Std B</vt:lpstr>
      <vt:lpstr>Arial</vt:lpstr>
      <vt:lpstr>Blackadder ITC</vt:lpstr>
      <vt:lpstr>Calibri</vt:lpstr>
      <vt:lpstr>Chaparral Pro Light</vt:lpstr>
      <vt:lpstr>Helvetica Neue</vt:lpstr>
      <vt:lpstr>ReithSans</vt:lpstr>
      <vt:lpstr>Times New Roman</vt:lpstr>
      <vt:lpstr>Verdana</vt:lpstr>
      <vt:lpstr>Wingdings</vt:lpstr>
      <vt:lpstr>Office Theme</vt:lpstr>
      <vt:lpstr>PowerPoint Presentation</vt:lpstr>
      <vt:lpstr>Classification and characteristics of muscle types: </vt:lpstr>
      <vt:lpstr>Progress Indicators: </vt:lpstr>
      <vt:lpstr>PowerPoint Presentation</vt:lpstr>
      <vt:lpstr>Classifiaction of Muscles and Fibres </vt:lpstr>
      <vt:lpstr>Classification and characteristics of muscle types: </vt:lpstr>
      <vt:lpstr>Classification and characteristics of muscle types: </vt:lpstr>
      <vt:lpstr>https://www.youtube.com/watch?v=Uxwh2IIg_Z0 </vt:lpstr>
      <vt:lpstr>Types of Fibres  (draw the table )</vt:lpstr>
      <vt:lpstr>Types of Fibres</vt:lpstr>
      <vt:lpstr>Sports of the Types of Fibres </vt:lpstr>
      <vt:lpstr>Sports of the Types of Fibres </vt:lpstr>
      <vt:lpstr>Types of Muscles and Fibres </vt:lpstr>
      <vt:lpstr>PowerPoint Presentation</vt:lpstr>
      <vt:lpstr>PowerPoint Presentation</vt:lpstr>
      <vt:lpstr>PowerPoint Presentation</vt:lpstr>
      <vt:lpstr>PowerPoint Presentation</vt:lpstr>
      <vt:lpstr>Home learning:</vt:lpstr>
      <vt:lpstr>To Print…</vt:lpstr>
      <vt:lpstr>Classification and characteristics of muscle types: </vt:lpstr>
      <vt:lpstr>Sports of the Types of Fibres </vt:lpstr>
      <vt:lpstr>Name: …………………………………. In pairs explain this movement using ALL the information we have done on muscles so far</vt:lpstr>
      <vt:lpstr>Name: …………………………………. In pairs explain this movement using ALL the information we have done on muscles so far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Sweet</dc:creator>
  <cp:lastModifiedBy>Rebecca Sweet</cp:lastModifiedBy>
  <cp:revision>27</cp:revision>
  <cp:lastPrinted>2019-11-25T11:27:21Z</cp:lastPrinted>
  <dcterms:created xsi:type="dcterms:W3CDTF">2019-11-16T08:57:08Z</dcterms:created>
  <dcterms:modified xsi:type="dcterms:W3CDTF">2019-11-25T11:33:46Z</dcterms:modified>
</cp:coreProperties>
</file>