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17"/>
  </p:notesMasterIdLst>
  <p:sldIdLst>
    <p:sldId id="278" r:id="rId5"/>
    <p:sldId id="285" r:id="rId6"/>
    <p:sldId id="277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5CF"/>
    <a:srgbClr val="FF66CC"/>
    <a:srgbClr val="FEE15B"/>
    <a:srgbClr val="1B8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55"/>
    <p:restoredTop sz="99554" autoAdjust="0"/>
  </p:normalViewPr>
  <p:slideViewPr>
    <p:cSldViewPr snapToGrid="0" snapToObjects="1">
      <p:cViewPr varScale="1">
        <p:scale>
          <a:sx n="66" d="100"/>
          <a:sy n="66" d="100"/>
        </p:scale>
        <p:origin x="46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DB3DC-3596-488F-8520-A6D79BBCFC13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2F06E-1B1C-41B1-AC68-8BE49300D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04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4B54C-E1FC-4F9B-971E-86611B4B6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7E4FB-C81F-41C3-AB7F-FE36738F2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B687D-BD6A-4EAE-A28A-930C43EC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9D99-A9DB-43AA-A543-C818529A9053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B5C90-3556-484D-BFE7-D94B077B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18278-743D-4830-8ED0-DD2C1987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0E06-35E4-E74F-99DD-5FC96D77EC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80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5D5E3-4DE1-4A95-A509-351DB2FA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7E27F-F4D6-4229-B046-51449CAAA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17AE8-3AF0-4814-AB0E-37D22984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9D99-A9DB-43AA-A543-C818529A9053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95CC6-90E0-42E7-9CFF-BEE92392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9260D-0FC0-4A94-A1E7-DB51D451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0E06-35E4-E74F-99DD-5FC96D77EC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73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101B42-0ACB-4CB5-98AD-3997AAAE3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07101-C273-4CB0-8FD6-882867CF2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33E23-4E9B-415D-8499-BFBD48AF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9D99-A9DB-43AA-A543-C818529A9053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A118A-FC05-411B-950B-3FF0A058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B4E54-7C60-41A0-881E-446AC0CE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0E06-35E4-E74F-99DD-5FC96D77EC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85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96925-1925-4574-B144-5307A214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86E0-A830-42D4-9CB4-3BFE6DE7C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3442F-B64B-4A69-89F4-CF6AFFF6C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9D99-A9DB-43AA-A543-C818529A9053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8B942-6592-4F4D-BCCB-1FF35FE4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25387-2E4A-430C-ACAA-ECD13B54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0E06-35E4-E74F-99DD-5FC96D77EC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3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520B-4ACB-47FC-92DB-01879F32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73D8E-C974-49E5-8554-361B9BB79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C2651-92E1-4A41-865B-DA25C6CC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9D99-A9DB-43AA-A543-C818529A9053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275BF-D5D6-4783-B185-993212B51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AB5B5-E39C-4395-AB5C-B1293AE7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0E06-35E4-E74F-99DD-5FC96D77EC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1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048E-A46D-4B07-B919-AB0EF418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FCF5E-35DC-4479-9B9A-8C0AD43C4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AF832-A694-4711-872A-A9E420618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2F26C-51E6-433B-B194-80D92031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9D99-A9DB-43AA-A543-C818529A9053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956C3-B42C-4F51-9A69-7D03ED95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AE3C9-36A0-4CF4-BD62-691322B9F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0E06-35E4-E74F-99DD-5FC96D77EC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4A584-3A8B-4F47-B35F-A7CDC9D1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3521B-5835-4531-8C9E-A069FD732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8EFFA-BA7C-4D4C-836F-F58236DF0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23EEA-6065-4023-905C-8C1ED185F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8EDB4-C4B2-47B1-B355-135B881BE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91F9AD-42DE-40D3-9978-18CB6994F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9D99-A9DB-43AA-A543-C818529A9053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37F514-E5C3-4655-8559-1BC617B72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8CC933-749B-41B7-9138-54D7DE43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0E06-35E4-E74F-99DD-5FC96D77EC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63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C715-69E1-4716-A666-521E45F38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D9168-478D-4C2F-A3F8-1E2E049C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9D99-A9DB-43AA-A543-C818529A9053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427BC-4DE1-4ED5-BDCA-59C8DBD9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65428-4585-47C6-A037-1D4E9170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0E06-35E4-E74F-99DD-5FC96D77EC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42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6C014-0BD0-4E76-A67E-9ED53753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9D99-A9DB-43AA-A543-C818529A9053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9999D0-D27D-41F9-A4F3-FC552A8C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A17D8-9A79-4025-91E6-6B40A0FB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0E06-35E4-E74F-99DD-5FC96D77EC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69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CA9D6-B571-4872-BC6E-C18E9682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41042-549D-42BE-853A-3302850BA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CC2AC-B145-4ACA-8915-1CB5945F6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E124A-2DBA-40D6-A2BD-FEF2A790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9D99-A9DB-43AA-A543-C818529A9053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0B938-CB51-4815-8246-4989A84FA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5D24B-FD0C-4B03-89B3-1F465312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0E06-35E4-E74F-99DD-5FC96D77EC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39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88B8-6C25-44B7-8FE1-FAE90571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3DAB6B-63E7-4F04-A686-F19694E35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8C9E-83DE-49F7-A8FD-F3F24713A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BBD7F-F9C3-4BE2-AE49-93D8DE8FF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9D99-A9DB-43AA-A543-C818529A9053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135FD-9FF3-480E-9BF9-031F1ABB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A3DFD-4DE3-4FC5-8E63-BED1E7B5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0E06-35E4-E74F-99DD-5FC96D77EC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92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679CE-E360-472B-91F7-C5E38846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AB3C1-3CDD-43FC-B75E-064AA5BD9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C026D-6C12-4AF3-AD83-6BFA8D8C8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09D99-A9DB-43AA-A543-C818529A9053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1BA2D-371E-47EB-A610-F9677F885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D0964-D46E-4FE5-A8FD-3D21A06FA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10E06-35E4-E74F-99DD-5FC96D77EC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13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source=images&amp;cd=&amp;cad=rja&amp;uact=8&amp;ved=0ahUKEwji-qGzypLVAhUE0RQKHXOMAD0QjRwIBw&amp;url=http://www.kalerkantho.com/print-edition/last-page/2015/05/10/220166&amp;psig=AFQjCNEu17c-tVgfPVMDu2ZXEeUZdjqLYQ&amp;ust=150045868070897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co.uk/url?sa=i&amp;rct=j&amp;q=&amp;esrc=s&amp;source=images&amp;cd=&amp;cad=rja&amp;uact=8&amp;ved=0ahUKEwjznumRyZLVAhXJaRQKHaDcDWMQjRwIBw&amp;url=https://www.alpineascents.com/climbs/mount-everest/&amp;psig=AFQjCNF4crbm2_q7FgQ48lIvzN9DsyzuSA&amp;ust=1500458353827076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uk/url?sa=i&amp;rct=j&amp;q=&amp;esrc=s&amp;source=images&amp;cd=&amp;cad=rja&amp;uact=8&amp;ved=0ahUKEwiv6vqjxJLVAhVDyRQKHTzUCAAQjRwIBw&amp;url=https://eapsweb.mit.edu/news/2016/study-pinpoints-timing-of-oxygens-first-appearance-in-earths-atmosphere&amp;psig=AFQjCNGT2nDjCyREw2LXOVFtnGpG0WB79Q&amp;ust=150045705503287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.uk/url?sa=i&amp;rct=j&amp;q=&amp;esrc=s&amp;source=images&amp;cd=&amp;cad=rja&amp;uact=8&amp;ved=0ahUKEwj3qqLxx5LVAhVI0RQKHVTmB54QjRwIBw&amp;url=https://www.ck12.org/book/CK-12-Earth-Science-Concepts-For-Middle-School/section/7.3/&amp;psig=AFQjCNH49bZkgaNhxsnfgCHN5xGJIrShmA&amp;ust=150045802278363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.uk/url?sa=i&amp;rct=j&amp;q=&amp;esrc=s&amp;source=images&amp;cd=&amp;cad=rja&amp;uact=8&amp;ved=0ahUKEwj3qqLxx5LVAhVI0RQKHVTmB54QjRwIBw&amp;url=https://www.ck12.org/book/CK-12-Earth-Science-Concepts-For-Middle-School/section/7.3/&amp;psig=AFQjCNH49bZkgaNhxsnfgCHN5xGJIrShmA&amp;ust=150045802278363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ages&amp;cd=&amp;cad=rja&amp;uact=8&amp;ved=0ahUKEwib07qoyZLVAhUF7BQKHRLAC3IQjRwIBw&amp;url=http://www.alanarnette.com/everest/everest.php&amp;psig=AFQjCNF4crbm2_q7FgQ48lIvzN9DsyzuSA&amp;ust=150045835382707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315" y="100122"/>
            <a:ext cx="5493130" cy="614362"/>
          </a:xfrm>
        </p:spPr>
        <p:txBody>
          <a:bodyPr>
            <a:norm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914400">
              <a:spcBef>
                <a:spcPts val="0"/>
              </a:spcBef>
              <a:buClrTx/>
              <a:buNone/>
              <a:defRPr/>
            </a:pPr>
            <a:r>
              <a:rPr lang="en-GB" u="sng" dirty="0">
                <a:latin typeface="Comic Sans MS" panose="030F0702030302020204" pitchFamily="66" charset="0"/>
              </a:rPr>
              <a:t>Do Now Activity: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Calculate the pressure of a piston with an area of 0.08m</a:t>
            </a:r>
            <a:r>
              <a:rPr lang="en-GB" baseline="30000" dirty="0">
                <a:latin typeface="Comic Sans MS" panose="030F0702030302020204" pitchFamily="66" charset="0"/>
              </a:rPr>
              <a:t>2 </a:t>
            </a:r>
            <a:r>
              <a:rPr lang="en-GB" dirty="0">
                <a:latin typeface="Comic Sans MS" panose="030F0702030302020204" pitchFamily="66" charset="0"/>
              </a:rPr>
              <a:t>exerting a force of 200N.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Calculate the pressure due to sea water with a density of 1,025kg/m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At a depth of 15m. Use g as 10N/kg.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Calculate the depth a fish was at in the sea experiencing 65,500Pa. </a:t>
            </a:r>
          </a:p>
          <a:p>
            <a:pPr marL="0" indent="0" defTabSz="914400">
              <a:spcBef>
                <a:spcPts val="0"/>
              </a:spcBef>
              <a:buClrTx/>
              <a:buNone/>
              <a:defRPr/>
            </a:pPr>
            <a:endParaRPr lang="en-GB" u="sng" dirty="0">
              <a:latin typeface="Comic Sans MS" panose="030F0702030302020204" pitchFamily="66" charset="0"/>
            </a:endParaRPr>
          </a:p>
          <a:p>
            <a:pPr defTabSz="914400">
              <a:spcBef>
                <a:spcPts val="0"/>
              </a:spcBef>
              <a:buClrTx/>
              <a:defRPr/>
            </a:pP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10888" y="111411"/>
            <a:ext cx="2578533" cy="6143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88CE"/>
                </a:solidFill>
                <a:latin typeface="Georgia"/>
                <a:ea typeface="+mj-ea"/>
                <a:cs typeface="Georgia"/>
              </a:defRPr>
            </a:lvl1pPr>
          </a:lstStyle>
          <a:p>
            <a:fld id="{8EBFD996-FEE8-48D0-985D-81B83245D9EF}" type="datetime2">
              <a:rPr lang="en-GB" u="sng" smtClean="0">
                <a:solidFill>
                  <a:schemeClr val="tx1"/>
                </a:solidFill>
                <a:latin typeface="Comic Sans MS" panose="030F0702030302020204" pitchFamily="66" charset="0"/>
              </a:rPr>
              <a:t>Wednesday, 01 July 2020</a:t>
            </a:fld>
            <a:endParaRPr lang="en-GB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76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BFC61-F21C-4C22-A400-05567628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7" y="450581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Atmospheric Vs Altitude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4E996-1E20-4E17-8D0B-0C93AA962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7" y="1911081"/>
            <a:ext cx="10515600" cy="4351338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As height increases the atmospheric pressure decreases.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Image result for everrest to the sea">
            <a:hlinkClick r:id="rId2"/>
            <a:extLst>
              <a:ext uri="{FF2B5EF4-FFF2-40B4-BE49-F238E27FC236}">
                <a16:creationId xmlns:a16="http://schemas.microsoft.com/office/drawing/2014/main" id="{496D124C-F770-4FAB-9F64-BA96C7506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5" y="2537711"/>
            <a:ext cx="5822546" cy="38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258887-41DD-436D-B183-EF0FB3E07CE6}"/>
              </a:ext>
            </a:extLst>
          </p:cNvPr>
          <p:cNvSpPr txBox="1"/>
          <p:nvPr/>
        </p:nvSpPr>
        <p:spPr>
          <a:xfrm>
            <a:off x="8396677" y="2427038"/>
            <a:ext cx="176202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Top of 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Mount Everest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8848m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30kPa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Sea Level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0m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100kPa</a:t>
            </a:r>
          </a:p>
        </p:txBody>
      </p:sp>
    </p:spTree>
    <p:extLst>
      <p:ext uri="{BB962C8B-B14F-4D97-AF65-F5344CB8AC3E}">
        <p14:creationId xmlns:p14="http://schemas.microsoft.com/office/powerpoint/2010/main" val="4115621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17985C-DDD8-4345-948D-06ECC4802909}"/>
              </a:ext>
            </a:extLst>
          </p:cNvPr>
          <p:cNvSpPr txBox="1">
            <a:spLocks/>
          </p:cNvSpPr>
          <p:nvPr/>
        </p:nvSpPr>
        <p:spPr>
          <a:xfrm>
            <a:off x="2156303" y="486464"/>
            <a:ext cx="7716982" cy="10091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Comic Sans MS" panose="030F0702030302020204" pitchFamily="66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Comic Sans MS" panose="030F0702030302020204" pitchFamily="66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Comic Sans MS" panose="030F0702030302020204" pitchFamily="66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Comic Sans MS" panose="030F0702030302020204" pitchFamily="66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Comic Sans MS" panose="030F0702030302020204" pitchFamily="66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/>
              <a:t>As gas is a fluid, like liquid, we can use the same equation on the Physics equation sheet to calculate air pressure.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2B25D1D-D0B1-4EED-A939-223AB218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53" y="2690266"/>
            <a:ext cx="4036709" cy="332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0EBDB50C-1D3C-409A-824B-262CE5FF5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77" y="1674783"/>
            <a:ext cx="8054245" cy="82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mage result for everest">
            <a:hlinkClick r:id="rId4"/>
            <a:extLst>
              <a:ext uri="{FF2B5EF4-FFF2-40B4-BE49-F238E27FC236}">
                <a16:creationId xmlns:a16="http://schemas.microsoft.com/office/drawing/2014/main" id="{B417CAF1-B9F4-478F-8DE1-998610CB2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12" y="2725054"/>
            <a:ext cx="3274392" cy="332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1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Plenary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>
                <a:latin typeface="Comic Sans MS" panose="030F0702030302020204" pitchFamily="66" charset="0"/>
              </a:rPr>
              <a:t>1. </a:t>
            </a:r>
            <a:r>
              <a:rPr lang="en-GB" dirty="0">
                <a:latin typeface="Comic Sans MS" panose="030F0702030302020204" pitchFamily="66" charset="0"/>
                <a:ea typeface="Times New Roman"/>
                <a:cs typeface="Times New Roman"/>
              </a:rPr>
              <a:t>What is the atmosphere and how does it change with altitude?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2.</a:t>
            </a:r>
            <a:r>
              <a:rPr lang="en-GB" dirty="0">
                <a:latin typeface="Comic Sans MS" panose="030F0702030302020204" pitchFamily="66" charset="0"/>
                <a:ea typeface="Times New Roman"/>
                <a:cs typeface="Times New Roman"/>
              </a:rPr>
              <a:t> What causes atmospheric pressure? Calculate the density of the atmosphere at an altitude of 10km with a pressure of 25kPa. Use g as 9.81N/kg.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3.</a:t>
            </a:r>
            <a:r>
              <a:rPr lang="en-GB" dirty="0">
                <a:latin typeface="Comic Sans MS" panose="030F0702030302020204" pitchFamily="66" charset="0"/>
                <a:ea typeface="Times New Roman"/>
                <a:cs typeface="Times New Roman"/>
              </a:rPr>
              <a:t> Each window of an aeroplane has an area of 0.05m</a:t>
            </a:r>
            <a:r>
              <a:rPr lang="en-GB" baseline="30000" dirty="0">
                <a:latin typeface="Comic Sans MS" panose="030F0702030302020204" pitchFamily="66" charset="0"/>
                <a:ea typeface="Times New Roman"/>
                <a:cs typeface="Times New Roman"/>
              </a:rPr>
              <a:t>2</a:t>
            </a:r>
            <a:r>
              <a:rPr lang="en-GB" dirty="0">
                <a:latin typeface="Comic Sans MS" panose="030F0702030302020204" pitchFamily="66" charset="0"/>
                <a:ea typeface="Times New Roman"/>
                <a:cs typeface="Times New Roman"/>
              </a:rPr>
              <a:t>. The cabin pressure is 80kPa, but the air pressure outside is 30kPa. Calculate the force on each window due to this pressure difference.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1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0C274-4E60-42F0-A5FA-BE7CFDF5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Self Assess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A6A80-3D88-4092-AB92-28AF66508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>
              <a:buFontTx/>
              <a:buAutoNum type="arabicPeriod"/>
            </a:pPr>
            <a:r>
              <a:rPr lang="en-GB" sz="2400" b="1" dirty="0">
                <a:latin typeface="Comic Sans MS" panose="030F0702030302020204" pitchFamily="66" charset="0"/>
              </a:rPr>
              <a:t>p = F/A				3. h = p / </a:t>
            </a:r>
            <a:r>
              <a:rPr lang="el-GR" sz="2400" b="1" dirty="0">
                <a:latin typeface="Comic Sans MS" panose="030F0702030302020204" pitchFamily="66" charset="0"/>
              </a:rPr>
              <a:t>ρ</a:t>
            </a:r>
            <a:r>
              <a:rPr lang="en-GB" sz="2400" b="1" dirty="0">
                <a:latin typeface="Comic Sans MS" panose="030F0702030302020204" pitchFamily="66" charset="0"/>
              </a:rPr>
              <a:t> x g</a:t>
            </a:r>
          </a:p>
          <a:p>
            <a:pPr marL="400050" lvl="1"/>
            <a:r>
              <a:rPr lang="en-GB" sz="2400" b="1" dirty="0">
                <a:latin typeface="Comic Sans MS" panose="030F0702030302020204" pitchFamily="66" charset="0"/>
              </a:rPr>
              <a:t>p = 200 / 0.08			h = 65,500 / (1,025 x 10)</a:t>
            </a:r>
          </a:p>
          <a:p>
            <a:pPr marL="400050" lvl="1"/>
            <a:r>
              <a:rPr lang="en-GB" sz="2400" b="1" dirty="0">
                <a:latin typeface="Comic Sans MS" panose="030F0702030302020204" pitchFamily="66" charset="0"/>
              </a:rPr>
              <a:t>p = 2,500Pa			    h = 6.4m</a:t>
            </a:r>
          </a:p>
          <a:p>
            <a:pPr marL="400050" lvl="1"/>
            <a:endParaRPr lang="en-GB" sz="2400" b="1" dirty="0">
              <a:latin typeface="Comic Sans MS" panose="030F0702030302020204" pitchFamily="66" charset="0"/>
            </a:endParaRPr>
          </a:p>
          <a:p>
            <a:pPr marL="400050" lvl="1"/>
            <a:r>
              <a:rPr lang="en-GB" sz="2400" b="1" dirty="0">
                <a:latin typeface="Comic Sans MS" panose="030F0702030302020204" pitchFamily="66" charset="0"/>
              </a:rPr>
              <a:t>2.  p = h x </a:t>
            </a:r>
            <a:r>
              <a:rPr lang="el-GR" sz="2400" b="1" dirty="0">
                <a:latin typeface="Comic Sans MS" panose="030F0702030302020204" pitchFamily="66" charset="0"/>
              </a:rPr>
              <a:t>ρ</a:t>
            </a:r>
            <a:r>
              <a:rPr lang="en-GB" sz="2400" b="1" dirty="0">
                <a:latin typeface="Comic Sans MS" panose="030F0702030302020204" pitchFamily="66" charset="0"/>
              </a:rPr>
              <a:t> x g</a:t>
            </a:r>
          </a:p>
          <a:p>
            <a:pPr marL="400050" lvl="1"/>
            <a:r>
              <a:rPr lang="en-GB" sz="2400" b="1" dirty="0">
                <a:latin typeface="Comic Sans MS" panose="030F0702030302020204" pitchFamily="66" charset="0"/>
              </a:rPr>
              <a:t>p = 15 x 1,025 x 10</a:t>
            </a:r>
          </a:p>
          <a:p>
            <a:pPr marL="400050" lvl="1"/>
            <a:r>
              <a:rPr lang="en-GB" sz="2400" b="1" dirty="0">
                <a:latin typeface="Comic Sans MS" panose="030F0702030302020204" pitchFamily="66" charset="0"/>
              </a:rPr>
              <a:t>p = 153,750Pa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9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Progress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u="sng" dirty="0">
                <a:latin typeface="Comic Sans MS" panose="030F0702030302020204" pitchFamily="66" charset="0"/>
              </a:rPr>
              <a:t>Good Progress</a:t>
            </a:r>
          </a:p>
          <a:p>
            <a:pPr marL="0" indent="0">
              <a:buNone/>
              <a:defRPr/>
            </a:pPr>
            <a:r>
              <a:rPr lang="en-GB" dirty="0">
                <a:latin typeface="Comic Sans MS" panose="030F0702030302020204" pitchFamily="66" charset="0"/>
              </a:rPr>
              <a:t>Describe a simple model of the Earth's atmosphere                                                      </a:t>
            </a:r>
          </a:p>
          <a:p>
            <a:pPr marL="0" indent="0">
              <a:buNone/>
              <a:defRPr/>
            </a:pPr>
            <a:r>
              <a:rPr lang="en-GB" u="sng" dirty="0">
                <a:latin typeface="Comic Sans MS" panose="030F0702030302020204" pitchFamily="66" charset="0"/>
              </a:rPr>
              <a:t>Outstanding Progress</a:t>
            </a:r>
          </a:p>
          <a:p>
            <a:pPr marL="0" indent="0">
              <a:buNone/>
              <a:defRPr/>
            </a:pPr>
            <a:r>
              <a:rPr lang="en-GB" dirty="0">
                <a:latin typeface="Comic Sans MS" panose="030F0702030302020204" pitchFamily="66" charset="0"/>
              </a:rPr>
              <a:t>Explain why atmospheric pressure varies with height above a surface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3F8F-E24D-4FCB-B21E-3CEC2E16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Climbing Everest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82102-FC9E-4C25-BDDA-7FA35C84B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75 people have died trying to reach the top of Mount Everest. What difficulties do they face apart from the cold?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CB65C3F-01DB-41C7-B1DD-2B241842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15" y="2797632"/>
            <a:ext cx="5295240" cy="396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25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3380-96F6-4FCA-AA0C-5A419CDE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-22010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What we need to remember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BA8FA8-0BA9-4D46-B1B7-5F1A2D26DE73}"/>
              </a:ext>
            </a:extLst>
          </p:cNvPr>
          <p:cNvSpPr txBox="1">
            <a:spLocks/>
          </p:cNvSpPr>
          <p:nvPr/>
        </p:nvSpPr>
        <p:spPr>
          <a:xfrm>
            <a:off x="746760" y="1263224"/>
            <a:ext cx="6206837" cy="1281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Comic Sans MS" panose="030F0702030302020204" pitchFamily="66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Comic Sans MS" panose="030F0702030302020204" pitchFamily="66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Comic Sans MS" panose="030F0702030302020204" pitchFamily="66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Comic Sans MS" panose="030F0702030302020204" pitchFamily="66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Comic Sans MS" panose="030F0702030302020204" pitchFamily="66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b="1" dirty="0"/>
              <a:t>Gas pressure is the force of the gas particles colliding with the walls of the container.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3EB254E-0C58-4E29-A356-13B58EA35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7" y="904007"/>
            <a:ext cx="1122218" cy="112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D2EC78DD-129E-486C-9E23-05E3A82BB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39" y="2353240"/>
            <a:ext cx="3448157" cy="195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ED4193-FFC7-444A-AC8F-AF819A887958}"/>
              </a:ext>
            </a:extLst>
          </p:cNvPr>
          <p:cNvSpPr txBox="1">
            <a:spLocks/>
          </p:cNvSpPr>
          <p:nvPr/>
        </p:nvSpPr>
        <p:spPr>
          <a:xfrm>
            <a:off x="746760" y="3012244"/>
            <a:ext cx="4752112" cy="128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The pressure will increase if you decrease the volume.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7C5FE676-83AC-46A7-BFF3-CC738FC75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02" y="4463873"/>
            <a:ext cx="3648759" cy="222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A7924A-C08C-4D75-9379-B87ED62DA487}"/>
              </a:ext>
            </a:extLst>
          </p:cNvPr>
          <p:cNvSpPr txBox="1">
            <a:spLocks/>
          </p:cNvSpPr>
          <p:nvPr/>
        </p:nvSpPr>
        <p:spPr>
          <a:xfrm>
            <a:off x="809107" y="4463873"/>
            <a:ext cx="4627418" cy="128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The pressure will increase if you increase the temperature.</a:t>
            </a:r>
          </a:p>
        </p:txBody>
      </p:sp>
    </p:spTree>
    <p:extLst>
      <p:ext uri="{BB962C8B-B14F-4D97-AF65-F5344CB8AC3E}">
        <p14:creationId xmlns:p14="http://schemas.microsoft.com/office/powerpoint/2010/main" val="75228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7DFC-F7EA-4A8E-9D87-019A2D728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The Earth’s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7634B-233A-42B4-9A0C-C60C0D463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Earth’s </a:t>
            </a:r>
            <a:r>
              <a:rPr lang="en-GB" b="1" dirty="0">
                <a:solidFill>
                  <a:srgbClr val="CC00CC"/>
                </a:solidFill>
                <a:latin typeface="Comic Sans MS" panose="030F0702030302020204" pitchFamily="66" charset="0"/>
              </a:rPr>
              <a:t>atmosphere</a:t>
            </a:r>
            <a:r>
              <a:rPr lang="en-GB" dirty="0">
                <a:latin typeface="Comic Sans MS" panose="030F0702030302020204" pitchFamily="66" charset="0"/>
              </a:rPr>
              <a:t> is a thin layer of air round the Earth.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It exerts a pressure of 100kPa at sea level. This means the force on each square meter of ground is about 100,000N.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i="1" dirty="0">
                <a:latin typeface="Comic Sans MS" panose="030F0702030302020204" pitchFamily="66" charset="0"/>
              </a:rPr>
              <a:t>Don’t forget unit </a:t>
            </a:r>
          </a:p>
          <a:p>
            <a:pPr marL="0" indent="0">
              <a:buNone/>
            </a:pPr>
            <a:r>
              <a:rPr lang="en-GB" i="1" dirty="0">
                <a:latin typeface="Comic Sans MS" panose="030F0702030302020204" pitchFamily="66" charset="0"/>
              </a:rPr>
              <a:t>conversions…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1kPa = 1000Pa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kPa is </a:t>
            </a:r>
            <a:r>
              <a:rPr lang="en-GB" b="1" dirty="0">
                <a:solidFill>
                  <a:srgbClr val="CC00CC"/>
                </a:solidFill>
                <a:latin typeface="Comic Sans MS" panose="030F0702030302020204" pitchFamily="66" charset="0"/>
              </a:rPr>
              <a:t>kilopascal 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Image result for earth's atmosphere">
            <a:hlinkClick r:id="rId2"/>
            <a:extLst>
              <a:ext uri="{FF2B5EF4-FFF2-40B4-BE49-F238E27FC236}">
                <a16:creationId xmlns:a16="http://schemas.microsoft.com/office/drawing/2014/main" id="{81179BF9-9056-4260-969E-0465825D8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55" y="3835010"/>
            <a:ext cx="4724400" cy="234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95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1AEE2-2905-4E1B-9739-92432E61B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80" y="60734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Atmospheric pressure is due to air molecules colliding with a surface.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earth’s atmosphere rises more than 100km from the surface. The pressure decreases the further into space you go.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Image result for earth's atmosphere density">
            <a:hlinkClick r:id="rId2"/>
            <a:extLst>
              <a:ext uri="{FF2B5EF4-FFF2-40B4-BE49-F238E27FC236}">
                <a16:creationId xmlns:a16="http://schemas.microsoft.com/office/drawing/2014/main" id="{02CC05EF-46BE-4F39-99BC-5BB771AAC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00" y="2950309"/>
            <a:ext cx="3157531" cy="33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5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02AA4-FD7F-44DD-8386-B00A8D63B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8157"/>
            <a:ext cx="10515600" cy="4351338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Gravity pulls the atmosphere toward Earth, creating air pressure.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The higher you go in the atmosphere, the less dense the air and the lower the pressure.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Image result for earth's atmosphere density">
            <a:hlinkClick r:id="rId2"/>
            <a:extLst>
              <a:ext uri="{FF2B5EF4-FFF2-40B4-BE49-F238E27FC236}">
                <a16:creationId xmlns:a16="http://schemas.microsoft.com/office/drawing/2014/main" id="{61307A97-26D9-46E6-ACAE-8A6532E7B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54" y="3252011"/>
            <a:ext cx="3157531" cy="33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4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E0AD-215B-4044-B24A-8B789EE7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C9FA6-D007-4F66-87C0-69A53E2D1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Image result for everest">
            <a:hlinkClick r:id="rId2"/>
            <a:extLst>
              <a:ext uri="{FF2B5EF4-FFF2-40B4-BE49-F238E27FC236}">
                <a16:creationId xmlns:a16="http://schemas.microsoft.com/office/drawing/2014/main" id="{401E74BB-DB52-42BA-B6B0-C61580394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90" y="1711709"/>
            <a:ext cx="4430774" cy="332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2B1450E-E5CC-40EE-A4C7-09CC9C797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464" y="1695644"/>
            <a:ext cx="4188045" cy="345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687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D201D27314143BE863E8D07D284B8" ma:contentTypeVersion="7" ma:contentTypeDescription="Create a new document." ma:contentTypeScope="" ma:versionID="a04bb269a71ec15fb8834c62c42de320">
  <xsd:schema xmlns:xsd="http://www.w3.org/2001/XMLSchema" xmlns:xs="http://www.w3.org/2001/XMLSchema" xmlns:p="http://schemas.microsoft.com/office/2006/metadata/properties" xmlns:ns2="3eb4558b-8982-4134-8cf8-0edee52307a7" xmlns:ns3="049f97e1-32ae-4d3d-9c64-63be60dba368" targetNamespace="http://schemas.microsoft.com/office/2006/metadata/properties" ma:root="true" ma:fieldsID="858dc09fc12d3d2ae6884f6eb9195164" ns2:_="" ns3:_="">
    <xsd:import namespace="3eb4558b-8982-4134-8cf8-0edee52307a7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4558b-8982-4134-8cf8-0edee5230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650D9B-D717-405B-8781-44DF34C880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892529D-CBE7-4B69-866B-585585167A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8EC6EB-3A36-4DD5-9478-BFEE22CA521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4448</TotalTime>
  <Words>465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Forces</vt:lpstr>
      <vt:lpstr>Self Assess</vt:lpstr>
      <vt:lpstr>Progress Indicators</vt:lpstr>
      <vt:lpstr>Climbing Everest</vt:lpstr>
      <vt:lpstr>What we need to remember</vt:lpstr>
      <vt:lpstr>The Earth’s Atmosphere</vt:lpstr>
      <vt:lpstr>PowerPoint Presentation</vt:lpstr>
      <vt:lpstr>PowerPoint Presentation</vt:lpstr>
      <vt:lpstr>PowerPoint Presentation</vt:lpstr>
      <vt:lpstr>Atmospheric Vs Altitude</vt:lpstr>
      <vt:lpstr>PowerPoint Presentation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Network Culture &amp; Ethos Consultancy Group</dc:title>
  <dc:creator>Patrick Horner</dc:creator>
  <cp:lastModifiedBy>Dawn Sutton</cp:lastModifiedBy>
  <cp:revision>80</cp:revision>
  <dcterms:created xsi:type="dcterms:W3CDTF">2017-09-14T22:41:37Z</dcterms:created>
  <dcterms:modified xsi:type="dcterms:W3CDTF">2020-07-01T20:22:49Z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0x010100571D201D27314143BE863E8D07D284B8</vt:lpwstr>
  </property>
</Properties>
</file>