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8" r:id="rId4"/>
  </p:sldMasterIdLst>
  <p:notesMasterIdLst>
    <p:notesMasterId r:id="rId19"/>
  </p:notesMasterIdLst>
  <p:sldIdLst>
    <p:sldId id="386" r:id="rId5"/>
    <p:sldId id="494" r:id="rId6"/>
    <p:sldId id="367" r:id="rId7"/>
    <p:sldId id="509" r:id="rId8"/>
    <p:sldId id="514" r:id="rId9"/>
    <p:sldId id="302" r:id="rId10"/>
    <p:sldId id="303" r:id="rId11"/>
    <p:sldId id="305" r:id="rId12"/>
    <p:sldId id="510" r:id="rId13"/>
    <p:sldId id="511" r:id="rId14"/>
    <p:sldId id="512" r:id="rId15"/>
    <p:sldId id="508" r:id="rId16"/>
    <p:sldId id="363" r:id="rId17"/>
    <p:sldId id="40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15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092FA-4C57-4260-9FCF-D47FAD217647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F70B8-2E97-47B2-9AA4-F5EDE9C4A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1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06D7BA-5A63-49A6-BA4D-47957ED634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827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8C901-7EE6-422F-A663-AA835CFCE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081A5-570C-4AC3-B6A1-64698F3AD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85496-740D-447B-B566-3A150A4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282A4-0F4A-4BD4-B1C7-10EB8248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C67D7-7E86-4098-AD30-AF786CAE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7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1679-60AD-4326-9872-A4904D4F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76C2E-4C37-426B-978A-D31DCD2B9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8D938-B54F-4066-9225-BEA5A54D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13268-3DE5-4135-A632-148AFFC8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48971-D176-453B-85B1-D90ABFB9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3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775863-7C66-4EEE-83D1-7A63B8D95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80982-DF71-4A84-95A7-CBA63CAC2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4876A-C3E0-4941-A0F6-980B2288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351FD-C0E7-4813-AE57-B514EB54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EA0DC-206D-482E-82AB-2B79C94A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79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8C901-7EE6-422F-A663-AA835CFCE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081A5-570C-4AC3-B6A1-64698F3AD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85496-740D-447B-B566-3A150A4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282A4-0F4A-4BD4-B1C7-10EB8248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C67D7-7E86-4098-AD30-AF786CAE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571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95CD-DD7B-40E1-8ACA-66CA54D7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89396-EA3B-48CF-AC4E-B776119B6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B2346-B7E3-494A-B994-EE23CFB93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BCF4B-2FF1-4C23-AEA4-1F6FFE84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D180F-3CAD-465C-897D-D0E44FE5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38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A86C-58BD-4E2E-9A85-E835FD7C4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9B393-4838-4F40-9784-42387D7C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5EAD2-7481-495F-A922-12F627F1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648B6-E4FD-4C88-AC1D-A50C8262A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44AC3-63A9-4E37-887F-70418370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56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119B-A7AA-447F-8078-DB454C77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F70B9-8C9D-4A07-9FBD-EFC000EFE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D18BA-4CD2-42F3-A436-D784830D7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616BC-7FC6-4653-BC84-353BEEC1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ED3C4-4154-4E3A-87C2-CD14EB2D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1DBAE-CFF6-436D-86AA-DBA083D2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3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066A-067A-411C-BD03-759C5AA0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18E73-7F9E-43A4-8490-06783DE61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73FAC-4F97-442A-9FF2-47B97D01C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7AD3B-CA73-4131-BEBC-A68837D0D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93F4C-0D9A-4AE1-8B6E-75F9AC4E6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58CEB-2032-4922-9E68-16778607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4791E7-0D21-4623-8B73-5F4ED24B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EC495-9A3C-454A-A579-351F8A10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527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B058-E79E-410A-AB6E-7EA6A013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B182D-C733-446D-8ECD-9430C3E8C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EA699-A7DC-481D-9A11-08DB7B1E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06610-610B-46B1-9DD3-9640D31F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895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4C080-E3DF-4143-AFC5-59510A4E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F2312A-64A1-4C0B-89B5-72F881EA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AAB47-6800-4B69-B9DB-98426B25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97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D08E-8308-41C9-9811-9E757729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E919B-E5F0-484F-AD48-C6A415DFC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78058-EC03-4600-AE54-D216500C3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B6C3E-4652-474E-97B6-E8431BAA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5F05A-80B7-4939-98D2-C86E0587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B0CC9-79CC-4434-9211-9735CBE1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32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95CD-DD7B-40E1-8ACA-66CA54D7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89396-EA3B-48CF-AC4E-B776119B6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B2346-B7E3-494A-B994-EE23CFB93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BCF4B-2FF1-4C23-AEA4-1F6FFE84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D180F-3CAD-465C-897D-D0E44FE5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077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043B2-5CE8-4EC4-862C-8D51D3CC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595AC-0A2D-4200-93B0-CB84D2B15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209BF-5990-412C-BA29-FA380921C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F97EA-488F-4902-9715-79E0E75A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1B3FB-DA65-4EE0-8300-ABE85340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FDC0B-F761-40F2-A5DA-029CBED0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31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1679-60AD-4326-9872-A4904D4F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76C2E-4C37-426B-978A-D31DCD2B9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8D938-B54F-4066-9225-BEA5A54D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13268-3DE5-4135-A632-148AFFC8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48971-D176-453B-85B1-D90ABFB9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557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775863-7C66-4EEE-83D1-7A63B8D95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80982-DF71-4A84-95A7-CBA63CAC2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4876A-C3E0-4941-A0F6-980B2288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351FD-C0E7-4813-AE57-B514EB54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EA0DC-206D-482E-82AB-2B79C94A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80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64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94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41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799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629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993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905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A86C-58BD-4E2E-9A85-E835FD7C4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9B393-4838-4F40-9784-42387D7C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5EAD2-7481-495F-A922-12F627F1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648B6-E4FD-4C88-AC1D-A50C8262A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44AC3-63A9-4E37-887F-70418370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803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19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3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18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370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5926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1AA8F-0B4C-49D5-B78E-1DAF9253A2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3909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62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84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04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47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119B-A7AA-447F-8078-DB454C77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F70B9-8C9D-4A07-9FBD-EFC000EFE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D18BA-4CD2-42F3-A436-D784830D7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616BC-7FC6-4653-BC84-353BEEC1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ED3C4-4154-4E3A-87C2-CD14EB2D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1DBAE-CFF6-436D-86AA-DBA083D2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8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653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310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555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73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43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5750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4891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D5357-6FC2-4143-8080-AE0788B74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A222B-9E2C-4655-99F6-CABB8F974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B985B-8BCE-4EBE-90CF-50FA388B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2811-184B-47F2-A9EB-C3801E401AF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0A256-EAEB-4488-9D50-D8E7F819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3B198-18E8-4299-928F-59DC1132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8ED9-30AB-41E5-9F7D-8E2F494EC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85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066A-067A-411C-BD03-759C5AA0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18E73-7F9E-43A4-8490-06783DE61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73FAC-4F97-442A-9FF2-47B97D01C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7AD3B-CA73-4131-BEBC-A68837D0D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93F4C-0D9A-4AE1-8B6E-75F9AC4E6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58CEB-2032-4922-9E68-16778607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4791E7-0D21-4623-8B73-5F4ED24B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EC495-9A3C-454A-A579-351F8A10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7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B058-E79E-410A-AB6E-7EA6A013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B182D-C733-446D-8ECD-9430C3E8C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EA699-A7DC-481D-9A11-08DB7B1E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06610-610B-46B1-9DD3-9640D31F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14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4C080-E3DF-4143-AFC5-59510A4E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F2312A-64A1-4C0B-89B5-72F881EA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AAB47-6800-4B69-B9DB-98426B25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46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D08E-8308-41C9-9811-9E757729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E919B-E5F0-484F-AD48-C6A415DFC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78058-EC03-4600-AE54-D216500C3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B6C3E-4652-474E-97B6-E8431BAA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5F05A-80B7-4939-98D2-C86E0587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B0CC9-79CC-4434-9211-9735CBE1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96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043B2-5CE8-4EC4-862C-8D51D3CC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595AC-0A2D-4200-93B0-CB84D2B15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209BF-5990-412C-BA29-FA380921C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F97EA-488F-4902-9715-79E0E75A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1B3FB-DA65-4EE0-8300-ABE85340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FDC0B-F761-40F2-A5DA-029CBED0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48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11AF9D-279E-42CE-B2E1-CAEB2E3A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FF9F1-CB69-4881-88D2-95F669E80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52F5A-20D7-431F-B558-9F0B69B07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4F14C-D85C-4218-81DF-13CBA8CA2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EF298-07DB-4A71-B605-9B36B00E6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11AF9D-279E-42CE-B2E1-CAEB2E3A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FF9F1-CB69-4881-88D2-95F669E80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52F5A-20D7-431F-B558-9F0B69B07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4F14C-D85C-4218-81DF-13CBA8CA2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EF298-07DB-4A71-B605-9B36B00E6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98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7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748" y="102550"/>
            <a:ext cx="1033144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DNA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Ask a question, make a statement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028" name="Picture 4" descr="Adding and Subtracting Fractions with Like Denomina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35" y="2687873"/>
            <a:ext cx="7341574" cy="27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3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40B0B48-8B38-413A-8B33-3AD80B4C96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4785" y="453030"/>
                <a:ext cx="3762168" cy="55734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4000" i="1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  <a:p>
                <a:endParaRPr lang="en-GB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4000" i="1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  <a:p>
                <a:endParaRPr lang="en-GB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4000" i="1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  <a:p>
                <a:endParaRPr lang="en-GB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4000" i="1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  <a:p>
                <a:endParaRPr lang="en-GB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4000" i="1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40B0B48-8B38-413A-8B33-3AD80B4C9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785" y="453030"/>
                <a:ext cx="3762168" cy="557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ontent Placeholder 3">
                <a:extLst>
                  <a:ext uri="{FF2B5EF4-FFF2-40B4-BE49-F238E27FC236}">
                    <a16:creationId xmlns:a16="http://schemas.microsoft.com/office/drawing/2014/main" id="{7AEE3890-65A1-4375-B449-648425C541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1901" y="862283"/>
                <a:ext cx="4506012" cy="5657355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3900" i="1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3900" dirty="0"/>
              </a:p>
              <a:p>
                <a:pPr marL="0" indent="0">
                  <a:buNone/>
                </a:pPr>
                <a:endParaRPr lang="en-GB" sz="3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3900" i="1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3900" dirty="0"/>
              </a:p>
              <a:p>
                <a:pPr marL="0" indent="0">
                  <a:buNone/>
                </a:pPr>
                <a:endParaRPr lang="en-GB" sz="3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3900" i="1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GB" sz="3900" dirty="0"/>
              </a:p>
              <a:p>
                <a:pPr marL="0" indent="0">
                  <a:buNone/>
                </a:pPr>
                <a:endParaRPr lang="en-GB" sz="3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3900" i="1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3900" dirty="0"/>
              </a:p>
              <a:p>
                <a:pPr marL="0" indent="0">
                  <a:buNone/>
                </a:pPr>
                <a:endParaRPr lang="en-GB" sz="3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3900" i="1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22" name="Content Placeholder 3">
                <a:extLst>
                  <a:ext uri="{FF2B5EF4-FFF2-40B4-BE49-F238E27FC236}">
                    <a16:creationId xmlns:a16="http://schemas.microsoft.com/office/drawing/2014/main" id="{7AEE3890-65A1-4375-B449-648425C54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901" y="862283"/>
                <a:ext cx="4506012" cy="56573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22E0EE2-FD69-45B0-9A24-3042FAE64E7D}"/>
              </a:ext>
            </a:extLst>
          </p:cNvPr>
          <p:cNvSpPr txBox="1"/>
          <p:nvPr/>
        </p:nvSpPr>
        <p:spPr>
          <a:xfrm>
            <a:off x="2358887" y="600673"/>
            <a:ext cx="72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FFF"/>
                </a:solidFill>
              </a:rPr>
              <a:t>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6026C-16DD-41B8-B5C7-79C9B86FDB4B}"/>
              </a:ext>
            </a:extLst>
          </p:cNvPr>
          <p:cNvSpPr txBox="1"/>
          <p:nvPr/>
        </p:nvSpPr>
        <p:spPr>
          <a:xfrm>
            <a:off x="2358887" y="1693977"/>
            <a:ext cx="72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FFF"/>
                </a:solidFill>
              </a:rPr>
              <a:t>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E0747C-5EE6-4B02-A97D-807E609C4589}"/>
              </a:ext>
            </a:extLst>
          </p:cNvPr>
          <p:cNvSpPr txBox="1"/>
          <p:nvPr/>
        </p:nvSpPr>
        <p:spPr>
          <a:xfrm>
            <a:off x="2358887" y="2905780"/>
            <a:ext cx="72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FFF"/>
                </a:solidFill>
              </a:rPr>
              <a:t>3.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8DA676-75BF-43E1-B37C-0233B5809F4C}"/>
              </a:ext>
            </a:extLst>
          </p:cNvPr>
          <p:cNvSpPr txBox="1"/>
          <p:nvPr/>
        </p:nvSpPr>
        <p:spPr>
          <a:xfrm>
            <a:off x="2358887" y="4117583"/>
            <a:ext cx="72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FFF"/>
                </a:solidFill>
              </a:rPr>
              <a:t>4.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0565B-FB72-4392-9E25-D6B0E8F3C9A4}"/>
              </a:ext>
            </a:extLst>
          </p:cNvPr>
          <p:cNvSpPr txBox="1"/>
          <p:nvPr/>
        </p:nvSpPr>
        <p:spPr>
          <a:xfrm>
            <a:off x="2358887" y="5164023"/>
            <a:ext cx="72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FFF"/>
                </a:solidFill>
              </a:rPr>
              <a:t>5.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2A5DED-C266-4695-AB77-C1D182F64AE5}"/>
              </a:ext>
            </a:extLst>
          </p:cNvPr>
          <p:cNvSpPr txBox="1"/>
          <p:nvPr/>
        </p:nvSpPr>
        <p:spPr>
          <a:xfrm>
            <a:off x="6418805" y="914316"/>
            <a:ext cx="72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FFF"/>
                </a:solidFill>
              </a:rPr>
              <a:t>6.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D2BAA1-9F80-430E-B1E5-0C43104590B1}"/>
              </a:ext>
            </a:extLst>
          </p:cNvPr>
          <p:cNvSpPr txBox="1"/>
          <p:nvPr/>
        </p:nvSpPr>
        <p:spPr>
          <a:xfrm>
            <a:off x="6465055" y="1937714"/>
            <a:ext cx="72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FFF"/>
                </a:solidFill>
              </a:rPr>
              <a:t>7.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FA57C7-D92B-4A15-984E-ECE20D3C86DD}"/>
              </a:ext>
            </a:extLst>
          </p:cNvPr>
          <p:cNvSpPr txBox="1"/>
          <p:nvPr/>
        </p:nvSpPr>
        <p:spPr>
          <a:xfrm>
            <a:off x="6465055" y="3149517"/>
            <a:ext cx="72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FFF"/>
                </a:solidFill>
              </a:rPr>
              <a:t>8.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C9C9AA-EDBF-40B0-A95E-B87E48F9BD05}"/>
              </a:ext>
            </a:extLst>
          </p:cNvPr>
          <p:cNvSpPr txBox="1"/>
          <p:nvPr/>
        </p:nvSpPr>
        <p:spPr>
          <a:xfrm>
            <a:off x="6465055" y="4361320"/>
            <a:ext cx="72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FFF"/>
                </a:solidFill>
              </a:rPr>
              <a:t>9.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991836-2830-433A-B1CC-965CC31912ED}"/>
              </a:ext>
            </a:extLst>
          </p:cNvPr>
          <p:cNvSpPr txBox="1"/>
          <p:nvPr/>
        </p:nvSpPr>
        <p:spPr>
          <a:xfrm>
            <a:off x="6465055" y="5407760"/>
            <a:ext cx="72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FFF"/>
                </a:solidFill>
              </a:rPr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41303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40B0B48-8B38-413A-8B33-3AD80B4C96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4785" y="453030"/>
                <a:ext cx="3762168" cy="61551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4000" i="1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  <a:p>
                <a:endParaRPr lang="en-GB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4000" i="1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  <a:p>
                <a:endParaRPr lang="en-GB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4000" i="1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4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  <a:p>
                <a:endParaRPr lang="en-GB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4000" i="1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4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  <a:p>
                <a:endParaRPr lang="en-GB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4000" i="1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40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40B0B48-8B38-413A-8B33-3AD80B4C9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785" y="453030"/>
                <a:ext cx="3762168" cy="61551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3">
                <a:extLst>
                  <a:ext uri="{FF2B5EF4-FFF2-40B4-BE49-F238E27FC236}">
                    <a16:creationId xmlns:a16="http://schemas.microsoft.com/office/drawing/2014/main" id="{7AEE3890-65A1-4375-B449-648425C541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6953" y="411084"/>
                <a:ext cx="4506012" cy="6077585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3900" i="1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3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3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3900" dirty="0"/>
              </a:p>
              <a:p>
                <a:pPr marL="0" indent="0">
                  <a:buNone/>
                </a:pPr>
                <a:endParaRPr lang="en-GB" sz="39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3900" i="1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39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3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3900" dirty="0"/>
              </a:p>
              <a:p>
                <a:pPr marL="0" indent="0">
                  <a:buNone/>
                </a:pPr>
                <a:endParaRPr lang="en-GB" sz="3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3900" i="1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GB" sz="39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3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num>
                        <m:den>
                          <m:r>
                            <a:rPr lang="en-GB" sz="3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GB" sz="3900" dirty="0"/>
              </a:p>
              <a:p>
                <a:pPr marL="0" indent="0">
                  <a:buNone/>
                </a:pPr>
                <a:endParaRPr lang="en-GB" sz="3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3900" i="1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39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3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3900" dirty="0"/>
              </a:p>
              <a:p>
                <a:pPr marL="0" indent="0">
                  <a:buNone/>
                </a:pPr>
                <a:endParaRPr lang="en-GB" sz="3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3900" i="1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3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9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GB" sz="39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3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2" name="Content Placeholder 3">
                <a:extLst>
                  <a:ext uri="{FF2B5EF4-FFF2-40B4-BE49-F238E27FC236}">
                    <a16:creationId xmlns:a16="http://schemas.microsoft.com/office/drawing/2014/main" id="{7AEE3890-65A1-4375-B449-648425C54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953" y="411084"/>
                <a:ext cx="4506012" cy="60775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C95A358-81DE-4043-B038-3D46AF4BB199}"/>
              </a:ext>
            </a:extLst>
          </p:cNvPr>
          <p:cNvSpPr txBox="1"/>
          <p:nvPr/>
        </p:nvSpPr>
        <p:spPr>
          <a:xfrm>
            <a:off x="1824785" y="627176"/>
            <a:ext cx="72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FFF"/>
                </a:solidFill>
              </a:rPr>
              <a:t>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8F85C-659C-4269-B032-948A952ECA17}"/>
              </a:ext>
            </a:extLst>
          </p:cNvPr>
          <p:cNvSpPr txBox="1"/>
          <p:nvPr/>
        </p:nvSpPr>
        <p:spPr>
          <a:xfrm>
            <a:off x="1824785" y="1879507"/>
            <a:ext cx="72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FFF"/>
                </a:solidFill>
              </a:rPr>
              <a:t>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F53E8F-A106-46E8-B82A-26CFE6D8E47D}"/>
              </a:ext>
            </a:extLst>
          </p:cNvPr>
          <p:cNvSpPr txBox="1"/>
          <p:nvPr/>
        </p:nvSpPr>
        <p:spPr>
          <a:xfrm>
            <a:off x="1824785" y="3184077"/>
            <a:ext cx="72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FFF"/>
                </a:solidFill>
              </a:rPr>
              <a:t>3.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09437-6362-479D-A738-9AB907B2CBF2}"/>
              </a:ext>
            </a:extLst>
          </p:cNvPr>
          <p:cNvSpPr txBox="1"/>
          <p:nvPr/>
        </p:nvSpPr>
        <p:spPr>
          <a:xfrm>
            <a:off x="1824785" y="4435636"/>
            <a:ext cx="72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FFF"/>
                </a:solidFill>
              </a:rPr>
              <a:t>4.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CE117A-F3EB-4661-9F7E-7DA6BB131138}"/>
              </a:ext>
            </a:extLst>
          </p:cNvPr>
          <p:cNvSpPr txBox="1"/>
          <p:nvPr/>
        </p:nvSpPr>
        <p:spPr>
          <a:xfrm>
            <a:off x="1824785" y="5601344"/>
            <a:ext cx="72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FFF"/>
                </a:solidFill>
              </a:rPr>
              <a:t>5.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06403E-127A-44D5-8C23-96C119FDA1E8}"/>
              </a:ext>
            </a:extLst>
          </p:cNvPr>
          <p:cNvSpPr txBox="1"/>
          <p:nvPr/>
        </p:nvSpPr>
        <p:spPr>
          <a:xfrm>
            <a:off x="5951388" y="589722"/>
            <a:ext cx="72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FFF"/>
                </a:solidFill>
              </a:rPr>
              <a:t>6.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45F11F-55C6-400C-B15B-5E7A2D35DE77}"/>
              </a:ext>
            </a:extLst>
          </p:cNvPr>
          <p:cNvSpPr txBox="1"/>
          <p:nvPr/>
        </p:nvSpPr>
        <p:spPr>
          <a:xfrm>
            <a:off x="5951388" y="1842053"/>
            <a:ext cx="72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FFF"/>
                </a:solidFill>
              </a:rPr>
              <a:t>7.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48DE34-020F-4821-9C79-C5C23FC729D4}"/>
              </a:ext>
            </a:extLst>
          </p:cNvPr>
          <p:cNvSpPr txBox="1"/>
          <p:nvPr/>
        </p:nvSpPr>
        <p:spPr>
          <a:xfrm>
            <a:off x="5951388" y="3146623"/>
            <a:ext cx="72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FFF"/>
                </a:solidFill>
              </a:rPr>
              <a:t>8.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D9070F-3F84-4FE8-A63A-557E153F2BB5}"/>
              </a:ext>
            </a:extLst>
          </p:cNvPr>
          <p:cNvSpPr txBox="1"/>
          <p:nvPr/>
        </p:nvSpPr>
        <p:spPr>
          <a:xfrm>
            <a:off x="5951388" y="4398182"/>
            <a:ext cx="72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FFF"/>
                </a:solidFill>
              </a:rPr>
              <a:t>9.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782413-DEBA-4220-BEC2-11B4959BE489}"/>
              </a:ext>
            </a:extLst>
          </p:cNvPr>
          <p:cNvSpPr txBox="1"/>
          <p:nvPr/>
        </p:nvSpPr>
        <p:spPr>
          <a:xfrm>
            <a:off x="5951388" y="5563890"/>
            <a:ext cx="72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FFF"/>
                </a:solidFill>
              </a:rPr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24949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C6E3F0-68F2-488F-A0C9-613FC938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" y="0"/>
            <a:ext cx="121824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29618"/>
            <a:ext cx="48042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use today and last lesson to do this exam </a:t>
            </a:r>
            <a:r>
              <a:rPr lang="en-GB" sz="4800" dirty="0">
                <a:solidFill>
                  <a:prstClr val="black"/>
                </a:solidFill>
                <a:latin typeface="Calibri" panose="020F0502020204030204"/>
              </a:rPr>
              <a:t>q</a:t>
            </a:r>
            <a:r>
              <a:rPr kumimoji="0" lang="en-GB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uestion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BD4752-9A8F-4A4B-8F50-626E65AE7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770" y="2298350"/>
            <a:ext cx="4465057" cy="24749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52F4E6-2EF9-4F5E-8401-13DC13096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197" y="3054063"/>
            <a:ext cx="1097375" cy="749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D758DE-38CF-4D9C-8010-DC0EDFDDE310}"/>
                  </a:ext>
                </a:extLst>
              </p:cNvPr>
              <p:cNvSpPr txBox="1"/>
              <p:nvPr/>
            </p:nvSpPr>
            <p:spPr>
              <a:xfrm>
                <a:off x="3335839" y="3275597"/>
                <a:ext cx="327446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D758DE-38CF-4D9C-8010-DC0EDFDDE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839" y="3275597"/>
                <a:ext cx="327446" cy="809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65BA1F-6CC0-4C31-909F-91263E2D1027}"/>
                  </a:ext>
                </a:extLst>
              </p:cNvPr>
              <p:cNvSpPr txBox="1"/>
              <p:nvPr/>
            </p:nvSpPr>
            <p:spPr>
              <a:xfrm>
                <a:off x="5500081" y="1342170"/>
                <a:ext cx="1128434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65BA1F-6CC0-4C31-909F-91263E2D1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081" y="1342170"/>
                <a:ext cx="1128434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0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1392"/>
            <a:ext cx="3926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Demonstrate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1BAD12-98E2-4B17-94C3-A81BF6EECF96}"/>
                  </a:ext>
                </a:extLst>
              </p:cNvPr>
              <p:cNvSpPr txBox="1"/>
              <p:nvPr/>
            </p:nvSpPr>
            <p:spPr>
              <a:xfrm>
                <a:off x="255101" y="761694"/>
                <a:ext cx="11045687" cy="5434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 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 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15</m:t>
                        </m:r>
                      </m:den>
                    </m:f>
                  </m:oMath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 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 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 Jack runs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 of a km.  Alex runs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 of a km.  Did they run more than 2km?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1BAD12-98E2-4B17-94C3-A81BF6EEC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1" y="761694"/>
                <a:ext cx="11045687" cy="5434308"/>
              </a:xfrm>
              <a:prstGeom prst="rect">
                <a:avLst/>
              </a:prstGeom>
              <a:blipFill>
                <a:blip r:embed="rId2"/>
                <a:stretch>
                  <a:fillRect l="-1876" b="-39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613243C-FF18-4260-B6FA-D66C88ECF52F}"/>
              </a:ext>
            </a:extLst>
          </p:cNvPr>
          <p:cNvSpPr txBox="1"/>
          <p:nvPr/>
        </p:nvSpPr>
        <p:spPr>
          <a:xfrm>
            <a:off x="5777945" y="2894073"/>
            <a:ext cx="6414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6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60923695"/>
                  </p:ext>
                </p:extLst>
              </p:nvPr>
            </p:nvGraphicFramePr>
            <p:xfrm>
              <a:off x="713508" y="1909039"/>
              <a:ext cx="10515600" cy="4403789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359728">
                      <a:extLst>
                        <a:ext uri="{9D8B030D-6E8A-4147-A177-3AD203B41FA5}">
                          <a16:colId xmlns:a16="http://schemas.microsoft.com/office/drawing/2014/main" val="3948460011"/>
                        </a:ext>
                      </a:extLst>
                    </a:gridCol>
                    <a:gridCol w="3574472">
                      <a:extLst>
                        <a:ext uri="{9D8B030D-6E8A-4147-A177-3AD203B41FA5}">
                          <a16:colId xmlns:a16="http://schemas.microsoft.com/office/drawing/2014/main" val="2622554619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697066530"/>
                        </a:ext>
                      </a:extLst>
                    </a:gridCol>
                  </a:tblGrid>
                  <a:tr h="4186961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GB" sz="2400" dirty="0"/>
                            <a:t>Calculate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None/>
                            <a:tabLst/>
                            <a:defRPr/>
                          </a:pPr>
                          <a:endParaRPr kumimoji="0" lang="en-GB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kumimoji="0" lang="en-GB" sz="4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GB" sz="4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4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GB" sz="4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514350" marR="0" lvl="0" indent="-5143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rabicPeriod"/>
                            <a:tabLst/>
                            <a:defRPr/>
                          </a:pPr>
                          <a:endParaRPr kumimoji="0" lang="en-GB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4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GB" sz="4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4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GB" sz="4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0" indent="0">
                            <a:buFont typeface="+mj-lt"/>
                            <a:buNone/>
                          </a:pPr>
                          <a:endParaRPr lang="en-GB" sz="2400" dirty="0"/>
                        </a:p>
                      </a:txBody>
                      <a:tcPr>
                        <a:solidFill>
                          <a:srgbClr val="FC5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4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kumimoji="0" lang="en-GB" sz="4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4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GB" sz="4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endParaRPr kumimoji="0" lang="en-GB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45720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45720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4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GB" sz="4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4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kumimoji="0" lang="en-GB" sz="4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kumimoji="0" lang="en-GB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Which is larger.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𝟏𝟎</m:t>
                                  </m:r>
                                </m:den>
                              </m:f>
                            </m:oMath>
                          </a14:m>
                          <a:endParaRPr lang="en-GB" sz="2400" dirty="0"/>
                        </a:p>
                      </a:txBody>
                      <a:tcPr>
                        <a:solidFill>
                          <a:srgbClr val="FF9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Tx/>
                            <a:buNone/>
                          </a:pPr>
                          <a: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Luke walks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of a km.  Ryan then walks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of a km.  Did they complete more than 1km?</a:t>
                          </a:r>
                        </a:p>
                        <a:p>
                          <a:pPr marL="0" indent="0">
                            <a:buFontTx/>
                            <a:buNone/>
                          </a:pPr>
                          <a:endParaRPr kumimoji="0" lang="en-GB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Jack eats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of a cake.  Louise eats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of a km.  How much of the cake did they eat?</a:t>
                          </a:r>
                        </a:p>
                        <a:p>
                          <a:pPr marL="0" indent="0">
                            <a:buFontTx/>
                            <a:buNone/>
                          </a:pPr>
                          <a:endParaRPr lang="en-GB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8899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60923695"/>
                  </p:ext>
                </p:extLst>
              </p:nvPr>
            </p:nvGraphicFramePr>
            <p:xfrm>
              <a:off x="713508" y="1909039"/>
              <a:ext cx="10515600" cy="4403789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359728">
                      <a:extLst>
                        <a:ext uri="{9D8B030D-6E8A-4147-A177-3AD203B41FA5}">
                          <a16:colId xmlns:a16="http://schemas.microsoft.com/office/drawing/2014/main" val="3948460011"/>
                        </a:ext>
                      </a:extLst>
                    </a:gridCol>
                    <a:gridCol w="3574472">
                      <a:extLst>
                        <a:ext uri="{9D8B030D-6E8A-4147-A177-3AD203B41FA5}">
                          <a16:colId xmlns:a16="http://schemas.microsoft.com/office/drawing/2014/main" val="2622554619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697066530"/>
                        </a:ext>
                      </a:extLst>
                    </a:gridCol>
                  </a:tblGrid>
                  <a:tr h="44037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1" t="-1107" r="-213975" b="-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37" t="-1107" r="-100852" b="-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3707" t="-1107" r="-680" b="-5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8899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424409" y="113299"/>
            <a:ext cx="2614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13502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u="sng" dirty="0"/>
              <a:t>Adding &amp; Subtracting Fractions: Different Denominators </a:t>
            </a:r>
            <a:endParaRPr lang="en-GB" sz="40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b="1" dirty="0"/>
              <a:t>Unit 4D2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5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E06F78F-BB7E-4699-B16C-FC01478B7698}"/>
              </a:ext>
            </a:extLst>
          </p:cNvPr>
          <p:cNvGrpSpPr/>
          <p:nvPr/>
        </p:nvGrpSpPr>
        <p:grpSpPr>
          <a:xfrm>
            <a:off x="1760291" y="1331741"/>
            <a:ext cx="9572772" cy="4707387"/>
            <a:chOff x="1697909" y="1237956"/>
            <a:chExt cx="9572772" cy="4707387"/>
          </a:xfrm>
          <a:solidFill>
            <a:srgbClr val="FF6600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87721B8-2E75-4ADF-8D26-8F6AC2E117EC}"/>
                </a:ext>
              </a:extLst>
            </p:cNvPr>
            <p:cNvSpPr/>
            <p:nvPr/>
          </p:nvSpPr>
          <p:spPr>
            <a:xfrm>
              <a:off x="4117456" y="3406214"/>
              <a:ext cx="4237350" cy="35708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140">
              <a:extLst>
                <a:ext uri="{FF2B5EF4-FFF2-40B4-BE49-F238E27FC236}">
                  <a16:creationId xmlns:a16="http://schemas.microsoft.com/office/drawing/2014/main" id="{3E5A1369-B3E1-492F-8A40-A0C05F168043}"/>
                </a:ext>
              </a:extLst>
            </p:cNvPr>
            <p:cNvSpPr/>
            <p:nvPr/>
          </p:nvSpPr>
          <p:spPr>
            <a:xfrm>
              <a:off x="4148682" y="2301707"/>
              <a:ext cx="3913610" cy="380159"/>
            </a:xfrm>
            <a:custGeom>
              <a:avLst/>
              <a:gdLst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42380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37185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1"/>
                <a:gd name="connsiteX1" fmla="*/ 5909338 w 5909338"/>
                <a:gd name="connsiteY1" fmla="*/ 0 h 642381"/>
                <a:gd name="connsiteX2" fmla="*/ 5831406 w 5909338"/>
                <a:gd name="connsiteY2" fmla="*/ 642381 h 642381"/>
                <a:gd name="connsiteX3" fmla="*/ 0 w 5909338"/>
                <a:gd name="connsiteY3" fmla="*/ 642380 h 642381"/>
                <a:gd name="connsiteX4" fmla="*/ 0 w 5909338"/>
                <a:gd name="connsiteY4" fmla="*/ 0 h 642381"/>
                <a:gd name="connsiteX0" fmla="*/ 0 w 5909338"/>
                <a:gd name="connsiteY0" fmla="*/ 0 h 652772"/>
                <a:gd name="connsiteX1" fmla="*/ 5909338 w 5909338"/>
                <a:gd name="connsiteY1" fmla="*/ 0 h 652772"/>
                <a:gd name="connsiteX2" fmla="*/ 5826211 w 5909338"/>
                <a:gd name="connsiteY2" fmla="*/ 652772 h 652772"/>
                <a:gd name="connsiteX3" fmla="*/ 0 w 5909338"/>
                <a:gd name="connsiteY3" fmla="*/ 642380 h 652772"/>
                <a:gd name="connsiteX4" fmla="*/ 0 w 5909338"/>
                <a:gd name="connsiteY4" fmla="*/ 0 h 6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9338" h="652772">
                  <a:moveTo>
                    <a:pt x="0" y="0"/>
                  </a:moveTo>
                  <a:lnTo>
                    <a:pt x="5909338" y="0"/>
                  </a:lnTo>
                  <a:lnTo>
                    <a:pt x="5826211" y="652772"/>
                  </a:lnTo>
                  <a:lnTo>
                    <a:pt x="0" y="6423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140">
              <a:extLst>
                <a:ext uri="{FF2B5EF4-FFF2-40B4-BE49-F238E27FC236}">
                  <a16:creationId xmlns:a16="http://schemas.microsoft.com/office/drawing/2014/main" id="{E2571DA1-6B92-45C1-8EDB-79DEEF84A0D3}"/>
                </a:ext>
              </a:extLst>
            </p:cNvPr>
            <p:cNvSpPr/>
            <p:nvPr/>
          </p:nvSpPr>
          <p:spPr>
            <a:xfrm>
              <a:off x="1697909" y="1237956"/>
              <a:ext cx="6364383" cy="361797"/>
            </a:xfrm>
            <a:custGeom>
              <a:avLst/>
              <a:gdLst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42380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37185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1"/>
                <a:gd name="connsiteX1" fmla="*/ 5909338 w 5909338"/>
                <a:gd name="connsiteY1" fmla="*/ 0 h 642381"/>
                <a:gd name="connsiteX2" fmla="*/ 5831406 w 5909338"/>
                <a:gd name="connsiteY2" fmla="*/ 642381 h 642381"/>
                <a:gd name="connsiteX3" fmla="*/ 0 w 5909338"/>
                <a:gd name="connsiteY3" fmla="*/ 642380 h 642381"/>
                <a:gd name="connsiteX4" fmla="*/ 0 w 5909338"/>
                <a:gd name="connsiteY4" fmla="*/ 0 h 642381"/>
                <a:gd name="connsiteX0" fmla="*/ 0 w 5909338"/>
                <a:gd name="connsiteY0" fmla="*/ 0 h 652772"/>
                <a:gd name="connsiteX1" fmla="*/ 5909338 w 5909338"/>
                <a:gd name="connsiteY1" fmla="*/ 0 h 652772"/>
                <a:gd name="connsiteX2" fmla="*/ 5826211 w 5909338"/>
                <a:gd name="connsiteY2" fmla="*/ 652772 h 652772"/>
                <a:gd name="connsiteX3" fmla="*/ 0 w 5909338"/>
                <a:gd name="connsiteY3" fmla="*/ 642380 h 652772"/>
                <a:gd name="connsiteX4" fmla="*/ 0 w 5909338"/>
                <a:gd name="connsiteY4" fmla="*/ 0 h 6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9338" h="652772">
                  <a:moveTo>
                    <a:pt x="0" y="0"/>
                  </a:moveTo>
                  <a:lnTo>
                    <a:pt x="5909338" y="0"/>
                  </a:lnTo>
                  <a:lnTo>
                    <a:pt x="5826211" y="652772"/>
                  </a:lnTo>
                  <a:lnTo>
                    <a:pt x="0" y="64238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2060"/>
                </a:gs>
                <a:gs pos="100000">
                  <a:srgbClr val="FF6600"/>
                </a:gs>
                <a:gs pos="0">
                  <a:srgbClr val="002060">
                    <a:tint val="44500"/>
                    <a:satMod val="160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A5EE0E2-BB03-4117-B3D8-5ECAD18A5BD4}"/>
                </a:ext>
              </a:extLst>
            </p:cNvPr>
            <p:cNvSpPr/>
            <p:nvPr/>
          </p:nvSpPr>
          <p:spPr>
            <a:xfrm>
              <a:off x="4287881" y="5548885"/>
              <a:ext cx="6982800" cy="384627"/>
            </a:xfrm>
            <a:prstGeom prst="rect">
              <a:avLst/>
            </a:prstGeom>
            <a:gradFill>
              <a:gsLst>
                <a:gs pos="0">
                  <a:srgbClr val="002060"/>
                </a:gs>
                <a:gs pos="0">
                  <a:srgbClr val="FF6600"/>
                </a:gs>
                <a:gs pos="100000">
                  <a:srgbClr val="002060">
                    <a:tint val="44500"/>
                    <a:satMod val="160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55DCA16-2E8E-4BAA-A9E8-E53A8C747AFC}"/>
                </a:ext>
              </a:extLst>
            </p:cNvPr>
            <p:cNvSpPr/>
            <p:nvPr/>
          </p:nvSpPr>
          <p:spPr>
            <a:xfrm>
              <a:off x="4327624" y="4482377"/>
              <a:ext cx="4027182" cy="36774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Block Arc 62">
              <a:extLst>
                <a:ext uri="{FF2B5EF4-FFF2-40B4-BE49-F238E27FC236}">
                  <a16:creationId xmlns:a16="http://schemas.microsoft.com/office/drawing/2014/main" id="{D9979A68-4939-472E-9FC8-16BE90448113}"/>
                </a:ext>
              </a:extLst>
            </p:cNvPr>
            <p:cNvSpPr/>
            <p:nvPr/>
          </p:nvSpPr>
          <p:spPr>
            <a:xfrm rot="16200000">
              <a:off x="3417506" y="2410964"/>
              <a:ext cx="1455961" cy="1248701"/>
            </a:xfrm>
            <a:prstGeom prst="blockArc">
              <a:avLst>
                <a:gd name="adj1" fmla="val 10532818"/>
                <a:gd name="adj2" fmla="val 113915"/>
                <a:gd name="adj3" fmla="val 2939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Block Arc 63">
              <a:extLst>
                <a:ext uri="{FF2B5EF4-FFF2-40B4-BE49-F238E27FC236}">
                  <a16:creationId xmlns:a16="http://schemas.microsoft.com/office/drawing/2014/main" id="{540A91C2-34DB-4386-91D3-4D6E281FD7EA}"/>
                </a:ext>
              </a:extLst>
            </p:cNvPr>
            <p:cNvSpPr/>
            <p:nvPr/>
          </p:nvSpPr>
          <p:spPr>
            <a:xfrm rot="5400000" flipH="1">
              <a:off x="7238432" y="1335559"/>
              <a:ext cx="1443909" cy="1248703"/>
            </a:xfrm>
            <a:prstGeom prst="blockArc">
              <a:avLst>
                <a:gd name="adj1" fmla="val 10672477"/>
                <a:gd name="adj2" fmla="val 21471919"/>
                <a:gd name="adj3" fmla="val 27795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Block Arc 67">
              <a:extLst>
                <a:ext uri="{FF2B5EF4-FFF2-40B4-BE49-F238E27FC236}">
                  <a16:creationId xmlns:a16="http://schemas.microsoft.com/office/drawing/2014/main" id="{9C3DAE24-8291-4623-A512-CC46E69474C7}"/>
                </a:ext>
              </a:extLst>
            </p:cNvPr>
            <p:cNvSpPr/>
            <p:nvPr/>
          </p:nvSpPr>
          <p:spPr>
            <a:xfrm rot="5400000" flipH="1">
              <a:off x="7601916" y="3503817"/>
              <a:ext cx="1443909" cy="1248703"/>
            </a:xfrm>
            <a:prstGeom prst="blockArc">
              <a:avLst>
                <a:gd name="adj1" fmla="val 10381583"/>
                <a:gd name="adj2" fmla="val 1073"/>
                <a:gd name="adj3" fmla="val 2894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Block Arc 68">
              <a:extLst>
                <a:ext uri="{FF2B5EF4-FFF2-40B4-BE49-F238E27FC236}">
                  <a16:creationId xmlns:a16="http://schemas.microsoft.com/office/drawing/2014/main" id="{7BC44C28-7A81-435E-BF27-4A5A09E9CA1F}"/>
                </a:ext>
              </a:extLst>
            </p:cNvPr>
            <p:cNvSpPr/>
            <p:nvPr/>
          </p:nvSpPr>
          <p:spPr>
            <a:xfrm rot="16200000">
              <a:off x="3590391" y="4603281"/>
              <a:ext cx="1474466" cy="1209658"/>
            </a:xfrm>
            <a:prstGeom prst="blockArc">
              <a:avLst>
                <a:gd name="adj1" fmla="val 10800200"/>
                <a:gd name="adj2" fmla="val 129662"/>
                <a:gd name="adj3" fmla="val 3173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942C252F-EE3F-440D-AB88-AE8735B461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5" y="5741198"/>
            <a:ext cx="1209658" cy="1046440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D5452CC-5583-42D0-83AB-92B0DC766965}"/>
              </a:ext>
            </a:extLst>
          </p:cNvPr>
          <p:cNvGrpSpPr/>
          <p:nvPr/>
        </p:nvGrpSpPr>
        <p:grpSpPr>
          <a:xfrm>
            <a:off x="4853400" y="122864"/>
            <a:ext cx="2542065" cy="918211"/>
            <a:chOff x="4853400" y="122864"/>
            <a:chExt cx="2542065" cy="918211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57A133A-B90D-412C-B141-2BE7524F8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8896" y="223634"/>
              <a:ext cx="2291075" cy="74506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1A97D7E0-3E01-442A-A958-5E060645BA5B}"/>
                </a:ext>
              </a:extLst>
            </p:cNvPr>
            <p:cNvSpPr/>
            <p:nvPr/>
          </p:nvSpPr>
          <p:spPr>
            <a:xfrm>
              <a:off x="4853400" y="122864"/>
              <a:ext cx="2542065" cy="918211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90969" y="1492461"/>
            <a:ext cx="387030" cy="387030"/>
            <a:chOff x="6556572" y="1647985"/>
            <a:chExt cx="1905000" cy="1905000"/>
          </a:xfrm>
        </p:grpSpPr>
        <p:sp>
          <p:nvSpPr>
            <p:cNvPr id="17" name="Teardrop 16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677999" y="1420705"/>
            <a:ext cx="1859124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Shading fractions of diagrams, equivalence and simplification of fractions.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10509493" y="1629247"/>
            <a:ext cx="281065" cy="416871"/>
          </a:xfrm>
          <a:prstGeom prst="rect">
            <a:avLst/>
          </a:prstGeom>
          <a:ln w="38100"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0690872" y="1572609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57-59,61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6448286" y="1864345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23" name="Rectangle 22"/>
          <p:cNvSpPr/>
          <p:nvPr/>
        </p:nvSpPr>
        <p:spPr>
          <a:xfrm>
            <a:off x="6643289" y="1817233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63-64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930917" y="2102951"/>
            <a:ext cx="387030" cy="387030"/>
            <a:chOff x="6556572" y="1647985"/>
            <a:chExt cx="1905000" cy="1905000"/>
          </a:xfrm>
        </p:grpSpPr>
        <p:sp>
          <p:nvSpPr>
            <p:cNvPr id="25" name="Teardrop 24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45385" y="2801713"/>
            <a:ext cx="387030" cy="387030"/>
            <a:chOff x="6556572" y="1647985"/>
            <a:chExt cx="1905000" cy="1905000"/>
          </a:xfrm>
        </p:grpSpPr>
        <p:sp>
          <p:nvSpPr>
            <p:cNvPr id="28" name="Teardrop 27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837093" y="2734153"/>
            <a:ext cx="1641624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Four operations with mixed and improper fractions.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574549" y="2840300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32" name="Rectangle 31"/>
          <p:cNvSpPr/>
          <p:nvPr/>
        </p:nvSpPr>
        <p:spPr>
          <a:xfrm>
            <a:off x="574549" y="2598895"/>
            <a:ext cx="1612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65-66,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67-70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626436" y="3075384"/>
            <a:ext cx="387030" cy="387030"/>
            <a:chOff x="6556572" y="1647985"/>
            <a:chExt cx="1905000" cy="1905000"/>
          </a:xfrm>
        </p:grpSpPr>
        <p:sp>
          <p:nvSpPr>
            <p:cNvPr id="34" name="Teardrop 33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027406" y="3119869"/>
            <a:ext cx="1420519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Order fractions.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7354904" y="3010775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38" name="Rectangle 37"/>
          <p:cNvSpPr/>
          <p:nvPr/>
        </p:nvSpPr>
        <p:spPr>
          <a:xfrm>
            <a:off x="7610816" y="2935966"/>
            <a:ext cx="662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76817" y="3875133"/>
            <a:ext cx="2615378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Calculate a percentage of an amount and percentage change.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742391" y="4052085"/>
            <a:ext cx="387030" cy="387030"/>
            <a:chOff x="6556572" y="1647985"/>
            <a:chExt cx="1905000" cy="1905000"/>
          </a:xfrm>
        </p:grpSpPr>
        <p:sp>
          <p:nvSpPr>
            <p:cNvPr id="41" name="Teardrop 40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6198128" y="3964286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44" name="Rectangle 43"/>
          <p:cNvSpPr/>
          <p:nvPr/>
        </p:nvSpPr>
        <p:spPr>
          <a:xfrm>
            <a:off x="6432347" y="3900169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84-90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830964" y="4862285"/>
            <a:ext cx="387030" cy="387030"/>
            <a:chOff x="6556572" y="1647985"/>
            <a:chExt cx="1905000" cy="1905000"/>
          </a:xfrm>
        </p:grpSpPr>
        <p:sp>
          <p:nvSpPr>
            <p:cNvPr id="46" name="Teardrop 45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643039" y="4719731"/>
            <a:ext cx="2194918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Convert between fractions, decimals and percentages and compare them.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425282" y="4939472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50" name="Rectangle 49"/>
          <p:cNvSpPr/>
          <p:nvPr/>
        </p:nvSpPr>
        <p:spPr>
          <a:xfrm>
            <a:off x="675047" y="4688563"/>
            <a:ext cx="11192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73-76,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82-83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61901" y="33610"/>
            <a:ext cx="4334074" cy="124309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Unit 5 - Fractions, Decimals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and Percentages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50052" y="1811022"/>
            <a:ext cx="265392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Convert between improper fractions and mixed numbers.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9223" y="66761"/>
            <a:ext cx="4582809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Prior learning: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Place value.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Percentage as an amount out of 100.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Multiplication and division.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Ordering integers on a number line.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786191" y="5654626"/>
            <a:ext cx="431375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Next steps: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Calculating proportions of pie charts.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Using multipliers.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Reverse percentages.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Reverse fractions.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033215" y="3723255"/>
            <a:ext cx="1353679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Find fractions of an amount.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10332133" y="3766910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62" name="Rectangle 61"/>
          <p:cNvSpPr/>
          <p:nvPr/>
        </p:nvSpPr>
        <p:spPr>
          <a:xfrm>
            <a:off x="10549113" y="3723255"/>
            <a:ext cx="550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77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306190" y="5285350"/>
            <a:ext cx="387030" cy="387030"/>
            <a:chOff x="6556572" y="1647985"/>
            <a:chExt cx="1905000" cy="1905000"/>
          </a:xfrm>
        </p:grpSpPr>
        <p:sp>
          <p:nvSpPr>
            <p:cNvPr id="66" name="Teardrop 65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649071" y="4997407"/>
            <a:ext cx="172857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Calculate simple and compound interest.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7372513" y="5020181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72" name="Rectangle 71"/>
          <p:cNvSpPr/>
          <p:nvPr/>
        </p:nvSpPr>
        <p:spPr>
          <a:xfrm>
            <a:off x="7621534" y="4958057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93-94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8595264" y="3791350"/>
            <a:ext cx="387030" cy="387030"/>
            <a:chOff x="6556572" y="1647985"/>
            <a:chExt cx="1905000" cy="1905000"/>
          </a:xfrm>
        </p:grpSpPr>
        <p:sp>
          <p:nvSpPr>
            <p:cNvPr id="74" name="Teardrop 73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FE2A72CD-93C8-442F-A754-1A9C720FBFE7}"/>
              </a:ext>
            </a:extLst>
          </p:cNvPr>
          <p:cNvSpPr/>
          <p:nvPr/>
        </p:nvSpPr>
        <p:spPr>
          <a:xfrm>
            <a:off x="702927" y="2585151"/>
            <a:ext cx="4160783" cy="1210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14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90B8A9-DDEC-4766-B3F2-E2448D33B227}"/>
              </a:ext>
            </a:extLst>
          </p:cNvPr>
          <p:cNvSpPr txBox="1"/>
          <p:nvPr/>
        </p:nvSpPr>
        <p:spPr>
          <a:xfrm>
            <a:off x="2135560" y="1268761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chemeClr val="tx2"/>
                </a:solidFill>
              </a:rPr>
              <a:t>Progress Indicators:</a:t>
            </a:r>
          </a:p>
        </p:txBody>
      </p:sp>
    </p:spTree>
    <p:extLst>
      <p:ext uri="{BB962C8B-B14F-4D97-AF65-F5344CB8AC3E}">
        <p14:creationId xmlns:p14="http://schemas.microsoft.com/office/powerpoint/2010/main" val="211183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90B8A9-DDEC-4766-B3F2-E2448D33B227}"/>
              </a:ext>
            </a:extLst>
          </p:cNvPr>
          <p:cNvSpPr txBox="1"/>
          <p:nvPr/>
        </p:nvSpPr>
        <p:spPr>
          <a:xfrm>
            <a:off x="662610" y="2029435"/>
            <a:ext cx="115293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What</a:t>
            </a:r>
            <a:r>
              <a:rPr kumimoji="0" lang="en-GB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is the denominator?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800" b="1" baseline="0" dirty="0">
              <a:solidFill>
                <a:prstClr val="black"/>
              </a:solidFill>
              <a:latin typeface="Gill Sans MT" panose="020B050202010402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What do I mean by a c</a:t>
            </a: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ommon </a:t>
            </a:r>
            <a:r>
              <a:rPr lang="en-GB" sz="4800" b="1" dirty="0" smtClean="0">
                <a:solidFill>
                  <a:prstClr val="black"/>
                </a:solidFill>
                <a:latin typeface="Gill Sans MT" panose="020B0502020104020203"/>
              </a:rPr>
              <a:t>d</a:t>
            </a:r>
            <a:r>
              <a:rPr kumimoji="0" lang="en-GB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enominator</a:t>
            </a: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?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02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6674" y="829972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dirty="0">
                <a:latin typeface="Calibri" panose="020F0502020204030204"/>
              </a:rPr>
              <a:t>Worked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427" y="829972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dirty="0">
                <a:latin typeface="Calibri" panose="020F0502020204030204"/>
              </a:rPr>
              <a:t>Your Turn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5922019" y="0"/>
            <a:ext cx="21581" cy="638773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1247762" y="1401209"/>
            <a:ext cx="9144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E51669-D14C-4D2E-9340-EE8A3B97DE8D}"/>
                  </a:ext>
                </a:extLst>
              </p:cNvPr>
              <p:cNvSpPr txBox="1"/>
              <p:nvPr/>
            </p:nvSpPr>
            <p:spPr>
              <a:xfrm>
                <a:off x="2019043" y="1592588"/>
                <a:ext cx="1081258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5 </m:t>
                          </m:r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E51669-D14C-4D2E-9340-EE8A3B97D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043" y="1592588"/>
                <a:ext cx="1081258" cy="809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50C2C8-3272-4C53-BF9A-F3483965E503}"/>
                  </a:ext>
                </a:extLst>
              </p:cNvPr>
              <p:cNvSpPr txBox="1"/>
              <p:nvPr/>
            </p:nvSpPr>
            <p:spPr>
              <a:xfrm>
                <a:off x="6704416" y="1603115"/>
                <a:ext cx="1002710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50C2C8-3272-4C53-BF9A-F3483965E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416" y="1603115"/>
                <a:ext cx="1002710" cy="809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C64D5FB-A2CC-4805-B5D4-407FD3DC8D4F}"/>
              </a:ext>
            </a:extLst>
          </p:cNvPr>
          <p:cNvSpPr txBox="1"/>
          <p:nvPr/>
        </p:nvSpPr>
        <p:spPr>
          <a:xfrm>
            <a:off x="27149" y="-52757"/>
            <a:ext cx="311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Addition:</a:t>
            </a:r>
          </a:p>
        </p:txBody>
      </p:sp>
    </p:spTree>
    <p:extLst>
      <p:ext uri="{BB962C8B-B14F-4D97-AF65-F5344CB8AC3E}">
        <p14:creationId xmlns:p14="http://schemas.microsoft.com/office/powerpoint/2010/main" val="21613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01CEA29-7E56-42CC-A90F-BA0FC815301D}"/>
                  </a:ext>
                </a:extLst>
              </p:cNvPr>
              <p:cNvSpPr/>
              <p:nvPr/>
            </p:nvSpPr>
            <p:spPr>
              <a:xfrm>
                <a:off x="1524000" y="556751"/>
                <a:ext cx="4572000" cy="586314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  <a:p>
                <a:endParaRPr lang="en-GB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  <a:p>
                <a:endParaRPr lang="en-GB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  <a:p>
                <a:endParaRPr lang="en-GB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  <a:p>
                <a:endParaRPr lang="en-GB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01CEA29-7E56-42CC-A90F-BA0FC81530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56751"/>
                <a:ext cx="4572000" cy="58631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F43D3B-F4E6-41F8-8723-3AD4A3DC90C5}"/>
                  </a:ext>
                </a:extLst>
              </p:cNvPr>
              <p:cNvSpPr/>
              <p:nvPr/>
            </p:nvSpPr>
            <p:spPr>
              <a:xfrm>
                <a:off x="5299435" y="556751"/>
                <a:ext cx="4572000" cy="586314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  <a:p>
                <a:endParaRPr lang="en-GB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  <a:p>
                <a:endParaRPr lang="en-GB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40 </m:t>
                          </m:r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  <a:p>
                <a:endParaRPr lang="en-GB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  <a:p>
                <a:endParaRPr lang="en-GB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F43D3B-F4E6-41F8-8723-3AD4A3DC9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435" y="556751"/>
                <a:ext cx="4572000" cy="58631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30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01CEA29-7E56-42CC-A90F-BA0FC815301D}"/>
                  </a:ext>
                </a:extLst>
              </p:cNvPr>
              <p:cNvSpPr/>
              <p:nvPr/>
            </p:nvSpPr>
            <p:spPr>
              <a:xfrm>
                <a:off x="1524000" y="556751"/>
                <a:ext cx="4572000" cy="586314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19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19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24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01CEA29-7E56-42CC-A90F-BA0FC81530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56751"/>
                <a:ext cx="4572000" cy="58631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F43D3B-F4E6-41F8-8723-3AD4A3DC90C5}"/>
                  </a:ext>
                </a:extLst>
              </p:cNvPr>
              <p:cNvSpPr/>
              <p:nvPr/>
            </p:nvSpPr>
            <p:spPr>
              <a:xfrm>
                <a:off x="5299435" y="556751"/>
                <a:ext cx="4572000" cy="586314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23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40 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27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27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F43D3B-F4E6-41F8-8723-3AD4A3DC9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435" y="556751"/>
                <a:ext cx="4572000" cy="58631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1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9672" y="54965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44952" y="57300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Turn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5922019" y="0"/>
            <a:ext cx="0" cy="6858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1524000" y="483931"/>
            <a:ext cx="9144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E51669-D14C-4D2E-9340-EE8A3B97DE8D}"/>
                  </a:ext>
                </a:extLst>
              </p:cNvPr>
              <p:cNvSpPr txBox="1"/>
              <p:nvPr/>
            </p:nvSpPr>
            <p:spPr>
              <a:xfrm>
                <a:off x="1983995" y="783136"/>
                <a:ext cx="1002710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−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E51669-D14C-4D2E-9340-EE8A3B97D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995" y="783136"/>
                <a:ext cx="1002710" cy="809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674F70C-1EB9-4C63-A229-45E89C1F9DDC}"/>
                  </a:ext>
                </a:extLst>
              </p:cNvPr>
              <p:cNvSpPr/>
              <p:nvPr/>
            </p:nvSpPr>
            <p:spPr>
              <a:xfrm>
                <a:off x="6932241" y="736970"/>
                <a:ext cx="1187376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−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674F70C-1EB9-4C63-A229-45E89C1F9D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241" y="736970"/>
                <a:ext cx="1187376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5EB212B-D60A-4E9D-A9CA-6D454D9F2B0C}"/>
              </a:ext>
            </a:extLst>
          </p:cNvPr>
          <p:cNvSpPr txBox="1"/>
          <p:nvPr/>
        </p:nvSpPr>
        <p:spPr>
          <a:xfrm>
            <a:off x="27149" y="-52757"/>
            <a:ext cx="311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Subtraction:</a:t>
            </a:r>
          </a:p>
        </p:txBody>
      </p:sp>
    </p:spTree>
    <p:extLst>
      <p:ext uri="{BB962C8B-B14F-4D97-AF65-F5344CB8AC3E}">
        <p14:creationId xmlns:p14="http://schemas.microsoft.com/office/powerpoint/2010/main" val="230931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236</Words>
  <Application>Microsoft Office PowerPoint</Application>
  <PresentationFormat>Widescreen</PresentationFormat>
  <Paragraphs>167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Gill Sans MT</vt:lpstr>
      <vt:lpstr>Times New Roman</vt:lpstr>
      <vt:lpstr>Office Theme</vt:lpstr>
      <vt:lpstr>1_Office Theme</vt:lpstr>
      <vt:lpstr>2_Office Theme</vt:lpstr>
      <vt:lpstr>4_Office Theme</vt:lpstr>
      <vt:lpstr>PowerPoint Presentation</vt:lpstr>
      <vt:lpstr>Adding &amp; Subtracting Fractions: Different Denominators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Gardner</dc:creator>
  <cp:lastModifiedBy>Stephanie Bagley</cp:lastModifiedBy>
  <cp:revision>78</cp:revision>
  <dcterms:created xsi:type="dcterms:W3CDTF">2018-09-23T21:01:43Z</dcterms:created>
  <dcterms:modified xsi:type="dcterms:W3CDTF">2020-06-19T15:37:38Z</dcterms:modified>
</cp:coreProperties>
</file>