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2" r:id="rId5"/>
    <p:sldId id="259" r:id="rId6"/>
    <p:sldId id="265" r:id="rId7"/>
    <p:sldId id="266" r:id="rId8"/>
    <p:sldId id="260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E830F-B083-4BE8-97AF-2C9034C69E60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BD3D0-89DA-46C6-B7C1-A045707E2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15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impson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7"/>
          <a:stretch/>
        </p:blipFill>
        <p:spPr bwMode="auto">
          <a:xfrm>
            <a:off x="-15470" y="2"/>
            <a:ext cx="9159471" cy="689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72032" y="778637"/>
            <a:ext cx="5626302" cy="2787052"/>
          </a:xfrm>
        </p:spPr>
        <p:txBody>
          <a:bodyPr anchor="b"/>
          <a:lstStyle>
            <a:lvl1pPr algn="ctr">
              <a:defRPr sz="4500" b="1" cap="none" spc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anose="030F0702030302020204" pitchFamily="66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en-US" dirty="0" smtClean="0"/>
              <a:t>Human Lifespan</a:t>
            </a:r>
            <a:br>
              <a:rPr lang="en-US" dirty="0" smtClean="0"/>
            </a:br>
            <a:r>
              <a:rPr lang="en-US" dirty="0" smtClean="0"/>
              <a:t>Development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6327" y="3735653"/>
            <a:ext cx="4549228" cy="1865048"/>
          </a:xfrm>
          <a:solidFill>
            <a:schemeClr val="bg1"/>
          </a:solidFill>
          <a:ln w="57150">
            <a:solidFill>
              <a:srgbClr val="808080"/>
            </a:solidFill>
          </a:ln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lnSpc>
                <a:spcPct val="90000"/>
              </a:lnSpc>
            </a:pPr>
            <a:r>
              <a:rPr lang="en-GB" alt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Lesson Objectives: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5BE1-3688-4D59-95A3-570D24A098DB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C8BF-4128-4792-AE6B-C7E0C972D808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 descr="The Simpsons PNG F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555" y="609600"/>
            <a:ext cx="4153916" cy="636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750" b="75250" l="4219" r="84375">
                        <a14:foregroundMark x1="17656" y1="65375" x2="17656" y2="65375"/>
                        <a14:foregroundMark x1="20391" y1="61250" x2="20391" y2="61250"/>
                        <a14:foregroundMark x1="38125" y1="64625" x2="38125" y2="64625"/>
                        <a14:foregroundMark x1="44766" y1="61625" x2="44766" y2="61625"/>
                        <a14:foregroundMark x1="56016" y1="61875" x2="56016" y2="61875"/>
                        <a14:foregroundMark x1="66406" y1="57875" x2="66406" y2="57875"/>
                        <a14:foregroundMark x1="73594" y1="61625" x2="73594" y2="61625"/>
                        <a14:foregroundMark x1="77422" y1="61625" x2="77422" y2="61625"/>
                        <a14:foregroundMark x1="51094" y1="57375" x2="51094" y2="57375"/>
                        <a14:backgroundMark x1="47891" y1="60750" x2="47891" y2="6075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40" t="52833" r="17708" b="33000"/>
          <a:stretch/>
        </p:blipFill>
        <p:spPr bwMode="auto">
          <a:xfrm>
            <a:off x="460049" y="296591"/>
            <a:ext cx="4861911" cy="61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6327" y="5686427"/>
            <a:ext cx="4549228" cy="507831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dirty="0" smtClean="0"/>
              <a:t>Home Learning: </a:t>
            </a:r>
          </a:p>
          <a:p>
            <a:endParaRPr lang="en-GB" sz="1350" dirty="0" smtClean="0"/>
          </a:p>
        </p:txBody>
      </p:sp>
    </p:spTree>
    <p:extLst>
      <p:ext uri="{BB962C8B-B14F-4D97-AF65-F5344CB8AC3E}">
        <p14:creationId xmlns:p14="http://schemas.microsoft.com/office/powerpoint/2010/main" val="2529363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5BE1-3688-4D59-95A3-570D24A098DB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C8BF-4128-4792-AE6B-C7E0C972D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571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5BE1-3688-4D59-95A3-570D24A098DB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C8BF-4128-4792-AE6B-C7E0C972D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922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impson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7"/>
          <a:stretch/>
        </p:blipFill>
        <p:spPr bwMode="auto">
          <a:xfrm>
            <a:off x="-15470" y="2"/>
            <a:ext cx="9159471" cy="689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3028951" y="447675"/>
            <a:ext cx="5857875" cy="1047750"/>
          </a:xfrm>
          <a:custGeom>
            <a:avLst/>
            <a:gdLst>
              <a:gd name="connsiteX0" fmla="*/ 203915 w 5857741"/>
              <a:gd name="connsiteY0" fmla="*/ 910107 h 1047482"/>
              <a:gd name="connsiteX1" fmla="*/ 332704 w 5857741"/>
              <a:gd name="connsiteY1" fmla="*/ 807076 h 1047482"/>
              <a:gd name="connsiteX2" fmla="*/ 2200141 w 5857741"/>
              <a:gd name="connsiteY2" fmla="*/ 214648 h 1047482"/>
              <a:gd name="connsiteX3" fmla="*/ 3281966 w 5857741"/>
              <a:gd name="connsiteY3" fmla="*/ 420710 h 1047482"/>
              <a:gd name="connsiteX4" fmla="*/ 4260760 w 5857741"/>
              <a:gd name="connsiteY4" fmla="*/ 98738 h 1047482"/>
              <a:gd name="connsiteX5" fmla="*/ 3977425 w 5857741"/>
              <a:gd name="connsiteY5" fmla="*/ 1013138 h 1047482"/>
              <a:gd name="connsiteX6" fmla="*/ 5857741 w 5857741"/>
              <a:gd name="connsiteY6" fmla="*/ 304800 h 10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57741" h="1047482">
                <a:moveTo>
                  <a:pt x="203915" y="910107"/>
                </a:moveTo>
                <a:cubicBezTo>
                  <a:pt x="101957" y="916546"/>
                  <a:pt x="0" y="922986"/>
                  <a:pt x="332704" y="807076"/>
                </a:cubicBezTo>
                <a:cubicBezTo>
                  <a:pt x="665408" y="691166"/>
                  <a:pt x="1708597" y="279042"/>
                  <a:pt x="2200141" y="214648"/>
                </a:cubicBezTo>
                <a:cubicBezTo>
                  <a:pt x="2691685" y="150254"/>
                  <a:pt x="2938530" y="440028"/>
                  <a:pt x="3281966" y="420710"/>
                </a:cubicBezTo>
                <a:cubicBezTo>
                  <a:pt x="3625403" y="401392"/>
                  <a:pt x="4144850" y="0"/>
                  <a:pt x="4260760" y="98738"/>
                </a:cubicBezTo>
                <a:cubicBezTo>
                  <a:pt x="4376670" y="197476"/>
                  <a:pt x="3711262" y="978794"/>
                  <a:pt x="3977425" y="1013138"/>
                </a:cubicBezTo>
                <a:cubicBezTo>
                  <a:pt x="4243588" y="1047482"/>
                  <a:pt x="5050664" y="676141"/>
                  <a:pt x="5857741" y="304800"/>
                </a:cubicBezTo>
              </a:path>
            </a:pathLst>
          </a:custGeom>
          <a:ln w="539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14300"/>
            <a:ext cx="2400300" cy="1576389"/>
          </a:xfrm>
          <a:solidFill>
            <a:schemeClr val="bg1"/>
          </a:solidFill>
          <a:ln w="57150">
            <a:solidFill>
              <a:srgbClr val="808080"/>
            </a:solidFill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5BE1-3688-4D59-95A3-570D24A098DB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9C8BF-4128-4792-AE6B-C7E0C972D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609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5BE1-3688-4D59-95A3-570D24A098DB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C8BF-4128-4792-AE6B-C7E0C972D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00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5BE1-3688-4D59-95A3-570D24A098DB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C8BF-4128-4792-AE6B-C7E0C972D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943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5BE1-3688-4D59-95A3-570D24A098DB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C8BF-4128-4792-AE6B-C7E0C972D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5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5BE1-3688-4D59-95A3-570D24A098DB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C8BF-4128-4792-AE6B-C7E0C972D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373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5BE1-3688-4D59-95A3-570D24A098DB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C8BF-4128-4792-AE6B-C7E0C972D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484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5BE1-3688-4D59-95A3-570D24A098DB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C8BF-4128-4792-AE6B-C7E0C972D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479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5BE1-3688-4D59-95A3-570D24A098DB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C8BF-4128-4792-AE6B-C7E0C972D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641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15BE1-3688-4D59-95A3-570D24A098DB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9C8BF-4128-4792-AE6B-C7E0C972D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85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3LV5oZPof4" TargetMode="External"/><Relationship Id="rId2" Type="http://schemas.openxmlformats.org/officeDocument/2006/relationships/hyperlink" Target="https://www.youtube.com/watch?v=a6_8zBcm7x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u="sng" dirty="0" smtClean="0"/>
              <a:t>Lesson Objectives</a:t>
            </a:r>
            <a:endParaRPr lang="en-GB" b="1" u="sng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72032" y="778637"/>
            <a:ext cx="5626302" cy="2787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cap="none" spc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anose="030F0702030302020204" pitchFamily="66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en-US" smtClean="0"/>
              <a:t>Human Lifespan</a:t>
            </a:r>
            <a:br>
              <a:rPr lang="en-US" smtClean="0"/>
            </a:br>
            <a:r>
              <a:rPr lang="en-US" smtClean="0"/>
              <a:t>Development 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99357" y="3735653"/>
            <a:ext cx="4506198" cy="172878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GB" altLang="en-US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To identify self image and self esteem.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To explain the difference between self image and self esteem</a:t>
            </a:r>
            <a:r>
              <a:rPr lang="en-GB" alt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To identify peer pressure and connect moral development with peer pressure.</a:t>
            </a:r>
          </a:p>
          <a:p>
            <a:pPr>
              <a:lnSpc>
                <a:spcPct val="90000"/>
              </a:lnSpc>
            </a:pPr>
            <a:endParaRPr lang="en-GB" alt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endParaRPr lang="en-GB" alt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528" y="5720130"/>
            <a:ext cx="4549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	    Watch an episode of The Simpsons and given an example of where you noticed peer pressure occurring.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57920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Now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GB" alt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What do you see?</a:t>
            </a:r>
            <a:endParaRPr lang="en-GB" alt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9" descr="Bart Simp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79752" y="3995006"/>
            <a:ext cx="2236172" cy="307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ow to overcome low self este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166" y="2117746"/>
            <a:ext cx="28575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77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Progress Indicators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	</a:t>
            </a:r>
            <a:r>
              <a:rPr lang="en-GB" b="1" u="sng" dirty="0" smtClean="0"/>
              <a:t>GOOD</a:t>
            </a:r>
            <a:r>
              <a:rPr lang="en-GB" b="1" dirty="0" smtClean="0"/>
              <a:t>		          </a:t>
            </a:r>
            <a:r>
              <a:rPr lang="en-GB" b="1" u="sng" dirty="0" smtClean="0"/>
              <a:t>OUTSTANDING</a:t>
            </a:r>
            <a:endParaRPr lang="en-GB" b="1" u="sng" dirty="0"/>
          </a:p>
        </p:txBody>
      </p:sp>
      <p:pic>
        <p:nvPicPr>
          <p:cNvPr id="4" name="Picture 3" descr="Progress-Logo-transparent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485" y="2381250"/>
            <a:ext cx="3359053" cy="3333750"/>
          </a:xfrm>
          <a:prstGeom prst="rect">
            <a:avLst/>
          </a:prstGeom>
        </p:spPr>
      </p:pic>
      <p:pic>
        <p:nvPicPr>
          <p:cNvPr id="5" name="Picture 4" descr="Progress-Logo-transparent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480" y="2381250"/>
            <a:ext cx="3359053" cy="3333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8225" y="3354963"/>
            <a:ext cx="3533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You have been able to explain the difference between self image and self esteem. 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685798" y="3354962"/>
            <a:ext cx="3533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You have shown a detailed understanding of peer pressure and how this affects your intellectual development.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528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14300"/>
            <a:ext cx="2466974" cy="1576389"/>
          </a:xfrm>
        </p:spPr>
        <p:txBody>
          <a:bodyPr/>
          <a:lstStyle/>
          <a:p>
            <a:r>
              <a:rPr lang="en-GB" dirty="0" smtClean="0"/>
              <a:t>Emotional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FontTx/>
              <a:buNone/>
              <a:defRPr/>
            </a:pPr>
            <a:r>
              <a:rPr lang="en-GB" altLang="en-US" sz="20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Self Image</a:t>
            </a:r>
          </a:p>
          <a:p>
            <a:pPr marL="68580" indent="0">
              <a:buFontTx/>
              <a:buNone/>
              <a:defRPr/>
            </a:pPr>
            <a:r>
              <a:rPr lang="en-GB" alt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This is how you see yourself OR how they think others see them.</a:t>
            </a:r>
          </a:p>
          <a:p>
            <a:pPr marL="68580" indent="0">
              <a:buFontTx/>
              <a:buNone/>
              <a:defRPr/>
            </a:pPr>
            <a:r>
              <a:rPr lang="en-GB" altLang="en-US" sz="20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Self Esteem</a:t>
            </a:r>
          </a:p>
          <a:p>
            <a:pPr marL="68580" indent="0">
              <a:buFontTx/>
              <a:buNone/>
              <a:defRPr/>
            </a:pPr>
            <a:r>
              <a:rPr lang="en-GB" alt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This is how much a person values their skills and abilities.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9" descr="Bart Simp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79752" y="3995006"/>
            <a:ext cx="2236172" cy="307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ow to overcome low self este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682" y="3502001"/>
            <a:ext cx="2277801" cy="255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7189677" y="1602266"/>
            <a:ext cx="1984736" cy="1800200"/>
          </a:xfrm>
          <a:prstGeom prst="cloudCallout">
            <a:avLst>
              <a:gd name="adj1" fmla="val -60217"/>
              <a:gd name="adj2" fmla="val 74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I’m fat</a:t>
            </a:r>
            <a:endParaRPr lang="en-GB" dirty="0"/>
          </a:p>
        </p:txBody>
      </p:sp>
      <p:sp>
        <p:nvSpPr>
          <p:cNvPr id="7" name="Cloud Callout 6"/>
          <p:cNvSpPr/>
          <p:nvPr/>
        </p:nvSpPr>
        <p:spPr>
          <a:xfrm>
            <a:off x="1974956" y="4584240"/>
            <a:ext cx="2252326" cy="1800200"/>
          </a:xfrm>
          <a:prstGeom prst="cloudCallout">
            <a:avLst>
              <a:gd name="adj1" fmla="val 83487"/>
              <a:gd name="adj2" fmla="val -718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I’m unattractive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49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sz="20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Class discussion</a:t>
            </a:r>
            <a:r>
              <a:rPr lang="en-GB" alt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….. This is the image you will see and the REAL image is…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9" descr="Bart Simp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79752" y="3995006"/>
            <a:ext cx="2236172" cy="307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andice Huff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9"/>
          <a:stretch/>
        </p:blipFill>
        <p:spPr bwMode="auto">
          <a:xfrm>
            <a:off x="3533738" y="2441848"/>
            <a:ext cx="3211116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andice Huff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46"/>
          <a:stretch/>
        </p:blipFill>
        <p:spPr bwMode="auto">
          <a:xfrm>
            <a:off x="134082" y="2441848"/>
            <a:ext cx="3303984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07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FontTx/>
              <a:buNone/>
              <a:defRPr/>
            </a:pPr>
            <a:r>
              <a:rPr lang="en-GB" sz="1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What is peer pressure?</a:t>
            </a:r>
          </a:p>
          <a:p>
            <a:pPr marL="68580" indent="0">
              <a:buFontTx/>
              <a:buNone/>
              <a:defRPr/>
            </a:pP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Peer pressure is when you are influenced from members of one's peer group… this can be a positive or a negative thing…</a:t>
            </a:r>
            <a:endParaRPr lang="en-GB" alt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68580" indent="0">
              <a:buNone/>
              <a:defRPr/>
            </a:pPr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www.youtube.com/watch?v=a6_8zBcm7xk</a:t>
            </a:r>
            <a:endParaRPr lang="en-GB" sz="2400" dirty="0" smtClean="0"/>
          </a:p>
          <a:p>
            <a:pPr marL="68580" indent="0">
              <a:buNone/>
              <a:defRPr/>
            </a:pPr>
            <a:r>
              <a:rPr lang="en-GB" sz="2400" dirty="0">
                <a:hlinkClick r:id="rId3"/>
              </a:rPr>
              <a:t>https://www.youtube.com/watch?v=R3LV5oZPof4</a:t>
            </a:r>
            <a:endParaRPr lang="en-GB" altLang="en-US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68580" indent="0">
              <a:buNone/>
              <a:defRPr/>
            </a:pPr>
            <a:endParaRPr lang="en-GB" alt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9" descr="Bart Simps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79752" y="3995006"/>
            <a:ext cx="2236172" cy="307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0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4300"/>
            <a:ext cx="2495549" cy="1576389"/>
          </a:xfrm>
        </p:spPr>
        <p:txBody>
          <a:bodyPr/>
          <a:lstStyle/>
          <a:p>
            <a:r>
              <a:rPr lang="en-GB" dirty="0" smtClean="0"/>
              <a:t>Intellectual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FontTx/>
              <a:buNone/>
              <a:defRPr/>
            </a:pPr>
            <a:r>
              <a:rPr lang="en-GB" altLang="en-US" sz="20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Mini Task:</a:t>
            </a:r>
          </a:p>
          <a:p>
            <a:pPr marL="68580" indent="0">
              <a:buFontTx/>
              <a:buNone/>
              <a:defRPr/>
            </a:pPr>
            <a:r>
              <a:rPr lang="en-GB" alt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Sometimes a teenager may find it difficult to understand the consequences of their actions. … Read the scenario you have been given and write down:</a:t>
            </a:r>
          </a:p>
          <a:p>
            <a:pPr marL="811530" indent="-742950">
              <a:buFont typeface="+mj-lt"/>
              <a:buAutoNum type="arabicPeriod"/>
              <a:defRPr/>
            </a:pPr>
            <a:r>
              <a:rPr lang="en-GB" alt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What the person has been peer pressured to do…</a:t>
            </a:r>
          </a:p>
          <a:p>
            <a:pPr marL="811530" indent="-742950">
              <a:buFont typeface="+mj-lt"/>
              <a:buAutoNum type="arabicPeriod"/>
              <a:defRPr/>
            </a:pPr>
            <a:r>
              <a:rPr lang="en-GB" alt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What the consequences are…</a:t>
            </a:r>
          </a:p>
          <a:p>
            <a:pPr marL="811530" indent="-742950">
              <a:buFont typeface="+mj-lt"/>
              <a:buAutoNum type="arabicPeriod"/>
              <a:defRPr/>
            </a:pPr>
            <a:r>
              <a:rPr lang="en-GB" alt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Is this a positive or a negative scenario?</a:t>
            </a:r>
          </a:p>
          <a:p>
            <a:pPr marL="68580" indent="0">
              <a:buFontTx/>
              <a:buNone/>
              <a:defRPr/>
            </a:pPr>
            <a:endParaRPr lang="en-GB" alt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9" descr="Bart Simp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79752" y="3995006"/>
            <a:ext cx="2236172" cy="307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684" t="59844" r="8657" b="19485"/>
          <a:stretch/>
        </p:blipFill>
        <p:spPr>
          <a:xfrm>
            <a:off x="455829" y="4457675"/>
            <a:ext cx="6696744" cy="15121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685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Identify </a:t>
            </a:r>
            <a:r>
              <a:rPr lang="en-GB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different </a:t>
            </a:r>
            <a:endParaRPr lang="en-GB" altLang="en-US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alt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types </a:t>
            </a:r>
            <a:r>
              <a:rPr lang="en-GB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of relationships</a:t>
            </a:r>
            <a:r>
              <a:rPr lang="en-GB" alt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marL="68580" indent="0">
              <a:buFontTx/>
              <a:buNone/>
              <a:defRPr/>
            </a:pPr>
            <a:endParaRPr lang="en-GB" altLang="en-US" sz="20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68580" indent="0">
              <a:buFontTx/>
              <a:buNone/>
              <a:defRPr/>
            </a:pPr>
            <a:endParaRPr lang="en-GB" altLang="en-US" sz="20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68580" indent="0">
              <a:buFontTx/>
              <a:buNone/>
              <a:defRPr/>
            </a:pPr>
            <a:r>
              <a:rPr lang="en-GB" alt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Match </a:t>
            </a:r>
            <a:r>
              <a:rPr lang="en-GB" alt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Bart’s </a:t>
            </a:r>
            <a:r>
              <a:rPr lang="en-GB" alt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relationships</a:t>
            </a:r>
          </a:p>
          <a:p>
            <a:pPr marL="68580" indent="0">
              <a:buFontTx/>
              <a:buNone/>
              <a:defRPr/>
            </a:pPr>
            <a:r>
              <a:rPr lang="en-GB" alt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to their titles…</a:t>
            </a:r>
          </a:p>
          <a:p>
            <a:pPr marL="411480">
              <a:defRPr/>
            </a:pPr>
            <a:r>
              <a:rPr lang="en-GB" alt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Informal relationship</a:t>
            </a:r>
          </a:p>
          <a:p>
            <a:pPr marL="411480">
              <a:defRPr/>
            </a:pPr>
            <a:r>
              <a:rPr lang="en-GB" alt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Friendships</a:t>
            </a:r>
          </a:p>
          <a:p>
            <a:pPr marL="411480">
              <a:defRPr/>
            </a:pPr>
            <a:r>
              <a:rPr lang="en-GB" alt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Formal relationships</a:t>
            </a:r>
          </a:p>
          <a:p>
            <a:pPr marL="411480">
              <a:defRPr/>
            </a:pPr>
            <a:r>
              <a:rPr lang="en-GB" alt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Intimate relationships</a:t>
            </a:r>
          </a:p>
          <a:p>
            <a:endParaRPr lang="en-GB" alt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4812" t="23730" r="3209" b="16224"/>
          <a:stretch/>
        </p:blipFill>
        <p:spPr>
          <a:xfrm>
            <a:off x="6596529" y="1139885"/>
            <a:ext cx="2143723" cy="4392489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  <p:pic>
        <p:nvPicPr>
          <p:cNvPr id="5" name="Picture 9" descr="Bart Simp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79752" y="3995006"/>
            <a:ext cx="2236172" cy="307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274" t="13579" r="75840" b="60828"/>
          <a:stretch/>
        </p:blipFill>
        <p:spPr>
          <a:xfrm>
            <a:off x="3599405" y="1235320"/>
            <a:ext cx="2232248" cy="1872208"/>
          </a:xfrm>
          <a:prstGeom prst="rect">
            <a:avLst/>
          </a:prstGeom>
          <a:ln w="47625">
            <a:solidFill>
              <a:schemeClr val="accent1"/>
            </a:solidFill>
          </a:ln>
        </p:spPr>
      </p:pic>
      <p:pic>
        <p:nvPicPr>
          <p:cNvPr id="7" name="Picture 2" descr="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12" y="4907130"/>
            <a:ext cx="2260575" cy="1695431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ile:Bart's Girlfriend 6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143" y="2893786"/>
            <a:ext cx="2502233" cy="1876675"/>
          </a:xfrm>
          <a:prstGeom prst="rect">
            <a:avLst/>
          </a:prstGeom>
          <a:noFill/>
          <a:ln w="476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99405" y="1970456"/>
            <a:ext cx="803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3297" y="986071"/>
            <a:ext cx="803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36846" y="3861491"/>
            <a:ext cx="803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69872" y="5881508"/>
            <a:ext cx="803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825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(answers</a:t>
            </a:r>
            <a:r>
              <a:rPr lang="en-GB" altLang="en-US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)</a:t>
            </a:r>
          </a:p>
          <a:p>
            <a:endParaRPr lang="en-GB" altLang="en-US" sz="24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68580" indent="0">
              <a:buNone/>
              <a:defRPr/>
            </a:pPr>
            <a:r>
              <a:rPr lang="en-GB" alt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2. Informal </a:t>
            </a:r>
            <a:endParaRPr lang="en-GB" altLang="en-US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68580" indent="0">
              <a:buNone/>
              <a:defRPr/>
            </a:pPr>
            <a:r>
              <a:rPr lang="en-GB" alt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relationship</a:t>
            </a:r>
            <a:endParaRPr lang="en-GB" alt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68580" indent="0">
              <a:buNone/>
              <a:defRPr/>
            </a:pPr>
            <a:r>
              <a:rPr lang="en-GB" alt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1. Friendships</a:t>
            </a:r>
            <a:endParaRPr lang="en-GB" alt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68580" indent="0">
              <a:buNone/>
              <a:defRPr/>
            </a:pPr>
            <a:r>
              <a:rPr lang="en-GB" alt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4</a:t>
            </a:r>
            <a:r>
              <a:rPr lang="en-GB" alt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 Formal relationships</a:t>
            </a:r>
          </a:p>
          <a:p>
            <a:pPr marL="68580" indent="0">
              <a:buNone/>
              <a:defRPr/>
            </a:pPr>
            <a:r>
              <a:rPr lang="en-GB" alt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3. Intimate </a:t>
            </a:r>
            <a:endParaRPr lang="en-GB" altLang="en-US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68580" indent="0">
              <a:buNone/>
              <a:defRPr/>
            </a:pPr>
            <a:r>
              <a:rPr lang="en-GB" alt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relationships</a:t>
            </a:r>
            <a:endParaRPr lang="en-GB" alt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alt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alt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4812" t="23730" r="3209" b="16224"/>
          <a:stretch/>
        </p:blipFill>
        <p:spPr>
          <a:xfrm>
            <a:off x="6596529" y="1139885"/>
            <a:ext cx="2143723" cy="4392489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  <p:pic>
        <p:nvPicPr>
          <p:cNvPr id="5" name="Picture 9" descr="Bart Simp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79752" y="3995006"/>
            <a:ext cx="2236172" cy="307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274" t="13579" r="75840" b="60828"/>
          <a:stretch/>
        </p:blipFill>
        <p:spPr>
          <a:xfrm>
            <a:off x="3599405" y="1235320"/>
            <a:ext cx="2232248" cy="1872208"/>
          </a:xfrm>
          <a:prstGeom prst="rect">
            <a:avLst/>
          </a:prstGeom>
          <a:ln w="47625">
            <a:solidFill>
              <a:schemeClr val="accent1"/>
            </a:solidFill>
          </a:ln>
        </p:spPr>
      </p:pic>
      <p:pic>
        <p:nvPicPr>
          <p:cNvPr id="7" name="Picture 2" descr="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12" y="4907130"/>
            <a:ext cx="2260575" cy="1695431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ile:Bart's Girlfriend 6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143" y="2893786"/>
            <a:ext cx="2502233" cy="1876675"/>
          </a:xfrm>
          <a:prstGeom prst="rect">
            <a:avLst/>
          </a:prstGeom>
          <a:noFill/>
          <a:ln w="476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99405" y="1970456"/>
            <a:ext cx="803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3297" y="986071"/>
            <a:ext cx="803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36846" y="3861491"/>
            <a:ext cx="803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69872" y="5881508"/>
            <a:ext cx="803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908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son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sons" id="{A795F76E-26E2-49D5-83F5-A7001EFE4A71}" vid="{02363E06-EDAD-4C85-A379-4866843670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Simpsons</Template>
  <TotalTime>54</TotalTime>
  <Words>283</Words>
  <Application>Microsoft Office PowerPoint</Application>
  <PresentationFormat>On-screen Show (4:3)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Arimo</vt:lpstr>
      <vt:lpstr>Calibri</vt:lpstr>
      <vt:lpstr>Calibri Light</vt:lpstr>
      <vt:lpstr>Century Gothic</vt:lpstr>
      <vt:lpstr>Comic Sans MS</vt:lpstr>
      <vt:lpstr>Wingdings 3</vt:lpstr>
      <vt:lpstr>Simpsons</vt:lpstr>
      <vt:lpstr>PowerPoint Presentation</vt:lpstr>
      <vt:lpstr>Do Now Activity</vt:lpstr>
      <vt:lpstr>Progress Indicators</vt:lpstr>
      <vt:lpstr>Emotional Development</vt:lpstr>
      <vt:lpstr>Main Task</vt:lpstr>
      <vt:lpstr>Main Task</vt:lpstr>
      <vt:lpstr>Intellectual Development</vt:lpstr>
      <vt:lpstr>Plenary Task</vt:lpstr>
      <vt:lpstr>Plenary Task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Supply1</dc:creator>
  <cp:lastModifiedBy>Sarah Mills</cp:lastModifiedBy>
  <cp:revision>10</cp:revision>
  <dcterms:created xsi:type="dcterms:W3CDTF">2018-06-19T16:12:02Z</dcterms:created>
  <dcterms:modified xsi:type="dcterms:W3CDTF">2019-09-30T12:24:45Z</dcterms:modified>
</cp:coreProperties>
</file>