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wav" ContentType="audio/x-wav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5"/>
  </p:notesMasterIdLst>
  <p:sldIdLst>
    <p:sldId id="373" r:id="rId2"/>
    <p:sldId id="308" r:id="rId3"/>
    <p:sldId id="341" r:id="rId4"/>
    <p:sldId id="285" r:id="rId5"/>
    <p:sldId id="374" r:id="rId6"/>
    <p:sldId id="382" r:id="rId7"/>
    <p:sldId id="282" r:id="rId8"/>
    <p:sldId id="383" r:id="rId9"/>
    <p:sldId id="384" r:id="rId10"/>
    <p:sldId id="387" r:id="rId11"/>
    <p:sldId id="388" r:id="rId12"/>
    <p:sldId id="380" r:id="rId13"/>
    <p:sldId id="381" r:id="rId14"/>
    <p:sldId id="263" r:id="rId15"/>
    <p:sldId id="372" r:id="rId16"/>
    <p:sldId id="386" r:id="rId17"/>
    <p:sldId id="266" r:id="rId18"/>
    <p:sldId id="267" r:id="rId19"/>
    <p:sldId id="268" r:id="rId20"/>
    <p:sldId id="269" r:id="rId21"/>
    <p:sldId id="270" r:id="rId22"/>
    <p:sldId id="271" r:id="rId23"/>
    <p:sldId id="375" r:id="rId2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8EC20E35-A176-4012-BC5E-935CFFF8708E}" styleName="Medium Styl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17292A2E-F333-43FB-9621-5CBBE7FDCDCB}" styleName="Light Style 2 - Accent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F2DE63D5-997A-4646-A377-4702673A728D}" styleName="Light Style 2 - Accent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69C7853C-536D-4A76-A0AE-DD22124D55A5}" styleName="Themed Style 1 - Acc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306799F8-075E-4A3A-A7F6-7FBC6576F1A4}" styleName="Themed Style 2 - Accent 3">
    <a:tblBg>
      <a:fillRef idx="3">
        <a:schemeClr val="accent3"/>
      </a:fillRef>
      <a:effectRef idx="3">
        <a:schemeClr val="accent3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3">
                <a:tint val="50000"/>
              </a:schemeClr>
            </a:lnRef>
          </a:left>
          <a:right>
            <a:lnRef idx="1">
              <a:schemeClr val="accent3">
                <a:tint val="50000"/>
              </a:schemeClr>
            </a:lnRef>
          </a:right>
          <a:top>
            <a:lnRef idx="1">
              <a:schemeClr val="accent3">
                <a:tint val="50000"/>
              </a:schemeClr>
            </a:lnRef>
          </a:top>
          <a:bottom>
            <a:lnRef idx="1">
              <a:schemeClr val="accent3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1" d="100"/>
          <a:sy n="81" d="100"/>
        </p:scale>
        <p:origin x="725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067B663-B44E-4BB8-825C-E3A7AE938D65}" type="datetimeFigureOut">
              <a:rPr lang="en-GB" smtClean="0"/>
              <a:t>04/09/2020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BF77FF6-36F1-4887-B9C0-16DCD0BBF22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2524836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Print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BF77FF6-36F1-4887-B9C0-16DCD0BBF226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6176224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Print – Draw lines or colour code to match the component being tested to the method and colour change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BF77FF6-36F1-4887-B9C0-16DCD0BBF226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6095774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BF77FF6-36F1-4887-B9C0-16DCD0BBF226}" type="slidenum">
              <a:rPr lang="en-GB" smtClean="0"/>
              <a:t>23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5580887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372989" y="552168"/>
            <a:ext cx="7662257" cy="1645920"/>
          </a:xfrm>
          <a:solidFill>
            <a:srgbClr val="FFFFFF"/>
          </a:solidFill>
          <a:ln w="38100">
            <a:solidFill>
              <a:srgbClr val="404040"/>
            </a:solidFill>
          </a:ln>
        </p:spPr>
        <p:txBody>
          <a:bodyPr lIns="274320" rIns="274320" anchor="ctr" anchorCtr="1">
            <a:normAutofit/>
          </a:bodyPr>
          <a:lstStyle>
            <a:lvl1pPr algn="ctr">
              <a:defRPr sz="3600">
                <a:solidFill>
                  <a:srgbClr val="262626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372989" y="2348163"/>
            <a:ext cx="7662257" cy="590980"/>
          </a:xfrm>
          <a:noFill/>
        </p:spPr>
        <p:txBody>
          <a:bodyPr>
            <a:normAutofit/>
          </a:bodyPr>
          <a:lstStyle>
            <a:lvl1pPr marL="0" indent="0" algn="ctr"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039533" y="0"/>
            <a:ext cx="5152467" cy="376358"/>
          </a:xfrm>
        </p:spPr>
        <p:txBody>
          <a:bodyPr/>
          <a:lstStyle>
            <a:lvl1pPr>
              <a:defRPr sz="1800" b="1" u="sng"/>
            </a:lvl1pPr>
          </a:lstStyle>
          <a:p>
            <a:fld id="{1AE31E61-5800-426F-BFD7-250FF3D43173}" type="datetime2">
              <a:rPr lang="en-GB" smtClean="0"/>
              <a:pPr/>
              <a:t>Friday, 04 September 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393412" y="6459582"/>
            <a:ext cx="7641833" cy="320040"/>
          </a:xfrm>
        </p:spPr>
        <p:txBody>
          <a:bodyPr/>
          <a:lstStyle/>
          <a:p>
            <a:r>
              <a:rPr lang="en-US" dirty="0"/>
              <a:t>CHAPTER 2: STRUCTURE &amp; BONDING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7FEAEEBD-691C-45DA-B1BE-23C0835D66B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0" y="1"/>
            <a:ext cx="4167717" cy="3084513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F4240855-BB25-4B32-A55F-FA4047D4DE58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0" y="3111500"/>
            <a:ext cx="4167717" cy="3746500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5" hasCustomPrompt="1"/>
          </p:nvPr>
        </p:nvSpPr>
        <p:spPr>
          <a:xfrm>
            <a:off x="4373034" y="2938463"/>
            <a:ext cx="7662333" cy="3440112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none"/>
        </p:style>
        <p:txBody>
          <a:bodyPr/>
          <a:lstStyle>
            <a:lvl1pPr marL="0" indent="0">
              <a:buNone/>
              <a:defRPr b="1" u="sng" baseline="0"/>
            </a:lvl1pPr>
          </a:lstStyle>
          <a:p>
            <a:pPr lvl="0"/>
            <a:r>
              <a:rPr lang="en-GB" b="1" u="sng" dirty="0"/>
              <a:t>DO NOW: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283812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18533" y="1600202"/>
            <a:ext cx="11445920" cy="4114799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0F35E5-005C-46B3-8B40-9D347F13F3DC}" type="datetime2">
              <a:rPr lang="en-GB" smtClean="0"/>
              <a:t>Friday, 04 September 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‹#›</a:t>
            </a:fld>
            <a:endParaRPr lang="en-US" dirty="0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18533" y="295952"/>
            <a:ext cx="11445920" cy="118872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410514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575176" y="308610"/>
            <a:ext cx="1298608" cy="561213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61951" y="308610"/>
            <a:ext cx="10020300" cy="5612130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1F2CB2-DCC1-4F6A-8887-ADB753FAEDDF}" type="datetime2">
              <a:rPr lang="en-GB" smtClean="0"/>
              <a:t>Friday, 04 September 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5346745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122363"/>
            <a:ext cx="103632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960F0B-E938-4BAA-8C42-60CE66DA0807}" type="datetimeFigureOut">
              <a:rPr lang="en-GB" smtClean="0"/>
              <a:t>04/09/2020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4D1194-6480-4635-AC1E-2938FB21844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989659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8533" y="295952"/>
            <a:ext cx="11445920" cy="118872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9763" y="1641758"/>
            <a:ext cx="11456439" cy="439055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A76CA6-EED8-42A9-B25A-3164C2B55CC1}" type="datetime2">
              <a:rPr lang="en-GB" smtClean="0"/>
              <a:t>Friday, 04 September 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286827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3823" y="284562"/>
            <a:ext cx="11339077" cy="1615676"/>
          </a:xfrm>
          <a:solidFill>
            <a:srgbClr val="FFFFFF"/>
          </a:solidFill>
          <a:ln w="38100">
            <a:solidFill>
              <a:srgbClr val="404040"/>
            </a:solidFill>
          </a:ln>
        </p:spPr>
        <p:txBody>
          <a:bodyPr lIns="274320" rIns="274320" anchor="ctr" anchorCtr="1">
            <a:normAutofit/>
          </a:bodyPr>
          <a:lstStyle>
            <a:lvl1pPr>
              <a:defRPr sz="3800">
                <a:solidFill>
                  <a:srgbClr val="262626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862317" y="2742029"/>
            <a:ext cx="6801612" cy="1265082"/>
          </a:xfrm>
        </p:spPr>
        <p:txBody>
          <a:bodyPr anchor="t" anchorCtr="1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DE5A20-AEB1-42C8-9245-56354500788B}" type="datetime2">
              <a:rPr lang="en-GB" smtClean="0"/>
              <a:t>Friday, 04 September 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9376682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18534" y="1643064"/>
            <a:ext cx="5435149" cy="409696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38317" y="1643064"/>
            <a:ext cx="5526137" cy="409696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5EDA13-1F59-4403-98F5-1ED4782190B3}" type="datetime2">
              <a:rPr lang="en-GB" smtClean="0"/>
              <a:t>Friday, 04 September 2020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‹#›</a:t>
            </a:fld>
            <a:endParaRPr lang="en-US" dirty="0"/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418533" y="295952"/>
            <a:ext cx="11445920" cy="118872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546868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18534" y="1628811"/>
            <a:ext cx="5435151" cy="704087"/>
          </a:xfrm>
        </p:spPr>
        <p:txBody>
          <a:bodyPr anchor="b" anchorCtr="1">
            <a:normAutofit/>
          </a:bodyPr>
          <a:lstStyle>
            <a:lvl1pPr marL="0" indent="0" algn="ctr">
              <a:buNone/>
              <a:defRPr sz="1900" b="0" cap="all" spc="100" baseline="0">
                <a:solidFill>
                  <a:schemeClr val="tx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18534" y="2477036"/>
            <a:ext cx="5435151" cy="326299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38316" y="2477036"/>
            <a:ext cx="5526136" cy="3262991"/>
          </a:xfrm>
        </p:spPr>
        <p:txBody>
          <a:bodyPr/>
          <a:lstStyle>
            <a:lvl5pPr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6338316" y="1628811"/>
            <a:ext cx="5526137" cy="704087"/>
          </a:xfrm>
        </p:spPr>
        <p:txBody>
          <a:bodyPr anchor="b" anchorCtr="1">
            <a:normAutofit/>
          </a:bodyPr>
          <a:lstStyle>
            <a:lvl1pPr marL="0" indent="0" algn="ctr">
              <a:buNone/>
              <a:defRPr sz="1900" b="0" cap="all" spc="100" baseline="0">
                <a:solidFill>
                  <a:schemeClr val="tx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FEA587-69F6-4FE0-9D5E-B7CDA51F9246}" type="datetime2">
              <a:rPr lang="en-GB" smtClean="0"/>
              <a:t>Friday, 04 September 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‹#›</a:t>
            </a:fld>
            <a:endParaRPr lang="en-US" dirty="0"/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418533" y="295952"/>
            <a:ext cx="11445920" cy="118872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444543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6BA96F-9DFE-48A9-9354-50D9A0674075}" type="datetime2">
              <a:rPr lang="en-GB" smtClean="0"/>
              <a:t>Friday, 04 September 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‹#›</a:t>
            </a:fld>
            <a:endParaRPr lang="en-US" dirty="0"/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433823" y="284562"/>
            <a:ext cx="11339077" cy="1615676"/>
          </a:xfrm>
          <a:solidFill>
            <a:srgbClr val="FFFFFF"/>
          </a:solidFill>
          <a:ln w="38100">
            <a:solidFill>
              <a:srgbClr val="404040"/>
            </a:solidFill>
          </a:ln>
        </p:spPr>
        <p:txBody>
          <a:bodyPr lIns="274320" rIns="274320" anchor="ctr" anchorCtr="1">
            <a:normAutofit/>
          </a:bodyPr>
          <a:lstStyle>
            <a:lvl1pPr>
              <a:defRPr sz="3800">
                <a:solidFill>
                  <a:srgbClr val="262626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137881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713825-CD16-40D9-970C-181E1CD7B113}" type="datetime2">
              <a:rPr lang="en-GB" smtClean="0"/>
              <a:t>Friday, 04 September 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914272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/>
          <p:cNvSpPr/>
          <p:nvPr/>
        </p:nvSpPr>
        <p:spPr>
          <a:xfrm>
            <a:off x="6096000" y="0"/>
            <a:ext cx="6096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4672" y="2243830"/>
            <a:ext cx="4486656" cy="1141497"/>
          </a:xfrm>
          <a:solidFill>
            <a:srgbClr val="FFFFFF"/>
          </a:solidFill>
          <a:ln>
            <a:solidFill>
              <a:srgbClr val="404040"/>
            </a:solidFill>
          </a:ln>
        </p:spPr>
        <p:txBody>
          <a:bodyPr anchor="ctr" anchorCtr="1">
            <a:normAutofit/>
          </a:bodyPr>
          <a:lstStyle>
            <a:lvl1pPr>
              <a:defRPr sz="2200">
                <a:solidFill>
                  <a:srgbClr val="262626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36080" y="804672"/>
            <a:ext cx="4815840" cy="5248656"/>
          </a:xfrm>
        </p:spPr>
        <p:txBody>
          <a:bodyPr>
            <a:normAutofit/>
          </a:bodyPr>
          <a:lstStyle>
            <a:lvl1pPr>
              <a:defRPr sz="1900">
                <a:solidFill>
                  <a:schemeClr val="tx1"/>
                </a:solidFill>
              </a:defRPr>
            </a:lvl1pPr>
            <a:lvl2pPr>
              <a:defRPr sz="1600">
                <a:solidFill>
                  <a:schemeClr val="tx1"/>
                </a:solidFill>
              </a:defRPr>
            </a:lvl2pPr>
            <a:lvl3pPr>
              <a:defRPr sz="1600">
                <a:solidFill>
                  <a:schemeClr val="tx1"/>
                </a:solidFill>
              </a:defRPr>
            </a:lvl3pPr>
            <a:lvl4pPr>
              <a:defRPr sz="1600">
                <a:solidFill>
                  <a:schemeClr val="tx1"/>
                </a:solidFill>
              </a:defRPr>
            </a:lvl4pPr>
            <a:lvl5pPr>
              <a:defRPr sz="1600">
                <a:solidFill>
                  <a:schemeClr val="tx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5568" y="3549918"/>
            <a:ext cx="3794760" cy="2194036"/>
          </a:xfrm>
        </p:spPr>
        <p:txBody>
          <a:bodyPr anchor="t" anchorCtr="1">
            <a:normAutofit/>
          </a:bodyPr>
          <a:lstStyle>
            <a:lvl1pPr marL="0" indent="0" algn="ctr">
              <a:buNone/>
              <a:defRPr sz="1500">
                <a:solidFill>
                  <a:schemeClr val="tx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96D5C7-DCB9-44F4-99C4-D9B1CEEBEC4B}" type="datetime2">
              <a:rPr lang="en-GB" smtClean="0"/>
              <a:t>Friday, 04 September 2020</a:t>
            </a:fld>
            <a:endParaRPr lang="en-US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>
          <a:xfrm>
            <a:off x="804672" y="6236208"/>
            <a:ext cx="5124797" cy="320040"/>
          </a:xfrm>
        </p:spPr>
        <p:txBody>
          <a:bodyPr/>
          <a:lstStyle>
            <a:lvl1pPr>
              <a:defRPr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24272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8523" y="2243828"/>
            <a:ext cx="4494999" cy="1134640"/>
          </a:xfrm>
          <a:solidFill>
            <a:srgbClr val="FFFFFF"/>
          </a:solidFill>
          <a:ln>
            <a:solidFill>
              <a:srgbClr val="404040"/>
            </a:solidFill>
          </a:ln>
        </p:spPr>
        <p:txBody>
          <a:bodyPr anchor="ctr" anchorCtr="1">
            <a:noAutofit/>
          </a:bodyPr>
          <a:lstStyle>
            <a:lvl1pPr>
              <a:defRPr sz="2200">
                <a:solidFill>
                  <a:srgbClr val="262626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6001" y="0"/>
            <a:ext cx="6102097" cy="6858000"/>
          </a:xfrm>
          <a:solidFill>
            <a:schemeClr val="bg1">
              <a:lumMod val="85000"/>
            </a:schemeClr>
          </a:solidFill>
        </p:spPr>
        <p:txBody>
          <a:bodyPr anchor="t"/>
          <a:lstStyle>
            <a:lvl1pPr marL="0" indent="0">
              <a:buNone/>
              <a:defRPr sz="32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5568" y="3549920"/>
            <a:ext cx="3794760" cy="2194037"/>
          </a:xfrm>
        </p:spPr>
        <p:txBody>
          <a:bodyPr anchor="t" anchorCtr="1">
            <a:normAutofit/>
          </a:bodyPr>
          <a:lstStyle>
            <a:lvl1pPr marL="0" indent="0" algn="ctr">
              <a:buNone/>
              <a:defRPr sz="1500">
                <a:solidFill>
                  <a:schemeClr val="tx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3000"/>
                    </a:prstClr>
                  </a:outerShdw>
                </a:effectLst>
              </a:defRPr>
            </a:lvl1pPr>
          </a:lstStyle>
          <a:p>
            <a:fld id="{2328815C-94B8-44F6-B2C8-E4AA8FAA5D37}" type="datetime2">
              <a:rPr lang="en-GB" smtClean="0"/>
              <a:t>Friday, 04 September 2020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804672" y="6236208"/>
            <a:ext cx="5124797" cy="320040"/>
          </a:xfrm>
        </p:spPr>
        <p:txBody>
          <a:bodyPr/>
          <a:lstStyle>
            <a:lvl1pPr>
              <a:defRPr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592434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231136" y="964692"/>
            <a:ext cx="7729728" cy="1188720"/>
          </a:xfrm>
          <a:prstGeom prst="rect">
            <a:avLst/>
          </a:prstGeom>
          <a:solidFill>
            <a:schemeClr val="bg1"/>
          </a:solidFill>
          <a:ln w="31750" cap="sq">
            <a:solidFill>
              <a:schemeClr val="tx1">
                <a:lumMod val="75000"/>
                <a:lumOff val="25000"/>
              </a:schemeClr>
            </a:solidFill>
            <a:miter lim="800000"/>
          </a:ln>
        </p:spPr>
        <p:txBody>
          <a:bodyPr vert="horz" lIns="182880" tIns="182880" rIns="182880" bIns="18288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31136" y="2638046"/>
            <a:ext cx="7729728" cy="310198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821429" y="6238816"/>
            <a:ext cx="2753747" cy="3239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fld id="{8D4141CA-5ADA-4C15-8504-3076FE395645}" type="datetime2">
              <a:rPr lang="en-GB" smtClean="0"/>
              <a:t>Friday, 04 September 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600200" y="6236208"/>
            <a:ext cx="5901189" cy="320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758923" y="6217920"/>
            <a:ext cx="365760" cy="365760"/>
          </a:xfrm>
          <a:prstGeom prst="ellipse">
            <a:avLst/>
          </a:prstGeom>
          <a:solidFill>
            <a:srgbClr val="1D1D1D">
              <a:alpha val="70000"/>
            </a:srgbClr>
          </a:solidFill>
        </p:spPr>
        <p:txBody>
          <a:bodyPr vert="horz" lIns="18288" tIns="45720" rIns="18288" bIns="45720" rtlCol="0" anchor="ctr">
            <a:noAutofit/>
          </a:bodyPr>
          <a:lstStyle>
            <a:lvl1pPr algn="ctr">
              <a:defRPr sz="1100" spc="0" baseline="0">
                <a:solidFill>
                  <a:srgbClr val="FFFFFF"/>
                </a:solidFill>
              </a:defRPr>
            </a:lvl1pPr>
          </a:lstStyle>
          <a:p>
            <a:fld id="{8A7A6979-0714-4377-B894-6BE4C2D6E202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823480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hf sldNum="0" hdr="0" ftr="0"/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2800" kern="1200" cap="all" spc="200" baseline="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4572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6858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9144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1430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1312863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484313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65735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882775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png"/><Relationship Id="rId4" Type="http://schemas.openxmlformats.org/officeDocument/2006/relationships/slide" Target="slide1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" Target="slide20.xml"/><Relationship Id="rId2" Type="http://schemas.openxmlformats.org/officeDocument/2006/relationships/slide" Target="slide21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" Target="slide20.xml"/><Relationship Id="rId2" Type="http://schemas.openxmlformats.org/officeDocument/2006/relationships/slide" Target="slide21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" Target="slide20.xml"/><Relationship Id="rId2" Type="http://schemas.openxmlformats.org/officeDocument/2006/relationships/slide" Target="slide21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" Target="slide20.xml"/><Relationship Id="rId2" Type="http://schemas.openxmlformats.org/officeDocument/2006/relationships/slide" Target="slide21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" Target="slide20.xml"/><Relationship Id="rId2" Type="http://schemas.openxmlformats.org/officeDocument/2006/relationships/slide" Target="slide21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" Target="slide20.xml"/><Relationship Id="rId2" Type="http://schemas.openxmlformats.org/officeDocument/2006/relationships/slide" Target="slide21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slide" Target="slide20.xml"/><Relationship Id="rId2" Type="http://schemas.openxmlformats.org/officeDocument/2006/relationships/slide" Target="slide21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slide" Target="slide20.xml"/><Relationship Id="rId2" Type="http://schemas.openxmlformats.org/officeDocument/2006/relationships/slide" Target="slide21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microsoft.com/office/2007/relationships/hdphoto" Target="../media/hdphoto5.wdp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akMLGbNA0gE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microsoft.com/office/2007/relationships/hdphoto" Target="../media/hdphoto4.wdp"/><Relationship Id="rId3" Type="http://schemas.openxmlformats.org/officeDocument/2006/relationships/image" Target="../media/image3.png"/><Relationship Id="rId7" Type="http://schemas.microsoft.com/office/2007/relationships/hdphoto" Target="../media/hdphoto1.wdp"/><Relationship Id="rId12" Type="http://schemas.openxmlformats.org/officeDocument/2006/relationships/image" Target="../media/image9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6.png"/><Relationship Id="rId11" Type="http://schemas.microsoft.com/office/2007/relationships/hdphoto" Target="../media/hdphoto3.wdp"/><Relationship Id="rId5" Type="http://schemas.openxmlformats.org/officeDocument/2006/relationships/image" Target="../media/image5.png"/><Relationship Id="rId10" Type="http://schemas.openxmlformats.org/officeDocument/2006/relationships/image" Target="../media/image8.png"/><Relationship Id="rId4" Type="http://schemas.openxmlformats.org/officeDocument/2006/relationships/image" Target="../media/image4.png"/><Relationship Id="rId9" Type="http://schemas.microsoft.com/office/2007/relationships/hdphoto" Target="../media/hdphoto2.wdp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D367539-E980-430D-9CC3-D7D1C23F27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713825-CD16-40D9-970C-181E1CD7B113}" type="datetime2">
              <a:rPr lang="en-GB" smtClean="0"/>
              <a:t>Friday, 04 September 2020</a:t>
            </a:fld>
            <a:endParaRPr lang="en-US" dirty="0"/>
          </a:p>
        </p:txBody>
      </p:sp>
      <p:graphicFrame>
        <p:nvGraphicFramePr>
          <p:cNvPr id="3" name="Table 3">
            <a:extLst>
              <a:ext uri="{FF2B5EF4-FFF2-40B4-BE49-F238E27FC236}">
                <a16:creationId xmlns:a16="http://schemas.microsoft.com/office/drawing/2014/main" id="{974C5E26-E972-4EE7-A039-92BDD92AB43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75632338"/>
              </p:ext>
            </p:extLst>
          </p:nvPr>
        </p:nvGraphicFramePr>
        <p:xfrm>
          <a:off x="0" y="0"/>
          <a:ext cx="12192000" cy="68580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6096000">
                  <a:extLst>
                    <a:ext uri="{9D8B030D-6E8A-4147-A177-3AD203B41FA5}">
                      <a16:colId xmlns:a16="http://schemas.microsoft.com/office/drawing/2014/main" val="3545315346"/>
                    </a:ext>
                  </a:extLst>
                </a:gridCol>
                <a:gridCol w="6096000">
                  <a:extLst>
                    <a:ext uri="{9D8B030D-6E8A-4147-A177-3AD203B41FA5}">
                      <a16:colId xmlns:a16="http://schemas.microsoft.com/office/drawing/2014/main" val="1512556915"/>
                    </a:ext>
                  </a:extLst>
                </a:gridCol>
              </a:tblGrid>
              <a:tr h="3429000">
                <a:tc>
                  <a:txBody>
                    <a:bodyPr/>
                    <a:lstStyle/>
                    <a:p>
                      <a:pPr marL="0" indent="0">
                        <a:buNone/>
                      </a:pPr>
                      <a:r>
                        <a:rPr lang="en-GB" sz="2800" dirty="0"/>
                        <a:t>1. What do you need in small amounts to keep healthy?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GB" sz="2800" dirty="0"/>
                        <a:t>2. Which food group helps with normal digestion and excretion?</a:t>
                      </a:r>
                    </a:p>
                  </a:txBody>
                  <a:tcPr>
                    <a:lnL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54927802"/>
                  </a:ext>
                </a:extLst>
              </a:tr>
              <a:tr h="3429000">
                <a:tc>
                  <a:txBody>
                    <a:bodyPr/>
                    <a:lstStyle/>
                    <a:p>
                      <a:pPr marL="0" indent="0">
                        <a:buNone/>
                      </a:pPr>
                      <a:r>
                        <a:rPr lang="en-GB" sz="2800" dirty="0"/>
                        <a:t>3. Describe the role of protein in the body.</a:t>
                      </a:r>
                    </a:p>
                    <a:p>
                      <a:endParaRPr lang="en-GB" sz="2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GB" sz="2800" dirty="0"/>
                        <a:t>4. Describe the role of lipids in the body. </a:t>
                      </a:r>
                    </a:p>
                    <a:p>
                      <a:endParaRPr lang="en-GB" sz="2800" dirty="0"/>
                    </a:p>
                  </a:txBody>
                  <a:tcPr>
                    <a:lnL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534898105"/>
                  </a:ext>
                </a:extLst>
              </a:tr>
            </a:tbl>
          </a:graphicData>
        </a:graphic>
      </p:graphicFrame>
      <p:sp>
        <p:nvSpPr>
          <p:cNvPr id="29" name="TextBox 28">
            <a:extLst>
              <a:ext uri="{FF2B5EF4-FFF2-40B4-BE49-F238E27FC236}">
                <a16:creationId xmlns:a16="http://schemas.microsoft.com/office/drawing/2014/main" id="{E1D04DA9-0AF6-4519-A759-7E2717B4D160}"/>
              </a:ext>
            </a:extLst>
          </p:cNvPr>
          <p:cNvSpPr txBox="1"/>
          <p:nvPr/>
        </p:nvSpPr>
        <p:spPr>
          <a:xfrm>
            <a:off x="131442" y="1607811"/>
            <a:ext cx="5786114" cy="52322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2800" dirty="0"/>
              <a:t>Vitamins and minerals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BDD29EEE-2DDA-4F63-A222-848367174A3A}"/>
              </a:ext>
            </a:extLst>
          </p:cNvPr>
          <p:cNvSpPr txBox="1"/>
          <p:nvPr/>
        </p:nvSpPr>
        <p:spPr>
          <a:xfrm>
            <a:off x="6266370" y="5093929"/>
            <a:ext cx="5697618" cy="954107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2800" dirty="0"/>
              <a:t>Energy source, provide insulation and protect organs from damage.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FD1732E-52E2-4D2B-AC7F-3BFA07202413}"/>
              </a:ext>
            </a:extLst>
          </p:cNvPr>
          <p:cNvSpPr txBox="1"/>
          <p:nvPr/>
        </p:nvSpPr>
        <p:spPr>
          <a:xfrm>
            <a:off x="6274446" y="1607811"/>
            <a:ext cx="5697618" cy="52322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2800" dirty="0"/>
              <a:t>Fibre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16D02F27-DB1B-4DEF-B452-1AA0C45CBDA3}"/>
              </a:ext>
            </a:extLst>
          </p:cNvPr>
          <p:cNvSpPr txBox="1"/>
          <p:nvPr/>
        </p:nvSpPr>
        <p:spPr>
          <a:xfrm>
            <a:off x="131442" y="5093929"/>
            <a:ext cx="5697618" cy="954107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2800" dirty="0"/>
              <a:t>Repair body tissues and growth of new cells.</a:t>
            </a:r>
          </a:p>
        </p:txBody>
      </p:sp>
    </p:spTree>
    <p:extLst>
      <p:ext uri="{BB962C8B-B14F-4D97-AF65-F5344CB8AC3E}">
        <p14:creationId xmlns:p14="http://schemas.microsoft.com/office/powerpoint/2010/main" val="6899537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animBg="1"/>
      <p:bldP spid="34" grpId="0" animBg="1"/>
      <p:bldP spid="10" grpId="0" animBg="1"/>
      <p:bldP spid="11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75CCFA-2FB4-4667-98A3-15CC54FF59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QUESTION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F67FE13-D0A0-46F2-8C81-56016EC3703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sz="2800" dirty="0">
                <a:latin typeface="Comic Sans MS" panose="030F0702030302020204" pitchFamily="66" charset="0"/>
              </a:rPr>
              <a:t>Explain what each colour indicates about the food</a:t>
            </a:r>
          </a:p>
          <a:p>
            <a:pPr marL="0" indent="0">
              <a:buNone/>
            </a:pPr>
            <a:endParaRPr lang="en-GB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7EDD42F-B713-41BD-A4AE-DC1390C0BE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A76CA6-EED8-42A9-B25A-3164C2B55CC1}" type="datetime2">
              <a:rPr lang="en-GB" smtClean="0"/>
              <a:t>Friday, 04 September 2020</a:t>
            </a:fld>
            <a:endParaRPr lang="en-US" dirty="0"/>
          </a:p>
        </p:txBody>
      </p:sp>
      <p:pic>
        <p:nvPicPr>
          <p:cNvPr id="6" name="Picture 2">
            <a:extLst>
              <a:ext uri="{FF2B5EF4-FFF2-40B4-BE49-F238E27FC236}">
                <a16:creationId xmlns:a16="http://schemas.microsoft.com/office/drawing/2014/main" id="{0A364497-3D07-4844-A752-AC6D9F517DA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78" t="4176" r="4965" b="26851"/>
          <a:stretch/>
        </p:blipFill>
        <p:spPr bwMode="auto">
          <a:xfrm>
            <a:off x="591335" y="2619146"/>
            <a:ext cx="7448550" cy="25855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A88CDBC1-1811-4C00-897A-614C3D55EB94}"/>
              </a:ext>
            </a:extLst>
          </p:cNvPr>
          <p:cNvSpPr txBox="1"/>
          <p:nvPr/>
        </p:nvSpPr>
        <p:spPr>
          <a:xfrm>
            <a:off x="8221457" y="2619146"/>
            <a:ext cx="3642996" cy="353943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en-GB" sz="2800" dirty="0">
                <a:latin typeface="Comic Sans MS" panose="030F0702030302020204" pitchFamily="66" charset="0"/>
              </a:rPr>
              <a:t>Blue = No glucose</a:t>
            </a:r>
          </a:p>
          <a:p>
            <a:pPr marL="0" indent="0">
              <a:buNone/>
            </a:pPr>
            <a:r>
              <a:rPr lang="en-GB" sz="2800" dirty="0">
                <a:latin typeface="Comic Sans MS" panose="030F0702030302020204" pitchFamily="66" charset="0"/>
              </a:rPr>
              <a:t>Green = Small amount of glucose</a:t>
            </a:r>
          </a:p>
          <a:p>
            <a:pPr marL="0" indent="0">
              <a:buNone/>
            </a:pPr>
            <a:r>
              <a:rPr lang="en-GB" sz="2800" dirty="0">
                <a:latin typeface="Comic Sans MS" panose="030F0702030302020204" pitchFamily="66" charset="0"/>
              </a:rPr>
              <a:t>Orange = Moderate/median amount of glucose</a:t>
            </a:r>
          </a:p>
          <a:p>
            <a:pPr marL="0" indent="0">
              <a:buNone/>
            </a:pPr>
            <a:r>
              <a:rPr lang="en-GB" sz="2800" dirty="0">
                <a:latin typeface="Comic Sans MS" panose="030F0702030302020204" pitchFamily="66" charset="0"/>
              </a:rPr>
              <a:t>Brick red = Large amount of glucose</a:t>
            </a:r>
          </a:p>
        </p:txBody>
      </p:sp>
    </p:spTree>
    <p:extLst>
      <p:ext uri="{BB962C8B-B14F-4D97-AF65-F5344CB8AC3E}">
        <p14:creationId xmlns:p14="http://schemas.microsoft.com/office/powerpoint/2010/main" val="23570054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75CCFA-2FB4-4667-98A3-15CC54FF59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QUESTION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F67FE13-D0A0-46F2-8C81-56016EC3703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GB" sz="2800" dirty="0">
                <a:latin typeface="Comic Sans MS" panose="030F0702030302020204" pitchFamily="66" charset="0"/>
              </a:rPr>
              <a:t>Provide 3 possible errors which may have caused anomalous results.   E.g.  The water bath may not have been at 80°C therefore the colour change may not have occurred</a:t>
            </a:r>
          </a:p>
          <a:p>
            <a:pPr marL="0" indent="0">
              <a:buNone/>
            </a:pPr>
            <a:endParaRPr lang="en-GB" sz="2800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7EDD42F-B713-41BD-A4AE-DC1390C0BE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A76CA6-EED8-42A9-B25A-3164C2B55CC1}" type="datetime2">
              <a:rPr lang="en-GB" smtClean="0"/>
              <a:t>Friday, 04 September 2020</a:t>
            </a:fld>
            <a:endParaRPr 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88CDBC1-1811-4C00-897A-614C3D55EB94}"/>
              </a:ext>
            </a:extLst>
          </p:cNvPr>
          <p:cNvSpPr txBox="1"/>
          <p:nvPr/>
        </p:nvSpPr>
        <p:spPr>
          <a:xfrm>
            <a:off x="464992" y="3505266"/>
            <a:ext cx="8028559" cy="2677656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en-GB" sz="2800" dirty="0">
                <a:latin typeface="Comic Sans MS" panose="030F0702030302020204" pitchFamily="66" charset="0"/>
              </a:rPr>
              <a:t>Examples of possible errors:</a:t>
            </a:r>
          </a:p>
          <a:p>
            <a:r>
              <a:rPr lang="en-GB" sz="2800" dirty="0">
                <a:latin typeface="Comic Sans MS" panose="030F0702030302020204" pitchFamily="66" charset="0"/>
              </a:rPr>
              <a:t>- incorrect volume/amount of sample used</a:t>
            </a:r>
          </a:p>
          <a:p>
            <a:pPr>
              <a:buFontTx/>
              <a:buChar char="-"/>
            </a:pPr>
            <a:r>
              <a:rPr lang="en-GB" sz="2800" dirty="0">
                <a:latin typeface="Comic Sans MS" panose="030F0702030302020204" pitchFamily="66" charset="0"/>
              </a:rPr>
              <a:t>incorrect volume/amount of reagent used</a:t>
            </a:r>
          </a:p>
          <a:p>
            <a:pPr>
              <a:buFontTx/>
              <a:buChar char="-"/>
            </a:pPr>
            <a:r>
              <a:rPr lang="en-GB" sz="2800" dirty="0">
                <a:latin typeface="Comic Sans MS" panose="030F0702030302020204" pitchFamily="66" charset="0"/>
              </a:rPr>
              <a:t>incorrect length of time left in water bath</a:t>
            </a:r>
          </a:p>
          <a:p>
            <a:pPr>
              <a:buFontTx/>
              <a:buChar char="-"/>
            </a:pPr>
            <a:r>
              <a:rPr lang="en-GB" sz="2800" dirty="0">
                <a:latin typeface="Comic Sans MS" panose="030F0702030302020204" pitchFamily="66" charset="0"/>
              </a:rPr>
              <a:t>human error when interpreting colour change</a:t>
            </a:r>
          </a:p>
          <a:p>
            <a:pPr>
              <a:buFontTx/>
              <a:buChar char="-"/>
            </a:pPr>
            <a:r>
              <a:rPr lang="en-GB" sz="2800" dirty="0">
                <a:latin typeface="Comic Sans MS" panose="030F0702030302020204" pitchFamily="66" charset="0"/>
              </a:rPr>
              <a:t>food colourings in food mask colour changes </a:t>
            </a:r>
          </a:p>
        </p:txBody>
      </p:sp>
    </p:spTree>
    <p:extLst>
      <p:ext uri="{BB962C8B-B14F-4D97-AF65-F5344CB8AC3E}">
        <p14:creationId xmlns:p14="http://schemas.microsoft.com/office/powerpoint/2010/main" val="3087318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B65AB6F-DBEA-47A1-9009-2330C20D63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713825-CD16-40D9-970C-181E1CD7B113}" type="datetime2">
              <a:rPr lang="en-GB" smtClean="0"/>
              <a:t>Friday, 04 September 2020</a:t>
            </a:fld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EBA27EC-CD92-4B19-BA3A-9BA09FF2DD7E}"/>
              </a:ext>
            </a:extLst>
          </p:cNvPr>
          <p:cNvSpPr txBox="1"/>
          <p:nvPr/>
        </p:nvSpPr>
        <p:spPr>
          <a:xfrm>
            <a:off x="150829" y="1310076"/>
            <a:ext cx="11868346" cy="550920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457200" indent="-457200">
              <a:buAutoNum type="arabicPeriod"/>
            </a:pPr>
            <a:r>
              <a:rPr lang="en-GB" sz="2200" dirty="0"/>
              <a:t>List two risks associated with this investigation. [2]</a:t>
            </a:r>
          </a:p>
          <a:p>
            <a:pPr marL="457200" indent="-457200">
              <a:buAutoNum type="arabicPeriod"/>
            </a:pPr>
            <a:endParaRPr lang="en-GB" sz="2200" dirty="0"/>
          </a:p>
          <a:p>
            <a:pPr marL="457200" indent="-457200">
              <a:buAutoNum type="arabicPeriod"/>
            </a:pPr>
            <a:r>
              <a:rPr lang="en-GB" sz="2200" dirty="0"/>
              <a:t>This experiment required you to measure very small volumes of reagents. Suggest an appropriate piece of equipment you can use to measure very small volumes precisely. [1]</a:t>
            </a:r>
          </a:p>
          <a:p>
            <a:pPr marL="457200" indent="-457200">
              <a:buAutoNum type="arabicPeriod"/>
            </a:pPr>
            <a:endParaRPr lang="en-GB" sz="2200" dirty="0"/>
          </a:p>
          <a:p>
            <a:pPr marL="457200" indent="-457200">
              <a:buAutoNum type="arabicPeriod"/>
            </a:pPr>
            <a:r>
              <a:rPr lang="en-GB" sz="2200" dirty="0"/>
              <a:t>A student tested three foods using qualitative food tests. The results are shown in the table. </a:t>
            </a:r>
          </a:p>
          <a:p>
            <a:pPr marL="457200" indent="-457200">
              <a:buAutoNum type="arabicPeriod"/>
            </a:pPr>
            <a:endParaRPr lang="en-GB" sz="2200" dirty="0"/>
          </a:p>
          <a:p>
            <a:pPr marL="457200" indent="-457200">
              <a:buAutoNum type="arabicPeriod"/>
            </a:pPr>
            <a:endParaRPr lang="en-GB" sz="2200" dirty="0"/>
          </a:p>
          <a:p>
            <a:pPr marL="457200" indent="-457200">
              <a:buAutoNum type="arabicPeriod"/>
            </a:pPr>
            <a:endParaRPr lang="en-GB" sz="2200" dirty="0"/>
          </a:p>
          <a:p>
            <a:endParaRPr lang="en-GB" sz="2200" dirty="0"/>
          </a:p>
          <a:p>
            <a:endParaRPr lang="en-GB" sz="2200" dirty="0"/>
          </a:p>
          <a:p>
            <a:pPr marL="457200" indent="-457200">
              <a:buAutoNum type="arabicPeriod"/>
            </a:pPr>
            <a:endParaRPr lang="en-GB" sz="2200" dirty="0"/>
          </a:p>
          <a:p>
            <a:r>
              <a:rPr lang="en-GB" sz="2200" dirty="0"/>
              <a:t>For each of the food samples, list all the nutrients that are present. </a:t>
            </a:r>
          </a:p>
          <a:p>
            <a:pPr marL="457200" indent="-457200">
              <a:buAutoNum type="alphaLcPeriod"/>
            </a:pPr>
            <a:r>
              <a:rPr lang="en-GB" sz="2200" dirty="0"/>
              <a:t>Food sample A. [1]</a:t>
            </a:r>
          </a:p>
          <a:p>
            <a:pPr marL="457200" indent="-457200">
              <a:buAutoNum type="alphaLcPeriod"/>
            </a:pPr>
            <a:r>
              <a:rPr lang="en-GB" sz="2200" dirty="0"/>
              <a:t>Food sample B. [1]</a:t>
            </a:r>
          </a:p>
          <a:p>
            <a:pPr marL="457200" indent="-457200">
              <a:buAutoNum type="alphaLcPeriod"/>
            </a:pPr>
            <a:r>
              <a:rPr lang="en-GB" sz="2200" dirty="0"/>
              <a:t>Food sample C. [1]</a:t>
            </a:r>
          </a:p>
        </p:txBody>
      </p:sp>
      <p:graphicFrame>
        <p:nvGraphicFramePr>
          <p:cNvPr id="6" name="Table 6">
            <a:extLst>
              <a:ext uri="{FF2B5EF4-FFF2-40B4-BE49-F238E27FC236}">
                <a16:creationId xmlns:a16="http://schemas.microsoft.com/office/drawing/2014/main" id="{E9968F84-E2A8-4525-83AC-14FE02BC594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19051662"/>
              </p:ext>
            </p:extLst>
          </p:nvPr>
        </p:nvGraphicFramePr>
        <p:xfrm>
          <a:off x="683967" y="3453439"/>
          <a:ext cx="8128000" cy="18542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625600">
                  <a:extLst>
                    <a:ext uri="{9D8B030D-6E8A-4147-A177-3AD203B41FA5}">
                      <a16:colId xmlns:a16="http://schemas.microsoft.com/office/drawing/2014/main" val="3204355751"/>
                    </a:ext>
                  </a:extLst>
                </a:gridCol>
                <a:gridCol w="1625600">
                  <a:extLst>
                    <a:ext uri="{9D8B030D-6E8A-4147-A177-3AD203B41FA5}">
                      <a16:colId xmlns:a16="http://schemas.microsoft.com/office/drawing/2014/main" val="2097464668"/>
                    </a:ext>
                  </a:extLst>
                </a:gridCol>
                <a:gridCol w="1625600">
                  <a:extLst>
                    <a:ext uri="{9D8B030D-6E8A-4147-A177-3AD203B41FA5}">
                      <a16:colId xmlns:a16="http://schemas.microsoft.com/office/drawing/2014/main" val="478751893"/>
                    </a:ext>
                  </a:extLst>
                </a:gridCol>
                <a:gridCol w="1625600">
                  <a:extLst>
                    <a:ext uri="{9D8B030D-6E8A-4147-A177-3AD203B41FA5}">
                      <a16:colId xmlns:a16="http://schemas.microsoft.com/office/drawing/2014/main" val="2399095180"/>
                    </a:ext>
                  </a:extLst>
                </a:gridCol>
                <a:gridCol w="1625600">
                  <a:extLst>
                    <a:ext uri="{9D8B030D-6E8A-4147-A177-3AD203B41FA5}">
                      <a16:colId xmlns:a16="http://schemas.microsoft.com/office/drawing/2014/main" val="3553141741"/>
                    </a:ext>
                  </a:extLst>
                </a:gridCol>
              </a:tblGrid>
              <a:tr h="370840">
                <a:tc rowSpan="2">
                  <a:txBody>
                    <a:bodyPr/>
                    <a:lstStyle/>
                    <a:p>
                      <a:pPr algn="ctr"/>
                      <a:r>
                        <a:rPr lang="en-GB" dirty="0"/>
                        <a:t>Food sample </a:t>
                      </a:r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tc gridSpan="4">
                  <a:txBody>
                    <a:bodyPr/>
                    <a:lstStyle/>
                    <a:p>
                      <a:pPr algn="ctr"/>
                      <a:r>
                        <a:rPr lang="en-GB" dirty="0"/>
                        <a:t>Observations</a:t>
                      </a:r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75574935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Starch test</a:t>
                      </a:r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Glucose test</a:t>
                      </a:r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Protein test</a:t>
                      </a:r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Lipid test</a:t>
                      </a:r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9147625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Brown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Blue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Purple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Milky white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1844934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Black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Tomato red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Blue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Colourless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5715063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Brown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Tomato red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Purple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Colourless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41041323"/>
                  </a:ext>
                </a:extLst>
              </a:tr>
            </a:tbl>
          </a:graphicData>
        </a:graphic>
      </p:graphicFrame>
      <p:sp>
        <p:nvSpPr>
          <p:cNvPr id="8" name="Title 1">
            <a:extLst>
              <a:ext uri="{FF2B5EF4-FFF2-40B4-BE49-F238E27FC236}">
                <a16:creationId xmlns:a16="http://schemas.microsoft.com/office/drawing/2014/main" id="{17607A64-ECD2-4FEB-9A55-0255821741FD}"/>
              </a:ext>
            </a:extLst>
          </p:cNvPr>
          <p:cNvSpPr txBox="1">
            <a:spLocks/>
          </p:cNvSpPr>
          <p:nvPr/>
        </p:nvSpPr>
        <p:spPr>
          <a:xfrm>
            <a:off x="150829" y="199788"/>
            <a:ext cx="11868346" cy="825838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anchor="ctr"/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kern="1200" cap="all" spc="20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dirty="0"/>
              <a:t>EXAM STYLE QUESTIONS</a:t>
            </a:r>
          </a:p>
        </p:txBody>
      </p:sp>
    </p:spTree>
    <p:extLst>
      <p:ext uri="{BB962C8B-B14F-4D97-AF65-F5344CB8AC3E}">
        <p14:creationId xmlns:p14="http://schemas.microsoft.com/office/powerpoint/2010/main" val="339599647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B65AB6F-DBEA-47A1-9009-2330C20D63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713825-CD16-40D9-970C-181E1CD7B113}" type="datetime2">
              <a:rPr lang="en-GB" smtClean="0"/>
              <a:t>Friday, 04 September 2020</a:t>
            </a:fld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EBA27EC-CD92-4B19-BA3A-9BA09FF2DD7E}"/>
              </a:ext>
            </a:extLst>
          </p:cNvPr>
          <p:cNvSpPr txBox="1"/>
          <p:nvPr/>
        </p:nvSpPr>
        <p:spPr>
          <a:xfrm>
            <a:off x="161827" y="376820"/>
            <a:ext cx="11868346" cy="63709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457200" indent="-457200">
              <a:buAutoNum type="arabicPeriod"/>
            </a:pPr>
            <a:r>
              <a:rPr lang="en-GB" sz="2400" dirty="0"/>
              <a:t>List two risks associated with this investigation. [2]</a:t>
            </a:r>
          </a:p>
          <a:p>
            <a:r>
              <a:rPr lang="en-GB" sz="2400" dirty="0">
                <a:solidFill>
                  <a:srgbClr val="FF0000"/>
                </a:solidFill>
              </a:rPr>
              <a:t>Any two of the following: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srgbClr val="FF0000"/>
                </a:solidFill>
              </a:rPr>
              <a:t>Ethanol is flammable and could catch fire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srgbClr val="FF0000"/>
                </a:solidFill>
              </a:rPr>
              <a:t>Reagents could get into eyes or skin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srgbClr val="FF0000"/>
                </a:solidFill>
              </a:rPr>
              <a:t>Boiling water could cause burns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srgbClr val="FF0000"/>
                </a:solidFill>
              </a:rPr>
              <a:t>People could have food allergies</a:t>
            </a:r>
          </a:p>
          <a:p>
            <a:pPr marL="457200" indent="-457200">
              <a:buAutoNum type="arabicPeriod"/>
            </a:pPr>
            <a:endParaRPr lang="en-GB" sz="2400" dirty="0"/>
          </a:p>
          <a:p>
            <a:r>
              <a:rPr lang="en-GB" sz="2400" dirty="0"/>
              <a:t>2.    This experiment required you to measure very small volumes of reagents. Suggest an appropriate piece of equipment you can use to measure very small volumes precisely. [1]</a:t>
            </a:r>
          </a:p>
          <a:p>
            <a:r>
              <a:rPr lang="en-GB" sz="2400" dirty="0">
                <a:solidFill>
                  <a:srgbClr val="FF0000"/>
                </a:solidFill>
              </a:rPr>
              <a:t>Pipette or syringe</a:t>
            </a:r>
          </a:p>
          <a:p>
            <a:pPr marL="457200" indent="-457200">
              <a:buAutoNum type="arabicPeriod"/>
            </a:pPr>
            <a:endParaRPr lang="en-GB" sz="2400" dirty="0"/>
          </a:p>
          <a:p>
            <a:r>
              <a:rPr lang="en-GB" sz="2400" dirty="0"/>
              <a:t>3.    A student tested three foods using qualitative food tests. The results are shown in the table….</a:t>
            </a:r>
          </a:p>
          <a:p>
            <a:r>
              <a:rPr lang="en-GB" sz="2400" dirty="0"/>
              <a:t>For each of the food samples, list all the nutrients that are present. </a:t>
            </a:r>
          </a:p>
          <a:p>
            <a:pPr marL="457200" indent="-457200">
              <a:buAutoNum type="alphaLcPeriod"/>
            </a:pPr>
            <a:r>
              <a:rPr lang="en-GB" sz="2400" dirty="0"/>
              <a:t>Food sample A. [1]		</a:t>
            </a:r>
            <a:r>
              <a:rPr lang="en-GB" sz="2400" dirty="0">
                <a:solidFill>
                  <a:srgbClr val="FF0000"/>
                </a:solidFill>
              </a:rPr>
              <a:t>Protein and lipid</a:t>
            </a:r>
          </a:p>
          <a:p>
            <a:pPr marL="457200" indent="-457200">
              <a:buAutoNum type="alphaLcPeriod"/>
            </a:pPr>
            <a:r>
              <a:rPr lang="en-GB" sz="2400" dirty="0"/>
              <a:t>Food sample B. [1]		</a:t>
            </a:r>
            <a:r>
              <a:rPr lang="en-GB" sz="2400" dirty="0">
                <a:solidFill>
                  <a:srgbClr val="FF0000"/>
                </a:solidFill>
              </a:rPr>
              <a:t>Starch and glucose</a:t>
            </a:r>
          </a:p>
          <a:p>
            <a:pPr marL="457200" indent="-457200">
              <a:buAutoNum type="alphaLcPeriod"/>
            </a:pPr>
            <a:r>
              <a:rPr lang="en-GB" sz="2400" dirty="0"/>
              <a:t>Food sample C. [1]		</a:t>
            </a:r>
            <a:r>
              <a:rPr lang="en-GB" sz="2400" dirty="0">
                <a:solidFill>
                  <a:srgbClr val="FF0000"/>
                </a:solidFill>
              </a:rPr>
              <a:t>Glucose and protein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2B5DDFA-7415-454D-929C-AE53FDA453E0}"/>
              </a:ext>
            </a:extLst>
          </p:cNvPr>
          <p:cNvSpPr txBox="1"/>
          <p:nvPr/>
        </p:nvSpPr>
        <p:spPr>
          <a:xfrm>
            <a:off x="10325493" y="0"/>
            <a:ext cx="1866507" cy="52322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GB" sz="2800" dirty="0"/>
              <a:t>ANSWERS</a:t>
            </a:r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372348828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5955" name="Picture 3" descr="millionaire money lis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96101" y="1124744"/>
            <a:ext cx="3376363" cy="5466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5965" name="Text Box 13"/>
          <p:cNvSpPr txBox="1">
            <a:spLocks noChangeArrowheads="1"/>
          </p:cNvSpPr>
          <p:nvPr/>
        </p:nvSpPr>
        <p:spPr bwMode="auto">
          <a:xfrm>
            <a:off x="3449245" y="6237288"/>
            <a:ext cx="2593181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rgbClr val="4D4D4D"/>
                    </a:gs>
                    <a:gs pos="50000">
                      <a:srgbClr val="B2B2B2"/>
                    </a:gs>
                    <a:gs pos="100000">
                      <a:srgbClr val="4D4D4D"/>
                    </a:gs>
                  </a:gsLst>
                  <a:lin ang="0" scaled="1"/>
                </a:gra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3366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fontAlgn="base" hangingPunct="0">
              <a:spcBef>
                <a:spcPct val="50000"/>
              </a:spcBef>
              <a:spcAft>
                <a:spcPct val="0"/>
              </a:spcAft>
            </a:pPr>
            <a:endParaRPr lang="en-GB" sz="2400">
              <a:solidFill>
                <a:srgbClr val="000000"/>
              </a:solidFill>
            </a:endParaRPr>
          </a:p>
        </p:txBody>
      </p:sp>
      <p:pic>
        <p:nvPicPr>
          <p:cNvPr id="125972" name="Picture 20" descr="Millionaire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5520" y="999313"/>
            <a:ext cx="4891981" cy="5466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631504" y="260649"/>
            <a:ext cx="89289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b="1" dirty="0">
                <a:solidFill>
                  <a:srgbClr val="0070C0"/>
                </a:solidFill>
                <a:latin typeface="Comic Sans MS" panose="030F0702030302020204" pitchFamily="66" charset="0"/>
                <a:cs typeface="Calibri" panose="020F0502020204030204" pitchFamily="34" charset="0"/>
              </a:rPr>
              <a:t>Plenary: Who want to be a millionaire</a:t>
            </a:r>
          </a:p>
        </p:txBody>
      </p:sp>
    </p:spTree>
    <p:extLst>
      <p:ext uri="{BB962C8B-B14F-4D97-AF65-F5344CB8AC3E}">
        <p14:creationId xmlns:p14="http://schemas.microsoft.com/office/powerpoint/2010/main" val="206318869"/>
      </p:ext>
    </p:extLst>
  </p:cSld>
  <p:clrMapOvr>
    <a:masterClrMapping/>
  </p:clrMapOvr>
  <p:transition spd="med">
    <p:random/>
    <p:sndAc>
      <p:stSnd>
        <p:snd r:embed="rId2" name="start-end.wav"/>
      </p:stSnd>
    </p:sndAc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AutoShape 2"/>
          <p:cNvSpPr>
            <a:spLocks noChangeArrowheads="1"/>
          </p:cNvSpPr>
          <p:nvPr/>
        </p:nvSpPr>
        <p:spPr bwMode="auto">
          <a:xfrm>
            <a:off x="2838450" y="228600"/>
            <a:ext cx="6515100" cy="6400800"/>
          </a:xfrm>
          <a:prstGeom prst="flowChartAlternateProcess">
            <a:avLst/>
          </a:prstGeom>
          <a:gradFill rotWithShape="0">
            <a:gsLst>
              <a:gs pos="0">
                <a:srgbClr val="4D4D4D"/>
              </a:gs>
              <a:gs pos="50000">
                <a:srgbClr val="B2B2B2"/>
              </a:gs>
              <a:gs pos="100000">
                <a:srgbClr val="4D4D4D"/>
              </a:gs>
            </a:gsLst>
            <a:lin ang="0" scaled="1"/>
          </a:gra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1600">
              <a:solidFill>
                <a:srgbClr val="000000"/>
              </a:solidFill>
            </a:endParaRPr>
          </a:p>
        </p:txBody>
      </p:sp>
      <p:sp>
        <p:nvSpPr>
          <p:cNvPr id="56323" name="Line 3"/>
          <p:cNvSpPr>
            <a:spLocks noChangeShapeType="1"/>
          </p:cNvSpPr>
          <p:nvPr/>
        </p:nvSpPr>
        <p:spPr bwMode="auto">
          <a:xfrm>
            <a:off x="2838450" y="3657600"/>
            <a:ext cx="65151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1600">
              <a:solidFill>
                <a:srgbClr val="000000"/>
              </a:solidFill>
            </a:endParaRPr>
          </a:p>
        </p:txBody>
      </p:sp>
      <p:grpSp>
        <p:nvGrpSpPr>
          <p:cNvPr id="56324" name="Group 4"/>
          <p:cNvGrpSpPr>
            <a:grpSpLocks/>
          </p:cNvGrpSpPr>
          <p:nvPr/>
        </p:nvGrpSpPr>
        <p:grpSpPr bwMode="auto">
          <a:xfrm>
            <a:off x="2838450" y="3962400"/>
            <a:ext cx="6515100" cy="990600"/>
            <a:chOff x="144" y="2496"/>
            <a:chExt cx="5472" cy="624"/>
          </a:xfrm>
        </p:grpSpPr>
        <p:sp>
          <p:nvSpPr>
            <p:cNvPr id="56325" name="Line 5"/>
            <p:cNvSpPr>
              <a:spLocks noChangeShapeType="1"/>
            </p:cNvSpPr>
            <p:nvPr/>
          </p:nvSpPr>
          <p:spPr bwMode="auto">
            <a:xfrm>
              <a:off x="2784" y="2809"/>
              <a:ext cx="192" cy="0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GB" sz="1600">
                <a:solidFill>
                  <a:srgbClr val="000000"/>
                </a:solidFill>
              </a:endParaRPr>
            </a:p>
          </p:txBody>
        </p:sp>
        <p:grpSp>
          <p:nvGrpSpPr>
            <p:cNvPr id="56326" name="Group 6"/>
            <p:cNvGrpSpPr>
              <a:grpSpLocks/>
            </p:cNvGrpSpPr>
            <p:nvPr/>
          </p:nvGrpSpPr>
          <p:grpSpPr bwMode="auto">
            <a:xfrm>
              <a:off x="2976" y="2496"/>
              <a:ext cx="2640" cy="624"/>
              <a:chOff x="2976" y="2496"/>
              <a:chExt cx="2640" cy="624"/>
            </a:xfrm>
          </p:grpSpPr>
          <p:sp>
            <p:nvSpPr>
              <p:cNvPr id="56327" name="Line 7"/>
              <p:cNvSpPr>
                <a:spLocks noChangeShapeType="1"/>
              </p:cNvSpPr>
              <p:nvPr/>
            </p:nvSpPr>
            <p:spPr bwMode="auto">
              <a:xfrm>
                <a:off x="5328" y="2809"/>
                <a:ext cx="288" cy="0"/>
              </a:xfrm>
              <a:prstGeom prst="line">
                <a:avLst/>
              </a:prstGeom>
              <a:noFill/>
              <a:ln w="28575">
                <a:solidFill>
                  <a:srgbClr val="FFFFFF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GB" sz="1600">
                  <a:solidFill>
                    <a:srgbClr val="000000"/>
                  </a:solidFill>
                </a:endParaRPr>
              </a:p>
            </p:txBody>
          </p:sp>
          <p:sp>
            <p:nvSpPr>
              <p:cNvPr id="56328" name="AutoShape 8"/>
              <p:cNvSpPr>
                <a:spLocks noChangeArrowheads="1"/>
              </p:cNvSpPr>
              <p:nvPr/>
            </p:nvSpPr>
            <p:spPr bwMode="auto">
              <a:xfrm>
                <a:off x="2976" y="2496"/>
                <a:ext cx="2352" cy="624"/>
              </a:xfrm>
              <a:prstGeom prst="flowChartPreparation">
                <a:avLst/>
              </a:prstGeom>
              <a:solidFill>
                <a:schemeClr val="tx1"/>
              </a:solidFill>
              <a:ln w="28575">
                <a:solidFill>
                  <a:srgbClr val="FFFFFF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GB" sz="1600">
                  <a:solidFill>
                    <a:srgbClr val="000000"/>
                  </a:solidFill>
                </a:endParaRPr>
              </a:p>
            </p:txBody>
          </p:sp>
        </p:grpSp>
        <p:grpSp>
          <p:nvGrpSpPr>
            <p:cNvPr id="56329" name="Group 9"/>
            <p:cNvGrpSpPr>
              <a:grpSpLocks/>
            </p:cNvGrpSpPr>
            <p:nvPr/>
          </p:nvGrpSpPr>
          <p:grpSpPr bwMode="auto">
            <a:xfrm flipH="1">
              <a:off x="144" y="2496"/>
              <a:ext cx="2640" cy="624"/>
              <a:chOff x="2976" y="2496"/>
              <a:chExt cx="2640" cy="624"/>
            </a:xfrm>
          </p:grpSpPr>
          <p:sp>
            <p:nvSpPr>
              <p:cNvPr id="56330" name="Line 10"/>
              <p:cNvSpPr>
                <a:spLocks noChangeShapeType="1"/>
              </p:cNvSpPr>
              <p:nvPr/>
            </p:nvSpPr>
            <p:spPr bwMode="auto">
              <a:xfrm>
                <a:off x="5328" y="2809"/>
                <a:ext cx="288" cy="0"/>
              </a:xfrm>
              <a:prstGeom prst="line">
                <a:avLst/>
              </a:prstGeom>
              <a:noFill/>
              <a:ln w="28575">
                <a:solidFill>
                  <a:srgbClr val="FFFFFF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GB" sz="1600">
                  <a:solidFill>
                    <a:srgbClr val="000000"/>
                  </a:solidFill>
                </a:endParaRPr>
              </a:p>
            </p:txBody>
          </p:sp>
          <p:sp>
            <p:nvSpPr>
              <p:cNvPr id="56331" name="AutoShape 11"/>
              <p:cNvSpPr>
                <a:spLocks noChangeArrowheads="1"/>
              </p:cNvSpPr>
              <p:nvPr/>
            </p:nvSpPr>
            <p:spPr bwMode="auto">
              <a:xfrm>
                <a:off x="2976" y="2496"/>
                <a:ext cx="2352" cy="624"/>
              </a:xfrm>
              <a:prstGeom prst="flowChartPreparation">
                <a:avLst/>
              </a:prstGeom>
              <a:solidFill>
                <a:schemeClr val="tx1"/>
              </a:solidFill>
              <a:ln w="28575">
                <a:solidFill>
                  <a:srgbClr val="FFFFFF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GB" sz="1600">
                  <a:solidFill>
                    <a:srgbClr val="000000"/>
                  </a:solidFill>
                </a:endParaRPr>
              </a:p>
            </p:txBody>
          </p:sp>
        </p:grpSp>
      </p:grpSp>
      <p:sp>
        <p:nvSpPr>
          <p:cNvPr id="56332" name="AutoShape 12">
            <a:hlinkClick r:id="rId2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6381750" y="4322763"/>
            <a:ext cx="228600" cy="304800"/>
          </a:xfrm>
          <a:prstGeom prst="diamond">
            <a:avLst/>
          </a:prstGeom>
          <a:solidFill>
            <a:srgbClr val="FF9933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1600">
              <a:solidFill>
                <a:srgbClr val="000000"/>
              </a:solidFill>
            </a:endParaRPr>
          </a:p>
        </p:txBody>
      </p:sp>
      <p:sp>
        <p:nvSpPr>
          <p:cNvPr id="56333" name="AutoShape 13"/>
          <p:cNvSpPr>
            <a:spLocks noChangeArrowheads="1"/>
          </p:cNvSpPr>
          <p:nvPr/>
        </p:nvSpPr>
        <p:spPr bwMode="auto">
          <a:xfrm>
            <a:off x="8782051" y="4419607"/>
            <a:ext cx="69056" cy="92075"/>
          </a:xfrm>
          <a:prstGeom prst="flowChartConnector">
            <a:avLst/>
          </a:prstGeom>
          <a:gradFill rotWithShape="0">
            <a:gsLst>
              <a:gs pos="0">
                <a:schemeClr val="bg2"/>
              </a:gs>
              <a:gs pos="100000">
                <a:srgbClr val="B2B2B2"/>
              </a:gs>
            </a:gsLst>
            <a:lin ang="18900000" scaled="1"/>
          </a:gra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1600">
              <a:solidFill>
                <a:srgbClr val="000000"/>
              </a:solidFill>
            </a:endParaRPr>
          </a:p>
        </p:txBody>
      </p:sp>
      <p:sp>
        <p:nvSpPr>
          <p:cNvPr id="56334" name="AutoShape 14">
            <a:hlinkClick r:id="rId3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3352800" y="4322763"/>
            <a:ext cx="228600" cy="304800"/>
          </a:xfrm>
          <a:prstGeom prst="diamond">
            <a:avLst/>
          </a:prstGeom>
          <a:solidFill>
            <a:srgbClr val="FF9933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1600">
              <a:solidFill>
                <a:srgbClr val="000000"/>
              </a:solidFill>
            </a:endParaRPr>
          </a:p>
        </p:txBody>
      </p:sp>
      <p:sp>
        <p:nvSpPr>
          <p:cNvPr id="56335" name="AutoShape 15"/>
          <p:cNvSpPr>
            <a:spLocks noChangeArrowheads="1"/>
          </p:cNvSpPr>
          <p:nvPr/>
        </p:nvSpPr>
        <p:spPr bwMode="auto">
          <a:xfrm>
            <a:off x="5753101" y="4419607"/>
            <a:ext cx="69056" cy="92075"/>
          </a:xfrm>
          <a:prstGeom prst="flowChartConnector">
            <a:avLst/>
          </a:prstGeom>
          <a:gradFill rotWithShape="0">
            <a:gsLst>
              <a:gs pos="0">
                <a:schemeClr val="bg2"/>
              </a:gs>
              <a:gs pos="100000">
                <a:srgbClr val="B2B2B2"/>
              </a:gs>
            </a:gsLst>
            <a:lin ang="18900000" scaled="1"/>
          </a:gra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1600">
              <a:solidFill>
                <a:srgbClr val="000000"/>
              </a:solidFill>
            </a:endParaRPr>
          </a:p>
        </p:txBody>
      </p:sp>
      <p:sp>
        <p:nvSpPr>
          <p:cNvPr id="56336" name="Text Box 16"/>
          <p:cNvSpPr txBox="1">
            <a:spLocks noChangeArrowheads="1"/>
          </p:cNvSpPr>
          <p:nvPr/>
        </p:nvSpPr>
        <p:spPr bwMode="auto">
          <a:xfrm>
            <a:off x="3638550" y="4322763"/>
            <a:ext cx="228600" cy="254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ctr">
            <a:spAutoFit/>
          </a:bodyPr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sz="1600">
                <a:solidFill>
                  <a:srgbClr val="FF9933"/>
                </a:solidFill>
                <a:latin typeface="Arial Black" panose="020B0A04020102020204" pitchFamily="34" charset="0"/>
              </a:rPr>
              <a:t>A:</a:t>
            </a:r>
            <a:endParaRPr lang="en-US" sz="280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56337" name="Text Box 17"/>
          <p:cNvSpPr txBox="1">
            <a:spLocks noChangeArrowheads="1"/>
          </p:cNvSpPr>
          <p:nvPr/>
        </p:nvSpPr>
        <p:spPr bwMode="auto">
          <a:xfrm>
            <a:off x="6667500" y="4322763"/>
            <a:ext cx="228600" cy="254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ctr">
            <a:spAutoFit/>
          </a:bodyPr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sz="1600">
                <a:solidFill>
                  <a:srgbClr val="FF9933"/>
                </a:solidFill>
                <a:latin typeface="Arial Black" panose="020B0A04020102020204" pitchFamily="34" charset="0"/>
              </a:rPr>
              <a:t>B:</a:t>
            </a:r>
            <a:endParaRPr lang="en-US" sz="280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56338" name="Text Box 18"/>
          <p:cNvSpPr txBox="1">
            <a:spLocks noChangeArrowheads="1"/>
          </p:cNvSpPr>
          <p:nvPr/>
        </p:nvSpPr>
        <p:spPr bwMode="auto">
          <a:xfrm>
            <a:off x="3867150" y="4267207"/>
            <a:ext cx="1600200" cy="3143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sz="1400" b="1" dirty="0">
                <a:solidFill>
                  <a:srgbClr val="C0C0C0"/>
                </a:solidFill>
                <a:latin typeface="Arial" panose="020B0604020202020204" pitchFamily="34" charset="0"/>
              </a:rPr>
              <a:t>Carbohydrate</a:t>
            </a:r>
          </a:p>
        </p:txBody>
      </p:sp>
      <p:sp>
        <p:nvSpPr>
          <p:cNvPr id="56339" name="Text Box 19"/>
          <p:cNvSpPr txBox="1">
            <a:spLocks noChangeArrowheads="1"/>
          </p:cNvSpPr>
          <p:nvPr/>
        </p:nvSpPr>
        <p:spPr bwMode="auto">
          <a:xfrm>
            <a:off x="6953250" y="4267207"/>
            <a:ext cx="1600200" cy="314325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GB" sz="1400" b="1">
                <a:solidFill>
                  <a:srgbClr val="C0C0C0"/>
                </a:solidFill>
                <a:latin typeface="Arial" panose="020B0604020202020204" pitchFamily="34" charset="0"/>
              </a:rPr>
              <a:t>Fertiliser</a:t>
            </a:r>
            <a:endParaRPr lang="en-US" sz="1400" b="1">
              <a:solidFill>
                <a:srgbClr val="C0C0C0"/>
              </a:solidFill>
              <a:latin typeface="Arial" panose="020B0604020202020204" pitchFamily="34" charset="0"/>
            </a:endParaRPr>
          </a:p>
        </p:txBody>
      </p:sp>
      <p:grpSp>
        <p:nvGrpSpPr>
          <p:cNvPr id="56340" name="Group 20"/>
          <p:cNvGrpSpPr>
            <a:grpSpLocks/>
          </p:cNvGrpSpPr>
          <p:nvPr/>
        </p:nvGrpSpPr>
        <p:grpSpPr bwMode="auto">
          <a:xfrm>
            <a:off x="3181353" y="609600"/>
            <a:ext cx="5885260" cy="1163638"/>
            <a:chOff x="432" y="384"/>
            <a:chExt cx="4944" cy="1728"/>
          </a:xfrm>
        </p:grpSpPr>
        <p:sp>
          <p:nvSpPr>
            <p:cNvPr id="56341" name="AutoShape 21"/>
            <p:cNvSpPr>
              <a:spLocks noChangeArrowheads="1"/>
            </p:cNvSpPr>
            <p:nvPr/>
          </p:nvSpPr>
          <p:spPr bwMode="auto">
            <a:xfrm>
              <a:off x="432" y="384"/>
              <a:ext cx="4944" cy="1728"/>
            </a:xfrm>
            <a:prstGeom prst="flowChartAlternateProcess">
              <a:avLst/>
            </a:prstGeom>
            <a:solidFill>
              <a:schemeClr val="tx1"/>
            </a:solidFill>
            <a:ln w="28575">
              <a:solidFill>
                <a:srgbClr val="FFFFFF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2400" dirty="0">
                  <a:solidFill>
                    <a:srgbClr val="C0C0C0"/>
                  </a:solidFill>
                  <a:latin typeface="Arial" panose="020B0604020202020204" pitchFamily="34" charset="0"/>
                </a:rPr>
                <a:t>£100</a:t>
              </a:r>
            </a:p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GB" sz="2000" dirty="0">
                  <a:solidFill>
                    <a:srgbClr val="CCCCFF"/>
                  </a:solidFill>
                  <a:latin typeface="Arial" panose="020B0604020202020204" pitchFamily="34" charset="0"/>
                </a:rPr>
                <a:t>1. Which of these is a nutrient in our food?</a:t>
              </a:r>
              <a:endParaRPr lang="en-US" sz="2000" dirty="0">
                <a:solidFill>
                  <a:srgbClr val="CCCCFF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56342" name="AutoShape 22"/>
            <p:cNvSpPr>
              <a:spLocks noChangeArrowheads="1"/>
            </p:cNvSpPr>
            <p:nvPr/>
          </p:nvSpPr>
          <p:spPr bwMode="auto">
            <a:xfrm>
              <a:off x="528" y="1152"/>
              <a:ext cx="192" cy="192"/>
            </a:xfrm>
            <a:prstGeom prst="diamond">
              <a:avLst/>
            </a:prstGeom>
            <a:solidFill>
              <a:srgbClr val="FF9933"/>
            </a:solidFill>
            <a:ln w="28575">
              <a:solidFill>
                <a:srgbClr val="FFFFFF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GB" sz="1600">
                <a:solidFill>
                  <a:srgbClr val="000000"/>
                </a:solidFill>
              </a:endParaRPr>
            </a:p>
          </p:txBody>
        </p:sp>
        <p:sp>
          <p:nvSpPr>
            <p:cNvPr id="56343" name="AutoShape 23"/>
            <p:cNvSpPr>
              <a:spLocks noChangeArrowheads="1"/>
            </p:cNvSpPr>
            <p:nvPr/>
          </p:nvSpPr>
          <p:spPr bwMode="auto">
            <a:xfrm>
              <a:off x="5088" y="1152"/>
              <a:ext cx="192" cy="192"/>
            </a:xfrm>
            <a:prstGeom prst="diamond">
              <a:avLst/>
            </a:prstGeom>
            <a:solidFill>
              <a:srgbClr val="FF9933"/>
            </a:solidFill>
            <a:ln w="28575">
              <a:solidFill>
                <a:srgbClr val="FFFFFF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GB" sz="1600">
                <a:solidFill>
                  <a:srgbClr val="000000"/>
                </a:solidFill>
              </a:endParaRPr>
            </a:p>
          </p:txBody>
        </p:sp>
      </p:grpSp>
      <p:grpSp>
        <p:nvGrpSpPr>
          <p:cNvPr id="56344" name="Group 24"/>
          <p:cNvGrpSpPr>
            <a:grpSpLocks/>
          </p:cNvGrpSpPr>
          <p:nvPr/>
        </p:nvGrpSpPr>
        <p:grpSpPr bwMode="auto">
          <a:xfrm>
            <a:off x="2838450" y="5334000"/>
            <a:ext cx="6515100" cy="990600"/>
            <a:chOff x="144" y="2496"/>
            <a:chExt cx="5472" cy="624"/>
          </a:xfrm>
        </p:grpSpPr>
        <p:sp>
          <p:nvSpPr>
            <p:cNvPr id="56345" name="Line 25"/>
            <p:cNvSpPr>
              <a:spLocks noChangeShapeType="1"/>
            </p:cNvSpPr>
            <p:nvPr/>
          </p:nvSpPr>
          <p:spPr bwMode="auto">
            <a:xfrm>
              <a:off x="2784" y="2809"/>
              <a:ext cx="192" cy="0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GB" sz="1600">
                <a:solidFill>
                  <a:srgbClr val="000000"/>
                </a:solidFill>
              </a:endParaRPr>
            </a:p>
          </p:txBody>
        </p:sp>
        <p:grpSp>
          <p:nvGrpSpPr>
            <p:cNvPr id="56346" name="Group 26"/>
            <p:cNvGrpSpPr>
              <a:grpSpLocks/>
            </p:cNvGrpSpPr>
            <p:nvPr/>
          </p:nvGrpSpPr>
          <p:grpSpPr bwMode="auto">
            <a:xfrm>
              <a:off x="2976" y="2496"/>
              <a:ext cx="2640" cy="624"/>
              <a:chOff x="2976" y="2496"/>
              <a:chExt cx="2640" cy="624"/>
            </a:xfrm>
          </p:grpSpPr>
          <p:sp>
            <p:nvSpPr>
              <p:cNvPr id="56347" name="Line 27"/>
              <p:cNvSpPr>
                <a:spLocks noChangeShapeType="1"/>
              </p:cNvSpPr>
              <p:nvPr/>
            </p:nvSpPr>
            <p:spPr bwMode="auto">
              <a:xfrm>
                <a:off x="5328" y="2809"/>
                <a:ext cx="288" cy="0"/>
              </a:xfrm>
              <a:prstGeom prst="line">
                <a:avLst/>
              </a:prstGeom>
              <a:noFill/>
              <a:ln w="28575">
                <a:solidFill>
                  <a:srgbClr val="FFFFFF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GB" sz="1600">
                  <a:solidFill>
                    <a:srgbClr val="000000"/>
                  </a:solidFill>
                </a:endParaRPr>
              </a:p>
            </p:txBody>
          </p:sp>
          <p:sp>
            <p:nvSpPr>
              <p:cNvPr id="56348" name="AutoShape 28"/>
              <p:cNvSpPr>
                <a:spLocks noChangeArrowheads="1"/>
              </p:cNvSpPr>
              <p:nvPr/>
            </p:nvSpPr>
            <p:spPr bwMode="auto">
              <a:xfrm>
                <a:off x="2976" y="2496"/>
                <a:ext cx="2352" cy="624"/>
              </a:xfrm>
              <a:prstGeom prst="flowChartPreparation">
                <a:avLst/>
              </a:prstGeom>
              <a:solidFill>
                <a:schemeClr val="tx1"/>
              </a:solidFill>
              <a:ln w="28575">
                <a:solidFill>
                  <a:srgbClr val="FFFFFF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GB" sz="1600">
                  <a:solidFill>
                    <a:srgbClr val="000000"/>
                  </a:solidFill>
                </a:endParaRPr>
              </a:p>
            </p:txBody>
          </p:sp>
        </p:grpSp>
        <p:grpSp>
          <p:nvGrpSpPr>
            <p:cNvPr id="56349" name="Group 29"/>
            <p:cNvGrpSpPr>
              <a:grpSpLocks/>
            </p:cNvGrpSpPr>
            <p:nvPr/>
          </p:nvGrpSpPr>
          <p:grpSpPr bwMode="auto">
            <a:xfrm flipH="1">
              <a:off x="144" y="2496"/>
              <a:ext cx="2640" cy="624"/>
              <a:chOff x="2976" y="2496"/>
              <a:chExt cx="2640" cy="624"/>
            </a:xfrm>
          </p:grpSpPr>
          <p:sp>
            <p:nvSpPr>
              <p:cNvPr id="56350" name="Line 30"/>
              <p:cNvSpPr>
                <a:spLocks noChangeShapeType="1"/>
              </p:cNvSpPr>
              <p:nvPr/>
            </p:nvSpPr>
            <p:spPr bwMode="auto">
              <a:xfrm>
                <a:off x="5328" y="2809"/>
                <a:ext cx="288" cy="0"/>
              </a:xfrm>
              <a:prstGeom prst="line">
                <a:avLst/>
              </a:prstGeom>
              <a:noFill/>
              <a:ln w="28575">
                <a:solidFill>
                  <a:srgbClr val="FFFFFF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GB" sz="1600">
                  <a:solidFill>
                    <a:srgbClr val="000000"/>
                  </a:solidFill>
                </a:endParaRPr>
              </a:p>
            </p:txBody>
          </p:sp>
          <p:sp>
            <p:nvSpPr>
              <p:cNvPr id="56351" name="AutoShape 31"/>
              <p:cNvSpPr>
                <a:spLocks noChangeArrowheads="1"/>
              </p:cNvSpPr>
              <p:nvPr/>
            </p:nvSpPr>
            <p:spPr bwMode="auto">
              <a:xfrm>
                <a:off x="2976" y="2496"/>
                <a:ext cx="2352" cy="624"/>
              </a:xfrm>
              <a:prstGeom prst="flowChartPreparation">
                <a:avLst/>
              </a:prstGeom>
              <a:solidFill>
                <a:schemeClr val="tx1"/>
              </a:solidFill>
              <a:ln w="28575">
                <a:solidFill>
                  <a:srgbClr val="FFFFFF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GB" sz="1600">
                  <a:solidFill>
                    <a:srgbClr val="000000"/>
                  </a:solidFill>
                </a:endParaRPr>
              </a:p>
            </p:txBody>
          </p:sp>
        </p:grpSp>
      </p:grpSp>
      <p:sp>
        <p:nvSpPr>
          <p:cNvPr id="56352" name="AutoShape 32">
            <a:hlinkClick r:id="rId2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6381750" y="5694363"/>
            <a:ext cx="228600" cy="304800"/>
          </a:xfrm>
          <a:prstGeom prst="diamond">
            <a:avLst/>
          </a:prstGeom>
          <a:solidFill>
            <a:srgbClr val="FF9933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1600">
              <a:solidFill>
                <a:srgbClr val="000000"/>
              </a:solidFill>
            </a:endParaRPr>
          </a:p>
        </p:txBody>
      </p:sp>
      <p:sp>
        <p:nvSpPr>
          <p:cNvPr id="56353" name="AutoShape 33"/>
          <p:cNvSpPr>
            <a:spLocks noChangeArrowheads="1"/>
          </p:cNvSpPr>
          <p:nvPr/>
        </p:nvSpPr>
        <p:spPr bwMode="auto">
          <a:xfrm>
            <a:off x="8782051" y="5791207"/>
            <a:ext cx="69056" cy="92075"/>
          </a:xfrm>
          <a:prstGeom prst="flowChartConnector">
            <a:avLst/>
          </a:prstGeom>
          <a:gradFill rotWithShape="0">
            <a:gsLst>
              <a:gs pos="0">
                <a:schemeClr val="bg2"/>
              </a:gs>
              <a:gs pos="100000">
                <a:srgbClr val="B2B2B2"/>
              </a:gs>
            </a:gsLst>
            <a:lin ang="18900000" scaled="1"/>
          </a:gra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1600">
              <a:solidFill>
                <a:srgbClr val="000000"/>
              </a:solidFill>
            </a:endParaRPr>
          </a:p>
        </p:txBody>
      </p:sp>
      <p:sp>
        <p:nvSpPr>
          <p:cNvPr id="56354" name="AutoShape 34">
            <a:hlinkClick r:id="rId2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3352800" y="5694363"/>
            <a:ext cx="228600" cy="304800"/>
          </a:xfrm>
          <a:prstGeom prst="diamond">
            <a:avLst/>
          </a:prstGeom>
          <a:solidFill>
            <a:srgbClr val="FF9933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1600">
              <a:solidFill>
                <a:srgbClr val="000000"/>
              </a:solidFill>
            </a:endParaRPr>
          </a:p>
        </p:txBody>
      </p:sp>
      <p:sp>
        <p:nvSpPr>
          <p:cNvPr id="56355" name="AutoShape 35"/>
          <p:cNvSpPr>
            <a:spLocks noChangeArrowheads="1"/>
          </p:cNvSpPr>
          <p:nvPr/>
        </p:nvSpPr>
        <p:spPr bwMode="auto">
          <a:xfrm>
            <a:off x="5753101" y="5791207"/>
            <a:ext cx="69056" cy="92075"/>
          </a:xfrm>
          <a:prstGeom prst="flowChartConnector">
            <a:avLst/>
          </a:prstGeom>
          <a:gradFill rotWithShape="0">
            <a:gsLst>
              <a:gs pos="0">
                <a:schemeClr val="bg2"/>
              </a:gs>
              <a:gs pos="100000">
                <a:srgbClr val="B2B2B2"/>
              </a:gs>
            </a:gsLst>
            <a:lin ang="18900000" scaled="1"/>
          </a:gra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1600">
              <a:solidFill>
                <a:srgbClr val="000000"/>
              </a:solidFill>
            </a:endParaRPr>
          </a:p>
        </p:txBody>
      </p:sp>
      <p:sp>
        <p:nvSpPr>
          <p:cNvPr id="56356" name="Text Box 36"/>
          <p:cNvSpPr txBox="1">
            <a:spLocks noChangeArrowheads="1"/>
          </p:cNvSpPr>
          <p:nvPr/>
        </p:nvSpPr>
        <p:spPr bwMode="auto">
          <a:xfrm>
            <a:off x="3638550" y="5694363"/>
            <a:ext cx="228600" cy="254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ctr">
            <a:spAutoFit/>
          </a:bodyPr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sz="1600">
                <a:solidFill>
                  <a:srgbClr val="FF9933"/>
                </a:solidFill>
                <a:latin typeface="Arial Black" panose="020B0A04020102020204" pitchFamily="34" charset="0"/>
              </a:rPr>
              <a:t>C:</a:t>
            </a:r>
            <a:endParaRPr lang="en-US" sz="280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56357" name="Text Box 37"/>
          <p:cNvSpPr txBox="1">
            <a:spLocks noChangeArrowheads="1"/>
          </p:cNvSpPr>
          <p:nvPr/>
        </p:nvSpPr>
        <p:spPr bwMode="auto">
          <a:xfrm>
            <a:off x="6667500" y="5694363"/>
            <a:ext cx="228600" cy="254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ctr">
            <a:spAutoFit/>
          </a:bodyPr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sz="1600">
                <a:solidFill>
                  <a:srgbClr val="FF9933"/>
                </a:solidFill>
                <a:latin typeface="Arial Black" panose="020B0A04020102020204" pitchFamily="34" charset="0"/>
              </a:rPr>
              <a:t>D:</a:t>
            </a:r>
            <a:endParaRPr lang="en-US" sz="280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56358" name="Text Box 38"/>
          <p:cNvSpPr txBox="1">
            <a:spLocks noChangeArrowheads="1"/>
          </p:cNvSpPr>
          <p:nvPr/>
        </p:nvSpPr>
        <p:spPr bwMode="auto">
          <a:xfrm>
            <a:off x="3867150" y="5638807"/>
            <a:ext cx="1600200" cy="3143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GB" sz="1400" b="1">
                <a:solidFill>
                  <a:srgbClr val="C0C0C0"/>
                </a:solidFill>
                <a:latin typeface="Arial" panose="020B0604020202020204" pitchFamily="34" charset="0"/>
              </a:rPr>
              <a:t>Indicator</a:t>
            </a:r>
            <a:endParaRPr lang="en-US" sz="1400" b="1">
              <a:solidFill>
                <a:srgbClr val="C0C0C0"/>
              </a:solidFill>
              <a:latin typeface="Arial" panose="020B0604020202020204" pitchFamily="34" charset="0"/>
            </a:endParaRPr>
          </a:p>
        </p:txBody>
      </p:sp>
      <p:sp>
        <p:nvSpPr>
          <p:cNvPr id="56359" name="Text Box 39"/>
          <p:cNvSpPr txBox="1">
            <a:spLocks noChangeArrowheads="1"/>
          </p:cNvSpPr>
          <p:nvPr/>
        </p:nvSpPr>
        <p:spPr bwMode="auto">
          <a:xfrm>
            <a:off x="6953250" y="5638807"/>
            <a:ext cx="1600200" cy="314325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GB" sz="1400" b="1">
                <a:solidFill>
                  <a:srgbClr val="C0C0C0"/>
                </a:solidFill>
                <a:latin typeface="Arial" panose="020B0604020202020204" pitchFamily="34" charset="0"/>
              </a:rPr>
              <a:t>Alkali</a:t>
            </a:r>
            <a:endParaRPr lang="en-US" sz="1400" b="1">
              <a:solidFill>
                <a:srgbClr val="C0C0C0"/>
              </a:solidFill>
              <a:latin typeface="Arial" panose="020B0604020202020204" pitchFamily="34" charset="0"/>
            </a:endParaRPr>
          </a:p>
        </p:txBody>
      </p:sp>
      <p:sp>
        <p:nvSpPr>
          <p:cNvPr id="2" name="Hexagon 1">
            <a:extLst>
              <a:ext uri="{FF2B5EF4-FFF2-40B4-BE49-F238E27FC236}">
                <a16:creationId xmlns:a16="http://schemas.microsoft.com/office/drawing/2014/main" id="{4BC82B79-3EEB-43EE-B44E-78437D9F5DE7}"/>
              </a:ext>
            </a:extLst>
          </p:cNvPr>
          <p:cNvSpPr/>
          <p:nvPr/>
        </p:nvSpPr>
        <p:spPr>
          <a:xfrm>
            <a:off x="3181350" y="3969164"/>
            <a:ext cx="2800350" cy="983837"/>
          </a:xfrm>
          <a:prstGeom prst="hexagon">
            <a:avLst>
              <a:gd name="adj" fmla="val 59186"/>
              <a:gd name="vf" fmla="val 115470"/>
            </a:avLst>
          </a:prstGeom>
          <a:solidFill>
            <a:srgbClr val="92D050">
              <a:alpha val="65098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93090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AutoShape 2"/>
          <p:cNvSpPr>
            <a:spLocks noChangeArrowheads="1"/>
          </p:cNvSpPr>
          <p:nvPr/>
        </p:nvSpPr>
        <p:spPr bwMode="auto">
          <a:xfrm>
            <a:off x="2838450" y="228600"/>
            <a:ext cx="6515100" cy="6400800"/>
          </a:xfrm>
          <a:prstGeom prst="flowChartAlternateProcess">
            <a:avLst/>
          </a:prstGeom>
          <a:gradFill rotWithShape="0">
            <a:gsLst>
              <a:gs pos="0">
                <a:srgbClr val="4D4D4D"/>
              </a:gs>
              <a:gs pos="50000">
                <a:srgbClr val="B2B2B2"/>
              </a:gs>
              <a:gs pos="100000">
                <a:srgbClr val="4D4D4D"/>
              </a:gs>
            </a:gsLst>
            <a:lin ang="0" scaled="1"/>
          </a:gra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1600">
              <a:solidFill>
                <a:srgbClr val="000000"/>
              </a:solidFill>
            </a:endParaRPr>
          </a:p>
        </p:txBody>
      </p:sp>
      <p:sp>
        <p:nvSpPr>
          <p:cNvPr id="56323" name="Line 3"/>
          <p:cNvSpPr>
            <a:spLocks noChangeShapeType="1"/>
          </p:cNvSpPr>
          <p:nvPr/>
        </p:nvSpPr>
        <p:spPr bwMode="auto">
          <a:xfrm>
            <a:off x="2838450" y="3657600"/>
            <a:ext cx="65151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1600">
              <a:solidFill>
                <a:srgbClr val="000000"/>
              </a:solidFill>
            </a:endParaRPr>
          </a:p>
        </p:txBody>
      </p:sp>
      <p:grpSp>
        <p:nvGrpSpPr>
          <p:cNvPr id="56324" name="Group 4"/>
          <p:cNvGrpSpPr>
            <a:grpSpLocks/>
          </p:cNvGrpSpPr>
          <p:nvPr/>
        </p:nvGrpSpPr>
        <p:grpSpPr bwMode="auto">
          <a:xfrm>
            <a:off x="2838450" y="3962400"/>
            <a:ext cx="6515100" cy="990600"/>
            <a:chOff x="144" y="2496"/>
            <a:chExt cx="5472" cy="624"/>
          </a:xfrm>
        </p:grpSpPr>
        <p:sp>
          <p:nvSpPr>
            <p:cNvPr id="56325" name="Line 5"/>
            <p:cNvSpPr>
              <a:spLocks noChangeShapeType="1"/>
            </p:cNvSpPr>
            <p:nvPr/>
          </p:nvSpPr>
          <p:spPr bwMode="auto">
            <a:xfrm>
              <a:off x="2784" y="2809"/>
              <a:ext cx="192" cy="0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GB" sz="1600">
                <a:solidFill>
                  <a:srgbClr val="000000"/>
                </a:solidFill>
              </a:endParaRPr>
            </a:p>
          </p:txBody>
        </p:sp>
        <p:grpSp>
          <p:nvGrpSpPr>
            <p:cNvPr id="56326" name="Group 6"/>
            <p:cNvGrpSpPr>
              <a:grpSpLocks/>
            </p:cNvGrpSpPr>
            <p:nvPr/>
          </p:nvGrpSpPr>
          <p:grpSpPr bwMode="auto">
            <a:xfrm>
              <a:off x="2976" y="2496"/>
              <a:ext cx="2640" cy="624"/>
              <a:chOff x="2976" y="2496"/>
              <a:chExt cx="2640" cy="624"/>
            </a:xfrm>
          </p:grpSpPr>
          <p:sp>
            <p:nvSpPr>
              <p:cNvPr id="56327" name="Line 7"/>
              <p:cNvSpPr>
                <a:spLocks noChangeShapeType="1"/>
              </p:cNvSpPr>
              <p:nvPr/>
            </p:nvSpPr>
            <p:spPr bwMode="auto">
              <a:xfrm>
                <a:off x="5328" y="2809"/>
                <a:ext cx="288" cy="0"/>
              </a:xfrm>
              <a:prstGeom prst="line">
                <a:avLst/>
              </a:prstGeom>
              <a:noFill/>
              <a:ln w="28575">
                <a:solidFill>
                  <a:srgbClr val="FFFFFF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GB" sz="1600">
                  <a:solidFill>
                    <a:srgbClr val="000000"/>
                  </a:solidFill>
                </a:endParaRPr>
              </a:p>
            </p:txBody>
          </p:sp>
          <p:sp>
            <p:nvSpPr>
              <p:cNvPr id="56328" name="AutoShape 8"/>
              <p:cNvSpPr>
                <a:spLocks noChangeArrowheads="1"/>
              </p:cNvSpPr>
              <p:nvPr/>
            </p:nvSpPr>
            <p:spPr bwMode="auto">
              <a:xfrm>
                <a:off x="2976" y="2496"/>
                <a:ext cx="2352" cy="624"/>
              </a:xfrm>
              <a:prstGeom prst="flowChartPreparation">
                <a:avLst/>
              </a:prstGeom>
              <a:solidFill>
                <a:schemeClr val="tx1"/>
              </a:solidFill>
              <a:ln w="28575">
                <a:solidFill>
                  <a:srgbClr val="FFFFFF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GB" sz="1600">
                  <a:solidFill>
                    <a:srgbClr val="000000"/>
                  </a:solidFill>
                </a:endParaRPr>
              </a:p>
            </p:txBody>
          </p:sp>
        </p:grpSp>
        <p:grpSp>
          <p:nvGrpSpPr>
            <p:cNvPr id="56329" name="Group 9"/>
            <p:cNvGrpSpPr>
              <a:grpSpLocks/>
            </p:cNvGrpSpPr>
            <p:nvPr/>
          </p:nvGrpSpPr>
          <p:grpSpPr bwMode="auto">
            <a:xfrm flipH="1">
              <a:off x="144" y="2496"/>
              <a:ext cx="2640" cy="624"/>
              <a:chOff x="2976" y="2496"/>
              <a:chExt cx="2640" cy="624"/>
            </a:xfrm>
          </p:grpSpPr>
          <p:sp>
            <p:nvSpPr>
              <p:cNvPr id="56330" name="Line 10"/>
              <p:cNvSpPr>
                <a:spLocks noChangeShapeType="1"/>
              </p:cNvSpPr>
              <p:nvPr/>
            </p:nvSpPr>
            <p:spPr bwMode="auto">
              <a:xfrm>
                <a:off x="5328" y="2809"/>
                <a:ext cx="288" cy="0"/>
              </a:xfrm>
              <a:prstGeom prst="line">
                <a:avLst/>
              </a:prstGeom>
              <a:noFill/>
              <a:ln w="28575">
                <a:solidFill>
                  <a:srgbClr val="FFFFFF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GB" sz="1600">
                  <a:solidFill>
                    <a:srgbClr val="000000"/>
                  </a:solidFill>
                </a:endParaRPr>
              </a:p>
            </p:txBody>
          </p:sp>
          <p:sp>
            <p:nvSpPr>
              <p:cNvPr id="56331" name="AutoShape 11"/>
              <p:cNvSpPr>
                <a:spLocks noChangeArrowheads="1"/>
              </p:cNvSpPr>
              <p:nvPr/>
            </p:nvSpPr>
            <p:spPr bwMode="auto">
              <a:xfrm>
                <a:off x="2976" y="2496"/>
                <a:ext cx="2352" cy="624"/>
              </a:xfrm>
              <a:prstGeom prst="flowChartPreparation">
                <a:avLst/>
              </a:prstGeom>
              <a:solidFill>
                <a:schemeClr val="tx1"/>
              </a:solidFill>
              <a:ln w="28575">
                <a:solidFill>
                  <a:srgbClr val="FFFFFF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GB" sz="1600">
                  <a:solidFill>
                    <a:srgbClr val="000000"/>
                  </a:solidFill>
                </a:endParaRPr>
              </a:p>
            </p:txBody>
          </p:sp>
        </p:grpSp>
      </p:grpSp>
      <p:sp>
        <p:nvSpPr>
          <p:cNvPr id="56332" name="AutoShape 12">
            <a:hlinkClick r:id="rId2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6381750" y="4322763"/>
            <a:ext cx="228600" cy="304800"/>
          </a:xfrm>
          <a:prstGeom prst="diamond">
            <a:avLst/>
          </a:prstGeom>
          <a:solidFill>
            <a:srgbClr val="FF9933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1600">
              <a:solidFill>
                <a:srgbClr val="000000"/>
              </a:solidFill>
            </a:endParaRPr>
          </a:p>
        </p:txBody>
      </p:sp>
      <p:sp>
        <p:nvSpPr>
          <p:cNvPr id="56333" name="AutoShape 13"/>
          <p:cNvSpPr>
            <a:spLocks noChangeArrowheads="1"/>
          </p:cNvSpPr>
          <p:nvPr/>
        </p:nvSpPr>
        <p:spPr bwMode="auto">
          <a:xfrm>
            <a:off x="8782051" y="4419607"/>
            <a:ext cx="69056" cy="92075"/>
          </a:xfrm>
          <a:prstGeom prst="flowChartConnector">
            <a:avLst/>
          </a:prstGeom>
          <a:gradFill rotWithShape="0">
            <a:gsLst>
              <a:gs pos="0">
                <a:schemeClr val="bg2"/>
              </a:gs>
              <a:gs pos="100000">
                <a:srgbClr val="B2B2B2"/>
              </a:gs>
            </a:gsLst>
            <a:lin ang="18900000" scaled="1"/>
          </a:gra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1600">
              <a:solidFill>
                <a:srgbClr val="000000"/>
              </a:solidFill>
            </a:endParaRPr>
          </a:p>
        </p:txBody>
      </p:sp>
      <p:sp>
        <p:nvSpPr>
          <p:cNvPr id="56334" name="AutoShape 14">
            <a:hlinkClick r:id="rId3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3352800" y="4322763"/>
            <a:ext cx="228600" cy="304800"/>
          </a:xfrm>
          <a:prstGeom prst="diamond">
            <a:avLst/>
          </a:prstGeom>
          <a:solidFill>
            <a:srgbClr val="FF9933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1600">
              <a:solidFill>
                <a:srgbClr val="000000"/>
              </a:solidFill>
            </a:endParaRPr>
          </a:p>
        </p:txBody>
      </p:sp>
      <p:sp>
        <p:nvSpPr>
          <p:cNvPr id="56335" name="AutoShape 15"/>
          <p:cNvSpPr>
            <a:spLocks noChangeArrowheads="1"/>
          </p:cNvSpPr>
          <p:nvPr/>
        </p:nvSpPr>
        <p:spPr bwMode="auto">
          <a:xfrm>
            <a:off x="5753101" y="4419607"/>
            <a:ext cx="69056" cy="92075"/>
          </a:xfrm>
          <a:prstGeom prst="flowChartConnector">
            <a:avLst/>
          </a:prstGeom>
          <a:gradFill rotWithShape="0">
            <a:gsLst>
              <a:gs pos="0">
                <a:schemeClr val="bg2"/>
              </a:gs>
              <a:gs pos="100000">
                <a:srgbClr val="B2B2B2"/>
              </a:gs>
            </a:gsLst>
            <a:lin ang="18900000" scaled="1"/>
          </a:gra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1600">
              <a:solidFill>
                <a:srgbClr val="000000"/>
              </a:solidFill>
            </a:endParaRPr>
          </a:p>
        </p:txBody>
      </p:sp>
      <p:sp>
        <p:nvSpPr>
          <p:cNvPr id="56336" name="Text Box 16"/>
          <p:cNvSpPr txBox="1">
            <a:spLocks noChangeArrowheads="1"/>
          </p:cNvSpPr>
          <p:nvPr/>
        </p:nvSpPr>
        <p:spPr bwMode="auto">
          <a:xfrm>
            <a:off x="3638550" y="4322763"/>
            <a:ext cx="228600" cy="254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ctr">
            <a:spAutoFit/>
          </a:bodyPr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sz="1600">
                <a:solidFill>
                  <a:srgbClr val="FF9933"/>
                </a:solidFill>
                <a:latin typeface="Arial Black" panose="020B0A04020102020204" pitchFamily="34" charset="0"/>
              </a:rPr>
              <a:t>A:</a:t>
            </a:r>
            <a:endParaRPr lang="en-US" sz="280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56337" name="Text Box 17"/>
          <p:cNvSpPr txBox="1">
            <a:spLocks noChangeArrowheads="1"/>
          </p:cNvSpPr>
          <p:nvPr/>
        </p:nvSpPr>
        <p:spPr bwMode="auto">
          <a:xfrm>
            <a:off x="6667500" y="4322763"/>
            <a:ext cx="228600" cy="254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ctr">
            <a:spAutoFit/>
          </a:bodyPr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sz="1600">
                <a:solidFill>
                  <a:srgbClr val="FF9933"/>
                </a:solidFill>
                <a:latin typeface="Arial Black" panose="020B0A04020102020204" pitchFamily="34" charset="0"/>
              </a:rPr>
              <a:t>B:</a:t>
            </a:r>
            <a:endParaRPr lang="en-US" sz="280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56338" name="Text Box 18"/>
          <p:cNvSpPr txBox="1">
            <a:spLocks noChangeArrowheads="1"/>
          </p:cNvSpPr>
          <p:nvPr/>
        </p:nvSpPr>
        <p:spPr bwMode="auto">
          <a:xfrm>
            <a:off x="3867150" y="4267207"/>
            <a:ext cx="1600200" cy="3143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sz="1400" b="1" dirty="0">
                <a:solidFill>
                  <a:srgbClr val="C0C0C0"/>
                </a:solidFill>
                <a:latin typeface="Arial" panose="020B0604020202020204" pitchFamily="34" charset="0"/>
              </a:rPr>
              <a:t>Ethanol</a:t>
            </a:r>
          </a:p>
        </p:txBody>
      </p:sp>
      <p:sp>
        <p:nvSpPr>
          <p:cNvPr id="56339" name="Text Box 19"/>
          <p:cNvSpPr txBox="1">
            <a:spLocks noChangeArrowheads="1"/>
          </p:cNvSpPr>
          <p:nvPr/>
        </p:nvSpPr>
        <p:spPr bwMode="auto">
          <a:xfrm>
            <a:off x="6953250" y="4267207"/>
            <a:ext cx="1600200" cy="314325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GB" sz="1400" b="1" dirty="0">
                <a:solidFill>
                  <a:srgbClr val="C0C0C0"/>
                </a:solidFill>
                <a:latin typeface="Arial" panose="020B0604020202020204" pitchFamily="34" charset="0"/>
              </a:rPr>
              <a:t>Benedict’s</a:t>
            </a:r>
            <a:endParaRPr lang="en-US" sz="1400" b="1" dirty="0">
              <a:solidFill>
                <a:srgbClr val="C0C0C0"/>
              </a:solidFill>
              <a:latin typeface="Arial" panose="020B0604020202020204" pitchFamily="34" charset="0"/>
            </a:endParaRPr>
          </a:p>
        </p:txBody>
      </p:sp>
      <p:grpSp>
        <p:nvGrpSpPr>
          <p:cNvPr id="56340" name="Group 20"/>
          <p:cNvGrpSpPr>
            <a:grpSpLocks/>
          </p:cNvGrpSpPr>
          <p:nvPr/>
        </p:nvGrpSpPr>
        <p:grpSpPr bwMode="auto">
          <a:xfrm>
            <a:off x="3181353" y="609600"/>
            <a:ext cx="5885260" cy="1163638"/>
            <a:chOff x="432" y="384"/>
            <a:chExt cx="4944" cy="1728"/>
          </a:xfrm>
        </p:grpSpPr>
        <p:sp>
          <p:nvSpPr>
            <p:cNvPr id="56341" name="AutoShape 21"/>
            <p:cNvSpPr>
              <a:spLocks noChangeArrowheads="1"/>
            </p:cNvSpPr>
            <p:nvPr/>
          </p:nvSpPr>
          <p:spPr bwMode="auto">
            <a:xfrm>
              <a:off x="432" y="384"/>
              <a:ext cx="4944" cy="1728"/>
            </a:xfrm>
            <a:prstGeom prst="flowChartAlternateProcess">
              <a:avLst/>
            </a:prstGeom>
            <a:solidFill>
              <a:schemeClr val="tx1"/>
            </a:solidFill>
            <a:ln w="28575">
              <a:solidFill>
                <a:srgbClr val="FFFFFF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2400" dirty="0">
                  <a:solidFill>
                    <a:srgbClr val="C0C0C0"/>
                  </a:solidFill>
                  <a:latin typeface="Arial" panose="020B0604020202020204" pitchFamily="34" charset="0"/>
                </a:rPr>
                <a:t>£300</a:t>
              </a:r>
            </a:p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GB" sz="2000" dirty="0">
                  <a:solidFill>
                    <a:srgbClr val="CCCCFF"/>
                  </a:solidFill>
                  <a:latin typeface="Arial" panose="020B0604020202020204" pitchFamily="34" charset="0"/>
                </a:rPr>
                <a:t>2. Which of these tests for starch?</a:t>
              </a:r>
              <a:endParaRPr lang="en-US" sz="2000" dirty="0">
                <a:solidFill>
                  <a:srgbClr val="CCCCFF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56342" name="AutoShape 22"/>
            <p:cNvSpPr>
              <a:spLocks noChangeArrowheads="1"/>
            </p:cNvSpPr>
            <p:nvPr/>
          </p:nvSpPr>
          <p:spPr bwMode="auto">
            <a:xfrm>
              <a:off x="528" y="1152"/>
              <a:ext cx="192" cy="192"/>
            </a:xfrm>
            <a:prstGeom prst="diamond">
              <a:avLst/>
            </a:prstGeom>
            <a:solidFill>
              <a:srgbClr val="FF9933"/>
            </a:solidFill>
            <a:ln w="28575">
              <a:solidFill>
                <a:srgbClr val="FFFFFF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GB" sz="1600">
                <a:solidFill>
                  <a:srgbClr val="000000"/>
                </a:solidFill>
              </a:endParaRPr>
            </a:p>
          </p:txBody>
        </p:sp>
        <p:sp>
          <p:nvSpPr>
            <p:cNvPr id="56343" name="AutoShape 23"/>
            <p:cNvSpPr>
              <a:spLocks noChangeArrowheads="1"/>
            </p:cNvSpPr>
            <p:nvPr/>
          </p:nvSpPr>
          <p:spPr bwMode="auto">
            <a:xfrm>
              <a:off x="5088" y="1152"/>
              <a:ext cx="192" cy="192"/>
            </a:xfrm>
            <a:prstGeom prst="diamond">
              <a:avLst/>
            </a:prstGeom>
            <a:solidFill>
              <a:srgbClr val="FF9933"/>
            </a:solidFill>
            <a:ln w="28575">
              <a:solidFill>
                <a:srgbClr val="FFFFFF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GB" sz="1600">
                <a:solidFill>
                  <a:srgbClr val="000000"/>
                </a:solidFill>
              </a:endParaRPr>
            </a:p>
          </p:txBody>
        </p:sp>
      </p:grpSp>
      <p:grpSp>
        <p:nvGrpSpPr>
          <p:cNvPr id="56344" name="Group 24"/>
          <p:cNvGrpSpPr>
            <a:grpSpLocks/>
          </p:cNvGrpSpPr>
          <p:nvPr/>
        </p:nvGrpSpPr>
        <p:grpSpPr bwMode="auto">
          <a:xfrm>
            <a:off x="2838450" y="5334000"/>
            <a:ext cx="6515100" cy="990600"/>
            <a:chOff x="144" y="2496"/>
            <a:chExt cx="5472" cy="624"/>
          </a:xfrm>
        </p:grpSpPr>
        <p:sp>
          <p:nvSpPr>
            <p:cNvPr id="56345" name="Line 25"/>
            <p:cNvSpPr>
              <a:spLocks noChangeShapeType="1"/>
            </p:cNvSpPr>
            <p:nvPr/>
          </p:nvSpPr>
          <p:spPr bwMode="auto">
            <a:xfrm>
              <a:off x="2784" y="2809"/>
              <a:ext cx="192" cy="0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GB" sz="1600">
                <a:solidFill>
                  <a:srgbClr val="000000"/>
                </a:solidFill>
              </a:endParaRPr>
            </a:p>
          </p:txBody>
        </p:sp>
        <p:grpSp>
          <p:nvGrpSpPr>
            <p:cNvPr id="56346" name="Group 26"/>
            <p:cNvGrpSpPr>
              <a:grpSpLocks/>
            </p:cNvGrpSpPr>
            <p:nvPr/>
          </p:nvGrpSpPr>
          <p:grpSpPr bwMode="auto">
            <a:xfrm>
              <a:off x="2976" y="2496"/>
              <a:ext cx="2640" cy="624"/>
              <a:chOff x="2976" y="2496"/>
              <a:chExt cx="2640" cy="624"/>
            </a:xfrm>
          </p:grpSpPr>
          <p:sp>
            <p:nvSpPr>
              <p:cNvPr id="56347" name="Line 27"/>
              <p:cNvSpPr>
                <a:spLocks noChangeShapeType="1"/>
              </p:cNvSpPr>
              <p:nvPr/>
            </p:nvSpPr>
            <p:spPr bwMode="auto">
              <a:xfrm>
                <a:off x="5328" y="2809"/>
                <a:ext cx="288" cy="0"/>
              </a:xfrm>
              <a:prstGeom prst="line">
                <a:avLst/>
              </a:prstGeom>
              <a:noFill/>
              <a:ln w="28575">
                <a:solidFill>
                  <a:srgbClr val="FFFFFF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GB" sz="1600">
                  <a:solidFill>
                    <a:srgbClr val="000000"/>
                  </a:solidFill>
                </a:endParaRPr>
              </a:p>
            </p:txBody>
          </p:sp>
          <p:sp>
            <p:nvSpPr>
              <p:cNvPr id="56348" name="AutoShape 28"/>
              <p:cNvSpPr>
                <a:spLocks noChangeArrowheads="1"/>
              </p:cNvSpPr>
              <p:nvPr/>
            </p:nvSpPr>
            <p:spPr bwMode="auto">
              <a:xfrm>
                <a:off x="2976" y="2496"/>
                <a:ext cx="2352" cy="624"/>
              </a:xfrm>
              <a:prstGeom prst="flowChartPreparation">
                <a:avLst/>
              </a:prstGeom>
              <a:solidFill>
                <a:schemeClr val="tx1"/>
              </a:solidFill>
              <a:ln w="28575">
                <a:solidFill>
                  <a:srgbClr val="FFFFFF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GB" sz="1600">
                  <a:solidFill>
                    <a:srgbClr val="000000"/>
                  </a:solidFill>
                </a:endParaRPr>
              </a:p>
            </p:txBody>
          </p:sp>
        </p:grpSp>
        <p:grpSp>
          <p:nvGrpSpPr>
            <p:cNvPr id="56349" name="Group 29"/>
            <p:cNvGrpSpPr>
              <a:grpSpLocks/>
            </p:cNvGrpSpPr>
            <p:nvPr/>
          </p:nvGrpSpPr>
          <p:grpSpPr bwMode="auto">
            <a:xfrm flipH="1">
              <a:off x="144" y="2496"/>
              <a:ext cx="2640" cy="624"/>
              <a:chOff x="2976" y="2496"/>
              <a:chExt cx="2640" cy="624"/>
            </a:xfrm>
          </p:grpSpPr>
          <p:sp>
            <p:nvSpPr>
              <p:cNvPr id="56350" name="Line 30"/>
              <p:cNvSpPr>
                <a:spLocks noChangeShapeType="1"/>
              </p:cNvSpPr>
              <p:nvPr/>
            </p:nvSpPr>
            <p:spPr bwMode="auto">
              <a:xfrm>
                <a:off x="5328" y="2809"/>
                <a:ext cx="288" cy="0"/>
              </a:xfrm>
              <a:prstGeom prst="line">
                <a:avLst/>
              </a:prstGeom>
              <a:noFill/>
              <a:ln w="28575">
                <a:solidFill>
                  <a:srgbClr val="FFFFFF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GB" sz="1600">
                  <a:solidFill>
                    <a:srgbClr val="000000"/>
                  </a:solidFill>
                </a:endParaRPr>
              </a:p>
            </p:txBody>
          </p:sp>
          <p:sp>
            <p:nvSpPr>
              <p:cNvPr id="56351" name="AutoShape 31"/>
              <p:cNvSpPr>
                <a:spLocks noChangeArrowheads="1"/>
              </p:cNvSpPr>
              <p:nvPr/>
            </p:nvSpPr>
            <p:spPr bwMode="auto">
              <a:xfrm>
                <a:off x="2976" y="2496"/>
                <a:ext cx="2352" cy="624"/>
              </a:xfrm>
              <a:prstGeom prst="flowChartPreparation">
                <a:avLst/>
              </a:prstGeom>
              <a:solidFill>
                <a:schemeClr val="tx1"/>
              </a:solidFill>
              <a:ln w="28575">
                <a:solidFill>
                  <a:srgbClr val="FFFFFF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GB" sz="1600">
                  <a:solidFill>
                    <a:srgbClr val="000000"/>
                  </a:solidFill>
                </a:endParaRPr>
              </a:p>
            </p:txBody>
          </p:sp>
        </p:grpSp>
      </p:grpSp>
      <p:sp>
        <p:nvSpPr>
          <p:cNvPr id="56352" name="AutoShape 32">
            <a:hlinkClick r:id="rId2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6381750" y="5694363"/>
            <a:ext cx="228600" cy="304800"/>
          </a:xfrm>
          <a:prstGeom prst="diamond">
            <a:avLst/>
          </a:prstGeom>
          <a:solidFill>
            <a:srgbClr val="FF9933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1600">
              <a:solidFill>
                <a:srgbClr val="000000"/>
              </a:solidFill>
            </a:endParaRPr>
          </a:p>
        </p:txBody>
      </p:sp>
      <p:sp>
        <p:nvSpPr>
          <p:cNvPr id="56353" name="AutoShape 33"/>
          <p:cNvSpPr>
            <a:spLocks noChangeArrowheads="1"/>
          </p:cNvSpPr>
          <p:nvPr/>
        </p:nvSpPr>
        <p:spPr bwMode="auto">
          <a:xfrm>
            <a:off x="8782051" y="5791207"/>
            <a:ext cx="69056" cy="92075"/>
          </a:xfrm>
          <a:prstGeom prst="flowChartConnector">
            <a:avLst/>
          </a:prstGeom>
          <a:gradFill rotWithShape="0">
            <a:gsLst>
              <a:gs pos="0">
                <a:schemeClr val="bg2"/>
              </a:gs>
              <a:gs pos="100000">
                <a:srgbClr val="B2B2B2"/>
              </a:gs>
            </a:gsLst>
            <a:lin ang="18900000" scaled="1"/>
          </a:gra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1600">
              <a:solidFill>
                <a:srgbClr val="000000"/>
              </a:solidFill>
            </a:endParaRPr>
          </a:p>
        </p:txBody>
      </p:sp>
      <p:sp>
        <p:nvSpPr>
          <p:cNvPr id="56354" name="AutoShape 34">
            <a:hlinkClick r:id="rId2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3352800" y="5694363"/>
            <a:ext cx="228600" cy="304800"/>
          </a:xfrm>
          <a:prstGeom prst="diamond">
            <a:avLst/>
          </a:prstGeom>
          <a:solidFill>
            <a:srgbClr val="FF9933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1600">
              <a:solidFill>
                <a:srgbClr val="000000"/>
              </a:solidFill>
            </a:endParaRPr>
          </a:p>
        </p:txBody>
      </p:sp>
      <p:sp>
        <p:nvSpPr>
          <p:cNvPr id="56355" name="AutoShape 35"/>
          <p:cNvSpPr>
            <a:spLocks noChangeArrowheads="1"/>
          </p:cNvSpPr>
          <p:nvPr/>
        </p:nvSpPr>
        <p:spPr bwMode="auto">
          <a:xfrm>
            <a:off x="5753101" y="5791207"/>
            <a:ext cx="69056" cy="92075"/>
          </a:xfrm>
          <a:prstGeom prst="flowChartConnector">
            <a:avLst/>
          </a:prstGeom>
          <a:gradFill rotWithShape="0">
            <a:gsLst>
              <a:gs pos="0">
                <a:schemeClr val="bg2"/>
              </a:gs>
              <a:gs pos="100000">
                <a:srgbClr val="B2B2B2"/>
              </a:gs>
            </a:gsLst>
            <a:lin ang="18900000" scaled="1"/>
          </a:gra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1600">
              <a:solidFill>
                <a:srgbClr val="000000"/>
              </a:solidFill>
            </a:endParaRPr>
          </a:p>
        </p:txBody>
      </p:sp>
      <p:sp>
        <p:nvSpPr>
          <p:cNvPr id="56356" name="Text Box 36"/>
          <p:cNvSpPr txBox="1">
            <a:spLocks noChangeArrowheads="1"/>
          </p:cNvSpPr>
          <p:nvPr/>
        </p:nvSpPr>
        <p:spPr bwMode="auto">
          <a:xfrm>
            <a:off x="3638550" y="5694363"/>
            <a:ext cx="228600" cy="254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ctr">
            <a:spAutoFit/>
          </a:bodyPr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sz="1600">
                <a:solidFill>
                  <a:srgbClr val="FF9933"/>
                </a:solidFill>
                <a:latin typeface="Arial Black" panose="020B0A04020102020204" pitchFamily="34" charset="0"/>
              </a:rPr>
              <a:t>C:</a:t>
            </a:r>
            <a:endParaRPr lang="en-US" sz="280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56357" name="Text Box 37"/>
          <p:cNvSpPr txBox="1">
            <a:spLocks noChangeArrowheads="1"/>
          </p:cNvSpPr>
          <p:nvPr/>
        </p:nvSpPr>
        <p:spPr bwMode="auto">
          <a:xfrm>
            <a:off x="6667500" y="5694363"/>
            <a:ext cx="228600" cy="254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ctr">
            <a:spAutoFit/>
          </a:bodyPr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sz="1600">
                <a:solidFill>
                  <a:srgbClr val="FF9933"/>
                </a:solidFill>
                <a:latin typeface="Arial Black" panose="020B0A04020102020204" pitchFamily="34" charset="0"/>
              </a:rPr>
              <a:t>D:</a:t>
            </a:r>
            <a:endParaRPr lang="en-US" sz="280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56358" name="Text Box 38"/>
          <p:cNvSpPr txBox="1">
            <a:spLocks noChangeArrowheads="1"/>
          </p:cNvSpPr>
          <p:nvPr/>
        </p:nvSpPr>
        <p:spPr bwMode="auto">
          <a:xfrm>
            <a:off x="3867150" y="5638807"/>
            <a:ext cx="1600200" cy="3143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GB" sz="1400" b="1" dirty="0">
                <a:solidFill>
                  <a:srgbClr val="C0C0C0"/>
                </a:solidFill>
                <a:latin typeface="Arial" panose="020B0604020202020204" pitchFamily="34" charset="0"/>
              </a:rPr>
              <a:t>Iodine</a:t>
            </a:r>
            <a:endParaRPr lang="en-US" sz="1400" b="1" dirty="0">
              <a:solidFill>
                <a:srgbClr val="C0C0C0"/>
              </a:solidFill>
              <a:latin typeface="Arial" panose="020B0604020202020204" pitchFamily="34" charset="0"/>
            </a:endParaRPr>
          </a:p>
        </p:txBody>
      </p:sp>
      <p:sp>
        <p:nvSpPr>
          <p:cNvPr id="56359" name="Text Box 39"/>
          <p:cNvSpPr txBox="1">
            <a:spLocks noChangeArrowheads="1"/>
          </p:cNvSpPr>
          <p:nvPr/>
        </p:nvSpPr>
        <p:spPr bwMode="auto">
          <a:xfrm>
            <a:off x="6953250" y="5638807"/>
            <a:ext cx="1600200" cy="314325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GB" sz="1400" b="1" dirty="0">
                <a:solidFill>
                  <a:srgbClr val="C0C0C0"/>
                </a:solidFill>
                <a:latin typeface="Arial" panose="020B0604020202020204" pitchFamily="34" charset="0"/>
              </a:rPr>
              <a:t>Biuret</a:t>
            </a:r>
            <a:endParaRPr lang="en-US" sz="1400" b="1" dirty="0">
              <a:solidFill>
                <a:srgbClr val="C0C0C0"/>
              </a:solidFill>
              <a:latin typeface="Arial" panose="020B0604020202020204" pitchFamily="34" charset="0"/>
            </a:endParaRPr>
          </a:p>
        </p:txBody>
      </p:sp>
      <p:sp>
        <p:nvSpPr>
          <p:cNvPr id="40" name="Hexagon 39">
            <a:extLst>
              <a:ext uri="{FF2B5EF4-FFF2-40B4-BE49-F238E27FC236}">
                <a16:creationId xmlns:a16="http://schemas.microsoft.com/office/drawing/2014/main" id="{C42A3B40-6915-4542-8BA7-16922EF2771E}"/>
              </a:ext>
            </a:extLst>
          </p:cNvPr>
          <p:cNvSpPr/>
          <p:nvPr/>
        </p:nvSpPr>
        <p:spPr>
          <a:xfrm>
            <a:off x="3181350" y="5334001"/>
            <a:ext cx="2800350" cy="983837"/>
          </a:xfrm>
          <a:prstGeom prst="hexagon">
            <a:avLst>
              <a:gd name="adj" fmla="val 59186"/>
              <a:gd name="vf" fmla="val 115470"/>
            </a:avLst>
          </a:prstGeom>
          <a:solidFill>
            <a:srgbClr val="92D050">
              <a:alpha val="65098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496062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AutoShape 2"/>
          <p:cNvSpPr>
            <a:spLocks noChangeArrowheads="1"/>
          </p:cNvSpPr>
          <p:nvPr/>
        </p:nvSpPr>
        <p:spPr bwMode="auto">
          <a:xfrm>
            <a:off x="2838450" y="228600"/>
            <a:ext cx="6515100" cy="6400800"/>
          </a:xfrm>
          <a:prstGeom prst="flowChartAlternateProcess">
            <a:avLst/>
          </a:prstGeom>
          <a:gradFill rotWithShape="0">
            <a:gsLst>
              <a:gs pos="0">
                <a:srgbClr val="4D4D4D"/>
              </a:gs>
              <a:gs pos="50000">
                <a:srgbClr val="B2B2B2"/>
              </a:gs>
              <a:gs pos="100000">
                <a:srgbClr val="4D4D4D"/>
              </a:gs>
            </a:gsLst>
            <a:lin ang="0" scaled="1"/>
          </a:gra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1600">
              <a:solidFill>
                <a:srgbClr val="000000"/>
              </a:solidFill>
            </a:endParaRPr>
          </a:p>
        </p:txBody>
      </p:sp>
      <p:sp>
        <p:nvSpPr>
          <p:cNvPr id="56323" name="Line 3"/>
          <p:cNvSpPr>
            <a:spLocks noChangeShapeType="1"/>
          </p:cNvSpPr>
          <p:nvPr/>
        </p:nvSpPr>
        <p:spPr bwMode="auto">
          <a:xfrm>
            <a:off x="2838450" y="3657600"/>
            <a:ext cx="65151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1600">
              <a:solidFill>
                <a:srgbClr val="000000"/>
              </a:solidFill>
            </a:endParaRPr>
          </a:p>
        </p:txBody>
      </p:sp>
      <p:grpSp>
        <p:nvGrpSpPr>
          <p:cNvPr id="56324" name="Group 4"/>
          <p:cNvGrpSpPr>
            <a:grpSpLocks/>
          </p:cNvGrpSpPr>
          <p:nvPr/>
        </p:nvGrpSpPr>
        <p:grpSpPr bwMode="auto">
          <a:xfrm>
            <a:off x="2838450" y="3962400"/>
            <a:ext cx="6515100" cy="990600"/>
            <a:chOff x="144" y="2496"/>
            <a:chExt cx="5472" cy="624"/>
          </a:xfrm>
        </p:grpSpPr>
        <p:sp>
          <p:nvSpPr>
            <p:cNvPr id="56325" name="Line 5"/>
            <p:cNvSpPr>
              <a:spLocks noChangeShapeType="1"/>
            </p:cNvSpPr>
            <p:nvPr/>
          </p:nvSpPr>
          <p:spPr bwMode="auto">
            <a:xfrm>
              <a:off x="2784" y="2809"/>
              <a:ext cx="192" cy="0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GB" sz="1600">
                <a:solidFill>
                  <a:srgbClr val="000000"/>
                </a:solidFill>
              </a:endParaRPr>
            </a:p>
          </p:txBody>
        </p:sp>
        <p:grpSp>
          <p:nvGrpSpPr>
            <p:cNvPr id="56326" name="Group 6"/>
            <p:cNvGrpSpPr>
              <a:grpSpLocks/>
            </p:cNvGrpSpPr>
            <p:nvPr/>
          </p:nvGrpSpPr>
          <p:grpSpPr bwMode="auto">
            <a:xfrm>
              <a:off x="2976" y="2496"/>
              <a:ext cx="2640" cy="624"/>
              <a:chOff x="2976" y="2496"/>
              <a:chExt cx="2640" cy="624"/>
            </a:xfrm>
          </p:grpSpPr>
          <p:sp>
            <p:nvSpPr>
              <p:cNvPr id="56327" name="Line 7"/>
              <p:cNvSpPr>
                <a:spLocks noChangeShapeType="1"/>
              </p:cNvSpPr>
              <p:nvPr/>
            </p:nvSpPr>
            <p:spPr bwMode="auto">
              <a:xfrm>
                <a:off x="5328" y="2809"/>
                <a:ext cx="288" cy="0"/>
              </a:xfrm>
              <a:prstGeom prst="line">
                <a:avLst/>
              </a:prstGeom>
              <a:noFill/>
              <a:ln w="28575">
                <a:solidFill>
                  <a:srgbClr val="FFFFFF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GB" sz="1600">
                  <a:solidFill>
                    <a:srgbClr val="000000"/>
                  </a:solidFill>
                </a:endParaRPr>
              </a:p>
            </p:txBody>
          </p:sp>
          <p:sp>
            <p:nvSpPr>
              <p:cNvPr id="56328" name="AutoShape 8"/>
              <p:cNvSpPr>
                <a:spLocks noChangeArrowheads="1"/>
              </p:cNvSpPr>
              <p:nvPr/>
            </p:nvSpPr>
            <p:spPr bwMode="auto">
              <a:xfrm>
                <a:off x="2976" y="2496"/>
                <a:ext cx="2352" cy="624"/>
              </a:xfrm>
              <a:prstGeom prst="flowChartPreparation">
                <a:avLst/>
              </a:prstGeom>
              <a:solidFill>
                <a:schemeClr val="tx1"/>
              </a:solidFill>
              <a:ln w="28575">
                <a:solidFill>
                  <a:srgbClr val="FFFFFF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GB" sz="1600">
                  <a:solidFill>
                    <a:srgbClr val="000000"/>
                  </a:solidFill>
                </a:endParaRPr>
              </a:p>
            </p:txBody>
          </p:sp>
        </p:grpSp>
        <p:grpSp>
          <p:nvGrpSpPr>
            <p:cNvPr id="56329" name="Group 9"/>
            <p:cNvGrpSpPr>
              <a:grpSpLocks/>
            </p:cNvGrpSpPr>
            <p:nvPr/>
          </p:nvGrpSpPr>
          <p:grpSpPr bwMode="auto">
            <a:xfrm flipH="1">
              <a:off x="144" y="2496"/>
              <a:ext cx="2640" cy="624"/>
              <a:chOff x="2976" y="2496"/>
              <a:chExt cx="2640" cy="624"/>
            </a:xfrm>
          </p:grpSpPr>
          <p:sp>
            <p:nvSpPr>
              <p:cNvPr id="56330" name="Line 10"/>
              <p:cNvSpPr>
                <a:spLocks noChangeShapeType="1"/>
              </p:cNvSpPr>
              <p:nvPr/>
            </p:nvSpPr>
            <p:spPr bwMode="auto">
              <a:xfrm>
                <a:off x="5328" y="2809"/>
                <a:ext cx="288" cy="0"/>
              </a:xfrm>
              <a:prstGeom prst="line">
                <a:avLst/>
              </a:prstGeom>
              <a:noFill/>
              <a:ln w="28575">
                <a:solidFill>
                  <a:srgbClr val="FFFFFF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GB" sz="1600">
                  <a:solidFill>
                    <a:srgbClr val="000000"/>
                  </a:solidFill>
                </a:endParaRPr>
              </a:p>
            </p:txBody>
          </p:sp>
          <p:sp>
            <p:nvSpPr>
              <p:cNvPr id="56331" name="AutoShape 11"/>
              <p:cNvSpPr>
                <a:spLocks noChangeArrowheads="1"/>
              </p:cNvSpPr>
              <p:nvPr/>
            </p:nvSpPr>
            <p:spPr bwMode="auto">
              <a:xfrm>
                <a:off x="2976" y="2496"/>
                <a:ext cx="2352" cy="624"/>
              </a:xfrm>
              <a:prstGeom prst="flowChartPreparation">
                <a:avLst/>
              </a:prstGeom>
              <a:solidFill>
                <a:schemeClr val="tx1"/>
              </a:solidFill>
              <a:ln w="28575">
                <a:solidFill>
                  <a:srgbClr val="FFFFFF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GB" sz="1600">
                  <a:solidFill>
                    <a:srgbClr val="000000"/>
                  </a:solidFill>
                </a:endParaRPr>
              </a:p>
            </p:txBody>
          </p:sp>
        </p:grpSp>
      </p:grpSp>
      <p:sp>
        <p:nvSpPr>
          <p:cNvPr id="56332" name="AutoShape 12">
            <a:hlinkClick r:id="rId2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6381750" y="4322763"/>
            <a:ext cx="228600" cy="304800"/>
          </a:xfrm>
          <a:prstGeom prst="diamond">
            <a:avLst/>
          </a:prstGeom>
          <a:solidFill>
            <a:srgbClr val="FF9933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1600">
              <a:solidFill>
                <a:srgbClr val="000000"/>
              </a:solidFill>
            </a:endParaRPr>
          </a:p>
        </p:txBody>
      </p:sp>
      <p:sp>
        <p:nvSpPr>
          <p:cNvPr id="56333" name="AutoShape 13"/>
          <p:cNvSpPr>
            <a:spLocks noChangeArrowheads="1"/>
          </p:cNvSpPr>
          <p:nvPr/>
        </p:nvSpPr>
        <p:spPr bwMode="auto">
          <a:xfrm>
            <a:off x="8782051" y="4419607"/>
            <a:ext cx="69056" cy="92075"/>
          </a:xfrm>
          <a:prstGeom prst="flowChartConnector">
            <a:avLst/>
          </a:prstGeom>
          <a:gradFill rotWithShape="0">
            <a:gsLst>
              <a:gs pos="0">
                <a:schemeClr val="bg2"/>
              </a:gs>
              <a:gs pos="100000">
                <a:srgbClr val="B2B2B2"/>
              </a:gs>
            </a:gsLst>
            <a:lin ang="18900000" scaled="1"/>
          </a:gra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1600">
              <a:solidFill>
                <a:srgbClr val="000000"/>
              </a:solidFill>
            </a:endParaRPr>
          </a:p>
        </p:txBody>
      </p:sp>
      <p:sp>
        <p:nvSpPr>
          <p:cNvPr id="56334" name="AutoShape 14">
            <a:hlinkClick r:id="rId3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3352800" y="4322763"/>
            <a:ext cx="228600" cy="304800"/>
          </a:xfrm>
          <a:prstGeom prst="diamond">
            <a:avLst/>
          </a:prstGeom>
          <a:solidFill>
            <a:srgbClr val="FF9933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1600">
              <a:solidFill>
                <a:srgbClr val="000000"/>
              </a:solidFill>
            </a:endParaRPr>
          </a:p>
        </p:txBody>
      </p:sp>
      <p:sp>
        <p:nvSpPr>
          <p:cNvPr id="56335" name="AutoShape 15"/>
          <p:cNvSpPr>
            <a:spLocks noChangeArrowheads="1"/>
          </p:cNvSpPr>
          <p:nvPr/>
        </p:nvSpPr>
        <p:spPr bwMode="auto">
          <a:xfrm>
            <a:off x="5753101" y="4419607"/>
            <a:ext cx="69056" cy="92075"/>
          </a:xfrm>
          <a:prstGeom prst="flowChartConnector">
            <a:avLst/>
          </a:prstGeom>
          <a:gradFill rotWithShape="0">
            <a:gsLst>
              <a:gs pos="0">
                <a:schemeClr val="bg2"/>
              </a:gs>
              <a:gs pos="100000">
                <a:srgbClr val="B2B2B2"/>
              </a:gs>
            </a:gsLst>
            <a:lin ang="18900000" scaled="1"/>
          </a:gra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1600">
              <a:solidFill>
                <a:srgbClr val="000000"/>
              </a:solidFill>
            </a:endParaRPr>
          </a:p>
        </p:txBody>
      </p:sp>
      <p:sp>
        <p:nvSpPr>
          <p:cNvPr id="56336" name="Text Box 16"/>
          <p:cNvSpPr txBox="1">
            <a:spLocks noChangeArrowheads="1"/>
          </p:cNvSpPr>
          <p:nvPr/>
        </p:nvSpPr>
        <p:spPr bwMode="auto">
          <a:xfrm>
            <a:off x="3638550" y="4322763"/>
            <a:ext cx="228600" cy="254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ctr">
            <a:spAutoFit/>
          </a:bodyPr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sz="1600">
                <a:solidFill>
                  <a:srgbClr val="FF9933"/>
                </a:solidFill>
                <a:latin typeface="Arial Black" panose="020B0A04020102020204" pitchFamily="34" charset="0"/>
              </a:rPr>
              <a:t>A:</a:t>
            </a:r>
            <a:endParaRPr lang="en-US" sz="280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56337" name="Text Box 17"/>
          <p:cNvSpPr txBox="1">
            <a:spLocks noChangeArrowheads="1"/>
          </p:cNvSpPr>
          <p:nvPr/>
        </p:nvSpPr>
        <p:spPr bwMode="auto">
          <a:xfrm>
            <a:off x="6667500" y="4322763"/>
            <a:ext cx="228600" cy="254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ctr">
            <a:spAutoFit/>
          </a:bodyPr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sz="1600">
                <a:solidFill>
                  <a:srgbClr val="FF9933"/>
                </a:solidFill>
                <a:latin typeface="Arial Black" panose="020B0A04020102020204" pitchFamily="34" charset="0"/>
              </a:rPr>
              <a:t>B:</a:t>
            </a:r>
            <a:endParaRPr lang="en-US" sz="280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56338" name="Text Box 18"/>
          <p:cNvSpPr txBox="1">
            <a:spLocks noChangeArrowheads="1"/>
          </p:cNvSpPr>
          <p:nvPr/>
        </p:nvSpPr>
        <p:spPr bwMode="auto">
          <a:xfrm>
            <a:off x="3867150" y="4267207"/>
            <a:ext cx="1600200" cy="3143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sz="1400" b="1" dirty="0">
                <a:solidFill>
                  <a:srgbClr val="C0C0C0"/>
                </a:solidFill>
                <a:latin typeface="Arial" panose="020B0604020202020204" pitchFamily="34" charset="0"/>
              </a:rPr>
              <a:t>Blue</a:t>
            </a:r>
          </a:p>
        </p:txBody>
      </p:sp>
      <p:sp>
        <p:nvSpPr>
          <p:cNvPr id="56339" name="Text Box 19"/>
          <p:cNvSpPr txBox="1">
            <a:spLocks noChangeArrowheads="1"/>
          </p:cNvSpPr>
          <p:nvPr/>
        </p:nvSpPr>
        <p:spPr bwMode="auto">
          <a:xfrm>
            <a:off x="6953250" y="4267207"/>
            <a:ext cx="1600200" cy="314325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GB" sz="1400" b="1" dirty="0">
                <a:solidFill>
                  <a:srgbClr val="C0C0C0"/>
                </a:solidFill>
                <a:latin typeface="Arial" panose="020B0604020202020204" pitchFamily="34" charset="0"/>
              </a:rPr>
              <a:t>Purple</a:t>
            </a:r>
            <a:endParaRPr lang="en-US" sz="1400" b="1" dirty="0">
              <a:solidFill>
                <a:srgbClr val="C0C0C0"/>
              </a:solidFill>
              <a:latin typeface="Arial" panose="020B0604020202020204" pitchFamily="34" charset="0"/>
            </a:endParaRPr>
          </a:p>
        </p:txBody>
      </p:sp>
      <p:grpSp>
        <p:nvGrpSpPr>
          <p:cNvPr id="56340" name="Group 20"/>
          <p:cNvGrpSpPr>
            <a:grpSpLocks/>
          </p:cNvGrpSpPr>
          <p:nvPr/>
        </p:nvGrpSpPr>
        <p:grpSpPr bwMode="auto">
          <a:xfrm>
            <a:off x="3181353" y="609606"/>
            <a:ext cx="5885260" cy="1676097"/>
            <a:chOff x="432" y="384"/>
            <a:chExt cx="4944" cy="2489"/>
          </a:xfrm>
        </p:grpSpPr>
        <p:sp>
          <p:nvSpPr>
            <p:cNvPr id="56341" name="AutoShape 21"/>
            <p:cNvSpPr>
              <a:spLocks noChangeArrowheads="1"/>
            </p:cNvSpPr>
            <p:nvPr/>
          </p:nvSpPr>
          <p:spPr bwMode="auto">
            <a:xfrm>
              <a:off x="432" y="384"/>
              <a:ext cx="4944" cy="2489"/>
            </a:xfrm>
            <a:prstGeom prst="flowChartAlternateProcess">
              <a:avLst/>
            </a:prstGeom>
            <a:solidFill>
              <a:schemeClr val="tx1"/>
            </a:solidFill>
            <a:ln w="28575">
              <a:solidFill>
                <a:srgbClr val="FFFFFF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2400" dirty="0">
                  <a:solidFill>
                    <a:srgbClr val="C0C0C0"/>
                  </a:solidFill>
                  <a:latin typeface="Arial" panose="020B0604020202020204" pitchFamily="34" charset="0"/>
                </a:rPr>
                <a:t>£1000</a:t>
              </a:r>
            </a:p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GB" sz="2000" dirty="0">
                  <a:solidFill>
                    <a:srgbClr val="CCCCFF"/>
                  </a:solidFill>
                  <a:latin typeface="Arial" panose="020B0604020202020204" pitchFamily="34" charset="0"/>
                </a:rPr>
                <a:t>3. What colour change would you expect </a:t>
              </a:r>
            </a:p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GB" sz="2000" dirty="0">
                  <a:solidFill>
                    <a:srgbClr val="CCCCFF"/>
                  </a:solidFill>
                  <a:latin typeface="Arial" panose="020B0604020202020204" pitchFamily="34" charset="0"/>
                </a:rPr>
                <a:t>to see if a food contained protein?</a:t>
              </a:r>
              <a:endParaRPr lang="en-US" sz="2000" dirty="0">
                <a:solidFill>
                  <a:srgbClr val="CCCCFF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56342" name="AutoShape 22"/>
            <p:cNvSpPr>
              <a:spLocks noChangeArrowheads="1"/>
            </p:cNvSpPr>
            <p:nvPr/>
          </p:nvSpPr>
          <p:spPr bwMode="auto">
            <a:xfrm>
              <a:off x="528" y="1152"/>
              <a:ext cx="192" cy="192"/>
            </a:xfrm>
            <a:prstGeom prst="diamond">
              <a:avLst/>
            </a:prstGeom>
            <a:solidFill>
              <a:srgbClr val="FF9933"/>
            </a:solidFill>
            <a:ln w="28575">
              <a:solidFill>
                <a:srgbClr val="FFFFFF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GB" sz="1600">
                <a:solidFill>
                  <a:srgbClr val="000000"/>
                </a:solidFill>
              </a:endParaRPr>
            </a:p>
          </p:txBody>
        </p:sp>
        <p:sp>
          <p:nvSpPr>
            <p:cNvPr id="56343" name="AutoShape 23"/>
            <p:cNvSpPr>
              <a:spLocks noChangeArrowheads="1"/>
            </p:cNvSpPr>
            <p:nvPr/>
          </p:nvSpPr>
          <p:spPr bwMode="auto">
            <a:xfrm>
              <a:off x="5088" y="1152"/>
              <a:ext cx="192" cy="192"/>
            </a:xfrm>
            <a:prstGeom prst="diamond">
              <a:avLst/>
            </a:prstGeom>
            <a:solidFill>
              <a:srgbClr val="FF9933"/>
            </a:solidFill>
            <a:ln w="28575">
              <a:solidFill>
                <a:srgbClr val="FFFFFF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GB" sz="1600">
                <a:solidFill>
                  <a:srgbClr val="000000"/>
                </a:solidFill>
              </a:endParaRPr>
            </a:p>
          </p:txBody>
        </p:sp>
      </p:grpSp>
      <p:grpSp>
        <p:nvGrpSpPr>
          <p:cNvPr id="56344" name="Group 24"/>
          <p:cNvGrpSpPr>
            <a:grpSpLocks/>
          </p:cNvGrpSpPr>
          <p:nvPr/>
        </p:nvGrpSpPr>
        <p:grpSpPr bwMode="auto">
          <a:xfrm>
            <a:off x="2838450" y="5334000"/>
            <a:ext cx="6515100" cy="990600"/>
            <a:chOff x="144" y="2496"/>
            <a:chExt cx="5472" cy="624"/>
          </a:xfrm>
        </p:grpSpPr>
        <p:sp>
          <p:nvSpPr>
            <p:cNvPr id="56345" name="Line 25"/>
            <p:cNvSpPr>
              <a:spLocks noChangeShapeType="1"/>
            </p:cNvSpPr>
            <p:nvPr/>
          </p:nvSpPr>
          <p:spPr bwMode="auto">
            <a:xfrm>
              <a:off x="2784" y="2809"/>
              <a:ext cx="192" cy="0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GB" sz="1600">
                <a:solidFill>
                  <a:srgbClr val="000000"/>
                </a:solidFill>
              </a:endParaRPr>
            </a:p>
          </p:txBody>
        </p:sp>
        <p:grpSp>
          <p:nvGrpSpPr>
            <p:cNvPr id="56346" name="Group 26"/>
            <p:cNvGrpSpPr>
              <a:grpSpLocks/>
            </p:cNvGrpSpPr>
            <p:nvPr/>
          </p:nvGrpSpPr>
          <p:grpSpPr bwMode="auto">
            <a:xfrm>
              <a:off x="2976" y="2496"/>
              <a:ext cx="2640" cy="624"/>
              <a:chOff x="2976" y="2496"/>
              <a:chExt cx="2640" cy="624"/>
            </a:xfrm>
          </p:grpSpPr>
          <p:sp>
            <p:nvSpPr>
              <p:cNvPr id="56347" name="Line 27"/>
              <p:cNvSpPr>
                <a:spLocks noChangeShapeType="1"/>
              </p:cNvSpPr>
              <p:nvPr/>
            </p:nvSpPr>
            <p:spPr bwMode="auto">
              <a:xfrm>
                <a:off x="5328" y="2809"/>
                <a:ext cx="288" cy="0"/>
              </a:xfrm>
              <a:prstGeom prst="line">
                <a:avLst/>
              </a:prstGeom>
              <a:noFill/>
              <a:ln w="28575">
                <a:solidFill>
                  <a:srgbClr val="FFFFFF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GB" sz="1600">
                  <a:solidFill>
                    <a:srgbClr val="000000"/>
                  </a:solidFill>
                </a:endParaRPr>
              </a:p>
            </p:txBody>
          </p:sp>
          <p:sp>
            <p:nvSpPr>
              <p:cNvPr id="56348" name="AutoShape 28"/>
              <p:cNvSpPr>
                <a:spLocks noChangeArrowheads="1"/>
              </p:cNvSpPr>
              <p:nvPr/>
            </p:nvSpPr>
            <p:spPr bwMode="auto">
              <a:xfrm>
                <a:off x="2976" y="2496"/>
                <a:ext cx="2352" cy="624"/>
              </a:xfrm>
              <a:prstGeom prst="flowChartPreparation">
                <a:avLst/>
              </a:prstGeom>
              <a:solidFill>
                <a:schemeClr val="tx1"/>
              </a:solidFill>
              <a:ln w="28575">
                <a:solidFill>
                  <a:srgbClr val="FFFFFF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GB" sz="1600">
                  <a:solidFill>
                    <a:srgbClr val="000000"/>
                  </a:solidFill>
                </a:endParaRPr>
              </a:p>
            </p:txBody>
          </p:sp>
        </p:grpSp>
        <p:grpSp>
          <p:nvGrpSpPr>
            <p:cNvPr id="56349" name="Group 29"/>
            <p:cNvGrpSpPr>
              <a:grpSpLocks/>
            </p:cNvGrpSpPr>
            <p:nvPr/>
          </p:nvGrpSpPr>
          <p:grpSpPr bwMode="auto">
            <a:xfrm flipH="1">
              <a:off x="144" y="2496"/>
              <a:ext cx="2640" cy="624"/>
              <a:chOff x="2976" y="2496"/>
              <a:chExt cx="2640" cy="624"/>
            </a:xfrm>
          </p:grpSpPr>
          <p:sp>
            <p:nvSpPr>
              <p:cNvPr id="56350" name="Line 30"/>
              <p:cNvSpPr>
                <a:spLocks noChangeShapeType="1"/>
              </p:cNvSpPr>
              <p:nvPr/>
            </p:nvSpPr>
            <p:spPr bwMode="auto">
              <a:xfrm>
                <a:off x="5328" y="2809"/>
                <a:ext cx="288" cy="0"/>
              </a:xfrm>
              <a:prstGeom prst="line">
                <a:avLst/>
              </a:prstGeom>
              <a:noFill/>
              <a:ln w="28575">
                <a:solidFill>
                  <a:srgbClr val="FFFFFF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GB" sz="1600">
                  <a:solidFill>
                    <a:srgbClr val="000000"/>
                  </a:solidFill>
                </a:endParaRPr>
              </a:p>
            </p:txBody>
          </p:sp>
          <p:sp>
            <p:nvSpPr>
              <p:cNvPr id="56351" name="AutoShape 31"/>
              <p:cNvSpPr>
                <a:spLocks noChangeArrowheads="1"/>
              </p:cNvSpPr>
              <p:nvPr/>
            </p:nvSpPr>
            <p:spPr bwMode="auto">
              <a:xfrm>
                <a:off x="2976" y="2496"/>
                <a:ext cx="2352" cy="624"/>
              </a:xfrm>
              <a:prstGeom prst="flowChartPreparation">
                <a:avLst/>
              </a:prstGeom>
              <a:solidFill>
                <a:schemeClr val="tx1"/>
              </a:solidFill>
              <a:ln w="28575">
                <a:solidFill>
                  <a:srgbClr val="FFFFFF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GB" sz="1600">
                  <a:solidFill>
                    <a:srgbClr val="000000"/>
                  </a:solidFill>
                </a:endParaRPr>
              </a:p>
            </p:txBody>
          </p:sp>
        </p:grpSp>
      </p:grpSp>
      <p:sp>
        <p:nvSpPr>
          <p:cNvPr id="56352" name="AutoShape 32">
            <a:hlinkClick r:id="rId2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6381750" y="5694363"/>
            <a:ext cx="228600" cy="304800"/>
          </a:xfrm>
          <a:prstGeom prst="diamond">
            <a:avLst/>
          </a:prstGeom>
          <a:solidFill>
            <a:srgbClr val="FF9933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1600">
              <a:solidFill>
                <a:srgbClr val="000000"/>
              </a:solidFill>
            </a:endParaRPr>
          </a:p>
        </p:txBody>
      </p:sp>
      <p:sp>
        <p:nvSpPr>
          <p:cNvPr id="56353" name="AutoShape 33"/>
          <p:cNvSpPr>
            <a:spLocks noChangeArrowheads="1"/>
          </p:cNvSpPr>
          <p:nvPr/>
        </p:nvSpPr>
        <p:spPr bwMode="auto">
          <a:xfrm>
            <a:off x="8782051" y="5791207"/>
            <a:ext cx="69056" cy="92075"/>
          </a:xfrm>
          <a:prstGeom prst="flowChartConnector">
            <a:avLst/>
          </a:prstGeom>
          <a:gradFill rotWithShape="0">
            <a:gsLst>
              <a:gs pos="0">
                <a:schemeClr val="bg2"/>
              </a:gs>
              <a:gs pos="100000">
                <a:srgbClr val="B2B2B2"/>
              </a:gs>
            </a:gsLst>
            <a:lin ang="18900000" scaled="1"/>
          </a:gra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1600">
              <a:solidFill>
                <a:srgbClr val="000000"/>
              </a:solidFill>
            </a:endParaRPr>
          </a:p>
        </p:txBody>
      </p:sp>
      <p:sp>
        <p:nvSpPr>
          <p:cNvPr id="56354" name="AutoShape 34">
            <a:hlinkClick r:id="rId2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3352800" y="5694363"/>
            <a:ext cx="228600" cy="304800"/>
          </a:xfrm>
          <a:prstGeom prst="diamond">
            <a:avLst/>
          </a:prstGeom>
          <a:solidFill>
            <a:srgbClr val="FF9933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1600">
              <a:solidFill>
                <a:srgbClr val="000000"/>
              </a:solidFill>
            </a:endParaRPr>
          </a:p>
        </p:txBody>
      </p:sp>
      <p:sp>
        <p:nvSpPr>
          <p:cNvPr id="56355" name="AutoShape 35"/>
          <p:cNvSpPr>
            <a:spLocks noChangeArrowheads="1"/>
          </p:cNvSpPr>
          <p:nvPr/>
        </p:nvSpPr>
        <p:spPr bwMode="auto">
          <a:xfrm>
            <a:off x="5753101" y="5791207"/>
            <a:ext cx="69056" cy="92075"/>
          </a:xfrm>
          <a:prstGeom prst="flowChartConnector">
            <a:avLst/>
          </a:prstGeom>
          <a:gradFill rotWithShape="0">
            <a:gsLst>
              <a:gs pos="0">
                <a:schemeClr val="bg2"/>
              </a:gs>
              <a:gs pos="100000">
                <a:srgbClr val="B2B2B2"/>
              </a:gs>
            </a:gsLst>
            <a:lin ang="18900000" scaled="1"/>
          </a:gra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1600">
              <a:solidFill>
                <a:srgbClr val="000000"/>
              </a:solidFill>
            </a:endParaRPr>
          </a:p>
        </p:txBody>
      </p:sp>
      <p:sp>
        <p:nvSpPr>
          <p:cNvPr id="56356" name="Text Box 36"/>
          <p:cNvSpPr txBox="1">
            <a:spLocks noChangeArrowheads="1"/>
          </p:cNvSpPr>
          <p:nvPr/>
        </p:nvSpPr>
        <p:spPr bwMode="auto">
          <a:xfrm>
            <a:off x="3638550" y="5694363"/>
            <a:ext cx="228600" cy="254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ctr">
            <a:spAutoFit/>
          </a:bodyPr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sz="1600">
                <a:solidFill>
                  <a:srgbClr val="FF9933"/>
                </a:solidFill>
                <a:latin typeface="Arial Black" panose="020B0A04020102020204" pitchFamily="34" charset="0"/>
              </a:rPr>
              <a:t>C:</a:t>
            </a:r>
            <a:endParaRPr lang="en-US" sz="280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56357" name="Text Box 37"/>
          <p:cNvSpPr txBox="1">
            <a:spLocks noChangeArrowheads="1"/>
          </p:cNvSpPr>
          <p:nvPr/>
        </p:nvSpPr>
        <p:spPr bwMode="auto">
          <a:xfrm>
            <a:off x="6667500" y="5694363"/>
            <a:ext cx="228600" cy="254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ctr">
            <a:spAutoFit/>
          </a:bodyPr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sz="1600">
                <a:solidFill>
                  <a:srgbClr val="FF9933"/>
                </a:solidFill>
                <a:latin typeface="Arial Black" panose="020B0A04020102020204" pitchFamily="34" charset="0"/>
              </a:rPr>
              <a:t>D:</a:t>
            </a:r>
            <a:endParaRPr lang="en-US" sz="280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56358" name="Text Box 38"/>
          <p:cNvSpPr txBox="1">
            <a:spLocks noChangeArrowheads="1"/>
          </p:cNvSpPr>
          <p:nvPr/>
        </p:nvSpPr>
        <p:spPr bwMode="auto">
          <a:xfrm>
            <a:off x="3867150" y="5638807"/>
            <a:ext cx="1600200" cy="3143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GB" sz="1400" b="1" dirty="0">
                <a:solidFill>
                  <a:srgbClr val="C0C0C0"/>
                </a:solidFill>
                <a:latin typeface="Arial" panose="020B0604020202020204" pitchFamily="34" charset="0"/>
              </a:rPr>
              <a:t>Red</a:t>
            </a:r>
            <a:endParaRPr lang="en-US" sz="1400" b="1" dirty="0">
              <a:solidFill>
                <a:srgbClr val="C0C0C0"/>
              </a:solidFill>
              <a:latin typeface="Arial" panose="020B0604020202020204" pitchFamily="34" charset="0"/>
            </a:endParaRPr>
          </a:p>
        </p:txBody>
      </p:sp>
      <p:sp>
        <p:nvSpPr>
          <p:cNvPr id="56359" name="Text Box 39"/>
          <p:cNvSpPr txBox="1">
            <a:spLocks noChangeArrowheads="1"/>
          </p:cNvSpPr>
          <p:nvPr/>
        </p:nvSpPr>
        <p:spPr bwMode="auto">
          <a:xfrm>
            <a:off x="6953250" y="5638807"/>
            <a:ext cx="1600200" cy="314325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GB" sz="1400" b="1" dirty="0">
                <a:solidFill>
                  <a:srgbClr val="C0C0C0"/>
                </a:solidFill>
                <a:latin typeface="Arial" panose="020B0604020202020204" pitchFamily="34" charset="0"/>
              </a:rPr>
              <a:t>Black</a:t>
            </a:r>
            <a:endParaRPr lang="en-US" sz="1400" b="1" dirty="0">
              <a:solidFill>
                <a:srgbClr val="C0C0C0"/>
              </a:solidFill>
              <a:latin typeface="Arial" panose="020B0604020202020204" pitchFamily="34" charset="0"/>
            </a:endParaRPr>
          </a:p>
        </p:txBody>
      </p:sp>
      <p:sp>
        <p:nvSpPr>
          <p:cNvPr id="40" name="Hexagon 39">
            <a:extLst>
              <a:ext uri="{FF2B5EF4-FFF2-40B4-BE49-F238E27FC236}">
                <a16:creationId xmlns:a16="http://schemas.microsoft.com/office/drawing/2014/main" id="{028C4054-540F-4060-B4BE-831B3147CED4}"/>
              </a:ext>
            </a:extLst>
          </p:cNvPr>
          <p:cNvSpPr/>
          <p:nvPr/>
        </p:nvSpPr>
        <p:spPr>
          <a:xfrm>
            <a:off x="6210300" y="3957845"/>
            <a:ext cx="2800350" cy="983837"/>
          </a:xfrm>
          <a:prstGeom prst="hexagon">
            <a:avLst>
              <a:gd name="adj" fmla="val 59186"/>
              <a:gd name="vf" fmla="val 115470"/>
            </a:avLst>
          </a:prstGeom>
          <a:solidFill>
            <a:srgbClr val="92D050">
              <a:alpha val="65098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994007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AutoShape 2"/>
          <p:cNvSpPr>
            <a:spLocks noChangeArrowheads="1"/>
          </p:cNvSpPr>
          <p:nvPr/>
        </p:nvSpPr>
        <p:spPr bwMode="auto">
          <a:xfrm>
            <a:off x="2838450" y="228600"/>
            <a:ext cx="6515100" cy="6400800"/>
          </a:xfrm>
          <a:prstGeom prst="flowChartAlternateProcess">
            <a:avLst/>
          </a:prstGeom>
          <a:gradFill rotWithShape="0">
            <a:gsLst>
              <a:gs pos="0">
                <a:srgbClr val="4D4D4D"/>
              </a:gs>
              <a:gs pos="50000">
                <a:srgbClr val="B2B2B2"/>
              </a:gs>
              <a:gs pos="100000">
                <a:srgbClr val="4D4D4D"/>
              </a:gs>
            </a:gsLst>
            <a:lin ang="0" scaled="1"/>
          </a:gra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1600">
              <a:solidFill>
                <a:srgbClr val="000000"/>
              </a:solidFill>
            </a:endParaRPr>
          </a:p>
        </p:txBody>
      </p:sp>
      <p:sp>
        <p:nvSpPr>
          <p:cNvPr id="56323" name="Line 3"/>
          <p:cNvSpPr>
            <a:spLocks noChangeShapeType="1"/>
          </p:cNvSpPr>
          <p:nvPr/>
        </p:nvSpPr>
        <p:spPr bwMode="auto">
          <a:xfrm>
            <a:off x="2838450" y="3657600"/>
            <a:ext cx="65151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1600">
              <a:solidFill>
                <a:srgbClr val="000000"/>
              </a:solidFill>
            </a:endParaRPr>
          </a:p>
        </p:txBody>
      </p:sp>
      <p:grpSp>
        <p:nvGrpSpPr>
          <p:cNvPr id="56324" name="Group 4"/>
          <p:cNvGrpSpPr>
            <a:grpSpLocks/>
          </p:cNvGrpSpPr>
          <p:nvPr/>
        </p:nvGrpSpPr>
        <p:grpSpPr bwMode="auto">
          <a:xfrm>
            <a:off x="2838450" y="3962400"/>
            <a:ext cx="6515100" cy="990600"/>
            <a:chOff x="144" y="2496"/>
            <a:chExt cx="5472" cy="624"/>
          </a:xfrm>
        </p:grpSpPr>
        <p:sp>
          <p:nvSpPr>
            <p:cNvPr id="56325" name="Line 5"/>
            <p:cNvSpPr>
              <a:spLocks noChangeShapeType="1"/>
            </p:cNvSpPr>
            <p:nvPr/>
          </p:nvSpPr>
          <p:spPr bwMode="auto">
            <a:xfrm>
              <a:off x="2784" y="2809"/>
              <a:ext cx="192" cy="0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GB" sz="1600">
                <a:solidFill>
                  <a:srgbClr val="000000"/>
                </a:solidFill>
              </a:endParaRPr>
            </a:p>
          </p:txBody>
        </p:sp>
        <p:grpSp>
          <p:nvGrpSpPr>
            <p:cNvPr id="56326" name="Group 6"/>
            <p:cNvGrpSpPr>
              <a:grpSpLocks/>
            </p:cNvGrpSpPr>
            <p:nvPr/>
          </p:nvGrpSpPr>
          <p:grpSpPr bwMode="auto">
            <a:xfrm>
              <a:off x="2976" y="2496"/>
              <a:ext cx="2640" cy="624"/>
              <a:chOff x="2976" y="2496"/>
              <a:chExt cx="2640" cy="624"/>
            </a:xfrm>
          </p:grpSpPr>
          <p:sp>
            <p:nvSpPr>
              <p:cNvPr id="56327" name="Line 7"/>
              <p:cNvSpPr>
                <a:spLocks noChangeShapeType="1"/>
              </p:cNvSpPr>
              <p:nvPr/>
            </p:nvSpPr>
            <p:spPr bwMode="auto">
              <a:xfrm>
                <a:off x="5328" y="2809"/>
                <a:ext cx="288" cy="0"/>
              </a:xfrm>
              <a:prstGeom prst="line">
                <a:avLst/>
              </a:prstGeom>
              <a:noFill/>
              <a:ln w="28575">
                <a:solidFill>
                  <a:srgbClr val="FFFFFF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GB" sz="1600">
                  <a:solidFill>
                    <a:srgbClr val="000000"/>
                  </a:solidFill>
                </a:endParaRPr>
              </a:p>
            </p:txBody>
          </p:sp>
          <p:sp>
            <p:nvSpPr>
              <p:cNvPr id="56328" name="AutoShape 8"/>
              <p:cNvSpPr>
                <a:spLocks noChangeArrowheads="1"/>
              </p:cNvSpPr>
              <p:nvPr/>
            </p:nvSpPr>
            <p:spPr bwMode="auto">
              <a:xfrm>
                <a:off x="2976" y="2496"/>
                <a:ext cx="2352" cy="624"/>
              </a:xfrm>
              <a:prstGeom prst="flowChartPreparation">
                <a:avLst/>
              </a:prstGeom>
              <a:solidFill>
                <a:schemeClr val="tx1"/>
              </a:solidFill>
              <a:ln w="28575">
                <a:solidFill>
                  <a:srgbClr val="FFFFFF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GB" sz="1600">
                  <a:solidFill>
                    <a:srgbClr val="000000"/>
                  </a:solidFill>
                </a:endParaRPr>
              </a:p>
            </p:txBody>
          </p:sp>
        </p:grpSp>
        <p:grpSp>
          <p:nvGrpSpPr>
            <p:cNvPr id="56329" name="Group 9"/>
            <p:cNvGrpSpPr>
              <a:grpSpLocks/>
            </p:cNvGrpSpPr>
            <p:nvPr/>
          </p:nvGrpSpPr>
          <p:grpSpPr bwMode="auto">
            <a:xfrm flipH="1">
              <a:off x="144" y="2496"/>
              <a:ext cx="2640" cy="624"/>
              <a:chOff x="2976" y="2496"/>
              <a:chExt cx="2640" cy="624"/>
            </a:xfrm>
          </p:grpSpPr>
          <p:sp>
            <p:nvSpPr>
              <p:cNvPr id="56330" name="Line 10"/>
              <p:cNvSpPr>
                <a:spLocks noChangeShapeType="1"/>
              </p:cNvSpPr>
              <p:nvPr/>
            </p:nvSpPr>
            <p:spPr bwMode="auto">
              <a:xfrm>
                <a:off x="5328" y="2809"/>
                <a:ext cx="288" cy="0"/>
              </a:xfrm>
              <a:prstGeom prst="line">
                <a:avLst/>
              </a:prstGeom>
              <a:noFill/>
              <a:ln w="28575">
                <a:solidFill>
                  <a:srgbClr val="FFFFFF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GB" sz="1600">
                  <a:solidFill>
                    <a:srgbClr val="000000"/>
                  </a:solidFill>
                </a:endParaRPr>
              </a:p>
            </p:txBody>
          </p:sp>
          <p:sp>
            <p:nvSpPr>
              <p:cNvPr id="56331" name="AutoShape 11"/>
              <p:cNvSpPr>
                <a:spLocks noChangeArrowheads="1"/>
              </p:cNvSpPr>
              <p:nvPr/>
            </p:nvSpPr>
            <p:spPr bwMode="auto">
              <a:xfrm>
                <a:off x="2976" y="2496"/>
                <a:ext cx="2352" cy="624"/>
              </a:xfrm>
              <a:prstGeom prst="flowChartPreparation">
                <a:avLst/>
              </a:prstGeom>
              <a:solidFill>
                <a:schemeClr val="tx1"/>
              </a:solidFill>
              <a:ln w="28575">
                <a:solidFill>
                  <a:srgbClr val="FFFFFF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GB" sz="1600">
                  <a:solidFill>
                    <a:srgbClr val="000000"/>
                  </a:solidFill>
                </a:endParaRPr>
              </a:p>
            </p:txBody>
          </p:sp>
        </p:grpSp>
      </p:grpSp>
      <p:sp>
        <p:nvSpPr>
          <p:cNvPr id="56332" name="AutoShape 12">
            <a:hlinkClick r:id="rId2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6381750" y="4322763"/>
            <a:ext cx="228600" cy="304800"/>
          </a:xfrm>
          <a:prstGeom prst="diamond">
            <a:avLst/>
          </a:prstGeom>
          <a:solidFill>
            <a:srgbClr val="FF9933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1600">
              <a:solidFill>
                <a:srgbClr val="000000"/>
              </a:solidFill>
            </a:endParaRPr>
          </a:p>
        </p:txBody>
      </p:sp>
      <p:sp>
        <p:nvSpPr>
          <p:cNvPr id="56333" name="AutoShape 13"/>
          <p:cNvSpPr>
            <a:spLocks noChangeArrowheads="1"/>
          </p:cNvSpPr>
          <p:nvPr/>
        </p:nvSpPr>
        <p:spPr bwMode="auto">
          <a:xfrm>
            <a:off x="8782051" y="4419607"/>
            <a:ext cx="69056" cy="92075"/>
          </a:xfrm>
          <a:prstGeom prst="flowChartConnector">
            <a:avLst/>
          </a:prstGeom>
          <a:gradFill rotWithShape="0">
            <a:gsLst>
              <a:gs pos="0">
                <a:schemeClr val="bg2"/>
              </a:gs>
              <a:gs pos="100000">
                <a:srgbClr val="B2B2B2"/>
              </a:gs>
            </a:gsLst>
            <a:lin ang="18900000" scaled="1"/>
          </a:gra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1600">
              <a:solidFill>
                <a:srgbClr val="000000"/>
              </a:solidFill>
            </a:endParaRPr>
          </a:p>
        </p:txBody>
      </p:sp>
      <p:sp>
        <p:nvSpPr>
          <p:cNvPr id="56334" name="AutoShape 14">
            <a:hlinkClick r:id="rId3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3352800" y="4322763"/>
            <a:ext cx="228600" cy="304800"/>
          </a:xfrm>
          <a:prstGeom prst="diamond">
            <a:avLst/>
          </a:prstGeom>
          <a:solidFill>
            <a:srgbClr val="FF9933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1600">
              <a:solidFill>
                <a:srgbClr val="000000"/>
              </a:solidFill>
            </a:endParaRPr>
          </a:p>
        </p:txBody>
      </p:sp>
      <p:sp>
        <p:nvSpPr>
          <p:cNvPr id="56335" name="AutoShape 15"/>
          <p:cNvSpPr>
            <a:spLocks noChangeArrowheads="1"/>
          </p:cNvSpPr>
          <p:nvPr/>
        </p:nvSpPr>
        <p:spPr bwMode="auto">
          <a:xfrm>
            <a:off x="5753101" y="4419607"/>
            <a:ext cx="69056" cy="92075"/>
          </a:xfrm>
          <a:prstGeom prst="flowChartConnector">
            <a:avLst/>
          </a:prstGeom>
          <a:gradFill rotWithShape="0">
            <a:gsLst>
              <a:gs pos="0">
                <a:schemeClr val="bg2"/>
              </a:gs>
              <a:gs pos="100000">
                <a:srgbClr val="B2B2B2"/>
              </a:gs>
            </a:gsLst>
            <a:lin ang="18900000" scaled="1"/>
          </a:gra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1600">
              <a:solidFill>
                <a:srgbClr val="000000"/>
              </a:solidFill>
            </a:endParaRPr>
          </a:p>
        </p:txBody>
      </p:sp>
      <p:sp>
        <p:nvSpPr>
          <p:cNvPr id="56336" name="Text Box 16"/>
          <p:cNvSpPr txBox="1">
            <a:spLocks noChangeArrowheads="1"/>
          </p:cNvSpPr>
          <p:nvPr/>
        </p:nvSpPr>
        <p:spPr bwMode="auto">
          <a:xfrm>
            <a:off x="3638550" y="4322763"/>
            <a:ext cx="228600" cy="254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ctr">
            <a:spAutoFit/>
          </a:bodyPr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sz="1600">
                <a:solidFill>
                  <a:srgbClr val="FF9933"/>
                </a:solidFill>
                <a:latin typeface="Arial Black" panose="020B0A04020102020204" pitchFamily="34" charset="0"/>
              </a:rPr>
              <a:t>A:</a:t>
            </a:r>
            <a:endParaRPr lang="en-US" sz="280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56337" name="Text Box 17"/>
          <p:cNvSpPr txBox="1">
            <a:spLocks noChangeArrowheads="1"/>
          </p:cNvSpPr>
          <p:nvPr/>
        </p:nvSpPr>
        <p:spPr bwMode="auto">
          <a:xfrm>
            <a:off x="6667500" y="4322763"/>
            <a:ext cx="228600" cy="254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ctr">
            <a:spAutoFit/>
          </a:bodyPr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sz="1600">
                <a:solidFill>
                  <a:srgbClr val="FF9933"/>
                </a:solidFill>
                <a:latin typeface="Arial Black" panose="020B0A04020102020204" pitchFamily="34" charset="0"/>
              </a:rPr>
              <a:t>B:</a:t>
            </a:r>
            <a:endParaRPr lang="en-US" sz="280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56338" name="Text Box 18"/>
          <p:cNvSpPr txBox="1">
            <a:spLocks noChangeArrowheads="1"/>
          </p:cNvSpPr>
          <p:nvPr/>
        </p:nvSpPr>
        <p:spPr bwMode="auto">
          <a:xfrm>
            <a:off x="3867150" y="4267207"/>
            <a:ext cx="1600200" cy="3143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sz="1400" b="1" dirty="0">
                <a:solidFill>
                  <a:srgbClr val="C0C0C0"/>
                </a:solidFill>
                <a:latin typeface="Arial" panose="020B0604020202020204" pitchFamily="34" charset="0"/>
              </a:rPr>
              <a:t>Using ethanol</a:t>
            </a:r>
          </a:p>
        </p:txBody>
      </p:sp>
      <p:sp>
        <p:nvSpPr>
          <p:cNvPr id="56339" name="Text Box 19"/>
          <p:cNvSpPr txBox="1">
            <a:spLocks noChangeArrowheads="1"/>
          </p:cNvSpPr>
          <p:nvPr/>
        </p:nvSpPr>
        <p:spPr bwMode="auto">
          <a:xfrm>
            <a:off x="6953250" y="4267207"/>
            <a:ext cx="1600200" cy="314325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GB" sz="1400" b="1" dirty="0">
                <a:solidFill>
                  <a:srgbClr val="C0C0C0"/>
                </a:solidFill>
                <a:latin typeface="Arial" panose="020B0604020202020204" pitchFamily="34" charset="0"/>
              </a:rPr>
              <a:t>Using biuret</a:t>
            </a:r>
            <a:endParaRPr lang="en-US" sz="1400" b="1" dirty="0">
              <a:solidFill>
                <a:srgbClr val="C0C0C0"/>
              </a:solidFill>
              <a:latin typeface="Arial" panose="020B0604020202020204" pitchFamily="34" charset="0"/>
            </a:endParaRPr>
          </a:p>
        </p:txBody>
      </p:sp>
      <p:grpSp>
        <p:nvGrpSpPr>
          <p:cNvPr id="56340" name="Group 20"/>
          <p:cNvGrpSpPr>
            <a:grpSpLocks/>
          </p:cNvGrpSpPr>
          <p:nvPr/>
        </p:nvGrpSpPr>
        <p:grpSpPr bwMode="auto">
          <a:xfrm>
            <a:off x="3181353" y="609606"/>
            <a:ext cx="5885260" cy="1676097"/>
            <a:chOff x="432" y="384"/>
            <a:chExt cx="4944" cy="2489"/>
          </a:xfrm>
        </p:grpSpPr>
        <p:sp>
          <p:nvSpPr>
            <p:cNvPr id="56341" name="AutoShape 21"/>
            <p:cNvSpPr>
              <a:spLocks noChangeArrowheads="1"/>
            </p:cNvSpPr>
            <p:nvPr/>
          </p:nvSpPr>
          <p:spPr bwMode="auto">
            <a:xfrm>
              <a:off x="432" y="384"/>
              <a:ext cx="4944" cy="2489"/>
            </a:xfrm>
            <a:prstGeom prst="flowChartAlternateProcess">
              <a:avLst/>
            </a:prstGeom>
            <a:solidFill>
              <a:schemeClr val="tx1"/>
            </a:solidFill>
            <a:ln w="28575">
              <a:solidFill>
                <a:srgbClr val="FFFFFF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2400" dirty="0">
                  <a:solidFill>
                    <a:srgbClr val="C0C0C0"/>
                  </a:solidFill>
                  <a:latin typeface="Arial" panose="020B0604020202020204" pitchFamily="34" charset="0"/>
                </a:rPr>
                <a:t>£4000</a:t>
              </a:r>
            </a:p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GB" sz="2000" dirty="0">
                  <a:solidFill>
                    <a:srgbClr val="CCCCFF"/>
                  </a:solidFill>
                  <a:latin typeface="Arial" panose="020B0604020202020204" pitchFamily="34" charset="0"/>
                </a:rPr>
                <a:t>4. How would you test for fats?</a:t>
              </a:r>
              <a:endParaRPr lang="en-US" sz="2000" dirty="0">
                <a:solidFill>
                  <a:srgbClr val="CCCCFF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56342" name="AutoShape 22"/>
            <p:cNvSpPr>
              <a:spLocks noChangeArrowheads="1"/>
            </p:cNvSpPr>
            <p:nvPr/>
          </p:nvSpPr>
          <p:spPr bwMode="auto">
            <a:xfrm>
              <a:off x="528" y="1152"/>
              <a:ext cx="192" cy="192"/>
            </a:xfrm>
            <a:prstGeom prst="diamond">
              <a:avLst/>
            </a:prstGeom>
            <a:solidFill>
              <a:srgbClr val="FF9933"/>
            </a:solidFill>
            <a:ln w="28575">
              <a:solidFill>
                <a:srgbClr val="FFFFFF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GB" sz="1600">
                <a:solidFill>
                  <a:srgbClr val="000000"/>
                </a:solidFill>
              </a:endParaRPr>
            </a:p>
          </p:txBody>
        </p:sp>
        <p:sp>
          <p:nvSpPr>
            <p:cNvPr id="56343" name="AutoShape 23"/>
            <p:cNvSpPr>
              <a:spLocks noChangeArrowheads="1"/>
            </p:cNvSpPr>
            <p:nvPr/>
          </p:nvSpPr>
          <p:spPr bwMode="auto">
            <a:xfrm>
              <a:off x="5088" y="1152"/>
              <a:ext cx="192" cy="192"/>
            </a:xfrm>
            <a:prstGeom prst="diamond">
              <a:avLst/>
            </a:prstGeom>
            <a:solidFill>
              <a:srgbClr val="FF9933"/>
            </a:solidFill>
            <a:ln w="28575">
              <a:solidFill>
                <a:srgbClr val="FFFFFF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GB" sz="1600">
                <a:solidFill>
                  <a:srgbClr val="000000"/>
                </a:solidFill>
              </a:endParaRPr>
            </a:p>
          </p:txBody>
        </p:sp>
      </p:grpSp>
      <p:grpSp>
        <p:nvGrpSpPr>
          <p:cNvPr id="56344" name="Group 24"/>
          <p:cNvGrpSpPr>
            <a:grpSpLocks/>
          </p:cNvGrpSpPr>
          <p:nvPr/>
        </p:nvGrpSpPr>
        <p:grpSpPr bwMode="auto">
          <a:xfrm>
            <a:off x="2838450" y="5334000"/>
            <a:ext cx="6515100" cy="990600"/>
            <a:chOff x="144" y="2496"/>
            <a:chExt cx="5472" cy="624"/>
          </a:xfrm>
        </p:grpSpPr>
        <p:sp>
          <p:nvSpPr>
            <p:cNvPr id="56345" name="Line 25"/>
            <p:cNvSpPr>
              <a:spLocks noChangeShapeType="1"/>
            </p:cNvSpPr>
            <p:nvPr/>
          </p:nvSpPr>
          <p:spPr bwMode="auto">
            <a:xfrm>
              <a:off x="2784" y="2809"/>
              <a:ext cx="192" cy="0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GB" sz="1600">
                <a:solidFill>
                  <a:srgbClr val="000000"/>
                </a:solidFill>
              </a:endParaRPr>
            </a:p>
          </p:txBody>
        </p:sp>
        <p:grpSp>
          <p:nvGrpSpPr>
            <p:cNvPr id="56346" name="Group 26"/>
            <p:cNvGrpSpPr>
              <a:grpSpLocks/>
            </p:cNvGrpSpPr>
            <p:nvPr/>
          </p:nvGrpSpPr>
          <p:grpSpPr bwMode="auto">
            <a:xfrm>
              <a:off x="2976" y="2496"/>
              <a:ext cx="2640" cy="624"/>
              <a:chOff x="2976" y="2496"/>
              <a:chExt cx="2640" cy="624"/>
            </a:xfrm>
          </p:grpSpPr>
          <p:sp>
            <p:nvSpPr>
              <p:cNvPr id="56347" name="Line 27"/>
              <p:cNvSpPr>
                <a:spLocks noChangeShapeType="1"/>
              </p:cNvSpPr>
              <p:nvPr/>
            </p:nvSpPr>
            <p:spPr bwMode="auto">
              <a:xfrm>
                <a:off x="5328" y="2809"/>
                <a:ext cx="288" cy="0"/>
              </a:xfrm>
              <a:prstGeom prst="line">
                <a:avLst/>
              </a:prstGeom>
              <a:noFill/>
              <a:ln w="28575">
                <a:solidFill>
                  <a:srgbClr val="FFFFFF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GB" sz="1600">
                  <a:solidFill>
                    <a:srgbClr val="000000"/>
                  </a:solidFill>
                </a:endParaRPr>
              </a:p>
            </p:txBody>
          </p:sp>
          <p:sp>
            <p:nvSpPr>
              <p:cNvPr id="56348" name="AutoShape 28"/>
              <p:cNvSpPr>
                <a:spLocks noChangeArrowheads="1"/>
              </p:cNvSpPr>
              <p:nvPr/>
            </p:nvSpPr>
            <p:spPr bwMode="auto">
              <a:xfrm>
                <a:off x="2976" y="2496"/>
                <a:ext cx="2352" cy="624"/>
              </a:xfrm>
              <a:prstGeom prst="flowChartPreparation">
                <a:avLst/>
              </a:prstGeom>
              <a:solidFill>
                <a:schemeClr val="tx1"/>
              </a:solidFill>
              <a:ln w="28575">
                <a:solidFill>
                  <a:srgbClr val="FFFFFF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GB" sz="1600">
                  <a:solidFill>
                    <a:srgbClr val="000000"/>
                  </a:solidFill>
                </a:endParaRPr>
              </a:p>
            </p:txBody>
          </p:sp>
        </p:grpSp>
        <p:grpSp>
          <p:nvGrpSpPr>
            <p:cNvPr id="56349" name="Group 29"/>
            <p:cNvGrpSpPr>
              <a:grpSpLocks/>
            </p:cNvGrpSpPr>
            <p:nvPr/>
          </p:nvGrpSpPr>
          <p:grpSpPr bwMode="auto">
            <a:xfrm flipH="1">
              <a:off x="144" y="2496"/>
              <a:ext cx="2640" cy="624"/>
              <a:chOff x="2976" y="2496"/>
              <a:chExt cx="2640" cy="624"/>
            </a:xfrm>
          </p:grpSpPr>
          <p:sp>
            <p:nvSpPr>
              <p:cNvPr id="56350" name="Line 30"/>
              <p:cNvSpPr>
                <a:spLocks noChangeShapeType="1"/>
              </p:cNvSpPr>
              <p:nvPr/>
            </p:nvSpPr>
            <p:spPr bwMode="auto">
              <a:xfrm>
                <a:off x="5328" y="2809"/>
                <a:ext cx="288" cy="0"/>
              </a:xfrm>
              <a:prstGeom prst="line">
                <a:avLst/>
              </a:prstGeom>
              <a:noFill/>
              <a:ln w="28575">
                <a:solidFill>
                  <a:srgbClr val="FFFFFF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GB" sz="1600">
                  <a:solidFill>
                    <a:srgbClr val="000000"/>
                  </a:solidFill>
                </a:endParaRPr>
              </a:p>
            </p:txBody>
          </p:sp>
          <p:sp>
            <p:nvSpPr>
              <p:cNvPr id="56351" name="AutoShape 31"/>
              <p:cNvSpPr>
                <a:spLocks noChangeArrowheads="1"/>
              </p:cNvSpPr>
              <p:nvPr/>
            </p:nvSpPr>
            <p:spPr bwMode="auto">
              <a:xfrm>
                <a:off x="2976" y="2496"/>
                <a:ext cx="2352" cy="624"/>
              </a:xfrm>
              <a:prstGeom prst="flowChartPreparation">
                <a:avLst/>
              </a:prstGeom>
              <a:solidFill>
                <a:schemeClr val="tx1"/>
              </a:solidFill>
              <a:ln w="28575">
                <a:solidFill>
                  <a:srgbClr val="FFFFFF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GB" sz="1600">
                  <a:solidFill>
                    <a:srgbClr val="000000"/>
                  </a:solidFill>
                </a:endParaRPr>
              </a:p>
            </p:txBody>
          </p:sp>
        </p:grpSp>
      </p:grpSp>
      <p:sp>
        <p:nvSpPr>
          <p:cNvPr id="56352" name="AutoShape 32">
            <a:hlinkClick r:id="rId2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6381750" y="5694363"/>
            <a:ext cx="228600" cy="304800"/>
          </a:xfrm>
          <a:prstGeom prst="diamond">
            <a:avLst/>
          </a:prstGeom>
          <a:solidFill>
            <a:srgbClr val="FF9933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1600">
              <a:solidFill>
                <a:srgbClr val="000000"/>
              </a:solidFill>
            </a:endParaRPr>
          </a:p>
        </p:txBody>
      </p:sp>
      <p:sp>
        <p:nvSpPr>
          <p:cNvPr id="56353" name="AutoShape 33"/>
          <p:cNvSpPr>
            <a:spLocks noChangeArrowheads="1"/>
          </p:cNvSpPr>
          <p:nvPr/>
        </p:nvSpPr>
        <p:spPr bwMode="auto">
          <a:xfrm>
            <a:off x="8782051" y="5791207"/>
            <a:ext cx="69056" cy="92075"/>
          </a:xfrm>
          <a:prstGeom prst="flowChartConnector">
            <a:avLst/>
          </a:prstGeom>
          <a:gradFill rotWithShape="0">
            <a:gsLst>
              <a:gs pos="0">
                <a:schemeClr val="bg2"/>
              </a:gs>
              <a:gs pos="100000">
                <a:srgbClr val="B2B2B2"/>
              </a:gs>
            </a:gsLst>
            <a:lin ang="18900000" scaled="1"/>
          </a:gra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1600">
              <a:solidFill>
                <a:srgbClr val="000000"/>
              </a:solidFill>
            </a:endParaRPr>
          </a:p>
        </p:txBody>
      </p:sp>
      <p:sp>
        <p:nvSpPr>
          <p:cNvPr id="56354" name="AutoShape 34">
            <a:hlinkClick r:id="rId2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3352800" y="5694363"/>
            <a:ext cx="228600" cy="304800"/>
          </a:xfrm>
          <a:prstGeom prst="diamond">
            <a:avLst/>
          </a:prstGeom>
          <a:solidFill>
            <a:srgbClr val="FF9933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1600">
              <a:solidFill>
                <a:srgbClr val="000000"/>
              </a:solidFill>
            </a:endParaRPr>
          </a:p>
        </p:txBody>
      </p:sp>
      <p:sp>
        <p:nvSpPr>
          <p:cNvPr id="56355" name="AutoShape 35"/>
          <p:cNvSpPr>
            <a:spLocks noChangeArrowheads="1"/>
          </p:cNvSpPr>
          <p:nvPr/>
        </p:nvSpPr>
        <p:spPr bwMode="auto">
          <a:xfrm>
            <a:off x="5753101" y="5791207"/>
            <a:ext cx="69056" cy="92075"/>
          </a:xfrm>
          <a:prstGeom prst="flowChartConnector">
            <a:avLst/>
          </a:prstGeom>
          <a:gradFill rotWithShape="0">
            <a:gsLst>
              <a:gs pos="0">
                <a:schemeClr val="bg2"/>
              </a:gs>
              <a:gs pos="100000">
                <a:srgbClr val="B2B2B2"/>
              </a:gs>
            </a:gsLst>
            <a:lin ang="18900000" scaled="1"/>
          </a:gra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1600">
              <a:solidFill>
                <a:srgbClr val="000000"/>
              </a:solidFill>
            </a:endParaRPr>
          </a:p>
        </p:txBody>
      </p:sp>
      <p:sp>
        <p:nvSpPr>
          <p:cNvPr id="56356" name="Text Box 36"/>
          <p:cNvSpPr txBox="1">
            <a:spLocks noChangeArrowheads="1"/>
          </p:cNvSpPr>
          <p:nvPr/>
        </p:nvSpPr>
        <p:spPr bwMode="auto">
          <a:xfrm>
            <a:off x="3638550" y="5694363"/>
            <a:ext cx="228600" cy="254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ctr">
            <a:spAutoFit/>
          </a:bodyPr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sz="1600">
                <a:solidFill>
                  <a:srgbClr val="FF9933"/>
                </a:solidFill>
                <a:latin typeface="Arial Black" panose="020B0A04020102020204" pitchFamily="34" charset="0"/>
              </a:rPr>
              <a:t>C:</a:t>
            </a:r>
            <a:endParaRPr lang="en-US" sz="280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56357" name="Text Box 37"/>
          <p:cNvSpPr txBox="1">
            <a:spLocks noChangeArrowheads="1"/>
          </p:cNvSpPr>
          <p:nvPr/>
        </p:nvSpPr>
        <p:spPr bwMode="auto">
          <a:xfrm>
            <a:off x="6667500" y="5694363"/>
            <a:ext cx="228600" cy="254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ctr">
            <a:spAutoFit/>
          </a:bodyPr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sz="1600">
                <a:solidFill>
                  <a:srgbClr val="FF9933"/>
                </a:solidFill>
                <a:latin typeface="Arial Black" panose="020B0A04020102020204" pitchFamily="34" charset="0"/>
              </a:rPr>
              <a:t>D:</a:t>
            </a:r>
            <a:endParaRPr lang="en-US" sz="280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56358" name="Text Box 38"/>
          <p:cNvSpPr txBox="1">
            <a:spLocks noChangeArrowheads="1"/>
          </p:cNvSpPr>
          <p:nvPr/>
        </p:nvSpPr>
        <p:spPr bwMode="auto">
          <a:xfrm>
            <a:off x="3867150" y="5638807"/>
            <a:ext cx="1600200" cy="3143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GB" sz="1400" b="1" dirty="0">
                <a:solidFill>
                  <a:srgbClr val="C0C0C0"/>
                </a:solidFill>
                <a:latin typeface="Arial" panose="020B0604020202020204" pitchFamily="34" charset="0"/>
              </a:rPr>
              <a:t>Using iodine</a:t>
            </a:r>
            <a:endParaRPr lang="en-US" sz="1400" b="1" dirty="0">
              <a:solidFill>
                <a:srgbClr val="C0C0C0"/>
              </a:solidFill>
              <a:latin typeface="Arial" panose="020B0604020202020204" pitchFamily="34" charset="0"/>
            </a:endParaRPr>
          </a:p>
        </p:txBody>
      </p:sp>
      <p:sp>
        <p:nvSpPr>
          <p:cNvPr id="56359" name="Text Box 39"/>
          <p:cNvSpPr txBox="1">
            <a:spLocks noChangeArrowheads="1"/>
          </p:cNvSpPr>
          <p:nvPr/>
        </p:nvSpPr>
        <p:spPr bwMode="auto">
          <a:xfrm>
            <a:off x="6953250" y="5638804"/>
            <a:ext cx="1600200" cy="52322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GB" sz="1400" b="1" dirty="0">
                <a:solidFill>
                  <a:srgbClr val="C0C0C0"/>
                </a:solidFill>
                <a:latin typeface="Arial" panose="020B0604020202020204" pitchFamily="34" charset="0"/>
              </a:rPr>
              <a:t>Using Benedict’s</a:t>
            </a:r>
            <a:endParaRPr lang="en-US" sz="1400" b="1" dirty="0">
              <a:solidFill>
                <a:srgbClr val="C0C0C0"/>
              </a:solidFill>
              <a:latin typeface="Arial" panose="020B0604020202020204" pitchFamily="34" charset="0"/>
            </a:endParaRPr>
          </a:p>
        </p:txBody>
      </p:sp>
      <p:sp>
        <p:nvSpPr>
          <p:cNvPr id="40" name="Hexagon 39">
            <a:extLst>
              <a:ext uri="{FF2B5EF4-FFF2-40B4-BE49-F238E27FC236}">
                <a16:creationId xmlns:a16="http://schemas.microsoft.com/office/drawing/2014/main" id="{B2BD1D5A-7D9E-4460-8A9C-8D3ECD04BF02}"/>
              </a:ext>
            </a:extLst>
          </p:cNvPr>
          <p:cNvSpPr/>
          <p:nvPr/>
        </p:nvSpPr>
        <p:spPr>
          <a:xfrm>
            <a:off x="3181349" y="3978695"/>
            <a:ext cx="2800350" cy="983837"/>
          </a:xfrm>
          <a:prstGeom prst="hexagon">
            <a:avLst>
              <a:gd name="adj" fmla="val 59186"/>
              <a:gd name="vf" fmla="val 115470"/>
            </a:avLst>
          </a:prstGeom>
          <a:solidFill>
            <a:srgbClr val="92D050">
              <a:alpha val="65098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835503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AutoShape 2"/>
          <p:cNvSpPr>
            <a:spLocks noChangeArrowheads="1"/>
          </p:cNvSpPr>
          <p:nvPr/>
        </p:nvSpPr>
        <p:spPr bwMode="auto">
          <a:xfrm>
            <a:off x="2838450" y="228600"/>
            <a:ext cx="6515100" cy="6400800"/>
          </a:xfrm>
          <a:prstGeom prst="flowChartAlternateProcess">
            <a:avLst/>
          </a:prstGeom>
          <a:gradFill rotWithShape="0">
            <a:gsLst>
              <a:gs pos="0">
                <a:srgbClr val="4D4D4D"/>
              </a:gs>
              <a:gs pos="50000">
                <a:srgbClr val="B2B2B2"/>
              </a:gs>
              <a:gs pos="100000">
                <a:srgbClr val="4D4D4D"/>
              </a:gs>
            </a:gsLst>
            <a:lin ang="0" scaled="1"/>
          </a:gra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1600">
              <a:solidFill>
                <a:srgbClr val="000000"/>
              </a:solidFill>
            </a:endParaRPr>
          </a:p>
        </p:txBody>
      </p:sp>
      <p:sp>
        <p:nvSpPr>
          <p:cNvPr id="56323" name="Line 3"/>
          <p:cNvSpPr>
            <a:spLocks noChangeShapeType="1"/>
          </p:cNvSpPr>
          <p:nvPr/>
        </p:nvSpPr>
        <p:spPr bwMode="auto">
          <a:xfrm>
            <a:off x="2838450" y="3657600"/>
            <a:ext cx="65151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1600">
              <a:solidFill>
                <a:srgbClr val="000000"/>
              </a:solidFill>
            </a:endParaRPr>
          </a:p>
        </p:txBody>
      </p:sp>
      <p:grpSp>
        <p:nvGrpSpPr>
          <p:cNvPr id="56324" name="Group 4"/>
          <p:cNvGrpSpPr>
            <a:grpSpLocks/>
          </p:cNvGrpSpPr>
          <p:nvPr/>
        </p:nvGrpSpPr>
        <p:grpSpPr bwMode="auto">
          <a:xfrm>
            <a:off x="2838450" y="3962400"/>
            <a:ext cx="6515100" cy="990600"/>
            <a:chOff x="144" y="2496"/>
            <a:chExt cx="5472" cy="624"/>
          </a:xfrm>
        </p:grpSpPr>
        <p:sp>
          <p:nvSpPr>
            <p:cNvPr id="56325" name="Line 5"/>
            <p:cNvSpPr>
              <a:spLocks noChangeShapeType="1"/>
            </p:cNvSpPr>
            <p:nvPr/>
          </p:nvSpPr>
          <p:spPr bwMode="auto">
            <a:xfrm>
              <a:off x="2784" y="2809"/>
              <a:ext cx="192" cy="0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GB" sz="1600">
                <a:solidFill>
                  <a:srgbClr val="000000"/>
                </a:solidFill>
              </a:endParaRPr>
            </a:p>
          </p:txBody>
        </p:sp>
        <p:grpSp>
          <p:nvGrpSpPr>
            <p:cNvPr id="56326" name="Group 6"/>
            <p:cNvGrpSpPr>
              <a:grpSpLocks/>
            </p:cNvGrpSpPr>
            <p:nvPr/>
          </p:nvGrpSpPr>
          <p:grpSpPr bwMode="auto">
            <a:xfrm>
              <a:off x="2976" y="2496"/>
              <a:ext cx="2640" cy="624"/>
              <a:chOff x="2976" y="2496"/>
              <a:chExt cx="2640" cy="624"/>
            </a:xfrm>
          </p:grpSpPr>
          <p:sp>
            <p:nvSpPr>
              <p:cNvPr id="56327" name="Line 7"/>
              <p:cNvSpPr>
                <a:spLocks noChangeShapeType="1"/>
              </p:cNvSpPr>
              <p:nvPr/>
            </p:nvSpPr>
            <p:spPr bwMode="auto">
              <a:xfrm>
                <a:off x="5328" y="2809"/>
                <a:ext cx="288" cy="0"/>
              </a:xfrm>
              <a:prstGeom prst="line">
                <a:avLst/>
              </a:prstGeom>
              <a:noFill/>
              <a:ln w="28575">
                <a:solidFill>
                  <a:srgbClr val="FFFFFF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GB" sz="1600">
                  <a:solidFill>
                    <a:srgbClr val="000000"/>
                  </a:solidFill>
                </a:endParaRPr>
              </a:p>
            </p:txBody>
          </p:sp>
          <p:sp>
            <p:nvSpPr>
              <p:cNvPr id="56328" name="AutoShape 8"/>
              <p:cNvSpPr>
                <a:spLocks noChangeArrowheads="1"/>
              </p:cNvSpPr>
              <p:nvPr/>
            </p:nvSpPr>
            <p:spPr bwMode="auto">
              <a:xfrm>
                <a:off x="2976" y="2496"/>
                <a:ext cx="2352" cy="624"/>
              </a:xfrm>
              <a:prstGeom prst="flowChartPreparation">
                <a:avLst/>
              </a:prstGeom>
              <a:solidFill>
                <a:schemeClr val="tx1"/>
              </a:solidFill>
              <a:ln w="28575">
                <a:solidFill>
                  <a:srgbClr val="FFFFFF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GB" sz="1600">
                  <a:solidFill>
                    <a:srgbClr val="000000"/>
                  </a:solidFill>
                </a:endParaRPr>
              </a:p>
            </p:txBody>
          </p:sp>
        </p:grpSp>
        <p:grpSp>
          <p:nvGrpSpPr>
            <p:cNvPr id="56329" name="Group 9"/>
            <p:cNvGrpSpPr>
              <a:grpSpLocks/>
            </p:cNvGrpSpPr>
            <p:nvPr/>
          </p:nvGrpSpPr>
          <p:grpSpPr bwMode="auto">
            <a:xfrm flipH="1">
              <a:off x="144" y="2496"/>
              <a:ext cx="2640" cy="624"/>
              <a:chOff x="2976" y="2496"/>
              <a:chExt cx="2640" cy="624"/>
            </a:xfrm>
          </p:grpSpPr>
          <p:sp>
            <p:nvSpPr>
              <p:cNvPr id="56330" name="Line 10"/>
              <p:cNvSpPr>
                <a:spLocks noChangeShapeType="1"/>
              </p:cNvSpPr>
              <p:nvPr/>
            </p:nvSpPr>
            <p:spPr bwMode="auto">
              <a:xfrm>
                <a:off x="5328" y="2809"/>
                <a:ext cx="288" cy="0"/>
              </a:xfrm>
              <a:prstGeom prst="line">
                <a:avLst/>
              </a:prstGeom>
              <a:noFill/>
              <a:ln w="28575">
                <a:solidFill>
                  <a:srgbClr val="FFFFFF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GB" sz="1600">
                  <a:solidFill>
                    <a:srgbClr val="000000"/>
                  </a:solidFill>
                </a:endParaRPr>
              </a:p>
            </p:txBody>
          </p:sp>
          <p:sp>
            <p:nvSpPr>
              <p:cNvPr id="56331" name="AutoShape 11"/>
              <p:cNvSpPr>
                <a:spLocks noChangeArrowheads="1"/>
              </p:cNvSpPr>
              <p:nvPr/>
            </p:nvSpPr>
            <p:spPr bwMode="auto">
              <a:xfrm>
                <a:off x="2976" y="2496"/>
                <a:ext cx="2352" cy="624"/>
              </a:xfrm>
              <a:prstGeom prst="flowChartPreparation">
                <a:avLst/>
              </a:prstGeom>
              <a:solidFill>
                <a:schemeClr val="tx1"/>
              </a:solidFill>
              <a:ln w="28575">
                <a:solidFill>
                  <a:srgbClr val="FFFFFF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GB" sz="1600">
                  <a:solidFill>
                    <a:srgbClr val="000000"/>
                  </a:solidFill>
                </a:endParaRPr>
              </a:p>
            </p:txBody>
          </p:sp>
        </p:grpSp>
      </p:grpSp>
      <p:sp>
        <p:nvSpPr>
          <p:cNvPr id="56332" name="AutoShape 12">
            <a:hlinkClick r:id="rId2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6381750" y="4322763"/>
            <a:ext cx="228600" cy="304800"/>
          </a:xfrm>
          <a:prstGeom prst="diamond">
            <a:avLst/>
          </a:prstGeom>
          <a:solidFill>
            <a:srgbClr val="FF9933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1600">
              <a:solidFill>
                <a:srgbClr val="000000"/>
              </a:solidFill>
            </a:endParaRPr>
          </a:p>
        </p:txBody>
      </p:sp>
      <p:sp>
        <p:nvSpPr>
          <p:cNvPr id="56333" name="AutoShape 13"/>
          <p:cNvSpPr>
            <a:spLocks noChangeArrowheads="1"/>
          </p:cNvSpPr>
          <p:nvPr/>
        </p:nvSpPr>
        <p:spPr bwMode="auto">
          <a:xfrm>
            <a:off x="8782051" y="4419607"/>
            <a:ext cx="69056" cy="92075"/>
          </a:xfrm>
          <a:prstGeom prst="flowChartConnector">
            <a:avLst/>
          </a:prstGeom>
          <a:gradFill rotWithShape="0">
            <a:gsLst>
              <a:gs pos="0">
                <a:schemeClr val="bg2"/>
              </a:gs>
              <a:gs pos="100000">
                <a:srgbClr val="B2B2B2"/>
              </a:gs>
            </a:gsLst>
            <a:lin ang="18900000" scaled="1"/>
          </a:gra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1600">
              <a:solidFill>
                <a:srgbClr val="000000"/>
              </a:solidFill>
            </a:endParaRPr>
          </a:p>
        </p:txBody>
      </p:sp>
      <p:sp>
        <p:nvSpPr>
          <p:cNvPr id="56334" name="AutoShape 14">
            <a:hlinkClick r:id="rId3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3352800" y="4322763"/>
            <a:ext cx="228600" cy="304800"/>
          </a:xfrm>
          <a:prstGeom prst="diamond">
            <a:avLst/>
          </a:prstGeom>
          <a:solidFill>
            <a:srgbClr val="FF9933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1600">
              <a:solidFill>
                <a:srgbClr val="000000"/>
              </a:solidFill>
            </a:endParaRPr>
          </a:p>
        </p:txBody>
      </p:sp>
      <p:sp>
        <p:nvSpPr>
          <p:cNvPr id="56335" name="AutoShape 15"/>
          <p:cNvSpPr>
            <a:spLocks noChangeArrowheads="1"/>
          </p:cNvSpPr>
          <p:nvPr/>
        </p:nvSpPr>
        <p:spPr bwMode="auto">
          <a:xfrm>
            <a:off x="5753101" y="4419607"/>
            <a:ext cx="69056" cy="92075"/>
          </a:xfrm>
          <a:prstGeom prst="flowChartConnector">
            <a:avLst/>
          </a:prstGeom>
          <a:gradFill rotWithShape="0">
            <a:gsLst>
              <a:gs pos="0">
                <a:schemeClr val="bg2"/>
              </a:gs>
              <a:gs pos="100000">
                <a:srgbClr val="B2B2B2"/>
              </a:gs>
            </a:gsLst>
            <a:lin ang="18900000" scaled="1"/>
          </a:gra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1600">
              <a:solidFill>
                <a:srgbClr val="000000"/>
              </a:solidFill>
            </a:endParaRPr>
          </a:p>
        </p:txBody>
      </p:sp>
      <p:sp>
        <p:nvSpPr>
          <p:cNvPr id="56336" name="Text Box 16"/>
          <p:cNvSpPr txBox="1">
            <a:spLocks noChangeArrowheads="1"/>
          </p:cNvSpPr>
          <p:nvPr/>
        </p:nvSpPr>
        <p:spPr bwMode="auto">
          <a:xfrm>
            <a:off x="3638550" y="4322763"/>
            <a:ext cx="228600" cy="254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ctr">
            <a:spAutoFit/>
          </a:bodyPr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sz="1600">
                <a:solidFill>
                  <a:srgbClr val="FF9933"/>
                </a:solidFill>
                <a:latin typeface="Arial Black" panose="020B0A04020102020204" pitchFamily="34" charset="0"/>
              </a:rPr>
              <a:t>A:</a:t>
            </a:r>
            <a:endParaRPr lang="en-US" sz="280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56337" name="Text Box 17"/>
          <p:cNvSpPr txBox="1">
            <a:spLocks noChangeArrowheads="1"/>
          </p:cNvSpPr>
          <p:nvPr/>
        </p:nvSpPr>
        <p:spPr bwMode="auto">
          <a:xfrm>
            <a:off x="6667500" y="4322763"/>
            <a:ext cx="228600" cy="254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ctr">
            <a:spAutoFit/>
          </a:bodyPr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sz="1600">
                <a:solidFill>
                  <a:srgbClr val="FF9933"/>
                </a:solidFill>
                <a:latin typeface="Arial Black" panose="020B0A04020102020204" pitchFamily="34" charset="0"/>
              </a:rPr>
              <a:t>B:</a:t>
            </a:r>
            <a:endParaRPr lang="en-US" sz="280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56338" name="Text Box 18"/>
          <p:cNvSpPr txBox="1">
            <a:spLocks noChangeArrowheads="1"/>
          </p:cNvSpPr>
          <p:nvPr/>
        </p:nvSpPr>
        <p:spPr bwMode="auto">
          <a:xfrm>
            <a:off x="3867150" y="4267207"/>
            <a:ext cx="1600200" cy="3143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sz="1400" b="1" dirty="0">
                <a:solidFill>
                  <a:srgbClr val="C0C0C0"/>
                </a:solidFill>
                <a:latin typeface="Arial" panose="020B0604020202020204" pitchFamily="34" charset="0"/>
              </a:rPr>
              <a:t>Red</a:t>
            </a:r>
          </a:p>
        </p:txBody>
      </p:sp>
      <p:sp>
        <p:nvSpPr>
          <p:cNvPr id="56339" name="Text Box 19"/>
          <p:cNvSpPr txBox="1">
            <a:spLocks noChangeArrowheads="1"/>
          </p:cNvSpPr>
          <p:nvPr/>
        </p:nvSpPr>
        <p:spPr bwMode="auto">
          <a:xfrm>
            <a:off x="6953250" y="4267207"/>
            <a:ext cx="1600200" cy="314325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GB" sz="1400" b="1" dirty="0">
                <a:solidFill>
                  <a:srgbClr val="C0C0C0"/>
                </a:solidFill>
                <a:latin typeface="Arial" panose="020B0604020202020204" pitchFamily="34" charset="0"/>
              </a:rPr>
              <a:t>Blue</a:t>
            </a:r>
            <a:endParaRPr lang="en-US" sz="1400" b="1" dirty="0">
              <a:solidFill>
                <a:srgbClr val="C0C0C0"/>
              </a:solidFill>
              <a:latin typeface="Arial" panose="020B0604020202020204" pitchFamily="34" charset="0"/>
            </a:endParaRPr>
          </a:p>
        </p:txBody>
      </p:sp>
      <p:grpSp>
        <p:nvGrpSpPr>
          <p:cNvPr id="56340" name="Group 20"/>
          <p:cNvGrpSpPr>
            <a:grpSpLocks/>
          </p:cNvGrpSpPr>
          <p:nvPr/>
        </p:nvGrpSpPr>
        <p:grpSpPr bwMode="auto">
          <a:xfrm>
            <a:off x="3181353" y="609606"/>
            <a:ext cx="5885260" cy="1676097"/>
            <a:chOff x="432" y="384"/>
            <a:chExt cx="4944" cy="2489"/>
          </a:xfrm>
        </p:grpSpPr>
        <p:sp>
          <p:nvSpPr>
            <p:cNvPr id="56341" name="AutoShape 21"/>
            <p:cNvSpPr>
              <a:spLocks noChangeArrowheads="1"/>
            </p:cNvSpPr>
            <p:nvPr/>
          </p:nvSpPr>
          <p:spPr bwMode="auto">
            <a:xfrm>
              <a:off x="432" y="384"/>
              <a:ext cx="4944" cy="2489"/>
            </a:xfrm>
            <a:prstGeom prst="flowChartAlternateProcess">
              <a:avLst/>
            </a:prstGeom>
            <a:solidFill>
              <a:schemeClr val="tx1"/>
            </a:solidFill>
            <a:ln w="28575">
              <a:solidFill>
                <a:srgbClr val="FFFFFF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2400" dirty="0">
                  <a:solidFill>
                    <a:srgbClr val="C0C0C0"/>
                  </a:solidFill>
                  <a:latin typeface="Arial" panose="020B0604020202020204" pitchFamily="34" charset="0"/>
                </a:rPr>
                <a:t>£16,000</a:t>
              </a:r>
            </a:p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GB" sz="2000" dirty="0">
                  <a:solidFill>
                    <a:srgbClr val="CCCCFF"/>
                  </a:solidFill>
                  <a:latin typeface="Arial" panose="020B0604020202020204" pitchFamily="34" charset="0"/>
                </a:rPr>
                <a:t>5. What colour would you see if a substance</a:t>
              </a:r>
            </a:p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GB" sz="2000" dirty="0">
                  <a:solidFill>
                    <a:srgbClr val="CCCCFF"/>
                  </a:solidFill>
                  <a:latin typeface="Arial" panose="020B0604020202020204" pitchFamily="34" charset="0"/>
                </a:rPr>
                <a:t> didn’t contain sugar?</a:t>
              </a:r>
              <a:endParaRPr lang="en-US" sz="2000" dirty="0">
                <a:solidFill>
                  <a:srgbClr val="CCCCFF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56342" name="AutoShape 22"/>
            <p:cNvSpPr>
              <a:spLocks noChangeArrowheads="1"/>
            </p:cNvSpPr>
            <p:nvPr/>
          </p:nvSpPr>
          <p:spPr bwMode="auto">
            <a:xfrm>
              <a:off x="528" y="1152"/>
              <a:ext cx="192" cy="192"/>
            </a:xfrm>
            <a:prstGeom prst="diamond">
              <a:avLst/>
            </a:prstGeom>
            <a:solidFill>
              <a:srgbClr val="FF9933"/>
            </a:solidFill>
            <a:ln w="28575">
              <a:solidFill>
                <a:srgbClr val="FFFFFF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GB" sz="1600">
                <a:solidFill>
                  <a:srgbClr val="000000"/>
                </a:solidFill>
              </a:endParaRPr>
            </a:p>
          </p:txBody>
        </p:sp>
        <p:sp>
          <p:nvSpPr>
            <p:cNvPr id="56343" name="AutoShape 23"/>
            <p:cNvSpPr>
              <a:spLocks noChangeArrowheads="1"/>
            </p:cNvSpPr>
            <p:nvPr/>
          </p:nvSpPr>
          <p:spPr bwMode="auto">
            <a:xfrm>
              <a:off x="5088" y="1152"/>
              <a:ext cx="192" cy="192"/>
            </a:xfrm>
            <a:prstGeom prst="diamond">
              <a:avLst/>
            </a:prstGeom>
            <a:solidFill>
              <a:srgbClr val="FF9933"/>
            </a:solidFill>
            <a:ln w="28575">
              <a:solidFill>
                <a:srgbClr val="FFFFFF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GB" sz="1600">
                <a:solidFill>
                  <a:srgbClr val="000000"/>
                </a:solidFill>
              </a:endParaRPr>
            </a:p>
          </p:txBody>
        </p:sp>
      </p:grpSp>
      <p:grpSp>
        <p:nvGrpSpPr>
          <p:cNvPr id="56344" name="Group 24"/>
          <p:cNvGrpSpPr>
            <a:grpSpLocks/>
          </p:cNvGrpSpPr>
          <p:nvPr/>
        </p:nvGrpSpPr>
        <p:grpSpPr bwMode="auto">
          <a:xfrm>
            <a:off x="2838450" y="5334000"/>
            <a:ext cx="6515100" cy="990600"/>
            <a:chOff x="144" y="2496"/>
            <a:chExt cx="5472" cy="624"/>
          </a:xfrm>
        </p:grpSpPr>
        <p:sp>
          <p:nvSpPr>
            <p:cNvPr id="56345" name="Line 25"/>
            <p:cNvSpPr>
              <a:spLocks noChangeShapeType="1"/>
            </p:cNvSpPr>
            <p:nvPr/>
          </p:nvSpPr>
          <p:spPr bwMode="auto">
            <a:xfrm>
              <a:off x="2784" y="2809"/>
              <a:ext cx="192" cy="0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GB" sz="1600">
                <a:solidFill>
                  <a:srgbClr val="000000"/>
                </a:solidFill>
              </a:endParaRPr>
            </a:p>
          </p:txBody>
        </p:sp>
        <p:grpSp>
          <p:nvGrpSpPr>
            <p:cNvPr id="56346" name="Group 26"/>
            <p:cNvGrpSpPr>
              <a:grpSpLocks/>
            </p:cNvGrpSpPr>
            <p:nvPr/>
          </p:nvGrpSpPr>
          <p:grpSpPr bwMode="auto">
            <a:xfrm>
              <a:off x="2976" y="2496"/>
              <a:ext cx="2640" cy="624"/>
              <a:chOff x="2976" y="2496"/>
              <a:chExt cx="2640" cy="624"/>
            </a:xfrm>
          </p:grpSpPr>
          <p:sp>
            <p:nvSpPr>
              <p:cNvPr id="56347" name="Line 27"/>
              <p:cNvSpPr>
                <a:spLocks noChangeShapeType="1"/>
              </p:cNvSpPr>
              <p:nvPr/>
            </p:nvSpPr>
            <p:spPr bwMode="auto">
              <a:xfrm>
                <a:off x="5328" y="2809"/>
                <a:ext cx="288" cy="0"/>
              </a:xfrm>
              <a:prstGeom prst="line">
                <a:avLst/>
              </a:prstGeom>
              <a:noFill/>
              <a:ln w="28575">
                <a:solidFill>
                  <a:srgbClr val="FFFFFF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GB" sz="1600">
                  <a:solidFill>
                    <a:srgbClr val="000000"/>
                  </a:solidFill>
                </a:endParaRPr>
              </a:p>
            </p:txBody>
          </p:sp>
          <p:sp>
            <p:nvSpPr>
              <p:cNvPr id="56348" name="AutoShape 28"/>
              <p:cNvSpPr>
                <a:spLocks noChangeArrowheads="1"/>
              </p:cNvSpPr>
              <p:nvPr/>
            </p:nvSpPr>
            <p:spPr bwMode="auto">
              <a:xfrm>
                <a:off x="2976" y="2496"/>
                <a:ext cx="2352" cy="624"/>
              </a:xfrm>
              <a:prstGeom prst="flowChartPreparation">
                <a:avLst/>
              </a:prstGeom>
              <a:solidFill>
                <a:schemeClr val="tx1"/>
              </a:solidFill>
              <a:ln w="28575">
                <a:solidFill>
                  <a:srgbClr val="FFFFFF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GB" sz="1600">
                  <a:solidFill>
                    <a:srgbClr val="000000"/>
                  </a:solidFill>
                </a:endParaRPr>
              </a:p>
            </p:txBody>
          </p:sp>
        </p:grpSp>
        <p:grpSp>
          <p:nvGrpSpPr>
            <p:cNvPr id="56349" name="Group 29"/>
            <p:cNvGrpSpPr>
              <a:grpSpLocks/>
            </p:cNvGrpSpPr>
            <p:nvPr/>
          </p:nvGrpSpPr>
          <p:grpSpPr bwMode="auto">
            <a:xfrm flipH="1">
              <a:off x="144" y="2496"/>
              <a:ext cx="2640" cy="624"/>
              <a:chOff x="2976" y="2496"/>
              <a:chExt cx="2640" cy="624"/>
            </a:xfrm>
          </p:grpSpPr>
          <p:sp>
            <p:nvSpPr>
              <p:cNvPr id="56350" name="Line 30"/>
              <p:cNvSpPr>
                <a:spLocks noChangeShapeType="1"/>
              </p:cNvSpPr>
              <p:nvPr/>
            </p:nvSpPr>
            <p:spPr bwMode="auto">
              <a:xfrm>
                <a:off x="5328" y="2809"/>
                <a:ext cx="288" cy="0"/>
              </a:xfrm>
              <a:prstGeom prst="line">
                <a:avLst/>
              </a:prstGeom>
              <a:noFill/>
              <a:ln w="28575">
                <a:solidFill>
                  <a:srgbClr val="FFFFFF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GB" sz="1600">
                  <a:solidFill>
                    <a:srgbClr val="000000"/>
                  </a:solidFill>
                </a:endParaRPr>
              </a:p>
            </p:txBody>
          </p:sp>
          <p:sp>
            <p:nvSpPr>
              <p:cNvPr id="56351" name="AutoShape 31"/>
              <p:cNvSpPr>
                <a:spLocks noChangeArrowheads="1"/>
              </p:cNvSpPr>
              <p:nvPr/>
            </p:nvSpPr>
            <p:spPr bwMode="auto">
              <a:xfrm>
                <a:off x="2976" y="2496"/>
                <a:ext cx="2352" cy="624"/>
              </a:xfrm>
              <a:prstGeom prst="flowChartPreparation">
                <a:avLst/>
              </a:prstGeom>
              <a:solidFill>
                <a:schemeClr val="tx1"/>
              </a:solidFill>
              <a:ln w="28575">
                <a:solidFill>
                  <a:srgbClr val="FFFFFF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GB" sz="1600">
                  <a:solidFill>
                    <a:srgbClr val="000000"/>
                  </a:solidFill>
                </a:endParaRPr>
              </a:p>
            </p:txBody>
          </p:sp>
        </p:grpSp>
      </p:grpSp>
      <p:sp>
        <p:nvSpPr>
          <p:cNvPr id="56352" name="AutoShape 32">
            <a:hlinkClick r:id="rId2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6381750" y="5694363"/>
            <a:ext cx="228600" cy="304800"/>
          </a:xfrm>
          <a:prstGeom prst="diamond">
            <a:avLst/>
          </a:prstGeom>
          <a:solidFill>
            <a:srgbClr val="FF9933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1600">
              <a:solidFill>
                <a:srgbClr val="000000"/>
              </a:solidFill>
            </a:endParaRPr>
          </a:p>
        </p:txBody>
      </p:sp>
      <p:sp>
        <p:nvSpPr>
          <p:cNvPr id="56353" name="AutoShape 33"/>
          <p:cNvSpPr>
            <a:spLocks noChangeArrowheads="1"/>
          </p:cNvSpPr>
          <p:nvPr/>
        </p:nvSpPr>
        <p:spPr bwMode="auto">
          <a:xfrm>
            <a:off x="8782051" y="5791207"/>
            <a:ext cx="69056" cy="92075"/>
          </a:xfrm>
          <a:prstGeom prst="flowChartConnector">
            <a:avLst/>
          </a:prstGeom>
          <a:gradFill rotWithShape="0">
            <a:gsLst>
              <a:gs pos="0">
                <a:schemeClr val="bg2"/>
              </a:gs>
              <a:gs pos="100000">
                <a:srgbClr val="B2B2B2"/>
              </a:gs>
            </a:gsLst>
            <a:lin ang="18900000" scaled="1"/>
          </a:gra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1600">
              <a:solidFill>
                <a:srgbClr val="000000"/>
              </a:solidFill>
            </a:endParaRPr>
          </a:p>
        </p:txBody>
      </p:sp>
      <p:sp>
        <p:nvSpPr>
          <p:cNvPr id="56354" name="AutoShape 34">
            <a:hlinkClick r:id="rId2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3352800" y="5694363"/>
            <a:ext cx="228600" cy="304800"/>
          </a:xfrm>
          <a:prstGeom prst="diamond">
            <a:avLst/>
          </a:prstGeom>
          <a:solidFill>
            <a:srgbClr val="FF9933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1600">
              <a:solidFill>
                <a:srgbClr val="000000"/>
              </a:solidFill>
            </a:endParaRPr>
          </a:p>
        </p:txBody>
      </p:sp>
      <p:sp>
        <p:nvSpPr>
          <p:cNvPr id="56355" name="AutoShape 35"/>
          <p:cNvSpPr>
            <a:spLocks noChangeArrowheads="1"/>
          </p:cNvSpPr>
          <p:nvPr/>
        </p:nvSpPr>
        <p:spPr bwMode="auto">
          <a:xfrm>
            <a:off x="5753101" y="5791207"/>
            <a:ext cx="69056" cy="92075"/>
          </a:xfrm>
          <a:prstGeom prst="flowChartConnector">
            <a:avLst/>
          </a:prstGeom>
          <a:gradFill rotWithShape="0">
            <a:gsLst>
              <a:gs pos="0">
                <a:schemeClr val="bg2"/>
              </a:gs>
              <a:gs pos="100000">
                <a:srgbClr val="B2B2B2"/>
              </a:gs>
            </a:gsLst>
            <a:lin ang="18900000" scaled="1"/>
          </a:gra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1600">
              <a:solidFill>
                <a:srgbClr val="000000"/>
              </a:solidFill>
            </a:endParaRPr>
          </a:p>
        </p:txBody>
      </p:sp>
      <p:sp>
        <p:nvSpPr>
          <p:cNvPr id="56356" name="Text Box 36"/>
          <p:cNvSpPr txBox="1">
            <a:spLocks noChangeArrowheads="1"/>
          </p:cNvSpPr>
          <p:nvPr/>
        </p:nvSpPr>
        <p:spPr bwMode="auto">
          <a:xfrm>
            <a:off x="3638550" y="5694363"/>
            <a:ext cx="228600" cy="254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ctr">
            <a:spAutoFit/>
          </a:bodyPr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sz="1600">
                <a:solidFill>
                  <a:srgbClr val="FF9933"/>
                </a:solidFill>
                <a:latin typeface="Arial Black" panose="020B0A04020102020204" pitchFamily="34" charset="0"/>
              </a:rPr>
              <a:t>C:</a:t>
            </a:r>
            <a:endParaRPr lang="en-US" sz="280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56357" name="Text Box 37"/>
          <p:cNvSpPr txBox="1">
            <a:spLocks noChangeArrowheads="1"/>
          </p:cNvSpPr>
          <p:nvPr/>
        </p:nvSpPr>
        <p:spPr bwMode="auto">
          <a:xfrm>
            <a:off x="6667500" y="5694363"/>
            <a:ext cx="228600" cy="254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ctr">
            <a:spAutoFit/>
          </a:bodyPr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sz="1600">
                <a:solidFill>
                  <a:srgbClr val="FF9933"/>
                </a:solidFill>
                <a:latin typeface="Arial Black" panose="020B0A04020102020204" pitchFamily="34" charset="0"/>
              </a:rPr>
              <a:t>D:</a:t>
            </a:r>
            <a:endParaRPr lang="en-US" sz="280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56358" name="Text Box 38"/>
          <p:cNvSpPr txBox="1">
            <a:spLocks noChangeArrowheads="1"/>
          </p:cNvSpPr>
          <p:nvPr/>
        </p:nvSpPr>
        <p:spPr bwMode="auto">
          <a:xfrm>
            <a:off x="3867150" y="5638807"/>
            <a:ext cx="1600200" cy="3143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GB" sz="1400" b="1" dirty="0">
                <a:solidFill>
                  <a:srgbClr val="C0C0C0"/>
                </a:solidFill>
                <a:latin typeface="Arial" panose="020B0604020202020204" pitchFamily="34" charset="0"/>
              </a:rPr>
              <a:t>Orange</a:t>
            </a:r>
            <a:endParaRPr lang="en-US" sz="1400" b="1" dirty="0">
              <a:solidFill>
                <a:srgbClr val="C0C0C0"/>
              </a:solidFill>
              <a:latin typeface="Arial" panose="020B0604020202020204" pitchFamily="34" charset="0"/>
            </a:endParaRPr>
          </a:p>
        </p:txBody>
      </p:sp>
      <p:sp>
        <p:nvSpPr>
          <p:cNvPr id="56359" name="Text Box 39"/>
          <p:cNvSpPr txBox="1">
            <a:spLocks noChangeArrowheads="1"/>
          </p:cNvSpPr>
          <p:nvPr/>
        </p:nvSpPr>
        <p:spPr bwMode="auto">
          <a:xfrm>
            <a:off x="6953250" y="5638807"/>
            <a:ext cx="1600200" cy="314325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GB" sz="1400" b="1" dirty="0">
                <a:solidFill>
                  <a:srgbClr val="C0C0C0"/>
                </a:solidFill>
                <a:latin typeface="Arial" panose="020B0604020202020204" pitchFamily="34" charset="0"/>
              </a:rPr>
              <a:t>Green</a:t>
            </a:r>
            <a:endParaRPr lang="en-US" sz="1400" b="1" dirty="0">
              <a:solidFill>
                <a:srgbClr val="C0C0C0"/>
              </a:solidFill>
              <a:latin typeface="Arial" panose="020B0604020202020204" pitchFamily="34" charset="0"/>
            </a:endParaRPr>
          </a:p>
        </p:txBody>
      </p:sp>
      <p:sp>
        <p:nvSpPr>
          <p:cNvPr id="40" name="Hexagon 39">
            <a:extLst>
              <a:ext uri="{FF2B5EF4-FFF2-40B4-BE49-F238E27FC236}">
                <a16:creationId xmlns:a16="http://schemas.microsoft.com/office/drawing/2014/main" id="{5A603916-51A1-4F7C-A96E-0E8DBE23D3D9}"/>
              </a:ext>
            </a:extLst>
          </p:cNvPr>
          <p:cNvSpPr/>
          <p:nvPr/>
        </p:nvSpPr>
        <p:spPr>
          <a:xfrm>
            <a:off x="6210300" y="3957845"/>
            <a:ext cx="2800350" cy="983837"/>
          </a:xfrm>
          <a:prstGeom prst="hexagon">
            <a:avLst>
              <a:gd name="adj" fmla="val 59186"/>
              <a:gd name="vf" fmla="val 115470"/>
            </a:avLst>
          </a:prstGeom>
          <a:solidFill>
            <a:srgbClr val="92D050">
              <a:alpha val="65098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928146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15F7B5-FFBD-4288-8F11-8E61FCCD0D4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803742" y="552169"/>
            <a:ext cx="7243714" cy="1031535"/>
          </a:xfrm>
        </p:spPr>
        <p:txBody>
          <a:bodyPr>
            <a:normAutofit/>
          </a:bodyPr>
          <a:lstStyle/>
          <a:p>
            <a:r>
              <a:rPr lang="en-GB" dirty="0"/>
              <a:t>FOOD TESTS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415E26B-D52C-45F5-9777-A18EF0F0B8C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686084" y="105109"/>
            <a:ext cx="5361372" cy="376358"/>
          </a:xfrm>
        </p:spPr>
        <p:txBody>
          <a:bodyPr/>
          <a:lstStyle/>
          <a:p>
            <a:pPr defTabSz="457200"/>
            <a:fld id="{1AE31E61-5800-426F-BFD7-250FF3D43173}" type="datetime2">
              <a:rPr lang="en-GB" sz="2000">
                <a:solidFill>
                  <a:srgbClr val="000000">
                    <a:alpha val="70000"/>
                  </a:srgbClr>
                </a:solidFill>
                <a:latin typeface="Gill Sans MT" panose="020B0502020104020203"/>
              </a:rPr>
              <a:pPr defTabSz="457200"/>
              <a:t>Friday, 04 September 2020</a:t>
            </a:fld>
            <a:endParaRPr lang="en-US" dirty="0">
              <a:solidFill>
                <a:srgbClr val="000000">
                  <a:alpha val="70000"/>
                </a:srgbClr>
              </a:solidFill>
              <a:latin typeface="Gill Sans MT" panose="020B0502020104020203"/>
            </a:endParaRP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DD70B7A-20C2-42A7-88B7-E0070215473E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0" y="0"/>
            <a:ext cx="4649788" cy="177223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sz="2400" b="1" u="sng" dirty="0"/>
              <a:t>GOOD PROGRESS</a:t>
            </a:r>
          </a:p>
          <a:p>
            <a:r>
              <a:rPr lang="en-GB" sz="2400" dirty="0"/>
              <a:t>Name each food test, what they test for and their colour changes.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5119B56B-5FF6-405C-A0AA-3313A4CC9DB5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0" y="1772239"/>
            <a:ext cx="4649788" cy="281861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sz="2400" b="1" u="sng" dirty="0"/>
              <a:t>OUTSTANDING PROGRESS</a:t>
            </a:r>
          </a:p>
          <a:p>
            <a:r>
              <a:rPr lang="en-GB" sz="2400" dirty="0"/>
              <a:t>Describe the errors and risks of the practical</a:t>
            </a:r>
          </a:p>
          <a:p>
            <a:r>
              <a:rPr lang="en-GB" sz="2400" dirty="0"/>
              <a:t>Interpret a set of results to identify the nutrients present in a food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550AAA7E-1E56-4F32-AD3A-6381C9913CED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0" y="4590854"/>
            <a:ext cx="12192000" cy="2267146"/>
          </a:xfrm>
        </p:spPr>
        <p:txBody>
          <a:bodyPr>
            <a:normAutofit lnSpcReduction="10000"/>
          </a:bodyPr>
          <a:lstStyle/>
          <a:p>
            <a:r>
              <a:rPr lang="en-GB" sz="2400" dirty="0"/>
              <a:t>WORD CONSCIOUSNESS</a:t>
            </a:r>
          </a:p>
          <a:p>
            <a:r>
              <a:rPr lang="en-GB" sz="2400" b="0" u="none" dirty="0"/>
              <a:t>Starch – A carbohydrate occurring widely in plant tissue such as in cereals and potatoes</a:t>
            </a:r>
          </a:p>
          <a:p>
            <a:r>
              <a:rPr lang="en-GB" sz="2400" b="0" u="none" dirty="0"/>
              <a:t>Lipid – Compounds of fatty acids including butter and oil</a:t>
            </a:r>
          </a:p>
          <a:p>
            <a:r>
              <a:rPr lang="en-GB" sz="2400" b="0" u="none" dirty="0"/>
              <a:t>Protein – Long chain of amino acids. Meat, cheese, fish and eggs contain a lot of protein</a:t>
            </a:r>
          </a:p>
          <a:p>
            <a:r>
              <a:rPr lang="en-GB" sz="2400" b="0" u="none" dirty="0"/>
              <a:t>Sugar – Sweet-tasting carbohydrates found in living tissues such as sugar cane</a:t>
            </a:r>
          </a:p>
          <a:p>
            <a:endParaRPr lang="en-GB" sz="2400" u="none" dirty="0"/>
          </a:p>
          <a:p>
            <a:endParaRPr lang="en-GB" sz="2400" b="0" u="none" dirty="0"/>
          </a:p>
        </p:txBody>
      </p:sp>
      <p:pic>
        <p:nvPicPr>
          <p:cNvPr id="22" name="Picture 21" descr="A picture containing table, indoor, bottle, sitting&#10;&#10;Description automatically generated">
            <a:extLst>
              <a:ext uri="{FF2B5EF4-FFF2-40B4-BE49-F238E27FC236}">
                <a16:creationId xmlns:a16="http://schemas.microsoft.com/office/drawing/2014/main" id="{59A57EA6-C3A6-45D0-B7E1-1D2512D0CE5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04" r="8707"/>
          <a:stretch/>
        </p:blipFill>
        <p:spPr>
          <a:xfrm>
            <a:off x="5860328" y="1654406"/>
            <a:ext cx="5131325" cy="28863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590809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AutoShape 2"/>
          <p:cNvSpPr>
            <a:spLocks noChangeArrowheads="1"/>
          </p:cNvSpPr>
          <p:nvPr/>
        </p:nvSpPr>
        <p:spPr bwMode="auto">
          <a:xfrm>
            <a:off x="2838450" y="228600"/>
            <a:ext cx="6515100" cy="6400800"/>
          </a:xfrm>
          <a:prstGeom prst="flowChartAlternateProcess">
            <a:avLst/>
          </a:prstGeom>
          <a:gradFill rotWithShape="0">
            <a:gsLst>
              <a:gs pos="0">
                <a:srgbClr val="4D4D4D"/>
              </a:gs>
              <a:gs pos="50000">
                <a:srgbClr val="B2B2B2"/>
              </a:gs>
              <a:gs pos="100000">
                <a:srgbClr val="4D4D4D"/>
              </a:gs>
            </a:gsLst>
            <a:lin ang="0" scaled="1"/>
          </a:gra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1600">
              <a:solidFill>
                <a:srgbClr val="000000"/>
              </a:solidFill>
            </a:endParaRPr>
          </a:p>
        </p:txBody>
      </p:sp>
      <p:sp>
        <p:nvSpPr>
          <p:cNvPr id="56323" name="Line 3"/>
          <p:cNvSpPr>
            <a:spLocks noChangeShapeType="1"/>
          </p:cNvSpPr>
          <p:nvPr/>
        </p:nvSpPr>
        <p:spPr bwMode="auto">
          <a:xfrm>
            <a:off x="2838450" y="3657600"/>
            <a:ext cx="65151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1600">
              <a:solidFill>
                <a:srgbClr val="000000"/>
              </a:solidFill>
            </a:endParaRPr>
          </a:p>
        </p:txBody>
      </p:sp>
      <p:grpSp>
        <p:nvGrpSpPr>
          <p:cNvPr id="56324" name="Group 4"/>
          <p:cNvGrpSpPr>
            <a:grpSpLocks/>
          </p:cNvGrpSpPr>
          <p:nvPr/>
        </p:nvGrpSpPr>
        <p:grpSpPr bwMode="auto">
          <a:xfrm>
            <a:off x="2838450" y="3962400"/>
            <a:ext cx="6515100" cy="990600"/>
            <a:chOff x="144" y="2496"/>
            <a:chExt cx="5472" cy="624"/>
          </a:xfrm>
        </p:grpSpPr>
        <p:sp>
          <p:nvSpPr>
            <p:cNvPr id="56325" name="Line 5"/>
            <p:cNvSpPr>
              <a:spLocks noChangeShapeType="1"/>
            </p:cNvSpPr>
            <p:nvPr/>
          </p:nvSpPr>
          <p:spPr bwMode="auto">
            <a:xfrm>
              <a:off x="2784" y="2809"/>
              <a:ext cx="192" cy="0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GB" sz="1600">
                <a:solidFill>
                  <a:srgbClr val="000000"/>
                </a:solidFill>
              </a:endParaRPr>
            </a:p>
          </p:txBody>
        </p:sp>
        <p:grpSp>
          <p:nvGrpSpPr>
            <p:cNvPr id="56326" name="Group 6"/>
            <p:cNvGrpSpPr>
              <a:grpSpLocks/>
            </p:cNvGrpSpPr>
            <p:nvPr/>
          </p:nvGrpSpPr>
          <p:grpSpPr bwMode="auto">
            <a:xfrm>
              <a:off x="2976" y="2496"/>
              <a:ext cx="2640" cy="624"/>
              <a:chOff x="2976" y="2496"/>
              <a:chExt cx="2640" cy="624"/>
            </a:xfrm>
          </p:grpSpPr>
          <p:sp>
            <p:nvSpPr>
              <p:cNvPr id="56327" name="Line 7"/>
              <p:cNvSpPr>
                <a:spLocks noChangeShapeType="1"/>
              </p:cNvSpPr>
              <p:nvPr/>
            </p:nvSpPr>
            <p:spPr bwMode="auto">
              <a:xfrm>
                <a:off x="5328" y="2809"/>
                <a:ext cx="288" cy="0"/>
              </a:xfrm>
              <a:prstGeom prst="line">
                <a:avLst/>
              </a:prstGeom>
              <a:noFill/>
              <a:ln w="28575">
                <a:solidFill>
                  <a:srgbClr val="FFFFFF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GB" sz="1600">
                  <a:solidFill>
                    <a:srgbClr val="000000"/>
                  </a:solidFill>
                </a:endParaRPr>
              </a:p>
            </p:txBody>
          </p:sp>
          <p:sp>
            <p:nvSpPr>
              <p:cNvPr id="56328" name="AutoShape 8"/>
              <p:cNvSpPr>
                <a:spLocks noChangeArrowheads="1"/>
              </p:cNvSpPr>
              <p:nvPr/>
            </p:nvSpPr>
            <p:spPr bwMode="auto">
              <a:xfrm>
                <a:off x="2976" y="2496"/>
                <a:ext cx="2352" cy="624"/>
              </a:xfrm>
              <a:prstGeom prst="flowChartPreparation">
                <a:avLst/>
              </a:prstGeom>
              <a:solidFill>
                <a:schemeClr val="tx1"/>
              </a:solidFill>
              <a:ln w="28575">
                <a:solidFill>
                  <a:srgbClr val="FFFFFF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GB" sz="1600">
                  <a:solidFill>
                    <a:srgbClr val="000000"/>
                  </a:solidFill>
                </a:endParaRPr>
              </a:p>
            </p:txBody>
          </p:sp>
        </p:grpSp>
        <p:grpSp>
          <p:nvGrpSpPr>
            <p:cNvPr id="56329" name="Group 9"/>
            <p:cNvGrpSpPr>
              <a:grpSpLocks/>
            </p:cNvGrpSpPr>
            <p:nvPr/>
          </p:nvGrpSpPr>
          <p:grpSpPr bwMode="auto">
            <a:xfrm flipH="1">
              <a:off x="144" y="2496"/>
              <a:ext cx="2640" cy="624"/>
              <a:chOff x="2976" y="2496"/>
              <a:chExt cx="2640" cy="624"/>
            </a:xfrm>
          </p:grpSpPr>
          <p:sp>
            <p:nvSpPr>
              <p:cNvPr id="56330" name="Line 10"/>
              <p:cNvSpPr>
                <a:spLocks noChangeShapeType="1"/>
              </p:cNvSpPr>
              <p:nvPr/>
            </p:nvSpPr>
            <p:spPr bwMode="auto">
              <a:xfrm>
                <a:off x="5328" y="2809"/>
                <a:ext cx="288" cy="0"/>
              </a:xfrm>
              <a:prstGeom prst="line">
                <a:avLst/>
              </a:prstGeom>
              <a:noFill/>
              <a:ln w="28575">
                <a:solidFill>
                  <a:srgbClr val="FFFFFF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GB" sz="1600">
                  <a:solidFill>
                    <a:srgbClr val="000000"/>
                  </a:solidFill>
                </a:endParaRPr>
              </a:p>
            </p:txBody>
          </p:sp>
          <p:sp>
            <p:nvSpPr>
              <p:cNvPr id="56331" name="AutoShape 11"/>
              <p:cNvSpPr>
                <a:spLocks noChangeArrowheads="1"/>
              </p:cNvSpPr>
              <p:nvPr/>
            </p:nvSpPr>
            <p:spPr bwMode="auto">
              <a:xfrm>
                <a:off x="2976" y="2496"/>
                <a:ext cx="2352" cy="624"/>
              </a:xfrm>
              <a:prstGeom prst="flowChartPreparation">
                <a:avLst/>
              </a:prstGeom>
              <a:solidFill>
                <a:schemeClr val="tx1"/>
              </a:solidFill>
              <a:ln w="28575">
                <a:solidFill>
                  <a:srgbClr val="FFFFFF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GB" sz="1600">
                  <a:solidFill>
                    <a:srgbClr val="000000"/>
                  </a:solidFill>
                </a:endParaRPr>
              </a:p>
            </p:txBody>
          </p:sp>
        </p:grpSp>
      </p:grpSp>
      <p:sp>
        <p:nvSpPr>
          <p:cNvPr id="56332" name="AutoShape 12">
            <a:hlinkClick r:id="rId2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6381750" y="4322763"/>
            <a:ext cx="228600" cy="304800"/>
          </a:xfrm>
          <a:prstGeom prst="diamond">
            <a:avLst/>
          </a:prstGeom>
          <a:solidFill>
            <a:srgbClr val="FF9933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1600">
              <a:solidFill>
                <a:srgbClr val="000000"/>
              </a:solidFill>
            </a:endParaRPr>
          </a:p>
        </p:txBody>
      </p:sp>
      <p:sp>
        <p:nvSpPr>
          <p:cNvPr id="56333" name="AutoShape 13"/>
          <p:cNvSpPr>
            <a:spLocks noChangeArrowheads="1"/>
          </p:cNvSpPr>
          <p:nvPr/>
        </p:nvSpPr>
        <p:spPr bwMode="auto">
          <a:xfrm>
            <a:off x="8782051" y="4419607"/>
            <a:ext cx="69056" cy="92075"/>
          </a:xfrm>
          <a:prstGeom prst="flowChartConnector">
            <a:avLst/>
          </a:prstGeom>
          <a:gradFill rotWithShape="0">
            <a:gsLst>
              <a:gs pos="0">
                <a:schemeClr val="bg2"/>
              </a:gs>
              <a:gs pos="100000">
                <a:srgbClr val="B2B2B2"/>
              </a:gs>
            </a:gsLst>
            <a:lin ang="18900000" scaled="1"/>
          </a:gra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1600">
              <a:solidFill>
                <a:srgbClr val="000000"/>
              </a:solidFill>
            </a:endParaRPr>
          </a:p>
        </p:txBody>
      </p:sp>
      <p:sp>
        <p:nvSpPr>
          <p:cNvPr id="56334" name="AutoShape 14">
            <a:hlinkClick r:id="rId3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3352800" y="4322763"/>
            <a:ext cx="228600" cy="304800"/>
          </a:xfrm>
          <a:prstGeom prst="diamond">
            <a:avLst/>
          </a:prstGeom>
          <a:solidFill>
            <a:srgbClr val="FF9933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1600">
              <a:solidFill>
                <a:srgbClr val="000000"/>
              </a:solidFill>
            </a:endParaRPr>
          </a:p>
        </p:txBody>
      </p:sp>
      <p:sp>
        <p:nvSpPr>
          <p:cNvPr id="56335" name="AutoShape 15"/>
          <p:cNvSpPr>
            <a:spLocks noChangeArrowheads="1"/>
          </p:cNvSpPr>
          <p:nvPr/>
        </p:nvSpPr>
        <p:spPr bwMode="auto">
          <a:xfrm>
            <a:off x="5753101" y="4419607"/>
            <a:ext cx="69056" cy="92075"/>
          </a:xfrm>
          <a:prstGeom prst="flowChartConnector">
            <a:avLst/>
          </a:prstGeom>
          <a:gradFill rotWithShape="0">
            <a:gsLst>
              <a:gs pos="0">
                <a:schemeClr val="bg2"/>
              </a:gs>
              <a:gs pos="100000">
                <a:srgbClr val="B2B2B2"/>
              </a:gs>
            </a:gsLst>
            <a:lin ang="18900000" scaled="1"/>
          </a:gra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1600">
              <a:solidFill>
                <a:srgbClr val="000000"/>
              </a:solidFill>
            </a:endParaRPr>
          </a:p>
        </p:txBody>
      </p:sp>
      <p:sp>
        <p:nvSpPr>
          <p:cNvPr id="56336" name="Text Box 16"/>
          <p:cNvSpPr txBox="1">
            <a:spLocks noChangeArrowheads="1"/>
          </p:cNvSpPr>
          <p:nvPr/>
        </p:nvSpPr>
        <p:spPr bwMode="auto">
          <a:xfrm>
            <a:off x="3638550" y="4322763"/>
            <a:ext cx="228600" cy="254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ctr">
            <a:spAutoFit/>
          </a:bodyPr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sz="1600">
                <a:solidFill>
                  <a:srgbClr val="FF9933"/>
                </a:solidFill>
                <a:latin typeface="Arial Black" panose="020B0A04020102020204" pitchFamily="34" charset="0"/>
              </a:rPr>
              <a:t>A:</a:t>
            </a:r>
            <a:endParaRPr lang="en-US" sz="280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56337" name="Text Box 17"/>
          <p:cNvSpPr txBox="1">
            <a:spLocks noChangeArrowheads="1"/>
          </p:cNvSpPr>
          <p:nvPr/>
        </p:nvSpPr>
        <p:spPr bwMode="auto">
          <a:xfrm>
            <a:off x="6667500" y="4322763"/>
            <a:ext cx="228600" cy="254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ctr">
            <a:spAutoFit/>
          </a:bodyPr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sz="1600">
                <a:solidFill>
                  <a:srgbClr val="FF9933"/>
                </a:solidFill>
                <a:latin typeface="Arial Black" panose="020B0A04020102020204" pitchFamily="34" charset="0"/>
              </a:rPr>
              <a:t>B:</a:t>
            </a:r>
            <a:endParaRPr lang="en-US" sz="280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56338" name="Text Box 18"/>
          <p:cNvSpPr txBox="1">
            <a:spLocks noChangeArrowheads="1"/>
          </p:cNvSpPr>
          <p:nvPr/>
        </p:nvSpPr>
        <p:spPr bwMode="auto">
          <a:xfrm>
            <a:off x="3867150" y="4267207"/>
            <a:ext cx="1600200" cy="3143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sz="1400" b="1" dirty="0">
                <a:solidFill>
                  <a:srgbClr val="C0C0C0"/>
                </a:solidFill>
                <a:latin typeface="Arial" panose="020B0604020202020204" pitchFamily="34" charset="0"/>
              </a:rPr>
              <a:t>Proteins</a:t>
            </a:r>
          </a:p>
        </p:txBody>
      </p:sp>
      <p:sp>
        <p:nvSpPr>
          <p:cNvPr id="56339" name="Text Box 19"/>
          <p:cNvSpPr txBox="1">
            <a:spLocks noChangeArrowheads="1"/>
          </p:cNvSpPr>
          <p:nvPr/>
        </p:nvSpPr>
        <p:spPr bwMode="auto">
          <a:xfrm>
            <a:off x="6953250" y="4267207"/>
            <a:ext cx="1600200" cy="314325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GB" sz="1400" b="1" dirty="0">
                <a:solidFill>
                  <a:srgbClr val="C0C0C0"/>
                </a:solidFill>
                <a:latin typeface="Arial" panose="020B0604020202020204" pitchFamily="34" charset="0"/>
              </a:rPr>
              <a:t>Fats</a:t>
            </a:r>
            <a:endParaRPr lang="en-US" sz="1400" b="1" dirty="0">
              <a:solidFill>
                <a:srgbClr val="C0C0C0"/>
              </a:solidFill>
              <a:latin typeface="Arial" panose="020B0604020202020204" pitchFamily="34" charset="0"/>
            </a:endParaRPr>
          </a:p>
        </p:txBody>
      </p:sp>
      <p:grpSp>
        <p:nvGrpSpPr>
          <p:cNvPr id="56340" name="Group 20"/>
          <p:cNvGrpSpPr>
            <a:grpSpLocks/>
          </p:cNvGrpSpPr>
          <p:nvPr/>
        </p:nvGrpSpPr>
        <p:grpSpPr bwMode="auto">
          <a:xfrm>
            <a:off x="3181353" y="609606"/>
            <a:ext cx="5885260" cy="1676097"/>
            <a:chOff x="432" y="384"/>
            <a:chExt cx="4944" cy="2489"/>
          </a:xfrm>
        </p:grpSpPr>
        <p:sp>
          <p:nvSpPr>
            <p:cNvPr id="56341" name="AutoShape 21"/>
            <p:cNvSpPr>
              <a:spLocks noChangeArrowheads="1"/>
            </p:cNvSpPr>
            <p:nvPr/>
          </p:nvSpPr>
          <p:spPr bwMode="auto">
            <a:xfrm>
              <a:off x="432" y="384"/>
              <a:ext cx="4944" cy="2489"/>
            </a:xfrm>
            <a:prstGeom prst="flowChartAlternateProcess">
              <a:avLst/>
            </a:prstGeom>
            <a:solidFill>
              <a:schemeClr val="tx1"/>
            </a:solidFill>
            <a:ln w="28575">
              <a:solidFill>
                <a:srgbClr val="FFFFFF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2400" dirty="0">
                  <a:solidFill>
                    <a:srgbClr val="C0C0C0"/>
                  </a:solidFill>
                  <a:latin typeface="Arial" panose="020B0604020202020204" pitchFamily="34" charset="0"/>
                </a:rPr>
                <a:t>£64,000</a:t>
              </a:r>
            </a:p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GB" sz="2000" dirty="0">
                  <a:solidFill>
                    <a:srgbClr val="CCCCFF"/>
                  </a:solidFill>
                  <a:latin typeface="Arial" panose="020B0604020202020204" pitchFamily="34" charset="0"/>
                </a:rPr>
                <a:t>6. What does Biuret test for?</a:t>
              </a:r>
              <a:endParaRPr lang="en-US" sz="2000" dirty="0">
                <a:solidFill>
                  <a:srgbClr val="CCCCFF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56342" name="AutoShape 22"/>
            <p:cNvSpPr>
              <a:spLocks noChangeArrowheads="1"/>
            </p:cNvSpPr>
            <p:nvPr/>
          </p:nvSpPr>
          <p:spPr bwMode="auto">
            <a:xfrm>
              <a:off x="528" y="1152"/>
              <a:ext cx="192" cy="192"/>
            </a:xfrm>
            <a:prstGeom prst="diamond">
              <a:avLst/>
            </a:prstGeom>
            <a:solidFill>
              <a:srgbClr val="FF9933"/>
            </a:solidFill>
            <a:ln w="28575">
              <a:solidFill>
                <a:srgbClr val="FFFFFF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GB" sz="1600">
                <a:solidFill>
                  <a:srgbClr val="000000"/>
                </a:solidFill>
              </a:endParaRPr>
            </a:p>
          </p:txBody>
        </p:sp>
        <p:sp>
          <p:nvSpPr>
            <p:cNvPr id="56343" name="AutoShape 23"/>
            <p:cNvSpPr>
              <a:spLocks noChangeArrowheads="1"/>
            </p:cNvSpPr>
            <p:nvPr/>
          </p:nvSpPr>
          <p:spPr bwMode="auto">
            <a:xfrm>
              <a:off x="5088" y="1152"/>
              <a:ext cx="192" cy="192"/>
            </a:xfrm>
            <a:prstGeom prst="diamond">
              <a:avLst/>
            </a:prstGeom>
            <a:solidFill>
              <a:srgbClr val="FF9933"/>
            </a:solidFill>
            <a:ln w="28575">
              <a:solidFill>
                <a:srgbClr val="FFFFFF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GB" sz="1600">
                <a:solidFill>
                  <a:srgbClr val="000000"/>
                </a:solidFill>
              </a:endParaRPr>
            </a:p>
          </p:txBody>
        </p:sp>
      </p:grpSp>
      <p:grpSp>
        <p:nvGrpSpPr>
          <p:cNvPr id="56344" name="Group 24"/>
          <p:cNvGrpSpPr>
            <a:grpSpLocks/>
          </p:cNvGrpSpPr>
          <p:nvPr/>
        </p:nvGrpSpPr>
        <p:grpSpPr bwMode="auto">
          <a:xfrm>
            <a:off x="2838450" y="5334000"/>
            <a:ext cx="6515100" cy="990600"/>
            <a:chOff x="144" y="2496"/>
            <a:chExt cx="5472" cy="624"/>
          </a:xfrm>
        </p:grpSpPr>
        <p:sp>
          <p:nvSpPr>
            <p:cNvPr id="56345" name="Line 25"/>
            <p:cNvSpPr>
              <a:spLocks noChangeShapeType="1"/>
            </p:cNvSpPr>
            <p:nvPr/>
          </p:nvSpPr>
          <p:spPr bwMode="auto">
            <a:xfrm>
              <a:off x="2784" y="2809"/>
              <a:ext cx="192" cy="0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GB" sz="1600">
                <a:solidFill>
                  <a:srgbClr val="000000"/>
                </a:solidFill>
              </a:endParaRPr>
            </a:p>
          </p:txBody>
        </p:sp>
        <p:grpSp>
          <p:nvGrpSpPr>
            <p:cNvPr id="56346" name="Group 26"/>
            <p:cNvGrpSpPr>
              <a:grpSpLocks/>
            </p:cNvGrpSpPr>
            <p:nvPr/>
          </p:nvGrpSpPr>
          <p:grpSpPr bwMode="auto">
            <a:xfrm>
              <a:off x="2976" y="2496"/>
              <a:ext cx="2640" cy="624"/>
              <a:chOff x="2976" y="2496"/>
              <a:chExt cx="2640" cy="624"/>
            </a:xfrm>
          </p:grpSpPr>
          <p:sp>
            <p:nvSpPr>
              <p:cNvPr id="56347" name="Line 27"/>
              <p:cNvSpPr>
                <a:spLocks noChangeShapeType="1"/>
              </p:cNvSpPr>
              <p:nvPr/>
            </p:nvSpPr>
            <p:spPr bwMode="auto">
              <a:xfrm>
                <a:off x="5328" y="2809"/>
                <a:ext cx="288" cy="0"/>
              </a:xfrm>
              <a:prstGeom prst="line">
                <a:avLst/>
              </a:prstGeom>
              <a:noFill/>
              <a:ln w="28575">
                <a:solidFill>
                  <a:srgbClr val="FFFFFF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GB" sz="1600">
                  <a:solidFill>
                    <a:srgbClr val="000000"/>
                  </a:solidFill>
                </a:endParaRPr>
              </a:p>
            </p:txBody>
          </p:sp>
          <p:sp>
            <p:nvSpPr>
              <p:cNvPr id="56348" name="AutoShape 28"/>
              <p:cNvSpPr>
                <a:spLocks noChangeArrowheads="1"/>
              </p:cNvSpPr>
              <p:nvPr/>
            </p:nvSpPr>
            <p:spPr bwMode="auto">
              <a:xfrm>
                <a:off x="2976" y="2496"/>
                <a:ext cx="2352" cy="624"/>
              </a:xfrm>
              <a:prstGeom prst="flowChartPreparation">
                <a:avLst/>
              </a:prstGeom>
              <a:solidFill>
                <a:schemeClr val="tx1"/>
              </a:solidFill>
              <a:ln w="28575">
                <a:solidFill>
                  <a:srgbClr val="FFFFFF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GB" sz="1600">
                  <a:solidFill>
                    <a:srgbClr val="000000"/>
                  </a:solidFill>
                </a:endParaRPr>
              </a:p>
            </p:txBody>
          </p:sp>
        </p:grpSp>
        <p:grpSp>
          <p:nvGrpSpPr>
            <p:cNvPr id="56349" name="Group 29"/>
            <p:cNvGrpSpPr>
              <a:grpSpLocks/>
            </p:cNvGrpSpPr>
            <p:nvPr/>
          </p:nvGrpSpPr>
          <p:grpSpPr bwMode="auto">
            <a:xfrm flipH="1">
              <a:off x="144" y="2496"/>
              <a:ext cx="2640" cy="624"/>
              <a:chOff x="2976" y="2496"/>
              <a:chExt cx="2640" cy="624"/>
            </a:xfrm>
          </p:grpSpPr>
          <p:sp>
            <p:nvSpPr>
              <p:cNvPr id="56350" name="Line 30"/>
              <p:cNvSpPr>
                <a:spLocks noChangeShapeType="1"/>
              </p:cNvSpPr>
              <p:nvPr/>
            </p:nvSpPr>
            <p:spPr bwMode="auto">
              <a:xfrm>
                <a:off x="5328" y="2809"/>
                <a:ext cx="288" cy="0"/>
              </a:xfrm>
              <a:prstGeom prst="line">
                <a:avLst/>
              </a:prstGeom>
              <a:noFill/>
              <a:ln w="28575">
                <a:solidFill>
                  <a:srgbClr val="FFFFFF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GB" sz="1600">
                  <a:solidFill>
                    <a:srgbClr val="000000"/>
                  </a:solidFill>
                </a:endParaRPr>
              </a:p>
            </p:txBody>
          </p:sp>
          <p:sp>
            <p:nvSpPr>
              <p:cNvPr id="56351" name="AutoShape 31"/>
              <p:cNvSpPr>
                <a:spLocks noChangeArrowheads="1"/>
              </p:cNvSpPr>
              <p:nvPr/>
            </p:nvSpPr>
            <p:spPr bwMode="auto">
              <a:xfrm>
                <a:off x="2976" y="2496"/>
                <a:ext cx="2352" cy="624"/>
              </a:xfrm>
              <a:prstGeom prst="flowChartPreparation">
                <a:avLst/>
              </a:prstGeom>
              <a:solidFill>
                <a:schemeClr val="tx1"/>
              </a:solidFill>
              <a:ln w="28575">
                <a:solidFill>
                  <a:srgbClr val="FFFFFF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GB" sz="1600">
                  <a:solidFill>
                    <a:srgbClr val="000000"/>
                  </a:solidFill>
                </a:endParaRPr>
              </a:p>
            </p:txBody>
          </p:sp>
        </p:grpSp>
      </p:grpSp>
      <p:sp>
        <p:nvSpPr>
          <p:cNvPr id="56352" name="AutoShape 32">
            <a:hlinkClick r:id="rId2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6381750" y="5694363"/>
            <a:ext cx="228600" cy="304800"/>
          </a:xfrm>
          <a:prstGeom prst="diamond">
            <a:avLst/>
          </a:prstGeom>
          <a:solidFill>
            <a:srgbClr val="FF9933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1600">
              <a:solidFill>
                <a:srgbClr val="000000"/>
              </a:solidFill>
            </a:endParaRPr>
          </a:p>
        </p:txBody>
      </p:sp>
      <p:sp>
        <p:nvSpPr>
          <p:cNvPr id="56353" name="AutoShape 33"/>
          <p:cNvSpPr>
            <a:spLocks noChangeArrowheads="1"/>
          </p:cNvSpPr>
          <p:nvPr/>
        </p:nvSpPr>
        <p:spPr bwMode="auto">
          <a:xfrm>
            <a:off x="8782051" y="5791207"/>
            <a:ext cx="69056" cy="92075"/>
          </a:xfrm>
          <a:prstGeom prst="flowChartConnector">
            <a:avLst/>
          </a:prstGeom>
          <a:gradFill rotWithShape="0">
            <a:gsLst>
              <a:gs pos="0">
                <a:schemeClr val="bg2"/>
              </a:gs>
              <a:gs pos="100000">
                <a:srgbClr val="B2B2B2"/>
              </a:gs>
            </a:gsLst>
            <a:lin ang="18900000" scaled="1"/>
          </a:gra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1600">
              <a:solidFill>
                <a:srgbClr val="000000"/>
              </a:solidFill>
            </a:endParaRPr>
          </a:p>
        </p:txBody>
      </p:sp>
      <p:sp>
        <p:nvSpPr>
          <p:cNvPr id="56354" name="AutoShape 34">
            <a:hlinkClick r:id="rId2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3352800" y="5694363"/>
            <a:ext cx="228600" cy="304800"/>
          </a:xfrm>
          <a:prstGeom prst="diamond">
            <a:avLst/>
          </a:prstGeom>
          <a:solidFill>
            <a:srgbClr val="FF9933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1600">
              <a:solidFill>
                <a:srgbClr val="000000"/>
              </a:solidFill>
            </a:endParaRPr>
          </a:p>
        </p:txBody>
      </p:sp>
      <p:sp>
        <p:nvSpPr>
          <p:cNvPr id="56355" name="AutoShape 35"/>
          <p:cNvSpPr>
            <a:spLocks noChangeArrowheads="1"/>
          </p:cNvSpPr>
          <p:nvPr/>
        </p:nvSpPr>
        <p:spPr bwMode="auto">
          <a:xfrm>
            <a:off x="5753101" y="5791207"/>
            <a:ext cx="69056" cy="92075"/>
          </a:xfrm>
          <a:prstGeom prst="flowChartConnector">
            <a:avLst/>
          </a:prstGeom>
          <a:gradFill rotWithShape="0">
            <a:gsLst>
              <a:gs pos="0">
                <a:schemeClr val="bg2"/>
              </a:gs>
              <a:gs pos="100000">
                <a:srgbClr val="B2B2B2"/>
              </a:gs>
            </a:gsLst>
            <a:lin ang="18900000" scaled="1"/>
          </a:gra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1600">
              <a:solidFill>
                <a:srgbClr val="000000"/>
              </a:solidFill>
            </a:endParaRPr>
          </a:p>
        </p:txBody>
      </p:sp>
      <p:sp>
        <p:nvSpPr>
          <p:cNvPr id="56356" name="Text Box 36"/>
          <p:cNvSpPr txBox="1">
            <a:spLocks noChangeArrowheads="1"/>
          </p:cNvSpPr>
          <p:nvPr/>
        </p:nvSpPr>
        <p:spPr bwMode="auto">
          <a:xfrm>
            <a:off x="3638550" y="5694363"/>
            <a:ext cx="228600" cy="254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ctr">
            <a:spAutoFit/>
          </a:bodyPr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sz="1600">
                <a:solidFill>
                  <a:srgbClr val="FF9933"/>
                </a:solidFill>
                <a:latin typeface="Arial Black" panose="020B0A04020102020204" pitchFamily="34" charset="0"/>
              </a:rPr>
              <a:t>C:</a:t>
            </a:r>
            <a:endParaRPr lang="en-US" sz="280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56357" name="Text Box 37"/>
          <p:cNvSpPr txBox="1">
            <a:spLocks noChangeArrowheads="1"/>
          </p:cNvSpPr>
          <p:nvPr/>
        </p:nvSpPr>
        <p:spPr bwMode="auto">
          <a:xfrm>
            <a:off x="6667500" y="5694363"/>
            <a:ext cx="228600" cy="254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ctr">
            <a:spAutoFit/>
          </a:bodyPr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sz="1600">
                <a:solidFill>
                  <a:srgbClr val="FF9933"/>
                </a:solidFill>
                <a:latin typeface="Arial Black" panose="020B0A04020102020204" pitchFamily="34" charset="0"/>
              </a:rPr>
              <a:t>D:</a:t>
            </a:r>
            <a:endParaRPr lang="en-US" sz="280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56358" name="Text Box 38"/>
          <p:cNvSpPr txBox="1">
            <a:spLocks noChangeArrowheads="1"/>
          </p:cNvSpPr>
          <p:nvPr/>
        </p:nvSpPr>
        <p:spPr bwMode="auto">
          <a:xfrm>
            <a:off x="3867150" y="5638807"/>
            <a:ext cx="1600200" cy="3143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GB" sz="1400" b="1" dirty="0">
                <a:solidFill>
                  <a:srgbClr val="C0C0C0"/>
                </a:solidFill>
                <a:latin typeface="Arial" panose="020B0604020202020204" pitchFamily="34" charset="0"/>
              </a:rPr>
              <a:t>Carbohydrates</a:t>
            </a:r>
            <a:endParaRPr lang="en-US" sz="1400" b="1" dirty="0">
              <a:solidFill>
                <a:srgbClr val="C0C0C0"/>
              </a:solidFill>
              <a:latin typeface="Arial" panose="020B0604020202020204" pitchFamily="34" charset="0"/>
            </a:endParaRPr>
          </a:p>
        </p:txBody>
      </p:sp>
      <p:sp>
        <p:nvSpPr>
          <p:cNvPr id="56359" name="Text Box 39"/>
          <p:cNvSpPr txBox="1">
            <a:spLocks noChangeArrowheads="1"/>
          </p:cNvSpPr>
          <p:nvPr/>
        </p:nvSpPr>
        <p:spPr bwMode="auto">
          <a:xfrm>
            <a:off x="6953250" y="5638807"/>
            <a:ext cx="1600200" cy="314325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GB" sz="1400" b="1" dirty="0">
                <a:solidFill>
                  <a:srgbClr val="C0C0C0"/>
                </a:solidFill>
                <a:latin typeface="Arial" panose="020B0604020202020204" pitchFamily="34" charset="0"/>
              </a:rPr>
              <a:t>Glucose (sugar)</a:t>
            </a:r>
            <a:endParaRPr lang="en-US" sz="1400" b="1" dirty="0">
              <a:solidFill>
                <a:srgbClr val="C0C0C0"/>
              </a:solidFill>
              <a:latin typeface="Arial" panose="020B0604020202020204" pitchFamily="34" charset="0"/>
            </a:endParaRPr>
          </a:p>
        </p:txBody>
      </p:sp>
      <p:sp>
        <p:nvSpPr>
          <p:cNvPr id="40" name="Hexagon 39">
            <a:extLst>
              <a:ext uri="{FF2B5EF4-FFF2-40B4-BE49-F238E27FC236}">
                <a16:creationId xmlns:a16="http://schemas.microsoft.com/office/drawing/2014/main" id="{A492858D-BE3A-406A-A96C-861128DAE9FB}"/>
              </a:ext>
            </a:extLst>
          </p:cNvPr>
          <p:cNvSpPr/>
          <p:nvPr/>
        </p:nvSpPr>
        <p:spPr>
          <a:xfrm>
            <a:off x="3181349" y="3947688"/>
            <a:ext cx="2800350" cy="983837"/>
          </a:xfrm>
          <a:prstGeom prst="hexagon">
            <a:avLst>
              <a:gd name="adj" fmla="val 59186"/>
              <a:gd name="vf" fmla="val 115470"/>
            </a:avLst>
          </a:prstGeom>
          <a:solidFill>
            <a:srgbClr val="92D050">
              <a:alpha val="65098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768376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AutoShape 2"/>
          <p:cNvSpPr>
            <a:spLocks noChangeArrowheads="1"/>
          </p:cNvSpPr>
          <p:nvPr/>
        </p:nvSpPr>
        <p:spPr bwMode="auto">
          <a:xfrm>
            <a:off x="2838450" y="228600"/>
            <a:ext cx="6515100" cy="6400800"/>
          </a:xfrm>
          <a:prstGeom prst="flowChartAlternateProcess">
            <a:avLst/>
          </a:prstGeom>
          <a:gradFill rotWithShape="0">
            <a:gsLst>
              <a:gs pos="0">
                <a:srgbClr val="4D4D4D"/>
              </a:gs>
              <a:gs pos="50000">
                <a:srgbClr val="B2B2B2"/>
              </a:gs>
              <a:gs pos="100000">
                <a:srgbClr val="4D4D4D"/>
              </a:gs>
            </a:gsLst>
            <a:lin ang="0" scaled="1"/>
          </a:gra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1600">
              <a:solidFill>
                <a:srgbClr val="000000"/>
              </a:solidFill>
            </a:endParaRPr>
          </a:p>
        </p:txBody>
      </p:sp>
      <p:sp>
        <p:nvSpPr>
          <p:cNvPr id="56323" name="Line 3"/>
          <p:cNvSpPr>
            <a:spLocks noChangeShapeType="1"/>
          </p:cNvSpPr>
          <p:nvPr/>
        </p:nvSpPr>
        <p:spPr bwMode="auto">
          <a:xfrm>
            <a:off x="2838450" y="3657600"/>
            <a:ext cx="65151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1600">
              <a:solidFill>
                <a:srgbClr val="000000"/>
              </a:solidFill>
            </a:endParaRPr>
          </a:p>
        </p:txBody>
      </p:sp>
      <p:grpSp>
        <p:nvGrpSpPr>
          <p:cNvPr id="56324" name="Group 4"/>
          <p:cNvGrpSpPr>
            <a:grpSpLocks/>
          </p:cNvGrpSpPr>
          <p:nvPr/>
        </p:nvGrpSpPr>
        <p:grpSpPr bwMode="auto">
          <a:xfrm>
            <a:off x="2838450" y="3962400"/>
            <a:ext cx="6515100" cy="990600"/>
            <a:chOff x="144" y="2496"/>
            <a:chExt cx="5472" cy="624"/>
          </a:xfrm>
        </p:grpSpPr>
        <p:sp>
          <p:nvSpPr>
            <p:cNvPr id="56325" name="Line 5"/>
            <p:cNvSpPr>
              <a:spLocks noChangeShapeType="1"/>
            </p:cNvSpPr>
            <p:nvPr/>
          </p:nvSpPr>
          <p:spPr bwMode="auto">
            <a:xfrm>
              <a:off x="2784" y="2809"/>
              <a:ext cx="192" cy="0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GB" sz="1600">
                <a:solidFill>
                  <a:srgbClr val="000000"/>
                </a:solidFill>
              </a:endParaRPr>
            </a:p>
          </p:txBody>
        </p:sp>
        <p:grpSp>
          <p:nvGrpSpPr>
            <p:cNvPr id="56326" name="Group 6"/>
            <p:cNvGrpSpPr>
              <a:grpSpLocks/>
            </p:cNvGrpSpPr>
            <p:nvPr/>
          </p:nvGrpSpPr>
          <p:grpSpPr bwMode="auto">
            <a:xfrm>
              <a:off x="2976" y="2496"/>
              <a:ext cx="2640" cy="624"/>
              <a:chOff x="2976" y="2496"/>
              <a:chExt cx="2640" cy="624"/>
            </a:xfrm>
          </p:grpSpPr>
          <p:sp>
            <p:nvSpPr>
              <p:cNvPr id="56327" name="Line 7"/>
              <p:cNvSpPr>
                <a:spLocks noChangeShapeType="1"/>
              </p:cNvSpPr>
              <p:nvPr/>
            </p:nvSpPr>
            <p:spPr bwMode="auto">
              <a:xfrm>
                <a:off x="5328" y="2809"/>
                <a:ext cx="288" cy="0"/>
              </a:xfrm>
              <a:prstGeom prst="line">
                <a:avLst/>
              </a:prstGeom>
              <a:noFill/>
              <a:ln w="28575">
                <a:solidFill>
                  <a:srgbClr val="FFFFFF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GB" sz="1600">
                  <a:solidFill>
                    <a:srgbClr val="000000"/>
                  </a:solidFill>
                </a:endParaRPr>
              </a:p>
            </p:txBody>
          </p:sp>
          <p:sp>
            <p:nvSpPr>
              <p:cNvPr id="56328" name="AutoShape 8"/>
              <p:cNvSpPr>
                <a:spLocks noChangeArrowheads="1"/>
              </p:cNvSpPr>
              <p:nvPr/>
            </p:nvSpPr>
            <p:spPr bwMode="auto">
              <a:xfrm>
                <a:off x="2976" y="2496"/>
                <a:ext cx="2352" cy="624"/>
              </a:xfrm>
              <a:prstGeom prst="flowChartPreparation">
                <a:avLst/>
              </a:prstGeom>
              <a:solidFill>
                <a:schemeClr val="tx1"/>
              </a:solidFill>
              <a:ln w="28575">
                <a:solidFill>
                  <a:srgbClr val="FFFFFF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GB" sz="1600">
                  <a:solidFill>
                    <a:srgbClr val="000000"/>
                  </a:solidFill>
                </a:endParaRPr>
              </a:p>
            </p:txBody>
          </p:sp>
        </p:grpSp>
        <p:grpSp>
          <p:nvGrpSpPr>
            <p:cNvPr id="56329" name="Group 9"/>
            <p:cNvGrpSpPr>
              <a:grpSpLocks/>
            </p:cNvGrpSpPr>
            <p:nvPr/>
          </p:nvGrpSpPr>
          <p:grpSpPr bwMode="auto">
            <a:xfrm flipH="1">
              <a:off x="144" y="2496"/>
              <a:ext cx="2640" cy="624"/>
              <a:chOff x="2976" y="2496"/>
              <a:chExt cx="2640" cy="624"/>
            </a:xfrm>
          </p:grpSpPr>
          <p:sp>
            <p:nvSpPr>
              <p:cNvPr id="56330" name="Line 10"/>
              <p:cNvSpPr>
                <a:spLocks noChangeShapeType="1"/>
              </p:cNvSpPr>
              <p:nvPr/>
            </p:nvSpPr>
            <p:spPr bwMode="auto">
              <a:xfrm>
                <a:off x="5328" y="2809"/>
                <a:ext cx="288" cy="0"/>
              </a:xfrm>
              <a:prstGeom prst="line">
                <a:avLst/>
              </a:prstGeom>
              <a:noFill/>
              <a:ln w="28575">
                <a:solidFill>
                  <a:srgbClr val="FFFFFF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GB" sz="1600">
                  <a:solidFill>
                    <a:srgbClr val="000000"/>
                  </a:solidFill>
                </a:endParaRPr>
              </a:p>
            </p:txBody>
          </p:sp>
          <p:sp>
            <p:nvSpPr>
              <p:cNvPr id="56331" name="AutoShape 11"/>
              <p:cNvSpPr>
                <a:spLocks noChangeArrowheads="1"/>
              </p:cNvSpPr>
              <p:nvPr/>
            </p:nvSpPr>
            <p:spPr bwMode="auto">
              <a:xfrm>
                <a:off x="2976" y="2496"/>
                <a:ext cx="2352" cy="624"/>
              </a:xfrm>
              <a:prstGeom prst="flowChartPreparation">
                <a:avLst/>
              </a:prstGeom>
              <a:solidFill>
                <a:schemeClr val="tx1"/>
              </a:solidFill>
              <a:ln w="28575">
                <a:solidFill>
                  <a:srgbClr val="FFFFFF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GB" sz="1600">
                  <a:solidFill>
                    <a:srgbClr val="000000"/>
                  </a:solidFill>
                </a:endParaRPr>
              </a:p>
            </p:txBody>
          </p:sp>
        </p:grpSp>
      </p:grpSp>
      <p:sp>
        <p:nvSpPr>
          <p:cNvPr id="56332" name="AutoShape 12">
            <a:hlinkClick r:id="rId2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6381750" y="4322763"/>
            <a:ext cx="228600" cy="304800"/>
          </a:xfrm>
          <a:prstGeom prst="diamond">
            <a:avLst/>
          </a:prstGeom>
          <a:solidFill>
            <a:srgbClr val="FF9933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1600">
              <a:solidFill>
                <a:srgbClr val="000000"/>
              </a:solidFill>
            </a:endParaRPr>
          </a:p>
        </p:txBody>
      </p:sp>
      <p:sp>
        <p:nvSpPr>
          <p:cNvPr id="56333" name="AutoShape 13"/>
          <p:cNvSpPr>
            <a:spLocks noChangeArrowheads="1"/>
          </p:cNvSpPr>
          <p:nvPr/>
        </p:nvSpPr>
        <p:spPr bwMode="auto">
          <a:xfrm>
            <a:off x="8782051" y="4419607"/>
            <a:ext cx="69056" cy="92075"/>
          </a:xfrm>
          <a:prstGeom prst="flowChartConnector">
            <a:avLst/>
          </a:prstGeom>
          <a:gradFill rotWithShape="0">
            <a:gsLst>
              <a:gs pos="0">
                <a:schemeClr val="bg2"/>
              </a:gs>
              <a:gs pos="100000">
                <a:srgbClr val="B2B2B2"/>
              </a:gs>
            </a:gsLst>
            <a:lin ang="18900000" scaled="1"/>
          </a:gra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1600">
              <a:solidFill>
                <a:srgbClr val="000000"/>
              </a:solidFill>
            </a:endParaRPr>
          </a:p>
        </p:txBody>
      </p:sp>
      <p:sp>
        <p:nvSpPr>
          <p:cNvPr id="56334" name="AutoShape 14">
            <a:hlinkClick r:id="rId3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3352800" y="4322763"/>
            <a:ext cx="228600" cy="304800"/>
          </a:xfrm>
          <a:prstGeom prst="diamond">
            <a:avLst/>
          </a:prstGeom>
          <a:solidFill>
            <a:srgbClr val="FF9933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1600">
              <a:solidFill>
                <a:srgbClr val="000000"/>
              </a:solidFill>
            </a:endParaRPr>
          </a:p>
        </p:txBody>
      </p:sp>
      <p:sp>
        <p:nvSpPr>
          <p:cNvPr id="56335" name="AutoShape 15"/>
          <p:cNvSpPr>
            <a:spLocks noChangeArrowheads="1"/>
          </p:cNvSpPr>
          <p:nvPr/>
        </p:nvSpPr>
        <p:spPr bwMode="auto">
          <a:xfrm>
            <a:off x="5753101" y="4419607"/>
            <a:ext cx="69056" cy="92075"/>
          </a:xfrm>
          <a:prstGeom prst="flowChartConnector">
            <a:avLst/>
          </a:prstGeom>
          <a:gradFill rotWithShape="0">
            <a:gsLst>
              <a:gs pos="0">
                <a:schemeClr val="bg2"/>
              </a:gs>
              <a:gs pos="100000">
                <a:srgbClr val="B2B2B2"/>
              </a:gs>
            </a:gsLst>
            <a:lin ang="18900000" scaled="1"/>
          </a:gra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1600">
              <a:solidFill>
                <a:srgbClr val="000000"/>
              </a:solidFill>
            </a:endParaRPr>
          </a:p>
        </p:txBody>
      </p:sp>
      <p:sp>
        <p:nvSpPr>
          <p:cNvPr id="56336" name="Text Box 16"/>
          <p:cNvSpPr txBox="1">
            <a:spLocks noChangeArrowheads="1"/>
          </p:cNvSpPr>
          <p:nvPr/>
        </p:nvSpPr>
        <p:spPr bwMode="auto">
          <a:xfrm>
            <a:off x="3638550" y="4322763"/>
            <a:ext cx="228600" cy="254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ctr">
            <a:spAutoFit/>
          </a:bodyPr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sz="1600">
                <a:solidFill>
                  <a:srgbClr val="FF9933"/>
                </a:solidFill>
                <a:latin typeface="Arial Black" panose="020B0A04020102020204" pitchFamily="34" charset="0"/>
              </a:rPr>
              <a:t>A:</a:t>
            </a:r>
            <a:endParaRPr lang="en-US" sz="280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56337" name="Text Box 17"/>
          <p:cNvSpPr txBox="1">
            <a:spLocks noChangeArrowheads="1"/>
          </p:cNvSpPr>
          <p:nvPr/>
        </p:nvSpPr>
        <p:spPr bwMode="auto">
          <a:xfrm>
            <a:off x="6667500" y="4322763"/>
            <a:ext cx="228600" cy="254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ctr">
            <a:spAutoFit/>
          </a:bodyPr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sz="1600">
                <a:solidFill>
                  <a:srgbClr val="FF9933"/>
                </a:solidFill>
                <a:latin typeface="Arial Black" panose="020B0A04020102020204" pitchFamily="34" charset="0"/>
              </a:rPr>
              <a:t>B:</a:t>
            </a:r>
            <a:endParaRPr lang="en-US" sz="280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56338" name="Text Box 18"/>
          <p:cNvSpPr txBox="1">
            <a:spLocks noChangeArrowheads="1"/>
          </p:cNvSpPr>
          <p:nvPr/>
        </p:nvSpPr>
        <p:spPr bwMode="auto">
          <a:xfrm>
            <a:off x="3867150" y="4267207"/>
            <a:ext cx="1600200" cy="3143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sz="1400" b="1" dirty="0">
                <a:solidFill>
                  <a:srgbClr val="C0C0C0"/>
                </a:solidFill>
                <a:latin typeface="Arial" panose="020B0604020202020204" pitchFamily="34" charset="0"/>
              </a:rPr>
              <a:t>Glucose (sugar)</a:t>
            </a:r>
          </a:p>
        </p:txBody>
      </p:sp>
      <p:sp>
        <p:nvSpPr>
          <p:cNvPr id="56339" name="Text Box 19"/>
          <p:cNvSpPr txBox="1">
            <a:spLocks noChangeArrowheads="1"/>
          </p:cNvSpPr>
          <p:nvPr/>
        </p:nvSpPr>
        <p:spPr bwMode="auto">
          <a:xfrm>
            <a:off x="6953250" y="4267207"/>
            <a:ext cx="1600200" cy="314325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GB" sz="1400" b="1" dirty="0">
                <a:solidFill>
                  <a:srgbClr val="C0C0C0"/>
                </a:solidFill>
                <a:latin typeface="Arial" panose="020B0604020202020204" pitchFamily="34" charset="0"/>
              </a:rPr>
              <a:t>Fats</a:t>
            </a:r>
            <a:endParaRPr lang="en-US" sz="1400" b="1" dirty="0">
              <a:solidFill>
                <a:srgbClr val="C0C0C0"/>
              </a:solidFill>
              <a:latin typeface="Arial" panose="020B0604020202020204" pitchFamily="34" charset="0"/>
            </a:endParaRPr>
          </a:p>
        </p:txBody>
      </p:sp>
      <p:grpSp>
        <p:nvGrpSpPr>
          <p:cNvPr id="56340" name="Group 20"/>
          <p:cNvGrpSpPr>
            <a:grpSpLocks/>
          </p:cNvGrpSpPr>
          <p:nvPr/>
        </p:nvGrpSpPr>
        <p:grpSpPr bwMode="auto">
          <a:xfrm>
            <a:off x="3181353" y="609606"/>
            <a:ext cx="5885260" cy="1676097"/>
            <a:chOff x="432" y="384"/>
            <a:chExt cx="4944" cy="2489"/>
          </a:xfrm>
        </p:grpSpPr>
        <p:sp>
          <p:nvSpPr>
            <p:cNvPr id="56341" name="AutoShape 21"/>
            <p:cNvSpPr>
              <a:spLocks noChangeArrowheads="1"/>
            </p:cNvSpPr>
            <p:nvPr/>
          </p:nvSpPr>
          <p:spPr bwMode="auto">
            <a:xfrm>
              <a:off x="432" y="384"/>
              <a:ext cx="4944" cy="2489"/>
            </a:xfrm>
            <a:prstGeom prst="flowChartAlternateProcess">
              <a:avLst/>
            </a:prstGeom>
            <a:solidFill>
              <a:schemeClr val="tx1"/>
            </a:solidFill>
            <a:ln w="28575">
              <a:solidFill>
                <a:srgbClr val="FFFFFF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2400" dirty="0">
                  <a:solidFill>
                    <a:srgbClr val="C0C0C0"/>
                  </a:solidFill>
                  <a:latin typeface="Arial" panose="020B0604020202020204" pitchFamily="34" charset="0"/>
                </a:rPr>
                <a:t>£250,000</a:t>
              </a:r>
            </a:p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GB" sz="2000" dirty="0">
                  <a:solidFill>
                    <a:srgbClr val="CCCCFF"/>
                  </a:solidFill>
                  <a:latin typeface="Arial" panose="020B0604020202020204" pitchFamily="34" charset="0"/>
                </a:rPr>
                <a:t>7. What does iodine test for?</a:t>
              </a:r>
              <a:endParaRPr lang="en-US" sz="2000" dirty="0">
                <a:solidFill>
                  <a:srgbClr val="CCCCFF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56342" name="AutoShape 22"/>
            <p:cNvSpPr>
              <a:spLocks noChangeArrowheads="1"/>
            </p:cNvSpPr>
            <p:nvPr/>
          </p:nvSpPr>
          <p:spPr bwMode="auto">
            <a:xfrm>
              <a:off x="528" y="1152"/>
              <a:ext cx="192" cy="192"/>
            </a:xfrm>
            <a:prstGeom prst="diamond">
              <a:avLst/>
            </a:prstGeom>
            <a:solidFill>
              <a:srgbClr val="FF9933"/>
            </a:solidFill>
            <a:ln w="28575">
              <a:solidFill>
                <a:srgbClr val="FFFFFF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GB" sz="1600">
                <a:solidFill>
                  <a:srgbClr val="000000"/>
                </a:solidFill>
              </a:endParaRPr>
            </a:p>
          </p:txBody>
        </p:sp>
        <p:sp>
          <p:nvSpPr>
            <p:cNvPr id="56343" name="AutoShape 23"/>
            <p:cNvSpPr>
              <a:spLocks noChangeArrowheads="1"/>
            </p:cNvSpPr>
            <p:nvPr/>
          </p:nvSpPr>
          <p:spPr bwMode="auto">
            <a:xfrm>
              <a:off x="5088" y="1152"/>
              <a:ext cx="192" cy="192"/>
            </a:xfrm>
            <a:prstGeom prst="diamond">
              <a:avLst/>
            </a:prstGeom>
            <a:solidFill>
              <a:srgbClr val="FF9933"/>
            </a:solidFill>
            <a:ln w="28575">
              <a:solidFill>
                <a:srgbClr val="FFFFFF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GB" sz="1600">
                <a:solidFill>
                  <a:srgbClr val="000000"/>
                </a:solidFill>
              </a:endParaRPr>
            </a:p>
          </p:txBody>
        </p:sp>
      </p:grpSp>
      <p:grpSp>
        <p:nvGrpSpPr>
          <p:cNvPr id="56344" name="Group 24"/>
          <p:cNvGrpSpPr>
            <a:grpSpLocks/>
          </p:cNvGrpSpPr>
          <p:nvPr/>
        </p:nvGrpSpPr>
        <p:grpSpPr bwMode="auto">
          <a:xfrm>
            <a:off x="2838450" y="5334000"/>
            <a:ext cx="6515100" cy="990600"/>
            <a:chOff x="144" y="2496"/>
            <a:chExt cx="5472" cy="624"/>
          </a:xfrm>
        </p:grpSpPr>
        <p:sp>
          <p:nvSpPr>
            <p:cNvPr id="56345" name="Line 25"/>
            <p:cNvSpPr>
              <a:spLocks noChangeShapeType="1"/>
            </p:cNvSpPr>
            <p:nvPr/>
          </p:nvSpPr>
          <p:spPr bwMode="auto">
            <a:xfrm>
              <a:off x="2784" y="2809"/>
              <a:ext cx="192" cy="0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GB" sz="1600">
                <a:solidFill>
                  <a:srgbClr val="000000"/>
                </a:solidFill>
              </a:endParaRPr>
            </a:p>
          </p:txBody>
        </p:sp>
        <p:grpSp>
          <p:nvGrpSpPr>
            <p:cNvPr id="56346" name="Group 26"/>
            <p:cNvGrpSpPr>
              <a:grpSpLocks/>
            </p:cNvGrpSpPr>
            <p:nvPr/>
          </p:nvGrpSpPr>
          <p:grpSpPr bwMode="auto">
            <a:xfrm>
              <a:off x="2976" y="2496"/>
              <a:ext cx="2640" cy="624"/>
              <a:chOff x="2976" y="2496"/>
              <a:chExt cx="2640" cy="624"/>
            </a:xfrm>
          </p:grpSpPr>
          <p:sp>
            <p:nvSpPr>
              <p:cNvPr id="56347" name="Line 27"/>
              <p:cNvSpPr>
                <a:spLocks noChangeShapeType="1"/>
              </p:cNvSpPr>
              <p:nvPr/>
            </p:nvSpPr>
            <p:spPr bwMode="auto">
              <a:xfrm>
                <a:off x="5328" y="2809"/>
                <a:ext cx="288" cy="0"/>
              </a:xfrm>
              <a:prstGeom prst="line">
                <a:avLst/>
              </a:prstGeom>
              <a:noFill/>
              <a:ln w="28575">
                <a:solidFill>
                  <a:srgbClr val="FFFFFF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GB" sz="1600">
                  <a:solidFill>
                    <a:srgbClr val="000000"/>
                  </a:solidFill>
                </a:endParaRPr>
              </a:p>
            </p:txBody>
          </p:sp>
          <p:sp>
            <p:nvSpPr>
              <p:cNvPr id="56348" name="AutoShape 28"/>
              <p:cNvSpPr>
                <a:spLocks noChangeArrowheads="1"/>
              </p:cNvSpPr>
              <p:nvPr/>
            </p:nvSpPr>
            <p:spPr bwMode="auto">
              <a:xfrm>
                <a:off x="2976" y="2496"/>
                <a:ext cx="2352" cy="624"/>
              </a:xfrm>
              <a:prstGeom prst="flowChartPreparation">
                <a:avLst/>
              </a:prstGeom>
              <a:solidFill>
                <a:schemeClr val="tx1"/>
              </a:solidFill>
              <a:ln w="28575">
                <a:solidFill>
                  <a:srgbClr val="FFFFFF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GB" sz="1600">
                  <a:solidFill>
                    <a:srgbClr val="000000"/>
                  </a:solidFill>
                </a:endParaRPr>
              </a:p>
            </p:txBody>
          </p:sp>
        </p:grpSp>
        <p:grpSp>
          <p:nvGrpSpPr>
            <p:cNvPr id="56349" name="Group 29"/>
            <p:cNvGrpSpPr>
              <a:grpSpLocks/>
            </p:cNvGrpSpPr>
            <p:nvPr/>
          </p:nvGrpSpPr>
          <p:grpSpPr bwMode="auto">
            <a:xfrm flipH="1">
              <a:off x="144" y="2496"/>
              <a:ext cx="2640" cy="624"/>
              <a:chOff x="2976" y="2496"/>
              <a:chExt cx="2640" cy="624"/>
            </a:xfrm>
          </p:grpSpPr>
          <p:sp>
            <p:nvSpPr>
              <p:cNvPr id="56350" name="Line 30"/>
              <p:cNvSpPr>
                <a:spLocks noChangeShapeType="1"/>
              </p:cNvSpPr>
              <p:nvPr/>
            </p:nvSpPr>
            <p:spPr bwMode="auto">
              <a:xfrm>
                <a:off x="5328" y="2809"/>
                <a:ext cx="288" cy="0"/>
              </a:xfrm>
              <a:prstGeom prst="line">
                <a:avLst/>
              </a:prstGeom>
              <a:noFill/>
              <a:ln w="28575">
                <a:solidFill>
                  <a:srgbClr val="FFFFFF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GB" sz="1600">
                  <a:solidFill>
                    <a:srgbClr val="000000"/>
                  </a:solidFill>
                </a:endParaRPr>
              </a:p>
            </p:txBody>
          </p:sp>
          <p:sp>
            <p:nvSpPr>
              <p:cNvPr id="56351" name="AutoShape 31"/>
              <p:cNvSpPr>
                <a:spLocks noChangeArrowheads="1"/>
              </p:cNvSpPr>
              <p:nvPr/>
            </p:nvSpPr>
            <p:spPr bwMode="auto">
              <a:xfrm>
                <a:off x="2976" y="2496"/>
                <a:ext cx="2352" cy="624"/>
              </a:xfrm>
              <a:prstGeom prst="flowChartPreparation">
                <a:avLst/>
              </a:prstGeom>
              <a:solidFill>
                <a:schemeClr val="tx1"/>
              </a:solidFill>
              <a:ln w="28575">
                <a:solidFill>
                  <a:srgbClr val="FFFFFF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GB" sz="1600">
                  <a:solidFill>
                    <a:srgbClr val="000000"/>
                  </a:solidFill>
                </a:endParaRPr>
              </a:p>
            </p:txBody>
          </p:sp>
        </p:grpSp>
      </p:grpSp>
      <p:sp>
        <p:nvSpPr>
          <p:cNvPr id="56352" name="AutoShape 32">
            <a:hlinkClick r:id="rId2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6381750" y="5694363"/>
            <a:ext cx="228600" cy="304800"/>
          </a:xfrm>
          <a:prstGeom prst="diamond">
            <a:avLst/>
          </a:prstGeom>
          <a:solidFill>
            <a:srgbClr val="FF9933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1600">
              <a:solidFill>
                <a:srgbClr val="000000"/>
              </a:solidFill>
            </a:endParaRPr>
          </a:p>
        </p:txBody>
      </p:sp>
      <p:sp>
        <p:nvSpPr>
          <p:cNvPr id="56353" name="AutoShape 33"/>
          <p:cNvSpPr>
            <a:spLocks noChangeArrowheads="1"/>
          </p:cNvSpPr>
          <p:nvPr/>
        </p:nvSpPr>
        <p:spPr bwMode="auto">
          <a:xfrm>
            <a:off x="8782051" y="5791207"/>
            <a:ext cx="69056" cy="92075"/>
          </a:xfrm>
          <a:prstGeom prst="flowChartConnector">
            <a:avLst/>
          </a:prstGeom>
          <a:gradFill rotWithShape="0">
            <a:gsLst>
              <a:gs pos="0">
                <a:schemeClr val="bg2"/>
              </a:gs>
              <a:gs pos="100000">
                <a:srgbClr val="B2B2B2"/>
              </a:gs>
            </a:gsLst>
            <a:lin ang="18900000" scaled="1"/>
          </a:gra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1600">
              <a:solidFill>
                <a:srgbClr val="000000"/>
              </a:solidFill>
            </a:endParaRPr>
          </a:p>
        </p:txBody>
      </p:sp>
      <p:sp>
        <p:nvSpPr>
          <p:cNvPr id="56354" name="AutoShape 34">
            <a:hlinkClick r:id="rId2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3352800" y="5694363"/>
            <a:ext cx="228600" cy="304800"/>
          </a:xfrm>
          <a:prstGeom prst="diamond">
            <a:avLst/>
          </a:prstGeom>
          <a:solidFill>
            <a:srgbClr val="FF9933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1600">
              <a:solidFill>
                <a:srgbClr val="000000"/>
              </a:solidFill>
            </a:endParaRPr>
          </a:p>
        </p:txBody>
      </p:sp>
      <p:sp>
        <p:nvSpPr>
          <p:cNvPr id="56355" name="AutoShape 35"/>
          <p:cNvSpPr>
            <a:spLocks noChangeArrowheads="1"/>
          </p:cNvSpPr>
          <p:nvPr/>
        </p:nvSpPr>
        <p:spPr bwMode="auto">
          <a:xfrm>
            <a:off x="5753101" y="5791207"/>
            <a:ext cx="69056" cy="92075"/>
          </a:xfrm>
          <a:prstGeom prst="flowChartConnector">
            <a:avLst/>
          </a:prstGeom>
          <a:gradFill rotWithShape="0">
            <a:gsLst>
              <a:gs pos="0">
                <a:schemeClr val="bg2"/>
              </a:gs>
              <a:gs pos="100000">
                <a:srgbClr val="B2B2B2"/>
              </a:gs>
            </a:gsLst>
            <a:lin ang="18900000" scaled="1"/>
          </a:gra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1600">
              <a:solidFill>
                <a:srgbClr val="000000"/>
              </a:solidFill>
            </a:endParaRPr>
          </a:p>
        </p:txBody>
      </p:sp>
      <p:sp>
        <p:nvSpPr>
          <p:cNvPr id="56356" name="Text Box 36"/>
          <p:cNvSpPr txBox="1">
            <a:spLocks noChangeArrowheads="1"/>
          </p:cNvSpPr>
          <p:nvPr/>
        </p:nvSpPr>
        <p:spPr bwMode="auto">
          <a:xfrm>
            <a:off x="3638550" y="5694363"/>
            <a:ext cx="228600" cy="254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ctr">
            <a:spAutoFit/>
          </a:bodyPr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sz="1600">
                <a:solidFill>
                  <a:srgbClr val="FF9933"/>
                </a:solidFill>
                <a:latin typeface="Arial Black" panose="020B0A04020102020204" pitchFamily="34" charset="0"/>
              </a:rPr>
              <a:t>C:</a:t>
            </a:r>
            <a:endParaRPr lang="en-US" sz="280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56357" name="Text Box 37"/>
          <p:cNvSpPr txBox="1">
            <a:spLocks noChangeArrowheads="1"/>
          </p:cNvSpPr>
          <p:nvPr/>
        </p:nvSpPr>
        <p:spPr bwMode="auto">
          <a:xfrm>
            <a:off x="6667500" y="5694363"/>
            <a:ext cx="228600" cy="254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ctr">
            <a:spAutoFit/>
          </a:bodyPr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sz="1600">
                <a:solidFill>
                  <a:srgbClr val="FF9933"/>
                </a:solidFill>
                <a:latin typeface="Arial Black" panose="020B0A04020102020204" pitchFamily="34" charset="0"/>
              </a:rPr>
              <a:t>D:</a:t>
            </a:r>
            <a:endParaRPr lang="en-US" sz="280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56358" name="Text Box 38"/>
          <p:cNvSpPr txBox="1">
            <a:spLocks noChangeArrowheads="1"/>
          </p:cNvSpPr>
          <p:nvPr/>
        </p:nvSpPr>
        <p:spPr bwMode="auto">
          <a:xfrm>
            <a:off x="3867150" y="5638807"/>
            <a:ext cx="1600200" cy="3143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GB" sz="1400" b="1" dirty="0">
                <a:solidFill>
                  <a:srgbClr val="C0C0C0"/>
                </a:solidFill>
                <a:latin typeface="Arial" panose="020B0604020202020204" pitchFamily="34" charset="0"/>
              </a:rPr>
              <a:t>Carbohydrates</a:t>
            </a:r>
            <a:endParaRPr lang="en-US" sz="1400" b="1" dirty="0">
              <a:solidFill>
                <a:srgbClr val="C0C0C0"/>
              </a:solidFill>
              <a:latin typeface="Arial" panose="020B0604020202020204" pitchFamily="34" charset="0"/>
            </a:endParaRPr>
          </a:p>
        </p:txBody>
      </p:sp>
      <p:sp>
        <p:nvSpPr>
          <p:cNvPr id="56359" name="Text Box 39"/>
          <p:cNvSpPr txBox="1">
            <a:spLocks noChangeArrowheads="1"/>
          </p:cNvSpPr>
          <p:nvPr/>
        </p:nvSpPr>
        <p:spPr bwMode="auto">
          <a:xfrm>
            <a:off x="6953250" y="5638807"/>
            <a:ext cx="1600200" cy="314325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GB" sz="1400" b="1" dirty="0">
                <a:solidFill>
                  <a:srgbClr val="C0C0C0"/>
                </a:solidFill>
                <a:latin typeface="Arial" panose="020B0604020202020204" pitchFamily="34" charset="0"/>
              </a:rPr>
              <a:t>Starch</a:t>
            </a:r>
            <a:endParaRPr lang="en-US" sz="1400" b="1" dirty="0">
              <a:solidFill>
                <a:srgbClr val="C0C0C0"/>
              </a:solidFill>
              <a:latin typeface="Arial" panose="020B0604020202020204" pitchFamily="34" charset="0"/>
            </a:endParaRPr>
          </a:p>
        </p:txBody>
      </p:sp>
      <p:sp>
        <p:nvSpPr>
          <p:cNvPr id="40" name="Hexagon 39">
            <a:extLst>
              <a:ext uri="{FF2B5EF4-FFF2-40B4-BE49-F238E27FC236}">
                <a16:creationId xmlns:a16="http://schemas.microsoft.com/office/drawing/2014/main" id="{C5D979E8-ABB5-4F63-BAF7-D823D657E232}"/>
              </a:ext>
            </a:extLst>
          </p:cNvPr>
          <p:cNvSpPr/>
          <p:nvPr/>
        </p:nvSpPr>
        <p:spPr>
          <a:xfrm>
            <a:off x="6210300" y="5354845"/>
            <a:ext cx="2800350" cy="983837"/>
          </a:xfrm>
          <a:prstGeom prst="hexagon">
            <a:avLst>
              <a:gd name="adj" fmla="val 59186"/>
              <a:gd name="vf" fmla="val 115470"/>
            </a:avLst>
          </a:prstGeom>
          <a:solidFill>
            <a:srgbClr val="92D050">
              <a:alpha val="65098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028428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AutoShape 2"/>
          <p:cNvSpPr>
            <a:spLocks noChangeArrowheads="1"/>
          </p:cNvSpPr>
          <p:nvPr/>
        </p:nvSpPr>
        <p:spPr bwMode="auto">
          <a:xfrm>
            <a:off x="2838450" y="228600"/>
            <a:ext cx="6515100" cy="6400800"/>
          </a:xfrm>
          <a:prstGeom prst="flowChartAlternateProcess">
            <a:avLst/>
          </a:prstGeom>
          <a:gradFill rotWithShape="0">
            <a:gsLst>
              <a:gs pos="0">
                <a:srgbClr val="4D4D4D"/>
              </a:gs>
              <a:gs pos="50000">
                <a:srgbClr val="B2B2B2"/>
              </a:gs>
              <a:gs pos="100000">
                <a:srgbClr val="4D4D4D"/>
              </a:gs>
            </a:gsLst>
            <a:lin ang="0" scaled="1"/>
          </a:gra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1600">
              <a:solidFill>
                <a:srgbClr val="000000"/>
              </a:solidFill>
            </a:endParaRPr>
          </a:p>
        </p:txBody>
      </p:sp>
      <p:sp>
        <p:nvSpPr>
          <p:cNvPr id="56323" name="Line 3"/>
          <p:cNvSpPr>
            <a:spLocks noChangeShapeType="1"/>
          </p:cNvSpPr>
          <p:nvPr/>
        </p:nvSpPr>
        <p:spPr bwMode="auto">
          <a:xfrm>
            <a:off x="2838450" y="3657600"/>
            <a:ext cx="65151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1600">
              <a:solidFill>
                <a:srgbClr val="000000"/>
              </a:solidFill>
            </a:endParaRPr>
          </a:p>
        </p:txBody>
      </p:sp>
      <p:grpSp>
        <p:nvGrpSpPr>
          <p:cNvPr id="56324" name="Group 4"/>
          <p:cNvGrpSpPr>
            <a:grpSpLocks/>
          </p:cNvGrpSpPr>
          <p:nvPr/>
        </p:nvGrpSpPr>
        <p:grpSpPr bwMode="auto">
          <a:xfrm>
            <a:off x="2838450" y="3962400"/>
            <a:ext cx="6515100" cy="990600"/>
            <a:chOff x="144" y="2496"/>
            <a:chExt cx="5472" cy="624"/>
          </a:xfrm>
        </p:grpSpPr>
        <p:sp>
          <p:nvSpPr>
            <p:cNvPr id="56325" name="Line 5"/>
            <p:cNvSpPr>
              <a:spLocks noChangeShapeType="1"/>
            </p:cNvSpPr>
            <p:nvPr/>
          </p:nvSpPr>
          <p:spPr bwMode="auto">
            <a:xfrm>
              <a:off x="2784" y="2809"/>
              <a:ext cx="192" cy="0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GB" sz="1600">
                <a:solidFill>
                  <a:srgbClr val="000000"/>
                </a:solidFill>
              </a:endParaRPr>
            </a:p>
          </p:txBody>
        </p:sp>
        <p:grpSp>
          <p:nvGrpSpPr>
            <p:cNvPr id="56326" name="Group 6"/>
            <p:cNvGrpSpPr>
              <a:grpSpLocks/>
            </p:cNvGrpSpPr>
            <p:nvPr/>
          </p:nvGrpSpPr>
          <p:grpSpPr bwMode="auto">
            <a:xfrm>
              <a:off x="2976" y="2496"/>
              <a:ext cx="2640" cy="624"/>
              <a:chOff x="2976" y="2496"/>
              <a:chExt cx="2640" cy="624"/>
            </a:xfrm>
          </p:grpSpPr>
          <p:sp>
            <p:nvSpPr>
              <p:cNvPr id="56327" name="Line 7"/>
              <p:cNvSpPr>
                <a:spLocks noChangeShapeType="1"/>
              </p:cNvSpPr>
              <p:nvPr/>
            </p:nvSpPr>
            <p:spPr bwMode="auto">
              <a:xfrm>
                <a:off x="5328" y="2809"/>
                <a:ext cx="288" cy="0"/>
              </a:xfrm>
              <a:prstGeom prst="line">
                <a:avLst/>
              </a:prstGeom>
              <a:noFill/>
              <a:ln w="28575">
                <a:solidFill>
                  <a:srgbClr val="FFFFFF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GB" sz="1600">
                  <a:solidFill>
                    <a:srgbClr val="000000"/>
                  </a:solidFill>
                </a:endParaRPr>
              </a:p>
            </p:txBody>
          </p:sp>
          <p:sp>
            <p:nvSpPr>
              <p:cNvPr id="56328" name="AutoShape 8"/>
              <p:cNvSpPr>
                <a:spLocks noChangeArrowheads="1"/>
              </p:cNvSpPr>
              <p:nvPr/>
            </p:nvSpPr>
            <p:spPr bwMode="auto">
              <a:xfrm>
                <a:off x="2976" y="2496"/>
                <a:ext cx="2352" cy="624"/>
              </a:xfrm>
              <a:prstGeom prst="flowChartPreparation">
                <a:avLst/>
              </a:prstGeom>
              <a:solidFill>
                <a:schemeClr val="tx1"/>
              </a:solidFill>
              <a:ln w="28575">
                <a:solidFill>
                  <a:srgbClr val="FFFFFF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GB" sz="1600">
                  <a:solidFill>
                    <a:srgbClr val="000000"/>
                  </a:solidFill>
                </a:endParaRPr>
              </a:p>
            </p:txBody>
          </p:sp>
        </p:grpSp>
        <p:grpSp>
          <p:nvGrpSpPr>
            <p:cNvPr id="56329" name="Group 9"/>
            <p:cNvGrpSpPr>
              <a:grpSpLocks/>
            </p:cNvGrpSpPr>
            <p:nvPr/>
          </p:nvGrpSpPr>
          <p:grpSpPr bwMode="auto">
            <a:xfrm flipH="1">
              <a:off x="144" y="2496"/>
              <a:ext cx="2640" cy="624"/>
              <a:chOff x="2976" y="2496"/>
              <a:chExt cx="2640" cy="624"/>
            </a:xfrm>
          </p:grpSpPr>
          <p:sp>
            <p:nvSpPr>
              <p:cNvPr id="56330" name="Line 10"/>
              <p:cNvSpPr>
                <a:spLocks noChangeShapeType="1"/>
              </p:cNvSpPr>
              <p:nvPr/>
            </p:nvSpPr>
            <p:spPr bwMode="auto">
              <a:xfrm>
                <a:off x="5328" y="2809"/>
                <a:ext cx="288" cy="0"/>
              </a:xfrm>
              <a:prstGeom prst="line">
                <a:avLst/>
              </a:prstGeom>
              <a:noFill/>
              <a:ln w="28575">
                <a:solidFill>
                  <a:srgbClr val="FFFFFF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GB" sz="1600">
                  <a:solidFill>
                    <a:srgbClr val="000000"/>
                  </a:solidFill>
                </a:endParaRPr>
              </a:p>
            </p:txBody>
          </p:sp>
          <p:sp>
            <p:nvSpPr>
              <p:cNvPr id="56331" name="AutoShape 11"/>
              <p:cNvSpPr>
                <a:spLocks noChangeArrowheads="1"/>
              </p:cNvSpPr>
              <p:nvPr/>
            </p:nvSpPr>
            <p:spPr bwMode="auto">
              <a:xfrm>
                <a:off x="2976" y="2496"/>
                <a:ext cx="2352" cy="624"/>
              </a:xfrm>
              <a:prstGeom prst="flowChartPreparation">
                <a:avLst/>
              </a:prstGeom>
              <a:solidFill>
                <a:schemeClr val="tx1"/>
              </a:solidFill>
              <a:ln w="28575">
                <a:solidFill>
                  <a:srgbClr val="FFFFFF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GB" sz="1600">
                  <a:solidFill>
                    <a:srgbClr val="000000"/>
                  </a:solidFill>
                </a:endParaRPr>
              </a:p>
            </p:txBody>
          </p:sp>
        </p:grpSp>
      </p:grpSp>
      <p:sp>
        <p:nvSpPr>
          <p:cNvPr id="56332" name="AutoShape 12">
            <a:hlinkClick r:id="rId2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6381750" y="4322763"/>
            <a:ext cx="228600" cy="304800"/>
          </a:xfrm>
          <a:prstGeom prst="diamond">
            <a:avLst/>
          </a:prstGeom>
          <a:solidFill>
            <a:srgbClr val="FF9933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1600">
              <a:solidFill>
                <a:srgbClr val="000000"/>
              </a:solidFill>
            </a:endParaRPr>
          </a:p>
        </p:txBody>
      </p:sp>
      <p:sp>
        <p:nvSpPr>
          <p:cNvPr id="56333" name="AutoShape 13"/>
          <p:cNvSpPr>
            <a:spLocks noChangeArrowheads="1"/>
          </p:cNvSpPr>
          <p:nvPr/>
        </p:nvSpPr>
        <p:spPr bwMode="auto">
          <a:xfrm>
            <a:off x="8782051" y="4419607"/>
            <a:ext cx="69056" cy="92075"/>
          </a:xfrm>
          <a:prstGeom prst="flowChartConnector">
            <a:avLst/>
          </a:prstGeom>
          <a:gradFill rotWithShape="0">
            <a:gsLst>
              <a:gs pos="0">
                <a:schemeClr val="bg2"/>
              </a:gs>
              <a:gs pos="100000">
                <a:srgbClr val="B2B2B2"/>
              </a:gs>
            </a:gsLst>
            <a:lin ang="18900000" scaled="1"/>
          </a:gra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1600">
              <a:solidFill>
                <a:srgbClr val="000000"/>
              </a:solidFill>
            </a:endParaRPr>
          </a:p>
        </p:txBody>
      </p:sp>
      <p:sp>
        <p:nvSpPr>
          <p:cNvPr id="56334" name="AutoShape 14">
            <a:hlinkClick r:id="rId3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3352800" y="4322763"/>
            <a:ext cx="228600" cy="304800"/>
          </a:xfrm>
          <a:prstGeom prst="diamond">
            <a:avLst/>
          </a:prstGeom>
          <a:solidFill>
            <a:srgbClr val="FF9933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1600">
              <a:solidFill>
                <a:srgbClr val="000000"/>
              </a:solidFill>
            </a:endParaRPr>
          </a:p>
        </p:txBody>
      </p:sp>
      <p:sp>
        <p:nvSpPr>
          <p:cNvPr id="56335" name="AutoShape 15"/>
          <p:cNvSpPr>
            <a:spLocks noChangeArrowheads="1"/>
          </p:cNvSpPr>
          <p:nvPr/>
        </p:nvSpPr>
        <p:spPr bwMode="auto">
          <a:xfrm>
            <a:off x="5753101" y="4419607"/>
            <a:ext cx="69056" cy="92075"/>
          </a:xfrm>
          <a:prstGeom prst="flowChartConnector">
            <a:avLst/>
          </a:prstGeom>
          <a:gradFill rotWithShape="0">
            <a:gsLst>
              <a:gs pos="0">
                <a:schemeClr val="bg2"/>
              </a:gs>
              <a:gs pos="100000">
                <a:srgbClr val="B2B2B2"/>
              </a:gs>
            </a:gsLst>
            <a:lin ang="18900000" scaled="1"/>
          </a:gra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1600">
              <a:solidFill>
                <a:srgbClr val="000000"/>
              </a:solidFill>
            </a:endParaRPr>
          </a:p>
        </p:txBody>
      </p:sp>
      <p:sp>
        <p:nvSpPr>
          <p:cNvPr id="56336" name="Text Box 16"/>
          <p:cNvSpPr txBox="1">
            <a:spLocks noChangeArrowheads="1"/>
          </p:cNvSpPr>
          <p:nvPr/>
        </p:nvSpPr>
        <p:spPr bwMode="auto">
          <a:xfrm>
            <a:off x="3638550" y="4322763"/>
            <a:ext cx="228600" cy="254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ctr">
            <a:spAutoFit/>
          </a:bodyPr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sz="1600">
                <a:solidFill>
                  <a:srgbClr val="FF9933"/>
                </a:solidFill>
                <a:latin typeface="Arial Black" panose="020B0A04020102020204" pitchFamily="34" charset="0"/>
              </a:rPr>
              <a:t>A:</a:t>
            </a:r>
            <a:endParaRPr lang="en-US" sz="280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56337" name="Text Box 17"/>
          <p:cNvSpPr txBox="1">
            <a:spLocks noChangeArrowheads="1"/>
          </p:cNvSpPr>
          <p:nvPr/>
        </p:nvSpPr>
        <p:spPr bwMode="auto">
          <a:xfrm>
            <a:off x="6667500" y="4322763"/>
            <a:ext cx="228600" cy="254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ctr">
            <a:spAutoFit/>
          </a:bodyPr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sz="1600">
                <a:solidFill>
                  <a:srgbClr val="FF9933"/>
                </a:solidFill>
                <a:latin typeface="Arial Black" panose="020B0A04020102020204" pitchFamily="34" charset="0"/>
              </a:rPr>
              <a:t>B:</a:t>
            </a:r>
            <a:endParaRPr lang="en-US" sz="280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56338" name="Text Box 18"/>
          <p:cNvSpPr txBox="1">
            <a:spLocks noChangeArrowheads="1"/>
          </p:cNvSpPr>
          <p:nvPr/>
        </p:nvSpPr>
        <p:spPr bwMode="auto">
          <a:xfrm>
            <a:off x="3867150" y="4267207"/>
            <a:ext cx="1600200" cy="3143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sz="1400" b="1" dirty="0">
                <a:solidFill>
                  <a:srgbClr val="C0C0C0"/>
                </a:solidFill>
                <a:latin typeface="Arial" panose="020B0604020202020204" pitchFamily="34" charset="0"/>
              </a:rPr>
              <a:t>Add Benedicts’</a:t>
            </a:r>
          </a:p>
        </p:txBody>
      </p:sp>
      <p:sp>
        <p:nvSpPr>
          <p:cNvPr id="56339" name="Text Box 19"/>
          <p:cNvSpPr txBox="1">
            <a:spLocks noChangeArrowheads="1"/>
          </p:cNvSpPr>
          <p:nvPr/>
        </p:nvSpPr>
        <p:spPr bwMode="auto">
          <a:xfrm>
            <a:off x="6953250" y="4267207"/>
            <a:ext cx="1600200" cy="314325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GB" sz="1400" b="1" dirty="0">
                <a:solidFill>
                  <a:srgbClr val="C0C0C0"/>
                </a:solidFill>
                <a:latin typeface="Arial" panose="020B0604020202020204" pitchFamily="34" charset="0"/>
              </a:rPr>
              <a:t>Add biuret</a:t>
            </a:r>
            <a:endParaRPr lang="en-US" sz="1400" b="1" dirty="0">
              <a:solidFill>
                <a:srgbClr val="C0C0C0"/>
              </a:solidFill>
              <a:latin typeface="Arial" panose="020B0604020202020204" pitchFamily="34" charset="0"/>
            </a:endParaRPr>
          </a:p>
        </p:txBody>
      </p:sp>
      <p:grpSp>
        <p:nvGrpSpPr>
          <p:cNvPr id="56340" name="Group 20"/>
          <p:cNvGrpSpPr>
            <a:grpSpLocks/>
          </p:cNvGrpSpPr>
          <p:nvPr/>
        </p:nvGrpSpPr>
        <p:grpSpPr bwMode="auto">
          <a:xfrm>
            <a:off x="3181353" y="609606"/>
            <a:ext cx="5885260" cy="1676097"/>
            <a:chOff x="432" y="384"/>
            <a:chExt cx="4944" cy="2489"/>
          </a:xfrm>
        </p:grpSpPr>
        <p:sp>
          <p:nvSpPr>
            <p:cNvPr id="56341" name="AutoShape 21"/>
            <p:cNvSpPr>
              <a:spLocks noChangeArrowheads="1"/>
            </p:cNvSpPr>
            <p:nvPr/>
          </p:nvSpPr>
          <p:spPr bwMode="auto">
            <a:xfrm>
              <a:off x="432" y="384"/>
              <a:ext cx="4944" cy="2489"/>
            </a:xfrm>
            <a:prstGeom prst="flowChartAlternateProcess">
              <a:avLst/>
            </a:prstGeom>
            <a:solidFill>
              <a:schemeClr val="tx1"/>
            </a:solidFill>
            <a:ln w="28575">
              <a:solidFill>
                <a:srgbClr val="FFFFFF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2400" dirty="0">
                  <a:solidFill>
                    <a:srgbClr val="C0C0C0"/>
                  </a:solidFill>
                  <a:latin typeface="Arial" panose="020B0604020202020204" pitchFamily="34" charset="0"/>
                </a:rPr>
                <a:t>£1 million</a:t>
              </a:r>
            </a:p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GB" sz="2000" dirty="0">
                  <a:solidFill>
                    <a:srgbClr val="CCCCFF"/>
                  </a:solidFill>
                  <a:latin typeface="Arial" panose="020B0604020202020204" pitchFamily="34" charset="0"/>
                </a:rPr>
                <a:t>8. How do you test for glucose (sugar)?</a:t>
              </a:r>
              <a:endParaRPr lang="en-US" sz="2000" dirty="0">
                <a:solidFill>
                  <a:srgbClr val="CCCCFF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56342" name="AutoShape 22"/>
            <p:cNvSpPr>
              <a:spLocks noChangeArrowheads="1"/>
            </p:cNvSpPr>
            <p:nvPr/>
          </p:nvSpPr>
          <p:spPr bwMode="auto">
            <a:xfrm>
              <a:off x="528" y="1152"/>
              <a:ext cx="192" cy="192"/>
            </a:xfrm>
            <a:prstGeom prst="diamond">
              <a:avLst/>
            </a:prstGeom>
            <a:solidFill>
              <a:srgbClr val="FF9933"/>
            </a:solidFill>
            <a:ln w="28575">
              <a:solidFill>
                <a:srgbClr val="FFFFFF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GB" sz="1600">
                <a:solidFill>
                  <a:srgbClr val="000000"/>
                </a:solidFill>
              </a:endParaRPr>
            </a:p>
          </p:txBody>
        </p:sp>
        <p:sp>
          <p:nvSpPr>
            <p:cNvPr id="56343" name="AutoShape 23"/>
            <p:cNvSpPr>
              <a:spLocks noChangeArrowheads="1"/>
            </p:cNvSpPr>
            <p:nvPr/>
          </p:nvSpPr>
          <p:spPr bwMode="auto">
            <a:xfrm>
              <a:off x="5088" y="1152"/>
              <a:ext cx="192" cy="192"/>
            </a:xfrm>
            <a:prstGeom prst="diamond">
              <a:avLst/>
            </a:prstGeom>
            <a:solidFill>
              <a:srgbClr val="FF9933"/>
            </a:solidFill>
            <a:ln w="28575">
              <a:solidFill>
                <a:srgbClr val="FFFFFF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GB" sz="1600">
                <a:solidFill>
                  <a:srgbClr val="000000"/>
                </a:solidFill>
              </a:endParaRPr>
            </a:p>
          </p:txBody>
        </p:sp>
      </p:grpSp>
      <p:grpSp>
        <p:nvGrpSpPr>
          <p:cNvPr id="56344" name="Group 24"/>
          <p:cNvGrpSpPr>
            <a:grpSpLocks/>
          </p:cNvGrpSpPr>
          <p:nvPr/>
        </p:nvGrpSpPr>
        <p:grpSpPr bwMode="auto">
          <a:xfrm>
            <a:off x="2838450" y="5334000"/>
            <a:ext cx="6515100" cy="990600"/>
            <a:chOff x="144" y="2496"/>
            <a:chExt cx="5472" cy="624"/>
          </a:xfrm>
        </p:grpSpPr>
        <p:sp>
          <p:nvSpPr>
            <p:cNvPr id="56345" name="Line 25"/>
            <p:cNvSpPr>
              <a:spLocks noChangeShapeType="1"/>
            </p:cNvSpPr>
            <p:nvPr/>
          </p:nvSpPr>
          <p:spPr bwMode="auto">
            <a:xfrm>
              <a:off x="2784" y="2809"/>
              <a:ext cx="192" cy="0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GB" sz="1600">
                <a:solidFill>
                  <a:srgbClr val="000000"/>
                </a:solidFill>
              </a:endParaRPr>
            </a:p>
          </p:txBody>
        </p:sp>
        <p:grpSp>
          <p:nvGrpSpPr>
            <p:cNvPr id="56346" name="Group 26"/>
            <p:cNvGrpSpPr>
              <a:grpSpLocks/>
            </p:cNvGrpSpPr>
            <p:nvPr/>
          </p:nvGrpSpPr>
          <p:grpSpPr bwMode="auto">
            <a:xfrm>
              <a:off x="2976" y="2496"/>
              <a:ext cx="2640" cy="624"/>
              <a:chOff x="2976" y="2496"/>
              <a:chExt cx="2640" cy="624"/>
            </a:xfrm>
          </p:grpSpPr>
          <p:sp>
            <p:nvSpPr>
              <p:cNvPr id="56347" name="Line 27"/>
              <p:cNvSpPr>
                <a:spLocks noChangeShapeType="1"/>
              </p:cNvSpPr>
              <p:nvPr/>
            </p:nvSpPr>
            <p:spPr bwMode="auto">
              <a:xfrm>
                <a:off x="5328" y="2809"/>
                <a:ext cx="288" cy="0"/>
              </a:xfrm>
              <a:prstGeom prst="line">
                <a:avLst/>
              </a:prstGeom>
              <a:noFill/>
              <a:ln w="28575">
                <a:solidFill>
                  <a:srgbClr val="FFFFFF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GB" sz="1600">
                  <a:solidFill>
                    <a:srgbClr val="000000"/>
                  </a:solidFill>
                </a:endParaRPr>
              </a:p>
            </p:txBody>
          </p:sp>
          <p:sp>
            <p:nvSpPr>
              <p:cNvPr id="56348" name="AutoShape 28"/>
              <p:cNvSpPr>
                <a:spLocks noChangeArrowheads="1"/>
              </p:cNvSpPr>
              <p:nvPr/>
            </p:nvSpPr>
            <p:spPr bwMode="auto">
              <a:xfrm>
                <a:off x="2976" y="2496"/>
                <a:ext cx="2352" cy="624"/>
              </a:xfrm>
              <a:prstGeom prst="flowChartPreparation">
                <a:avLst/>
              </a:prstGeom>
              <a:solidFill>
                <a:schemeClr val="tx1"/>
              </a:solidFill>
              <a:ln w="28575">
                <a:solidFill>
                  <a:srgbClr val="FFFFFF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GB" sz="1600">
                  <a:solidFill>
                    <a:srgbClr val="000000"/>
                  </a:solidFill>
                </a:endParaRPr>
              </a:p>
            </p:txBody>
          </p:sp>
        </p:grpSp>
        <p:grpSp>
          <p:nvGrpSpPr>
            <p:cNvPr id="56349" name="Group 29"/>
            <p:cNvGrpSpPr>
              <a:grpSpLocks/>
            </p:cNvGrpSpPr>
            <p:nvPr/>
          </p:nvGrpSpPr>
          <p:grpSpPr bwMode="auto">
            <a:xfrm flipH="1">
              <a:off x="144" y="2496"/>
              <a:ext cx="2640" cy="624"/>
              <a:chOff x="2976" y="2496"/>
              <a:chExt cx="2640" cy="624"/>
            </a:xfrm>
          </p:grpSpPr>
          <p:sp>
            <p:nvSpPr>
              <p:cNvPr id="56350" name="Line 30"/>
              <p:cNvSpPr>
                <a:spLocks noChangeShapeType="1"/>
              </p:cNvSpPr>
              <p:nvPr/>
            </p:nvSpPr>
            <p:spPr bwMode="auto">
              <a:xfrm>
                <a:off x="5328" y="2809"/>
                <a:ext cx="288" cy="0"/>
              </a:xfrm>
              <a:prstGeom prst="line">
                <a:avLst/>
              </a:prstGeom>
              <a:noFill/>
              <a:ln w="28575">
                <a:solidFill>
                  <a:srgbClr val="FFFFFF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GB" sz="1600">
                  <a:solidFill>
                    <a:srgbClr val="000000"/>
                  </a:solidFill>
                </a:endParaRPr>
              </a:p>
            </p:txBody>
          </p:sp>
          <p:sp>
            <p:nvSpPr>
              <p:cNvPr id="56351" name="AutoShape 31"/>
              <p:cNvSpPr>
                <a:spLocks noChangeArrowheads="1"/>
              </p:cNvSpPr>
              <p:nvPr/>
            </p:nvSpPr>
            <p:spPr bwMode="auto">
              <a:xfrm>
                <a:off x="2976" y="2496"/>
                <a:ext cx="2352" cy="624"/>
              </a:xfrm>
              <a:prstGeom prst="flowChartPreparation">
                <a:avLst/>
              </a:prstGeom>
              <a:solidFill>
                <a:schemeClr val="tx1"/>
              </a:solidFill>
              <a:ln w="28575">
                <a:solidFill>
                  <a:srgbClr val="FFFFFF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GB" sz="1600">
                  <a:solidFill>
                    <a:srgbClr val="000000"/>
                  </a:solidFill>
                </a:endParaRPr>
              </a:p>
            </p:txBody>
          </p:sp>
        </p:grpSp>
      </p:grpSp>
      <p:sp>
        <p:nvSpPr>
          <p:cNvPr id="56352" name="AutoShape 32">
            <a:hlinkClick r:id="rId2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6381750" y="5694363"/>
            <a:ext cx="228600" cy="304800"/>
          </a:xfrm>
          <a:prstGeom prst="diamond">
            <a:avLst/>
          </a:prstGeom>
          <a:solidFill>
            <a:srgbClr val="FF9933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1600">
              <a:solidFill>
                <a:srgbClr val="000000"/>
              </a:solidFill>
            </a:endParaRPr>
          </a:p>
        </p:txBody>
      </p:sp>
      <p:sp>
        <p:nvSpPr>
          <p:cNvPr id="56353" name="AutoShape 33"/>
          <p:cNvSpPr>
            <a:spLocks noChangeArrowheads="1"/>
          </p:cNvSpPr>
          <p:nvPr/>
        </p:nvSpPr>
        <p:spPr bwMode="auto">
          <a:xfrm>
            <a:off x="8782051" y="5791207"/>
            <a:ext cx="69056" cy="92075"/>
          </a:xfrm>
          <a:prstGeom prst="flowChartConnector">
            <a:avLst/>
          </a:prstGeom>
          <a:gradFill rotWithShape="0">
            <a:gsLst>
              <a:gs pos="0">
                <a:schemeClr val="bg2"/>
              </a:gs>
              <a:gs pos="100000">
                <a:srgbClr val="B2B2B2"/>
              </a:gs>
            </a:gsLst>
            <a:lin ang="18900000" scaled="1"/>
          </a:gra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1600">
              <a:solidFill>
                <a:srgbClr val="000000"/>
              </a:solidFill>
            </a:endParaRPr>
          </a:p>
        </p:txBody>
      </p:sp>
      <p:sp>
        <p:nvSpPr>
          <p:cNvPr id="56354" name="AutoShape 34">
            <a:hlinkClick r:id="rId2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3352800" y="5694363"/>
            <a:ext cx="228600" cy="304800"/>
          </a:xfrm>
          <a:prstGeom prst="diamond">
            <a:avLst/>
          </a:prstGeom>
          <a:solidFill>
            <a:srgbClr val="FF9933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1600">
              <a:solidFill>
                <a:srgbClr val="000000"/>
              </a:solidFill>
            </a:endParaRPr>
          </a:p>
        </p:txBody>
      </p:sp>
      <p:sp>
        <p:nvSpPr>
          <p:cNvPr id="56355" name="AutoShape 35"/>
          <p:cNvSpPr>
            <a:spLocks noChangeArrowheads="1"/>
          </p:cNvSpPr>
          <p:nvPr/>
        </p:nvSpPr>
        <p:spPr bwMode="auto">
          <a:xfrm>
            <a:off x="5753101" y="5791207"/>
            <a:ext cx="69056" cy="92075"/>
          </a:xfrm>
          <a:prstGeom prst="flowChartConnector">
            <a:avLst/>
          </a:prstGeom>
          <a:gradFill rotWithShape="0">
            <a:gsLst>
              <a:gs pos="0">
                <a:schemeClr val="bg2"/>
              </a:gs>
              <a:gs pos="100000">
                <a:srgbClr val="B2B2B2"/>
              </a:gs>
            </a:gsLst>
            <a:lin ang="18900000" scaled="1"/>
          </a:gra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1600">
              <a:solidFill>
                <a:srgbClr val="000000"/>
              </a:solidFill>
            </a:endParaRPr>
          </a:p>
        </p:txBody>
      </p:sp>
      <p:sp>
        <p:nvSpPr>
          <p:cNvPr id="56356" name="Text Box 36"/>
          <p:cNvSpPr txBox="1">
            <a:spLocks noChangeArrowheads="1"/>
          </p:cNvSpPr>
          <p:nvPr/>
        </p:nvSpPr>
        <p:spPr bwMode="auto">
          <a:xfrm>
            <a:off x="3638550" y="5694363"/>
            <a:ext cx="228600" cy="254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ctr">
            <a:spAutoFit/>
          </a:bodyPr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sz="1600">
                <a:solidFill>
                  <a:srgbClr val="FF9933"/>
                </a:solidFill>
                <a:latin typeface="Arial Black" panose="020B0A04020102020204" pitchFamily="34" charset="0"/>
              </a:rPr>
              <a:t>C:</a:t>
            </a:r>
            <a:endParaRPr lang="en-US" sz="280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56357" name="Text Box 37"/>
          <p:cNvSpPr txBox="1">
            <a:spLocks noChangeArrowheads="1"/>
          </p:cNvSpPr>
          <p:nvPr/>
        </p:nvSpPr>
        <p:spPr bwMode="auto">
          <a:xfrm>
            <a:off x="6667500" y="5694363"/>
            <a:ext cx="228600" cy="254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ctr">
            <a:spAutoFit/>
          </a:bodyPr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sz="1600">
                <a:solidFill>
                  <a:srgbClr val="FF9933"/>
                </a:solidFill>
                <a:latin typeface="Arial Black" panose="020B0A04020102020204" pitchFamily="34" charset="0"/>
              </a:rPr>
              <a:t>D:</a:t>
            </a:r>
            <a:endParaRPr lang="en-US" sz="280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56358" name="Text Box 38"/>
          <p:cNvSpPr txBox="1">
            <a:spLocks noChangeArrowheads="1"/>
          </p:cNvSpPr>
          <p:nvPr/>
        </p:nvSpPr>
        <p:spPr bwMode="auto">
          <a:xfrm>
            <a:off x="3867150" y="5638801"/>
            <a:ext cx="1600200" cy="52322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GB" sz="1400" b="1" dirty="0">
                <a:solidFill>
                  <a:srgbClr val="C0C0C0"/>
                </a:solidFill>
                <a:latin typeface="Arial" panose="020B0604020202020204" pitchFamily="34" charset="0"/>
              </a:rPr>
              <a:t>Add Benedict's and heat</a:t>
            </a:r>
            <a:endParaRPr lang="en-US" sz="1400" b="1" dirty="0">
              <a:solidFill>
                <a:srgbClr val="C0C0C0"/>
              </a:solidFill>
              <a:latin typeface="Arial" panose="020B0604020202020204" pitchFamily="34" charset="0"/>
            </a:endParaRPr>
          </a:p>
        </p:txBody>
      </p:sp>
      <p:sp>
        <p:nvSpPr>
          <p:cNvPr id="56359" name="Text Box 39"/>
          <p:cNvSpPr txBox="1">
            <a:spLocks noChangeArrowheads="1"/>
          </p:cNvSpPr>
          <p:nvPr/>
        </p:nvSpPr>
        <p:spPr bwMode="auto">
          <a:xfrm>
            <a:off x="6953250" y="5638807"/>
            <a:ext cx="1600200" cy="314325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GB" sz="1400" b="1" dirty="0">
                <a:solidFill>
                  <a:srgbClr val="C0C0C0"/>
                </a:solidFill>
                <a:latin typeface="Arial" panose="020B0604020202020204" pitchFamily="34" charset="0"/>
              </a:rPr>
              <a:t>Add Proteins</a:t>
            </a:r>
            <a:endParaRPr lang="en-US" sz="1400" b="1" dirty="0">
              <a:solidFill>
                <a:srgbClr val="C0C0C0"/>
              </a:solidFill>
              <a:latin typeface="Arial" panose="020B0604020202020204" pitchFamily="34" charset="0"/>
            </a:endParaRPr>
          </a:p>
        </p:txBody>
      </p:sp>
      <p:sp>
        <p:nvSpPr>
          <p:cNvPr id="40" name="Hexagon 39">
            <a:extLst>
              <a:ext uri="{FF2B5EF4-FFF2-40B4-BE49-F238E27FC236}">
                <a16:creationId xmlns:a16="http://schemas.microsoft.com/office/drawing/2014/main" id="{FDB92D10-6504-40CE-868F-223B3119A92D}"/>
              </a:ext>
            </a:extLst>
          </p:cNvPr>
          <p:cNvSpPr/>
          <p:nvPr/>
        </p:nvSpPr>
        <p:spPr>
          <a:xfrm>
            <a:off x="3181350" y="5334001"/>
            <a:ext cx="2800350" cy="983837"/>
          </a:xfrm>
          <a:prstGeom prst="hexagon">
            <a:avLst>
              <a:gd name="adj" fmla="val 59186"/>
              <a:gd name="vf" fmla="val 115470"/>
            </a:avLst>
          </a:prstGeom>
          <a:solidFill>
            <a:srgbClr val="92D050">
              <a:alpha val="65098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829053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0DFCA0D-2E67-4861-A969-2B845B347D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713825-CD16-40D9-970C-181E1CD7B113}" type="datetime2">
              <a:rPr lang="en-GB" smtClean="0"/>
              <a:t>Friday, 04 September 2020</a:t>
            </a:fld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44AC3F5-43DA-4FCD-BEF9-D4F8022A569D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20000" contrast="40000"/>
                    </a14:imgEffect>
                  </a14:imgLayer>
                </a14:imgProps>
              </a:ext>
            </a:extLst>
          </a:blip>
          <a:srcRect l="20006" t="25852" r="20405" b="11616"/>
          <a:stretch/>
        </p:blipFill>
        <p:spPr>
          <a:xfrm>
            <a:off x="9422" y="1"/>
            <a:ext cx="12169373" cy="6864376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2AAC11F8-B43F-4278-B26C-FF00FF2F2092}"/>
              </a:ext>
            </a:extLst>
          </p:cNvPr>
          <p:cNvSpPr txBox="1"/>
          <p:nvPr/>
        </p:nvSpPr>
        <p:spPr>
          <a:xfrm>
            <a:off x="0" y="0"/>
            <a:ext cx="4166647" cy="923330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GB" sz="5400" b="1" dirty="0">
                <a:latin typeface="Ink Free" panose="03080402000500000000" pitchFamily="66" charset="0"/>
              </a:rPr>
              <a:t>HOMEWORK</a:t>
            </a:r>
            <a:endParaRPr lang="en-GB" sz="4800" b="1" dirty="0">
              <a:latin typeface="Ink Free" panose="03080402000500000000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0004578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E12E08-48BB-4C40-9474-5607A26BB0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context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BD5E115-1041-4E21-9B4D-C7DE92C850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A76CA6-EED8-42A9-B25A-3164C2B55CC1}" type="datetime2">
              <a:rPr lang="en-GB" smtClean="0"/>
              <a:t>Friday, 04 September 2020</a:t>
            </a:fld>
            <a:endParaRPr lang="en-US" dirty="0"/>
          </a:p>
        </p:txBody>
      </p:sp>
      <p:graphicFrame>
        <p:nvGraphicFramePr>
          <p:cNvPr id="9" name="Table 9">
            <a:extLst>
              <a:ext uri="{FF2B5EF4-FFF2-40B4-BE49-F238E27FC236}">
                <a16:creationId xmlns:a16="http://schemas.microsoft.com/office/drawing/2014/main" id="{A20E02C6-BA0B-4520-9F8D-D786BFD1782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89151069"/>
              </p:ext>
            </p:extLst>
          </p:nvPr>
        </p:nvGraphicFramePr>
        <p:xfrm>
          <a:off x="409575" y="1641474"/>
          <a:ext cx="3012355" cy="1808131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3012355">
                  <a:extLst>
                    <a:ext uri="{9D8B030D-6E8A-4147-A177-3AD203B41FA5}">
                      <a16:colId xmlns:a16="http://schemas.microsoft.com/office/drawing/2014/main" val="324970233"/>
                    </a:ext>
                  </a:extLst>
                </a:gridCol>
              </a:tblGrid>
              <a:tr h="564398"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LAST LESSON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75053189"/>
                  </a:ext>
                </a:extLst>
              </a:tr>
              <a:tr h="1243733"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NUTRIENTS</a:t>
                      </a:r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51782902"/>
                  </a:ext>
                </a:extLst>
              </a:tr>
            </a:tbl>
          </a:graphicData>
        </a:graphic>
      </p:graphicFrame>
      <p:graphicFrame>
        <p:nvGraphicFramePr>
          <p:cNvPr id="11" name="Table 9">
            <a:extLst>
              <a:ext uri="{FF2B5EF4-FFF2-40B4-BE49-F238E27FC236}">
                <a16:creationId xmlns:a16="http://schemas.microsoft.com/office/drawing/2014/main" id="{F3998802-6140-4C0E-BB46-F0F7856AA291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780211890"/>
              </p:ext>
            </p:extLst>
          </p:nvPr>
        </p:nvGraphicFramePr>
        <p:xfrm>
          <a:off x="4635315" y="1641474"/>
          <a:ext cx="3012355" cy="180813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12355">
                  <a:extLst>
                    <a:ext uri="{9D8B030D-6E8A-4147-A177-3AD203B41FA5}">
                      <a16:colId xmlns:a16="http://schemas.microsoft.com/office/drawing/2014/main" val="324970233"/>
                    </a:ext>
                  </a:extLst>
                </a:gridCol>
              </a:tblGrid>
              <a:tr h="564398"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THIS LESSON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75053189"/>
                  </a:ext>
                </a:extLst>
              </a:tr>
              <a:tr h="1243733"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FOOD TESTS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51782902"/>
                  </a:ext>
                </a:extLst>
              </a:tr>
            </a:tbl>
          </a:graphicData>
        </a:graphic>
      </p:graphicFrame>
      <p:graphicFrame>
        <p:nvGraphicFramePr>
          <p:cNvPr id="12" name="Table 9">
            <a:extLst>
              <a:ext uri="{FF2B5EF4-FFF2-40B4-BE49-F238E27FC236}">
                <a16:creationId xmlns:a16="http://schemas.microsoft.com/office/drawing/2014/main" id="{ADF73917-1B09-4CB4-BAFA-168999F048BD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48912052"/>
              </p:ext>
            </p:extLst>
          </p:nvPr>
        </p:nvGraphicFramePr>
        <p:xfrm>
          <a:off x="8861055" y="1641474"/>
          <a:ext cx="3012355" cy="1808131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3012355">
                  <a:extLst>
                    <a:ext uri="{9D8B030D-6E8A-4147-A177-3AD203B41FA5}">
                      <a16:colId xmlns:a16="http://schemas.microsoft.com/office/drawing/2014/main" val="324970233"/>
                    </a:ext>
                  </a:extLst>
                </a:gridCol>
              </a:tblGrid>
              <a:tr h="564398"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NEXT LESSON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75053189"/>
                  </a:ext>
                </a:extLst>
              </a:tr>
              <a:tr h="1243733"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UNHEALTHY DIET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51782902"/>
                  </a:ext>
                </a:extLst>
              </a:tr>
            </a:tbl>
          </a:graphicData>
        </a:graphic>
      </p:graphicFrame>
      <p:sp>
        <p:nvSpPr>
          <p:cNvPr id="13" name="Arrow: Right 12">
            <a:extLst>
              <a:ext uri="{FF2B5EF4-FFF2-40B4-BE49-F238E27FC236}">
                <a16:creationId xmlns:a16="http://schemas.microsoft.com/office/drawing/2014/main" id="{E5B2CC8A-A633-408E-AB38-D6D322BC6B6A}"/>
              </a:ext>
            </a:extLst>
          </p:cNvPr>
          <p:cNvSpPr/>
          <p:nvPr/>
        </p:nvSpPr>
        <p:spPr>
          <a:xfrm>
            <a:off x="3590276" y="2333436"/>
            <a:ext cx="876693" cy="424206"/>
          </a:xfrm>
          <a:prstGeom prst="rightArrow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Arrow: Right 13">
            <a:extLst>
              <a:ext uri="{FF2B5EF4-FFF2-40B4-BE49-F238E27FC236}">
                <a16:creationId xmlns:a16="http://schemas.microsoft.com/office/drawing/2014/main" id="{3DCED4A1-9F84-4CB9-A67A-D09B6E302B7B}"/>
              </a:ext>
            </a:extLst>
          </p:cNvPr>
          <p:cNvSpPr/>
          <p:nvPr/>
        </p:nvSpPr>
        <p:spPr>
          <a:xfrm>
            <a:off x="7816016" y="2333436"/>
            <a:ext cx="876693" cy="424206"/>
          </a:xfrm>
          <a:prstGeom prst="rightArrow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24826A33-CD04-4164-9349-94F383B6EED4}"/>
              </a:ext>
            </a:extLst>
          </p:cNvPr>
          <p:cNvSpPr txBox="1"/>
          <p:nvPr/>
        </p:nvSpPr>
        <p:spPr>
          <a:xfrm>
            <a:off x="418533" y="3610466"/>
            <a:ext cx="11445920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/>
              <a:t>WHY ARE WE STUDYING FOOD TESTS REQUIRED PRACTICAL?</a:t>
            </a:r>
          </a:p>
          <a:p>
            <a:endParaRPr lang="en-GB" sz="2400" dirty="0"/>
          </a:p>
          <a:p>
            <a:r>
              <a:rPr lang="en-GB" sz="2400" dirty="0"/>
              <a:t>In the Foundation Combined Science (Trilogy) course this is 1 out of 12 required </a:t>
            </a:r>
            <a:r>
              <a:rPr lang="en-GB" sz="2400" dirty="0" err="1"/>
              <a:t>practicals</a:t>
            </a:r>
            <a:r>
              <a:rPr lang="en-GB" sz="2400" dirty="0"/>
              <a:t> you are expected to be familiar with for Paper 1.</a:t>
            </a:r>
          </a:p>
          <a:p>
            <a:endParaRPr lang="en-GB" sz="2400" dirty="0"/>
          </a:p>
          <a:p>
            <a:endParaRPr lang="en-GB" sz="2400" dirty="0"/>
          </a:p>
          <a:p>
            <a:endParaRPr lang="en-GB" sz="2400" dirty="0"/>
          </a:p>
          <a:p>
            <a:endParaRPr lang="en-GB" sz="2400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7017126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picture containing table, indoor, bottle, sitting&#10;&#10;Description automatically generated">
            <a:extLst>
              <a:ext uri="{FF2B5EF4-FFF2-40B4-BE49-F238E27FC236}">
                <a16:creationId xmlns:a16="http://schemas.microsoft.com/office/drawing/2014/main" id="{DCBF8ED4-0B5D-4A48-AFFC-F698057FF01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04" r="8707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7C8A7A6A-566D-4C7F-B88E-C1E2555E23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3875" y="5317240"/>
            <a:ext cx="11210925" cy="744836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36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CARRY OUT FOOD TESTS RP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8624502-590D-44DC-A54C-E3A6D669AE99}"/>
              </a:ext>
            </a:extLst>
          </p:cNvPr>
          <p:cNvSpPr txBox="1"/>
          <p:nvPr/>
        </p:nvSpPr>
        <p:spPr>
          <a:xfrm>
            <a:off x="219174" y="6275372"/>
            <a:ext cx="6094428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dirty="0">
                <a:hlinkClick r:id="rId3"/>
              </a:rPr>
              <a:t>Food Tests - GCSE Science Required Practical</a:t>
            </a:r>
            <a:endParaRPr lang="en-GB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960322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B209A851-FAC8-4252-90FD-AF8855804CDD}"/>
              </a:ext>
            </a:extLst>
          </p:cNvPr>
          <p:cNvSpPr txBox="1"/>
          <p:nvPr/>
        </p:nvSpPr>
        <p:spPr>
          <a:xfrm>
            <a:off x="1279559" y="557928"/>
            <a:ext cx="2192785" cy="107721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3200" dirty="0"/>
              <a:t>Test for starch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EF32CA7-FE74-43B0-8EED-0BA39F4271FB}"/>
              </a:ext>
            </a:extLst>
          </p:cNvPr>
          <p:cNvSpPr txBox="1"/>
          <p:nvPr/>
        </p:nvSpPr>
        <p:spPr>
          <a:xfrm>
            <a:off x="1279558" y="2094857"/>
            <a:ext cx="2192785" cy="107721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3200" dirty="0"/>
              <a:t>Test for lipids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6C61D4C-A849-4DF5-8FC9-4F175C58A7CF}"/>
              </a:ext>
            </a:extLst>
          </p:cNvPr>
          <p:cNvSpPr txBox="1"/>
          <p:nvPr/>
        </p:nvSpPr>
        <p:spPr>
          <a:xfrm>
            <a:off x="1279558" y="3631786"/>
            <a:ext cx="2192785" cy="107721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3200" dirty="0"/>
              <a:t>Test for protein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73673F0-D79A-4D94-9408-F7052E33F3CC}"/>
              </a:ext>
            </a:extLst>
          </p:cNvPr>
          <p:cNvSpPr txBox="1"/>
          <p:nvPr/>
        </p:nvSpPr>
        <p:spPr>
          <a:xfrm>
            <a:off x="1279558" y="5167503"/>
            <a:ext cx="2192785" cy="107721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3200" dirty="0"/>
              <a:t>Test for sugars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D7411F8-8099-4862-B8CF-7C40CBA31E91}"/>
              </a:ext>
            </a:extLst>
          </p:cNvPr>
          <p:cNvSpPr txBox="1"/>
          <p:nvPr/>
        </p:nvSpPr>
        <p:spPr>
          <a:xfrm>
            <a:off x="4619133" y="566403"/>
            <a:ext cx="3151573" cy="107721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3200" dirty="0"/>
              <a:t>Benedict’s solution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F396C32-C0CB-4278-8A55-BE8AC436DD71}"/>
              </a:ext>
            </a:extLst>
          </p:cNvPr>
          <p:cNvSpPr txBox="1"/>
          <p:nvPr/>
        </p:nvSpPr>
        <p:spPr>
          <a:xfrm>
            <a:off x="4619133" y="2365434"/>
            <a:ext cx="3151574" cy="58477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3200" dirty="0"/>
              <a:t>Iodine solution. 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6760B55-A800-4A79-9481-8F5B77CD8347}"/>
              </a:ext>
            </a:extLst>
          </p:cNvPr>
          <p:cNvSpPr txBox="1"/>
          <p:nvPr/>
        </p:nvSpPr>
        <p:spPr>
          <a:xfrm>
            <a:off x="4619133" y="3792560"/>
            <a:ext cx="3142149" cy="58477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3200" dirty="0"/>
              <a:t>Biuret solution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F832EA7-4FA8-44D7-B4C1-D81FEAD94369}"/>
              </a:ext>
            </a:extLst>
          </p:cNvPr>
          <p:cNvSpPr txBox="1"/>
          <p:nvPr/>
        </p:nvSpPr>
        <p:spPr>
          <a:xfrm>
            <a:off x="4619132" y="5338154"/>
            <a:ext cx="3142150" cy="58477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3200" dirty="0"/>
              <a:t>Ethanol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F9D9E907-A03B-4EA6-BF53-536AE7780AB4}"/>
              </a:ext>
            </a:extLst>
          </p:cNvPr>
          <p:cNvSpPr txBox="1"/>
          <p:nvPr/>
        </p:nvSpPr>
        <p:spPr>
          <a:xfrm>
            <a:off x="8917495" y="320182"/>
            <a:ext cx="2192785" cy="156966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3200" dirty="0"/>
              <a:t>Colourless </a:t>
            </a:r>
            <a:r>
              <a:rPr lang="en-GB" sz="3200" dirty="0">
                <a:sym typeface="Wingdings" panose="05000000000000000000" pitchFamily="2" charset="2"/>
              </a:rPr>
              <a:t> Cloudy (Milky) </a:t>
            </a:r>
            <a:endParaRPr lang="en-GB" sz="3200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A3FCD1B5-760F-4462-80FD-77DC699E5991}"/>
              </a:ext>
            </a:extLst>
          </p:cNvPr>
          <p:cNvSpPr txBox="1"/>
          <p:nvPr/>
        </p:nvSpPr>
        <p:spPr>
          <a:xfrm>
            <a:off x="8917494" y="2322552"/>
            <a:ext cx="2192785" cy="107721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3200" dirty="0"/>
              <a:t>Brown </a:t>
            </a:r>
            <a:r>
              <a:rPr lang="en-GB" sz="3200" dirty="0">
                <a:sym typeface="Wingdings" panose="05000000000000000000" pitchFamily="2" charset="2"/>
              </a:rPr>
              <a:t> Blue / black</a:t>
            </a:r>
            <a:endParaRPr lang="en-GB" sz="3200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EACBB481-7B4D-44C6-88FD-E94EFB8A9FD3}"/>
              </a:ext>
            </a:extLst>
          </p:cNvPr>
          <p:cNvSpPr txBox="1"/>
          <p:nvPr/>
        </p:nvSpPr>
        <p:spPr>
          <a:xfrm>
            <a:off x="8917494" y="3875669"/>
            <a:ext cx="2192785" cy="107721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3200" dirty="0"/>
              <a:t>Blue </a:t>
            </a:r>
            <a:r>
              <a:rPr lang="en-GB" sz="3200" dirty="0">
                <a:sym typeface="Wingdings" panose="05000000000000000000" pitchFamily="2" charset="2"/>
              </a:rPr>
              <a:t> Brick red</a:t>
            </a:r>
            <a:endParaRPr lang="en-GB" sz="3200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962E86B2-AA12-42D8-AAA4-195207E26D94}"/>
              </a:ext>
            </a:extLst>
          </p:cNvPr>
          <p:cNvSpPr txBox="1"/>
          <p:nvPr/>
        </p:nvSpPr>
        <p:spPr>
          <a:xfrm>
            <a:off x="8917494" y="5384320"/>
            <a:ext cx="2192785" cy="107721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3200" dirty="0"/>
              <a:t>Blue </a:t>
            </a:r>
            <a:r>
              <a:rPr lang="en-GB" sz="3200" dirty="0">
                <a:sym typeface="Wingdings" panose="05000000000000000000" pitchFamily="2" charset="2"/>
              </a:rPr>
              <a:t> Purple</a:t>
            </a:r>
            <a:endParaRPr lang="en-GB" sz="3200" dirty="0"/>
          </a:p>
        </p:txBody>
      </p:sp>
    </p:spTree>
    <p:extLst>
      <p:ext uri="{BB962C8B-B14F-4D97-AF65-F5344CB8AC3E}">
        <p14:creationId xmlns:p14="http://schemas.microsoft.com/office/powerpoint/2010/main" val="20376760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B209A851-FAC8-4252-90FD-AF8855804CDD}"/>
              </a:ext>
            </a:extLst>
          </p:cNvPr>
          <p:cNvSpPr txBox="1"/>
          <p:nvPr/>
        </p:nvSpPr>
        <p:spPr>
          <a:xfrm>
            <a:off x="1279559" y="557928"/>
            <a:ext cx="2192785" cy="107721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ill Sans MT" panose="020B0502020104020203"/>
                <a:ea typeface="+mn-ea"/>
                <a:cs typeface="+mn-cs"/>
              </a:rPr>
              <a:t>Test for starch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EF32CA7-FE74-43B0-8EED-0BA39F4271FB}"/>
              </a:ext>
            </a:extLst>
          </p:cNvPr>
          <p:cNvSpPr txBox="1"/>
          <p:nvPr/>
        </p:nvSpPr>
        <p:spPr>
          <a:xfrm>
            <a:off x="1279558" y="2094857"/>
            <a:ext cx="2192785" cy="107721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ill Sans MT" panose="020B0502020104020203"/>
                <a:ea typeface="+mn-ea"/>
                <a:cs typeface="+mn-cs"/>
              </a:rPr>
              <a:t>Test for lipids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6C61D4C-A849-4DF5-8FC9-4F175C58A7CF}"/>
              </a:ext>
            </a:extLst>
          </p:cNvPr>
          <p:cNvSpPr txBox="1"/>
          <p:nvPr/>
        </p:nvSpPr>
        <p:spPr>
          <a:xfrm>
            <a:off x="1279558" y="3631786"/>
            <a:ext cx="2192785" cy="107721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ill Sans MT" panose="020B0502020104020203"/>
                <a:ea typeface="+mn-ea"/>
                <a:cs typeface="+mn-cs"/>
              </a:rPr>
              <a:t>Test for protein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73673F0-D79A-4D94-9408-F7052E33F3CC}"/>
              </a:ext>
            </a:extLst>
          </p:cNvPr>
          <p:cNvSpPr txBox="1"/>
          <p:nvPr/>
        </p:nvSpPr>
        <p:spPr>
          <a:xfrm>
            <a:off x="1279558" y="5167503"/>
            <a:ext cx="2192785" cy="107721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ill Sans MT" panose="020B0502020104020203"/>
                <a:ea typeface="+mn-ea"/>
                <a:cs typeface="+mn-cs"/>
              </a:rPr>
              <a:t>Test for sugars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D7411F8-8099-4862-B8CF-7C40CBA31E91}"/>
              </a:ext>
            </a:extLst>
          </p:cNvPr>
          <p:cNvSpPr txBox="1"/>
          <p:nvPr/>
        </p:nvSpPr>
        <p:spPr>
          <a:xfrm>
            <a:off x="4619133" y="566403"/>
            <a:ext cx="3151573" cy="107721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ill Sans MT" panose="020B0502020104020203"/>
                <a:ea typeface="+mn-ea"/>
                <a:cs typeface="+mn-cs"/>
              </a:rPr>
              <a:t>Benedict’s solution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F396C32-C0CB-4278-8A55-BE8AC436DD71}"/>
              </a:ext>
            </a:extLst>
          </p:cNvPr>
          <p:cNvSpPr txBox="1"/>
          <p:nvPr/>
        </p:nvSpPr>
        <p:spPr>
          <a:xfrm>
            <a:off x="4619133" y="2365434"/>
            <a:ext cx="3151574" cy="58477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ill Sans MT" panose="020B0502020104020203"/>
                <a:ea typeface="+mn-ea"/>
                <a:cs typeface="+mn-cs"/>
              </a:rPr>
              <a:t>Iodine solution. 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6760B55-A800-4A79-9481-8F5B77CD8347}"/>
              </a:ext>
            </a:extLst>
          </p:cNvPr>
          <p:cNvSpPr txBox="1"/>
          <p:nvPr/>
        </p:nvSpPr>
        <p:spPr>
          <a:xfrm>
            <a:off x="4619133" y="3792560"/>
            <a:ext cx="3142149" cy="58477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ill Sans MT" panose="020B0502020104020203"/>
                <a:ea typeface="+mn-ea"/>
                <a:cs typeface="+mn-cs"/>
              </a:rPr>
              <a:t>Biuret solution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F832EA7-4FA8-44D7-B4C1-D81FEAD94369}"/>
              </a:ext>
            </a:extLst>
          </p:cNvPr>
          <p:cNvSpPr txBox="1"/>
          <p:nvPr/>
        </p:nvSpPr>
        <p:spPr>
          <a:xfrm>
            <a:off x="4619132" y="5338154"/>
            <a:ext cx="3142150" cy="58477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ill Sans MT" panose="020B0502020104020203"/>
                <a:ea typeface="+mn-ea"/>
                <a:cs typeface="+mn-cs"/>
              </a:rPr>
              <a:t>Ethanol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F9D9E907-A03B-4EA6-BF53-536AE7780AB4}"/>
              </a:ext>
            </a:extLst>
          </p:cNvPr>
          <p:cNvSpPr txBox="1"/>
          <p:nvPr/>
        </p:nvSpPr>
        <p:spPr>
          <a:xfrm>
            <a:off x="8917495" y="320182"/>
            <a:ext cx="2192785" cy="156966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ill Sans MT" panose="020B0502020104020203"/>
                <a:ea typeface="+mn-ea"/>
                <a:cs typeface="+mn-cs"/>
              </a:rPr>
              <a:t>Colourless </a:t>
            </a:r>
            <a:r>
              <a:rPr kumimoji="0" lang="en-GB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ill Sans MT" panose="020B0502020104020203"/>
                <a:ea typeface="+mn-ea"/>
                <a:cs typeface="+mn-cs"/>
                <a:sym typeface="Wingdings" panose="05000000000000000000" pitchFamily="2" charset="2"/>
              </a:rPr>
              <a:t> Cloudy (Milky) </a:t>
            </a:r>
            <a:endParaRPr kumimoji="0" lang="en-GB" sz="3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Gill Sans MT" panose="020B0502020104020203"/>
              <a:ea typeface="+mn-ea"/>
              <a:cs typeface="+mn-cs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A3FCD1B5-760F-4462-80FD-77DC699E5991}"/>
              </a:ext>
            </a:extLst>
          </p:cNvPr>
          <p:cNvSpPr txBox="1"/>
          <p:nvPr/>
        </p:nvSpPr>
        <p:spPr>
          <a:xfrm>
            <a:off x="8917494" y="2322552"/>
            <a:ext cx="2192785" cy="107721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ill Sans MT" panose="020B0502020104020203"/>
                <a:ea typeface="+mn-ea"/>
                <a:cs typeface="+mn-cs"/>
              </a:rPr>
              <a:t>Brown </a:t>
            </a:r>
            <a:r>
              <a:rPr kumimoji="0" lang="en-GB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ill Sans MT" panose="020B0502020104020203"/>
                <a:ea typeface="+mn-ea"/>
                <a:cs typeface="+mn-cs"/>
                <a:sym typeface="Wingdings" panose="05000000000000000000" pitchFamily="2" charset="2"/>
              </a:rPr>
              <a:t> Blue / black</a:t>
            </a:r>
            <a:endParaRPr kumimoji="0" lang="en-GB" sz="3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Gill Sans MT" panose="020B0502020104020203"/>
              <a:ea typeface="+mn-ea"/>
              <a:cs typeface="+mn-cs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EACBB481-7B4D-44C6-88FD-E94EFB8A9FD3}"/>
              </a:ext>
            </a:extLst>
          </p:cNvPr>
          <p:cNvSpPr txBox="1"/>
          <p:nvPr/>
        </p:nvSpPr>
        <p:spPr>
          <a:xfrm>
            <a:off x="8917494" y="3875669"/>
            <a:ext cx="2192785" cy="107721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ill Sans MT" panose="020B0502020104020203"/>
                <a:ea typeface="+mn-ea"/>
                <a:cs typeface="+mn-cs"/>
              </a:rPr>
              <a:t>Blue </a:t>
            </a:r>
            <a:r>
              <a:rPr kumimoji="0" lang="en-GB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ill Sans MT" panose="020B0502020104020203"/>
                <a:ea typeface="+mn-ea"/>
                <a:cs typeface="+mn-cs"/>
                <a:sym typeface="Wingdings" panose="05000000000000000000" pitchFamily="2" charset="2"/>
              </a:rPr>
              <a:t> Brick red</a:t>
            </a:r>
            <a:endParaRPr kumimoji="0" lang="en-GB" sz="3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Gill Sans MT" panose="020B0502020104020203"/>
              <a:ea typeface="+mn-ea"/>
              <a:cs typeface="+mn-cs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962E86B2-AA12-42D8-AAA4-195207E26D94}"/>
              </a:ext>
            </a:extLst>
          </p:cNvPr>
          <p:cNvSpPr txBox="1"/>
          <p:nvPr/>
        </p:nvSpPr>
        <p:spPr>
          <a:xfrm>
            <a:off x="8917494" y="5384320"/>
            <a:ext cx="2192785" cy="107721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ill Sans MT" panose="020B0502020104020203"/>
                <a:ea typeface="+mn-ea"/>
                <a:cs typeface="+mn-cs"/>
              </a:rPr>
              <a:t>Blue </a:t>
            </a:r>
            <a:r>
              <a:rPr kumimoji="0" lang="en-GB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ill Sans MT" panose="020B0502020104020203"/>
                <a:ea typeface="+mn-ea"/>
                <a:cs typeface="+mn-cs"/>
                <a:sym typeface="Wingdings" panose="05000000000000000000" pitchFamily="2" charset="2"/>
              </a:rPr>
              <a:t> Purple</a:t>
            </a:r>
            <a:endParaRPr kumimoji="0" lang="en-GB" sz="3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Gill Sans MT" panose="020B0502020104020203"/>
              <a:ea typeface="+mn-ea"/>
              <a:cs typeface="+mn-cs"/>
            </a:endParaRPr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FF02DD4B-7677-4C92-A3D5-A71450083909}"/>
              </a:ext>
            </a:extLst>
          </p:cNvPr>
          <p:cNvCxnSpPr>
            <a:stCxn id="2" idx="3"/>
            <a:endCxn id="7" idx="1"/>
          </p:cNvCxnSpPr>
          <p:nvPr/>
        </p:nvCxnSpPr>
        <p:spPr>
          <a:xfrm>
            <a:off x="3472344" y="1096537"/>
            <a:ext cx="1146789" cy="1561285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8DD62D84-BB37-4306-8D40-61384CF54B97}"/>
              </a:ext>
            </a:extLst>
          </p:cNvPr>
          <p:cNvCxnSpPr>
            <a:cxnSpLocks/>
          </p:cNvCxnSpPr>
          <p:nvPr/>
        </p:nvCxnSpPr>
        <p:spPr>
          <a:xfrm>
            <a:off x="7780130" y="2619127"/>
            <a:ext cx="1127939" cy="14339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ABF163A6-8A3C-4598-9A69-2ECCF44647B6}"/>
              </a:ext>
            </a:extLst>
          </p:cNvPr>
          <p:cNvCxnSpPr>
            <a:cxnSpLocks/>
          </p:cNvCxnSpPr>
          <p:nvPr/>
        </p:nvCxnSpPr>
        <p:spPr>
          <a:xfrm>
            <a:off x="3507052" y="2615084"/>
            <a:ext cx="1102656" cy="3146379"/>
          </a:xfrm>
          <a:prstGeom prst="line">
            <a:avLst/>
          </a:prstGeom>
          <a:ln w="762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D789692A-B87B-420B-8778-5CB0B00C69AF}"/>
              </a:ext>
            </a:extLst>
          </p:cNvPr>
          <p:cNvCxnSpPr>
            <a:cxnSpLocks/>
          </p:cNvCxnSpPr>
          <p:nvPr/>
        </p:nvCxnSpPr>
        <p:spPr>
          <a:xfrm flipV="1">
            <a:off x="7780129" y="989814"/>
            <a:ext cx="1127940" cy="4640727"/>
          </a:xfrm>
          <a:prstGeom prst="line">
            <a:avLst/>
          </a:prstGeom>
          <a:ln w="762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73DBD070-63E5-483A-9A95-01180A3CE540}"/>
              </a:ext>
            </a:extLst>
          </p:cNvPr>
          <p:cNvCxnSpPr>
            <a:cxnSpLocks/>
            <a:endCxn id="8" idx="1"/>
          </p:cNvCxnSpPr>
          <p:nvPr/>
        </p:nvCxnSpPr>
        <p:spPr>
          <a:xfrm flipV="1">
            <a:off x="3481765" y="4084948"/>
            <a:ext cx="1137368" cy="167896"/>
          </a:xfrm>
          <a:prstGeom prst="line">
            <a:avLst/>
          </a:prstGeom>
          <a:ln w="762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F92DD935-0B8C-437A-A110-EBAA63B40CA0}"/>
              </a:ext>
            </a:extLst>
          </p:cNvPr>
          <p:cNvCxnSpPr>
            <a:cxnSpLocks/>
            <a:endCxn id="13" idx="1"/>
          </p:cNvCxnSpPr>
          <p:nvPr/>
        </p:nvCxnSpPr>
        <p:spPr>
          <a:xfrm>
            <a:off x="7770706" y="4084947"/>
            <a:ext cx="1146788" cy="1837982"/>
          </a:xfrm>
          <a:prstGeom prst="line">
            <a:avLst/>
          </a:prstGeom>
          <a:ln w="762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252A82F1-253D-4C8E-AED9-863061D27443}"/>
              </a:ext>
            </a:extLst>
          </p:cNvPr>
          <p:cNvCxnSpPr>
            <a:cxnSpLocks/>
          </p:cNvCxnSpPr>
          <p:nvPr/>
        </p:nvCxnSpPr>
        <p:spPr>
          <a:xfrm flipV="1">
            <a:off x="3474199" y="972046"/>
            <a:ext cx="1135507" cy="4805872"/>
          </a:xfrm>
          <a:prstGeom prst="line">
            <a:avLst/>
          </a:prstGeom>
          <a:ln w="7620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23AA7CD0-1D11-4C70-87C0-39FE1CE230BE}"/>
              </a:ext>
            </a:extLst>
          </p:cNvPr>
          <p:cNvCxnSpPr>
            <a:cxnSpLocks/>
            <a:endCxn id="12" idx="1"/>
          </p:cNvCxnSpPr>
          <p:nvPr/>
        </p:nvCxnSpPr>
        <p:spPr>
          <a:xfrm>
            <a:off x="7761282" y="990811"/>
            <a:ext cx="1156212" cy="3423467"/>
          </a:xfrm>
          <a:prstGeom prst="line">
            <a:avLst/>
          </a:prstGeom>
          <a:ln w="7620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909716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val 5">
            <a:extLst>
              <a:ext uri="{FF2B5EF4-FFF2-40B4-BE49-F238E27FC236}">
                <a16:creationId xmlns:a16="http://schemas.microsoft.com/office/drawing/2014/main" id="{887895DD-937C-4C7B-90E6-02E7CA1283C3}"/>
              </a:ext>
            </a:extLst>
          </p:cNvPr>
          <p:cNvSpPr/>
          <p:nvPr/>
        </p:nvSpPr>
        <p:spPr>
          <a:xfrm>
            <a:off x="9441405" y="5985971"/>
            <a:ext cx="409333" cy="668901"/>
          </a:xfrm>
          <a:prstGeom prst="ellipse">
            <a:avLst/>
          </a:prstGeom>
          <a:solidFill>
            <a:srgbClr val="F5F2D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FA9BA773-E0F0-45DD-823F-7F3CD855836A}"/>
              </a:ext>
            </a:extLst>
          </p:cNvPr>
          <p:cNvSpPr/>
          <p:nvPr/>
        </p:nvSpPr>
        <p:spPr>
          <a:xfrm>
            <a:off x="9441404" y="5392381"/>
            <a:ext cx="409332" cy="798212"/>
          </a:xfrm>
          <a:prstGeom prst="rect">
            <a:avLst/>
          </a:prstGeom>
          <a:solidFill>
            <a:srgbClr val="F5F2D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38" name="Picture 6" descr="Test Tube, Tube, Empty, Laboratory, Glassware, Glass">
            <a:extLst>
              <a:ext uri="{FF2B5EF4-FFF2-40B4-BE49-F238E27FC236}">
                <a16:creationId xmlns:a16="http://schemas.microsoft.com/office/drawing/2014/main" id="{65E2B49D-A5FC-4022-BEC8-6747DE3866B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04960" y="4937623"/>
            <a:ext cx="855842" cy="17116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32" name="AutoShape 8" descr="data:image/jpeg;base64,/9j/4AAQSkZJRgABAQAAAQABAAD/2wCEAAkGBhQSEBQUEBAUFBQUFRUVFBQUFBQUDxQPFBQWFBQQFBQXHCYeFxkkGRQUHy8gIycpLCwsFR4xNTAqNSYrLCkBCQoKDgwOGA8PGikcHBwpKSkpKSkpLCwpKSwsLCksLCksKSksLCksKSwsLC0sKSksKSkpKSksKSwpKSksKSwwNf/AABEIAPEA0QMBIgACEQEDEQH/xAAcAAAABwEBAAAAAAAAAAAAAAAAAQIDBAUHBgj/xAA/EAACAQICBQcJBwQDAQEAAAAAAQIDEQQhBQYSMbEiQVFhcXKRByMkMjNTgaHBExQVNFJi0ZKi4fAWY7JUQv/EABoBAAMBAQEBAAAAAAAAAAAAAAABAgMEBQb/xAAqEQEBAAEDAgYCAQUBAAAAAAAAAQIDETEEIQUSIjJBcVFhgRMjQpGhFP/aAAwDAQACEQMRAD8AsvJ3oChWdN1aUZOUJXb53vud5idRsJsu2Hhuedt2VzjvJvVt9361bxTNPrvky7r4MIdcfjtT8J92UlQjk1d262v4OTr6s4fal5qO80CdS+FmueLT+azORxEuU+vpCiKf/jdDPzUfAb/47Q91Et77zmNasFiJuj9jOOyq9CWz9k5yjKM2/tpSUvUWV1b4krXENW8P7mPgPR1Zw/uYj+ChOMEqslKa9aUY7MW771G7tlbnJkQJL1d1Swsm1KhF5J/3Ic0tqdhU3ahFZ9BJ0HVtPtTRY6Wd2/EuJcHV1Yw6k/Mx3hLVnD+5iXGI9ZiDO8riy1d1Rwko8qhF5dBYUNSsJ9pNPDw5msupXD1XqZ27S5UrVu2PBscRWeaV1Sw0akkqMcm1u6GQnqvh7exidVp6Fqs+2/B/UrZrJk5crin/AOMYf3MRL1Zw/uY+Bbx3FNpDRuInUcqWOlRjlamqFGok0rN7U1d3efxFDPQ1Yw+y/MxDw2rGG56MSdgYOMFGc9uSilKbSi5SSzlsrJX6EOYd5hKWxzRuquFco3oQtknl8DpVqPg//nh4FRgqtnHPnV/G/wBDs6TukaRFZvrJqjhoVFs0IrfxKSWreH91E7jW2HKT6+KOaYlKl6t4f3URjGav0FTk1SjdJ8C6ZGx/sp918AJmP2r/AFPxYBIBk1PUSdo4d9ceNjVqvOumL/35mSaoytRovo2eJrNWWcX0p/RrgwxOuXnVtCaKPEWbWX+9Ja1p5T7XxKqqPIRFlvEIcfONc5KkmnK1+tDkdwx0D8NwgtNEy5aLfSG74FHo98pF1jHyfgzTFNc/id42kO194hIzy5VOFvq9UtNdpeYidq0O1r/z/LOb0XO00XelppVE7ren17nnb4IJexXlX6yRtWfWov5W+hTLcy61irxlJSi7rZs3zXTfOUX2quycqcBbhqQf2qGnV6yd1bH6TzCpPMajWBGtmG5bVZ4SpZ9mZ2Wja+1BdWT/AJOHwUm1dWt1yjF59TdzocDppUko1INXs0+qyV+vcXjYnKGdboZX60cpI6rWXExnC8ZXuk115nKyDcEEbH+yn3XwJLI+P9lPuvgMMuDCsApLSdWfy1PsRqGI0tShGntzSbV/hs730GXatr0an3TnfKfjJRnSak0nT3JtZxe8enN7sM+0aVpHTWHpzadeEdvNOUko2fWczjNa8PFtfbwdna6ldPrT50Y1jtJTVrV3O6TfrLZk98eUs2ulZFZVxDbzZvcdP53RLk2l674b3iI716wybX2qy596efM1e5jsKjz7BG0Ttp/hW+Tapa84dJP7WLvzRd2sk7PoeYUfKFQ6WYxGoOKsxyaf4LfL8t80Lrrh6jzrKm0rx2oye0+jkrL4l3idbYRS2uf4b1fJHnLDY5p3Oiwmm3JwWd72vfOwWYfA9W7Y8LpKFdNwe52fxJFjldRK11UXXF8Tq7HNny1x4NV8S6cXJFXhNJzpxm3La23/APrlSbe9bT3L5lricI6kXBWu919195RywM4ZbV1vta6PD8R1tXDKTTuz0Omx0rLc4axWsM3k27dDbaXYmyLT03Kbya+Q1Vwjk3ybdqt1Xt0EWehc/Wt2XPP/APVqberKujyaHxFtUxDUdqVekv23bn4JW+ZXvT1n68X8SOtB/u8VcStAxvm14Bj1H5ztPHDR/wAkxawfuj4ol4XSMZ3vWUehOMnfsaIEdER6F/T/AJJNPRyWXN0Wy4k5dRbxlU5Y6Uvpn+0r8TcJJxm782y8y0o6RlJvald3Vk83b93Sinjgkubh/BKowSe7oFhqZ27eai54Se1e16m1Sg1La3q9t+d8l0ZkNoutFJOjNWz+Wcdy8PEpWfQ9Je1jz9a+aykEfSHs5918CRIjY5+an3XwO5zsvDCDKS0bVtejU+6c55VKV4UJdU1wOk1bXo1PulJ5Tqfo1J9FR/NCx5VlwySqMkrFU7PJr1U8nuutz6+lEUuoKiJDQQgAYQqwAe1Ym6OxD2495cSFJZIXhZWku0Rtj8n9TzlRftXyZ3CM91Bq+kSXTB8UzQTPJpDuHdpx7VxK7HRs2TExjSy5cu1nieKT211aPyp6i5a64SXhKMvqxmY7W9eHbJf1Ql9YobqHg6johtIFwwjJQ0PJjKHUxygU2CmxMx2Ecv8Acjq0r3Rk6fQE8prqXhd/yVNZWk11viTtX6nL6nF/KxGx0bVJd5n0PRZb5X6cepOyMyNj/ZT7r4Eoi4/2U+6+B6jBmAAgyktI1bXotPulX5Rad8Df9NSPzyLXVtei0+6RdeKO1gKq51svwZE5VeGH1Xm+0bHKzzY2a1AAAAQAXHeIFwFThdXchFN5iqm4bQTg8uWp6i1fSodcX/5NKuZTqXV9JofBeKNWsZ3leIXG9J559Ki/7UOMRjVeMey3g2eT4nP7cv7dGjyo8U7WfROD/uS+oVRA0guRLsv8Vn9ATfzz8cz5zPh1Q2JlvFCWYxQIcTEIUkBwJi6chEgLqOjTvdGUXegKnnY/FeKYvSa87Lx+RF0RO1SHeXzyJul15z4I93oMvX/Dl1J6UEjY/wBlPuvgSiLj35qfdfA9tzMvAABSWk6tv0an3QtaIbWDrr/rfyBq5Tf3Wn3SRpOg3QqrphJfImcqvDz/AIhcpjQ9ivWYya1mAABiAhSYkNAcLnuEIU3kJFDy5d1qjVtVoPrhxsbDtGJat1PYvoa+UjalBmeS8S7h186a7WuD+ojYYuS5D7eK/wAHneITfQv8N9G+pUYiF0103XjkRKLvCL/bHxtYnViBhlyOxzj4Tf0aPl8uHYDQGBiZMxUMUmISY5GIUQVrimrIO+WQlvI2wLJJwVSzXan4NF3phcpP5c5z1CR0Gl3dQa519Ez2ehv9zFzanFV0iNj/AGU+6+A/ZkbH3+zn3XwPoo42YgCAUlpmrT9Fp90n4hXhJPnTXyK/Vv8AK0+6WUlkZ/K3nzTEm6029+1Lfv3kEt9Z7rETjZLZnNKySdnOUs3zvlPfzW6CoNWQBsAu2QVUm5sMAQJLbyEhBsA6TQFTkw6pPjc3WhWvGPWlwME0BLk9kvoblo2d6NN9MI8DLJpimbYbfJl8OP8AkQKXP2P+Tk6vHfRy+m2ndsorMQiupS9ddE2/6oxZZYjeVkI2qzT54wl4bSf0PkrO1dw3FsWoKyDkwuYwOCcgRYkNAZQl7gwmaYC8DovM6PESvSpvqXD/AAc3CR0MXfDQ6svmz1uiu2eP25tTio+2R8fJfZT7r4DpH0h7KfdfA+mcTLrgEhlpaTq1+Wp90tGir1a/K0+6Whmthmu9HZxtbvX8Umc+db5SKezjZvpUWcmzVkA7EaHabFV4G5bwkKqLMQNN5AAYQEuNBT39qNy1fnfC0n+xfLIwfQsuU/8Aec3DVKpfB0/ivmzPJpiuLiov68BIEYas3wyn6aY3axCrKxVVvbRfTCS8JJ/VlriWU+OynTf7mn8Yv+D475s+3oH2HBZBMVEw+VQ1IEWHU3iUBliWATcqFRweZ0OGd8P2N8TnYl7o+V6Eu36I9HpbtlPthnCLkfSHsp918B9sjY9+an3XwPrI4GXACDKS0jVv8rT7pa2KvVtei0+6WaM1xk/lVo2xMX0w+pw1zRvK3R5dKXU1wM4NpwyvIDlMbFp5CqseSp7xtoW2JmEVkOCECoBDReE3RT5fwNq1IqXwkeqUlwZiGj5WmjZ/J/UvhpLonxSIyVi6hMMIBnWiLiecptKrkp9E4P4Xs+Jc4gqNKq9Kfdb8M/ofHZTbU2/b0Pg4KgNwd0n/ALmKgzkvKoFWIgekNNDWDECmwkVCok8y60TLzc1/u4prZlvoZ+supHZoXvGORTI+P9lPuvgSGR8f7KfdfA+wnDz6y0AAFIaTq1+Vp90syr1a/K0+6WhC3A+VijelTl0Sa8UZWbF5T6F8Hf8ATJGPM0nDO8iFrcIFxWQUQLgmxIbA9+wRCYIgYy+DuEfLXabF5Oal6VRdDi/FMxqi+Uu1GueTaplUXVF/NkZHi7gIALkNDNdFbioXi10prxRZVyDVPj+qnl1svt6OHfGK/R870oP9q+WRJjzkHRuUWv0ykv7n/JNpo5s56qqFbQiaFRYVTcQs3cVHeIQ5BFRJM1mWehpcp9hW1d5O0RLl/BnTp3uzySWRsf7KfdfAlSWbI2P9lPuvgfY6d3xjz8uay0AYDVm0jVt+jU+6WZV6t/lqfdLS5muOe18pbWBqdVn4GI8+ZvWs9LawlVfsZg0smXjwzy5IHIbhsXBjp48kguBhDSNBAAAHFmqeTWpy5Lph9UZWjSPJrV88uuD4XJyVjy0wALhmbQxXZCqk3EEOsfK+ITbXyd+lfTFVhVapVX7r/wBST43JsGQFliJL9UIvwbRNpnDqc7/TSCYdR5BSCbM4ohMdixkdW4uFAqErRj5a+JFkSMA+WjXGoqxqvNkXH+yn3XwJddZkPH+yn3XwPsdC76eN/Tz8+2VZcGEGdDJo+rf5Wn3SzuVurf5Wn3SyM6pG0nDao1F0xfA8+4mFpS6m0eiakLxa6U0YDp3DbGIqRa3SfEvFOSvFwEColFOQnvEipiQF5AACZgdF1K0ajpx2vs4OpNLeqcWlKVt7S2lf/ArdiREd95Npefh2PgzgbGk+S7ANz22soxfi8l9RZHOWlXBcALGbU1iNxCqk+rHIg1EfN+KTbV3/ADHbo+1UYrKvB9MZR8LNEyDzImksnTf77PsaZKgeZnxK2gVBNxUxBmoQ5DcNpC0MoOQ9g3yl2jDY7h5ZrtNcEVbVd5Fx/sp918CXiI7uwhY/2U+6+B9f0l30cXBqe6svDCAdbFpGrf5Wn3SysV2rf5Wn3SzIUIzHym6uOM/vEFyZZT6pdJp4zjcDGrTlTqK8ZKz/AJQ5dis3edWgJnUa0amVMLO9tqm3lJbrdD6GM6U1S2KcKtGtGtTmluyq0589OpB5p9aui0OdbCHJ0WmJ2ABJO0VgqlWoo0k3Jp7nbk2zbfMrEWNMsdGfatuGHUnKa2XsrPZe9CoR8NhNqeyryd7Zbr3Nw1W0R93w8Ytcp2cvoig1L1E+72q10nU3qO9R631naoi1pINgBcBKgjG7XaiDiadronwdmn1h6SoZt9J4Xi07411aHFcrpTNRX/ZH6kqmJ0rS5K6pxfzt9RUUeLl7Y6JyObG9odkhpmahKQuIlCtrq+QyGlcXShmKprsJmEwu1JLrKmWxbbrDGxsodhW4/wBlPuvgWGkKl5W6Miux781PuvgfYdFLNDHdwavvrLwwgHawaVq2/RqfdLMq9W/ytPuloiDAO4EgAYp0lJNSSae9NXTRSYvU6jP1U4dUfV8OYvA0gLZwmJ8mV3yasfjFpkaHkpd860fgmaNYADyxxWC8l1CLTqTlPqtZHUaO0NRoK1GlGHWlyn2veTbAEcgmEE0GgMdwrhAADuSXNShnvirPs5mRQ4yszk6vpp1Gn5fn4a6Wp5Lur8bh9pNdPHmZGTvFO29X/wB+JeT2d9s+gaxmHjJbUYpX3pbrvflzZ/8ApHzGfT5YenLtY7fNLwpmhtkqdEbdMw8tPcy4BqJIhSbFOCW//I8cfyW5NGm7FzgrRi5vmVkv3Po+BWqtKaUb2iuZZK73vtJDeVujm5j1el6H+rlLfbP+s89XyT9jnO7uyNj35qfdfAfI2Pfmp918D6WTbtHDWYgCAUhpWrb9Gp90s7lNq9i4LDU05xT2elXLJY+n7yPiiTSUwIjfiFP3kfFB/iFP3kfFAEkBH+/0/eR8UH+IU/eR8UIJCDuR1pCn7yPigfiFP3kfFAaQgEf8Qp+8j4oL8Qp+8j4oBueYQw9IU/eR8UF+IU/eR8UA3SAyP+IU/eR8UF+IU/1x8UI0kIjrSFP3kfFB/iFP3kfFDB8RJdDa4dG74vxGnj6fvI+KE/f6fvI+KM9TSw1JtlN1TKzgaou+bXbmHTwTk7bcI9cm1HsvZifv9P3kfFBfiFP3kfFHHfDdG3fvP5X/AFsgqYFptOcWumF3F9l0go4KPPdh/iFP3kfFBPSFP3kfFF6fh+hhd9t/srq5U8kluQGxh6Qp/rj4oS9IU/1x8Ud0m3DNIZGx781PuvgE8fT/AFx8UR8djYOnK04+q+ddAyZ1cAm4BpP1fWfa+IkAAIAwgABgAAQBBgAMAEAAAAgAAxsIAAAAYAAAAAAAQGAAAQAAAAEAAATCYAAFoAAAN//Z"/>
          <p:cNvSpPr>
            <a:spLocks noChangeAspect="1" noChangeArrowheads="1"/>
          </p:cNvSpPr>
          <p:nvPr/>
        </p:nvSpPr>
        <p:spPr bwMode="auto">
          <a:xfrm>
            <a:off x="1679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034" name="AutoShape 10" descr="data:image/jpeg;base64,/9j/4AAQSkZJRgABAQAAAQABAAD/2wCEAAkGBhQSEBQUEBAUFBQUFRUVFBQUFBQUDxQPFBQWFBQQFBQXHCYeFxkkGRQUHy8gIycpLCwsFR4xNTAqNSYrLCkBCQoKDgwOGA8PGikcHBwpKSkpKSkpLCwpKSwsLCksLCksKSksLCksKSwsLC0sKSksKSkpKSksKSwpKSksKSwwNf/AABEIAPEA0QMBIgACEQEDEQH/xAAcAAAABwEBAAAAAAAAAAAAAAAAAQIDBAUHBgj/xAA/EAACAQICBQcJBwQDAQEAAAAAAQIDEQQhBQYSMbEiQVFhcXKRByMkMjNTgaHBExQVNFJi0ZKi4fAWY7JUQv/EABoBAAMBAQEBAAAAAAAAAAAAAAABAgMEBQb/xAAqEQEBAAEDAgYCAQUBAAAAAAAAAQIDETEEIQUSIjJBcVFhgRMjQpGhFP/aAAwDAQACEQMRAD8AsvJ3oChWdN1aUZOUJXb53vud5idRsJsu2Hhuedt2VzjvJvVt9361bxTNPrvky7r4MIdcfjtT8J92UlQjk1d262v4OTr6s4fal5qO80CdS+FmueLT+azORxEuU+vpCiKf/jdDPzUfAb/47Q91Et77zmNasFiJuj9jOOyq9CWz9k5yjKM2/tpSUvUWV1b4krXENW8P7mPgPR1Zw/uYj+ChOMEqslKa9aUY7MW771G7tlbnJkQJL1d1Swsm1KhF5J/3Ic0tqdhU3ahFZ9BJ0HVtPtTRY6Wd2/EuJcHV1Yw6k/Mx3hLVnD+5iXGI9ZiDO8riy1d1Rwko8qhF5dBYUNSsJ9pNPDw5msupXD1XqZ27S5UrVu2PBscRWeaV1Sw0akkqMcm1u6GQnqvh7exidVp6Fqs+2/B/UrZrJk5crin/AOMYf3MRL1Zw/uY+Bbx3FNpDRuInUcqWOlRjlamqFGok0rN7U1d3efxFDPQ1Yw+y/MxDw2rGG56MSdgYOMFGc9uSilKbSi5SSzlsrJX6EOYd5hKWxzRuquFco3oQtknl8DpVqPg//nh4FRgqtnHPnV/G/wBDs6TukaRFZvrJqjhoVFs0IrfxKSWreH91E7jW2HKT6+KOaYlKl6t4f3URjGav0FTk1SjdJ8C6ZGx/sp918AJmP2r/AFPxYBIBk1PUSdo4d9ceNjVqvOumL/35mSaoytRovo2eJrNWWcX0p/RrgwxOuXnVtCaKPEWbWX+9Ja1p5T7XxKqqPIRFlvEIcfONc5KkmnK1+tDkdwx0D8NwgtNEy5aLfSG74FHo98pF1jHyfgzTFNc/id42kO194hIzy5VOFvq9UtNdpeYidq0O1r/z/LOb0XO00XelppVE7ren17nnb4IJexXlX6yRtWfWov5W+hTLcy61irxlJSi7rZs3zXTfOUX2quycqcBbhqQf2qGnV6yd1bH6TzCpPMajWBGtmG5bVZ4SpZ9mZ2Wja+1BdWT/AJOHwUm1dWt1yjF59TdzocDppUko1INXs0+qyV+vcXjYnKGdboZX60cpI6rWXExnC8ZXuk115nKyDcEEbH+yn3XwJLI+P9lPuvgMMuDCsApLSdWfy1PsRqGI0tShGntzSbV/hs730GXatr0an3TnfKfjJRnSak0nT3JtZxe8enN7sM+0aVpHTWHpzadeEdvNOUko2fWczjNa8PFtfbwdna6ldPrT50Y1jtJTVrV3O6TfrLZk98eUs2ulZFZVxDbzZvcdP53RLk2l674b3iI716wybX2qy596efM1e5jsKjz7BG0Ttp/hW+Tapa84dJP7WLvzRd2sk7PoeYUfKFQ6WYxGoOKsxyaf4LfL8t80Lrrh6jzrKm0rx2oye0+jkrL4l3idbYRS2uf4b1fJHnLDY5p3Oiwmm3JwWd72vfOwWYfA9W7Y8LpKFdNwe52fxJFjldRK11UXXF8Tq7HNny1x4NV8S6cXJFXhNJzpxm3La23/APrlSbe9bT3L5lricI6kXBWu919195RywM4ZbV1vta6PD8R1tXDKTTuz0Omx0rLc4axWsM3k27dDbaXYmyLT03Kbya+Q1Vwjk3ybdqt1Xt0EWehc/Wt2XPP/APVqberKujyaHxFtUxDUdqVekv23bn4JW+ZXvT1n68X8SOtB/u8VcStAxvm14Bj1H5ztPHDR/wAkxawfuj4ol4XSMZ3vWUehOMnfsaIEdER6F/T/AJJNPRyWXN0Wy4k5dRbxlU5Y6Uvpn+0r8TcJJxm782y8y0o6RlJvald3Vk83b93Sinjgkubh/BKowSe7oFhqZ27eai54Se1e16m1Sg1La3q9t+d8l0ZkNoutFJOjNWz+Wcdy8PEpWfQ9Je1jz9a+aykEfSHs5918CRIjY5+an3XwO5zsvDCDKS0bVtejU+6c55VKV4UJdU1wOk1bXo1PulJ5Tqfo1J9FR/NCx5VlwySqMkrFU7PJr1U8nuutz6+lEUuoKiJDQQgAYQqwAe1Ym6OxD2495cSFJZIXhZWku0Rtj8n9TzlRftXyZ3CM91Bq+kSXTB8UzQTPJpDuHdpx7VxK7HRs2TExjSy5cu1nieKT211aPyp6i5a64SXhKMvqxmY7W9eHbJf1Ql9YobqHg6johtIFwwjJQ0PJjKHUxygU2CmxMx2Ecv8Acjq0r3Rk6fQE8prqXhd/yVNZWk11viTtX6nL6nF/KxGx0bVJd5n0PRZb5X6cepOyMyNj/ZT7r4Eoi4/2U+6+B6jBmAAgyktI1bXotPulX5Rad8Df9NSPzyLXVtei0+6RdeKO1gKq51svwZE5VeGH1Xm+0bHKzzY2a1AAAAQAXHeIFwFThdXchFN5iqm4bQTg8uWp6i1fSodcX/5NKuZTqXV9JofBeKNWsZ3leIXG9J559Ki/7UOMRjVeMey3g2eT4nP7cv7dGjyo8U7WfROD/uS+oVRA0guRLsv8Vn9ATfzz8cz5zPh1Q2JlvFCWYxQIcTEIUkBwJi6chEgLqOjTvdGUXegKnnY/FeKYvSa87Lx+RF0RO1SHeXzyJul15z4I93oMvX/Dl1J6UEjY/wBlPuvgSiLj35qfdfA9tzMvAABSWk6tv0an3QtaIbWDrr/rfyBq5Tf3Wn3SRpOg3QqrphJfImcqvDz/AIhcpjQ9ivWYya1mAABiAhSYkNAcLnuEIU3kJFDy5d1qjVtVoPrhxsbDtGJat1PYvoa+UjalBmeS8S7h186a7WuD+ojYYuS5D7eK/wAHneITfQv8N9G+pUYiF0103XjkRKLvCL/bHxtYnViBhlyOxzj4Tf0aPl8uHYDQGBiZMxUMUmISY5GIUQVrimrIO+WQlvI2wLJJwVSzXan4NF3phcpP5c5z1CR0Gl3dQa519Ez2ehv9zFzanFV0iNj/AGU+6+A/ZkbH3+zn3XwPoo42YgCAUlpmrT9Fp90n4hXhJPnTXyK/Vv8AK0+6WUlkZ/K3nzTEm6029+1Lfv3kEt9Z7rETjZLZnNKySdnOUs3zvlPfzW6CoNWQBsAu2QVUm5sMAQJLbyEhBsA6TQFTkw6pPjc3WhWvGPWlwME0BLk9kvoblo2d6NN9MI8DLJpimbYbfJl8OP8AkQKXP2P+Tk6vHfRy+m2ndsorMQiupS9ddE2/6oxZZYjeVkI2qzT54wl4bSf0PkrO1dw3FsWoKyDkwuYwOCcgRYkNAZQl7gwmaYC8DovM6PESvSpvqXD/AAc3CR0MXfDQ6svmz1uiu2eP25tTio+2R8fJfZT7r4DpH0h7KfdfA+mcTLrgEhlpaTq1+Wp90tGir1a/K0+6Whmthmu9HZxtbvX8Umc+db5SKezjZvpUWcmzVkA7EaHabFV4G5bwkKqLMQNN5AAYQEuNBT39qNy1fnfC0n+xfLIwfQsuU/8Aec3DVKpfB0/ivmzPJpiuLiov68BIEYas3wyn6aY3axCrKxVVvbRfTCS8JJ/VlriWU+OynTf7mn8Yv+D475s+3oH2HBZBMVEw+VQ1IEWHU3iUBliWATcqFRweZ0OGd8P2N8TnYl7o+V6Eu36I9HpbtlPthnCLkfSHsp918B9sjY9+an3XwPrI4GXACDKS0jVv8rT7pa2KvVtei0+6WaM1xk/lVo2xMX0w+pw1zRvK3R5dKXU1wM4NpwyvIDlMbFp5CqseSp7xtoW2JmEVkOCECoBDReE3RT5fwNq1IqXwkeqUlwZiGj5WmjZ/J/UvhpLonxSIyVi6hMMIBnWiLiecptKrkp9E4P4Xs+Jc4gqNKq9Kfdb8M/ofHZTbU2/b0Pg4KgNwd0n/ALmKgzkvKoFWIgekNNDWDECmwkVCok8y60TLzc1/u4prZlvoZ+supHZoXvGORTI+P9lPuvgSGR8f7KfdfA+wnDz6y0AAFIaTq1+Vp90syr1a/K0+6WhC3A+VijelTl0Sa8UZWbF5T6F8Hf8ATJGPM0nDO8iFrcIFxWQUQLgmxIbA9+wRCYIgYy+DuEfLXabF5Oal6VRdDi/FMxqi+Uu1GueTaplUXVF/NkZHi7gIALkNDNdFbioXi10prxRZVyDVPj+qnl1svt6OHfGK/R870oP9q+WRJjzkHRuUWv0ykv7n/JNpo5s56qqFbQiaFRYVTcQs3cVHeIQ5BFRJM1mWehpcp9hW1d5O0RLl/BnTp3uzySWRsf7KfdfAlSWbI2P9lPuvgfY6d3xjz8uay0AYDVm0jVt+jU+6WZV6t/lqfdLS5muOe18pbWBqdVn4GI8+ZvWs9LawlVfsZg0smXjwzy5IHIbhsXBjp48kguBhDSNBAAAHFmqeTWpy5Lph9UZWjSPJrV88uuD4XJyVjy0wALhmbQxXZCqk3EEOsfK+ITbXyd+lfTFVhVapVX7r/wBST43JsGQFliJL9UIvwbRNpnDqc7/TSCYdR5BSCbM4ohMdixkdW4uFAqErRj5a+JFkSMA+WjXGoqxqvNkXH+yn3XwJddZkPH+yn3XwPsdC76eN/Tz8+2VZcGEGdDJo+rf5Wn3SzuVurf5Wn3SyM6pG0nDao1F0xfA8+4mFpS6m0eiakLxa6U0YDp3DbGIqRa3SfEvFOSvFwEColFOQnvEipiQF5AACZgdF1K0ajpx2vs4OpNLeqcWlKVt7S2lf/ArdiREd95Npefh2PgzgbGk+S7ANz22soxfi8l9RZHOWlXBcALGbU1iNxCqk+rHIg1EfN+KTbV3/ADHbo+1UYrKvB9MZR8LNEyDzImksnTf77PsaZKgeZnxK2gVBNxUxBmoQ5DcNpC0MoOQ9g3yl2jDY7h5ZrtNcEVbVd5Fx/sp918CXiI7uwhY/2U+6+B9f0l30cXBqe6svDCAdbFpGrf5Wn3SysV2rf5Wn3SzIUIzHym6uOM/vEFyZZT6pdJp4zjcDGrTlTqK8ZKz/AJQ5dis3edWgJnUa0amVMLO9tqm3lJbrdD6GM6U1S2KcKtGtGtTmluyq0589OpB5p9aui0OdbCHJ0WmJ2ABJO0VgqlWoo0k3Jp7nbk2zbfMrEWNMsdGfatuGHUnKa2XsrPZe9CoR8NhNqeyryd7Zbr3Nw1W0R93w8Ytcp2cvoig1L1E+72q10nU3qO9R631naoi1pINgBcBKgjG7XaiDiadronwdmn1h6SoZt9J4Xi07411aHFcrpTNRX/ZH6kqmJ0rS5K6pxfzt9RUUeLl7Y6JyObG9odkhpmahKQuIlCtrq+QyGlcXShmKprsJmEwu1JLrKmWxbbrDGxsodhW4/wBlPuvgWGkKl5W6Miux781PuvgfYdFLNDHdwavvrLwwgHawaVq2/RqfdLMq9W/ytPuloiDAO4EgAYp0lJNSSae9NXTRSYvU6jP1U4dUfV8OYvA0gLZwmJ8mV3yasfjFpkaHkpd860fgmaNYADyxxWC8l1CLTqTlPqtZHUaO0NRoK1GlGHWlyn2veTbAEcgmEE0GgMdwrhAADuSXNShnvirPs5mRQ4yszk6vpp1Gn5fn4a6Wp5Lur8bh9pNdPHmZGTvFO29X/wB+JeT2d9s+gaxmHjJbUYpX3pbrvflzZ/8ApHzGfT5YenLtY7fNLwpmhtkqdEbdMw8tPcy4BqJIhSbFOCW//I8cfyW5NGm7FzgrRi5vmVkv3Po+BWqtKaUb2iuZZK73vtJDeVujm5j1el6H+rlLfbP+s89XyT9jnO7uyNj35qfdfAfI2Pfmp918D6WTbtHDWYgCAUhpWrb9Gp90s7lNq9i4LDU05xT2elXLJY+n7yPiiTSUwIjfiFP3kfFB/iFP3kfFAEkBH+/0/eR8UH+IU/eR8UIJCDuR1pCn7yPigfiFP3kfFAaQgEf8Qp+8j4oL8Qp+8j4oBueYQw9IU/eR8UF+IU/eR8UA3SAyP+IU/eR8UF+IU/1x8UI0kIjrSFP3kfFB/iFP3kfFDB8RJdDa4dG74vxGnj6fvI+KE/f6fvI+KM9TSw1JtlN1TKzgaou+bXbmHTwTk7bcI9cm1HsvZifv9P3kfFBfiFP3kfFHHfDdG3fvP5X/AFsgqYFptOcWumF3F9l0go4KPPdh/iFP3kfFBPSFP3kfFF6fh+hhd9t/srq5U8kluQGxh6Qp/rj4oS9IU/1x8Ud0m3DNIZGx781PuvgE8fT/AFx8UR8djYOnK04+q+ddAyZ1cAm4BpP1fWfa+IkAAIAwgABgAAQBBgAMAEAAAAgAAxsIAAAAYAAAAAAAQGAAAQAAAAEAAATCYAAFoAAAN//Z"/>
          <p:cNvSpPr>
            <a:spLocks noChangeAspect="1" noChangeArrowheads="1"/>
          </p:cNvSpPr>
          <p:nvPr/>
        </p:nvSpPr>
        <p:spPr bwMode="auto">
          <a:xfrm>
            <a:off x="1679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036" name="AutoShape 12" descr="data:image/jpeg;base64,/9j/4AAQSkZJRgABAQAAAQABAAD/2wCEAAkGBhQSEBQUEBAUFBQUFRUVFBQUFBQUDxQPFBQWFBQQFBQXHCYeFxkkGRQUHy8gIycpLCwsFR4xNTAqNSYrLCkBCQoKDgwOGA8PGikcHBwpKSkpKSkpLCwpKSwsLCksLCksKSksLCksKSwsLC0sKSksKSkpKSksKSwpKSksKSwwNf/AABEIAPEA0QMBIgACEQEDEQH/xAAcAAAABwEBAAAAAAAAAAAAAAAAAQIDBAUHBgj/xAA/EAACAQICBQcJBwQDAQEAAAAAAQIDEQQhBQYSMbEiQVFhcXKRByMkMjNTgaHBExQVNFJi0ZKi4fAWY7JUQv/EABoBAAMBAQEBAAAAAAAAAAAAAAABAgMEBQb/xAAqEQEBAAEDAgYCAQUBAAAAAAAAAQIDETEEIQUSIjJBcVFhgRMjQpGhFP/aAAwDAQACEQMRAD8AsvJ3oChWdN1aUZOUJXb53vud5idRsJsu2Hhuedt2VzjvJvVt9361bxTNPrvky7r4MIdcfjtT8J92UlQjk1d262v4OTr6s4fal5qO80CdS+FmueLT+azORxEuU+vpCiKf/jdDPzUfAb/47Q91Et77zmNasFiJuj9jOOyq9CWz9k5yjKM2/tpSUvUWV1b4krXENW8P7mPgPR1Zw/uYj+ChOMEqslKa9aUY7MW771G7tlbnJkQJL1d1Swsm1KhF5J/3Ic0tqdhU3ahFZ9BJ0HVtPtTRY6Wd2/EuJcHV1Yw6k/Mx3hLVnD+5iXGI9ZiDO8riy1d1Rwko8qhF5dBYUNSsJ9pNPDw5msupXD1XqZ27S5UrVu2PBscRWeaV1Sw0akkqMcm1u6GQnqvh7exidVp6Fqs+2/B/UrZrJk5crin/AOMYf3MRL1Zw/uY+Bbx3FNpDRuInUcqWOlRjlamqFGok0rN7U1d3efxFDPQ1Yw+y/MxDw2rGG56MSdgYOMFGc9uSilKbSi5SSzlsrJX6EOYd5hKWxzRuquFco3oQtknl8DpVqPg//nh4FRgqtnHPnV/G/wBDs6TukaRFZvrJqjhoVFs0IrfxKSWreH91E7jW2HKT6+KOaYlKl6t4f3URjGav0FTk1SjdJ8C6ZGx/sp918AJmP2r/AFPxYBIBk1PUSdo4d9ceNjVqvOumL/35mSaoytRovo2eJrNWWcX0p/RrgwxOuXnVtCaKPEWbWX+9Ja1p5T7XxKqqPIRFlvEIcfONc5KkmnK1+tDkdwx0D8NwgtNEy5aLfSG74FHo98pF1jHyfgzTFNc/id42kO194hIzy5VOFvq9UtNdpeYidq0O1r/z/LOb0XO00XelppVE7ren17nnb4IJexXlX6yRtWfWov5W+hTLcy61irxlJSi7rZs3zXTfOUX2quycqcBbhqQf2qGnV6yd1bH6TzCpPMajWBGtmG5bVZ4SpZ9mZ2Wja+1BdWT/AJOHwUm1dWt1yjF59TdzocDppUko1INXs0+qyV+vcXjYnKGdboZX60cpI6rWXExnC8ZXuk115nKyDcEEbH+yn3XwJLI+P9lPuvgMMuDCsApLSdWfy1PsRqGI0tShGntzSbV/hs730GXatr0an3TnfKfjJRnSak0nT3JtZxe8enN7sM+0aVpHTWHpzadeEdvNOUko2fWczjNa8PFtfbwdna6ldPrT50Y1jtJTVrV3O6TfrLZk98eUs2ulZFZVxDbzZvcdP53RLk2l674b3iI716wybX2qy596efM1e5jsKjz7BG0Ttp/hW+Tapa84dJP7WLvzRd2sk7PoeYUfKFQ6WYxGoOKsxyaf4LfL8t80Lrrh6jzrKm0rx2oye0+jkrL4l3idbYRS2uf4b1fJHnLDY5p3Oiwmm3JwWd72vfOwWYfA9W7Y8LpKFdNwe52fxJFjldRK11UXXF8Tq7HNny1x4NV8S6cXJFXhNJzpxm3La23/APrlSbe9bT3L5lricI6kXBWu919195RywM4ZbV1vta6PD8R1tXDKTTuz0Omx0rLc4axWsM3k27dDbaXYmyLT03Kbya+Q1Vwjk3ybdqt1Xt0EWehc/Wt2XPP/APVqberKujyaHxFtUxDUdqVekv23bn4JW+ZXvT1n68X8SOtB/u8VcStAxvm14Bj1H5ztPHDR/wAkxawfuj4ol4XSMZ3vWUehOMnfsaIEdER6F/T/AJJNPRyWXN0Wy4k5dRbxlU5Y6Uvpn+0r8TcJJxm782y8y0o6RlJvald3Vk83b93Sinjgkubh/BKowSe7oFhqZ27eai54Se1e16m1Sg1La3q9t+d8l0ZkNoutFJOjNWz+Wcdy8PEpWfQ9Je1jz9a+aykEfSHs5918CRIjY5+an3XwO5zsvDCDKS0bVtejU+6c55VKV4UJdU1wOk1bXo1PulJ5Tqfo1J9FR/NCx5VlwySqMkrFU7PJr1U8nuutz6+lEUuoKiJDQQgAYQqwAe1Ym6OxD2495cSFJZIXhZWku0Rtj8n9TzlRftXyZ3CM91Bq+kSXTB8UzQTPJpDuHdpx7VxK7HRs2TExjSy5cu1nieKT211aPyp6i5a64SXhKMvqxmY7W9eHbJf1Ql9YobqHg6johtIFwwjJQ0PJjKHUxygU2CmxMx2Ecv8Acjq0r3Rk6fQE8prqXhd/yVNZWk11viTtX6nL6nF/KxGx0bVJd5n0PRZb5X6cepOyMyNj/ZT7r4Eoi4/2U+6+B6jBmAAgyktI1bXotPulX5Rad8Df9NSPzyLXVtei0+6RdeKO1gKq51svwZE5VeGH1Xm+0bHKzzY2a1AAAAQAXHeIFwFThdXchFN5iqm4bQTg8uWp6i1fSodcX/5NKuZTqXV9JofBeKNWsZ3leIXG9J559Ki/7UOMRjVeMey3g2eT4nP7cv7dGjyo8U7WfROD/uS+oVRA0guRLsv8Vn9ATfzz8cz5zPh1Q2JlvFCWYxQIcTEIUkBwJi6chEgLqOjTvdGUXegKnnY/FeKYvSa87Lx+RF0RO1SHeXzyJul15z4I93oMvX/Dl1J6UEjY/wBlPuvgSiLj35qfdfA9tzMvAABSWk6tv0an3QtaIbWDrr/rfyBq5Tf3Wn3SRpOg3QqrphJfImcqvDz/AIhcpjQ9ivWYya1mAABiAhSYkNAcLnuEIU3kJFDy5d1qjVtVoPrhxsbDtGJat1PYvoa+UjalBmeS8S7h186a7WuD+ojYYuS5D7eK/wAHneITfQv8N9G+pUYiF0103XjkRKLvCL/bHxtYnViBhlyOxzj4Tf0aPl8uHYDQGBiZMxUMUmISY5GIUQVrimrIO+WQlvI2wLJJwVSzXan4NF3phcpP5c5z1CR0Gl3dQa519Ez2ehv9zFzanFV0iNj/AGU+6+A/ZkbH3+zn3XwPoo42YgCAUlpmrT9Fp90n4hXhJPnTXyK/Vv8AK0+6WUlkZ/K3nzTEm6029+1Lfv3kEt9Z7rETjZLZnNKySdnOUs3zvlPfzW6CoNWQBsAu2QVUm5sMAQJLbyEhBsA6TQFTkw6pPjc3WhWvGPWlwME0BLk9kvoblo2d6NN9MI8DLJpimbYbfJl8OP8AkQKXP2P+Tk6vHfRy+m2ndsorMQiupS9ddE2/6oxZZYjeVkI2qzT54wl4bSf0PkrO1dw3FsWoKyDkwuYwOCcgRYkNAZQl7gwmaYC8DovM6PESvSpvqXD/AAc3CR0MXfDQ6svmz1uiu2eP25tTio+2R8fJfZT7r4DpH0h7KfdfA+mcTLrgEhlpaTq1+Wp90tGir1a/K0+6Whmthmu9HZxtbvX8Umc+db5SKezjZvpUWcmzVkA7EaHabFV4G5bwkKqLMQNN5AAYQEuNBT39qNy1fnfC0n+xfLIwfQsuU/8Aec3DVKpfB0/ivmzPJpiuLiov68BIEYas3wyn6aY3axCrKxVVvbRfTCS8JJ/VlriWU+OynTf7mn8Yv+D475s+3oH2HBZBMVEw+VQ1IEWHU3iUBliWATcqFRweZ0OGd8P2N8TnYl7o+V6Eu36I9HpbtlPthnCLkfSHsp918B9sjY9+an3XwPrI4GXACDKS0jVv8rT7pa2KvVtei0+6WaM1xk/lVo2xMX0w+pw1zRvK3R5dKXU1wM4NpwyvIDlMbFp5CqseSp7xtoW2JmEVkOCECoBDReE3RT5fwNq1IqXwkeqUlwZiGj5WmjZ/J/UvhpLonxSIyVi6hMMIBnWiLiecptKrkp9E4P4Xs+Jc4gqNKq9Kfdb8M/ofHZTbU2/b0Pg4KgNwd0n/ALmKgzkvKoFWIgekNNDWDECmwkVCok8y60TLzc1/u4prZlvoZ+supHZoXvGORTI+P9lPuvgSGR8f7KfdfA+wnDz6y0AAFIaTq1+Vp90syr1a/K0+6WhC3A+VijelTl0Sa8UZWbF5T6F8Hf8ATJGPM0nDO8iFrcIFxWQUQLgmxIbA9+wRCYIgYy+DuEfLXabF5Oal6VRdDi/FMxqi+Uu1GueTaplUXVF/NkZHi7gIALkNDNdFbioXi10prxRZVyDVPj+qnl1svt6OHfGK/R870oP9q+WRJjzkHRuUWv0ykv7n/JNpo5s56qqFbQiaFRYVTcQs3cVHeIQ5BFRJM1mWehpcp9hW1d5O0RLl/BnTp3uzySWRsf7KfdfAlSWbI2P9lPuvgfY6d3xjz8uay0AYDVm0jVt+jU+6WZV6t/lqfdLS5muOe18pbWBqdVn4GI8+ZvWs9LawlVfsZg0smXjwzy5IHIbhsXBjp48kguBhDSNBAAAHFmqeTWpy5Lph9UZWjSPJrV88uuD4XJyVjy0wALhmbQxXZCqk3EEOsfK+ITbXyd+lfTFVhVapVX7r/wBST43JsGQFliJL9UIvwbRNpnDqc7/TSCYdR5BSCbM4ohMdixkdW4uFAqErRj5a+JFkSMA+WjXGoqxqvNkXH+yn3XwJddZkPH+yn3XwPsdC76eN/Tz8+2VZcGEGdDJo+rf5Wn3SzuVurf5Wn3SyM6pG0nDao1F0xfA8+4mFpS6m0eiakLxa6U0YDp3DbGIqRa3SfEvFOSvFwEColFOQnvEipiQF5AACZgdF1K0ajpx2vs4OpNLeqcWlKVt7S2lf/ArdiREd95Npefh2PgzgbGk+S7ANz22soxfi8l9RZHOWlXBcALGbU1iNxCqk+rHIg1EfN+KTbV3/ADHbo+1UYrKvB9MZR8LNEyDzImksnTf77PsaZKgeZnxK2gVBNxUxBmoQ5DcNpC0MoOQ9g3yl2jDY7h5ZrtNcEVbVd5Fx/sp918CXiI7uwhY/2U+6+B9f0l30cXBqe6svDCAdbFpGrf5Wn3SysV2rf5Wn3SzIUIzHym6uOM/vEFyZZT6pdJp4zjcDGrTlTqK8ZKz/AJQ5dis3edWgJnUa0amVMLO9tqm3lJbrdD6GM6U1S2KcKtGtGtTmluyq0589OpB5p9aui0OdbCHJ0WmJ2ABJO0VgqlWoo0k3Jp7nbk2zbfMrEWNMsdGfatuGHUnKa2XsrPZe9CoR8NhNqeyryd7Zbr3Nw1W0R93w8Ytcp2cvoig1L1E+72q10nU3qO9R631naoi1pINgBcBKgjG7XaiDiadronwdmn1h6SoZt9J4Xi07411aHFcrpTNRX/ZH6kqmJ0rS5K6pxfzt9RUUeLl7Y6JyObG9odkhpmahKQuIlCtrq+QyGlcXShmKprsJmEwu1JLrKmWxbbrDGxsodhW4/wBlPuvgWGkKl5W6Miux781PuvgfYdFLNDHdwavvrLwwgHawaVq2/RqfdLMq9W/ytPuloiDAO4EgAYp0lJNSSae9NXTRSYvU6jP1U4dUfV8OYvA0gLZwmJ8mV3yasfjFpkaHkpd860fgmaNYADyxxWC8l1CLTqTlPqtZHUaO0NRoK1GlGHWlyn2veTbAEcgmEE0GgMdwrhAADuSXNShnvirPs5mRQ4yszk6vpp1Gn5fn4a6Wp5Lur8bh9pNdPHmZGTvFO29X/wB+JeT2d9s+gaxmHjJbUYpX3pbrvflzZ/8ApHzGfT5YenLtY7fNLwpmhtkqdEbdMw8tPcy4BqJIhSbFOCW//I8cfyW5NGm7FzgrRi5vmVkv3Po+BWqtKaUb2iuZZK73vtJDeVujm5j1el6H+rlLfbP+s89XyT9jnO7uyNj35qfdfAfI2Pfmp918D6WTbtHDWYgCAUhpWrb9Gp90s7lNq9i4LDU05xT2elXLJY+n7yPiiTSUwIjfiFP3kfFB/iFP3kfFAEkBH+/0/eR8UH+IU/eR8UIJCDuR1pCn7yPigfiFP3kfFAaQgEf8Qp+8j4oL8Qp+8j4oBueYQw9IU/eR8UF+IU/eR8UA3SAyP+IU/eR8UF+IU/1x8UI0kIjrSFP3kfFB/iFP3kfFDB8RJdDa4dG74vxGnj6fvI+KE/f6fvI+KM9TSw1JtlN1TKzgaou+bXbmHTwTk7bcI9cm1HsvZifv9P3kfFBfiFP3kfFHHfDdG3fvP5X/AFsgqYFptOcWumF3F9l0go4KPPdh/iFP3kfFBPSFP3kfFF6fh+hhd9t/srq5U8kluQGxh6Qp/rj4oS9IU/1x8Ud0m3DNIZGx781PuvgE8fT/AFx8UR8djYOnK04+q+ddAyZ1cAm4BpP1fWfa+IkAAIAwgABgAAQBBgAMAEAAAAgAAxsIAAAAYAAAAAAAQGAAAQAAAAEAAATCYAAFoAAAN//Z"/>
          <p:cNvSpPr>
            <a:spLocks noChangeAspect="1" noChangeArrowheads="1"/>
          </p:cNvSpPr>
          <p:nvPr/>
        </p:nvSpPr>
        <p:spPr bwMode="auto">
          <a:xfrm>
            <a:off x="1679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9" name="TextBox 8"/>
          <p:cNvSpPr txBox="1"/>
          <p:nvPr/>
        </p:nvSpPr>
        <p:spPr>
          <a:xfrm>
            <a:off x="2653243" y="197715"/>
            <a:ext cx="30241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b="1" i="1" dirty="0"/>
              <a:t>BENEDICT’S SOLUTION = </a:t>
            </a:r>
            <a:r>
              <a:rPr lang="en-GB" sz="2000" b="1" dirty="0"/>
              <a:t>Brick-red precipitate: </a:t>
            </a:r>
            <a:r>
              <a:rPr lang="en-GB" sz="2000" dirty="0"/>
              <a:t>Positive result showing the presence of </a:t>
            </a:r>
            <a:r>
              <a:rPr lang="en-GB" sz="2000" i="1" u="sng" dirty="0"/>
              <a:t>glucose (sugar)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7495641" y="204826"/>
            <a:ext cx="291830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b="1" i="1" dirty="0"/>
              <a:t>BIURET REAGENT = </a:t>
            </a:r>
            <a:r>
              <a:rPr lang="en-GB" sz="2000" b="1" dirty="0"/>
              <a:t>Purple/violet colour: </a:t>
            </a:r>
            <a:r>
              <a:rPr lang="en-GB" sz="2000" dirty="0"/>
              <a:t>Positive result showing the presence of </a:t>
            </a:r>
            <a:r>
              <a:rPr lang="en-GB" sz="2000" i="1" u="sng" dirty="0"/>
              <a:t>protein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2176033" y="3817620"/>
            <a:ext cx="354450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b="1" i="1" dirty="0"/>
              <a:t>IODINE SOLUTION = </a:t>
            </a:r>
            <a:r>
              <a:rPr lang="en-GB" sz="2000" b="1" dirty="0"/>
              <a:t>Blue/black colour</a:t>
            </a:r>
            <a:r>
              <a:rPr lang="en-GB" sz="2000" dirty="0"/>
              <a:t>: Positive result showing the presence of </a:t>
            </a:r>
            <a:r>
              <a:rPr lang="en-GB" sz="2000" i="1" u="sng" dirty="0"/>
              <a:t>starch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7356609" y="3776712"/>
            <a:ext cx="319637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b="1" i="1" dirty="0"/>
              <a:t>ETHANOL = Milky</a:t>
            </a:r>
            <a:r>
              <a:rPr lang="en-GB" sz="2000" b="1" dirty="0"/>
              <a:t> emulsion: </a:t>
            </a:r>
            <a:r>
              <a:rPr lang="en-GB" sz="2000" dirty="0"/>
              <a:t>Positive result showing the presence of </a:t>
            </a:r>
            <a:r>
              <a:rPr lang="en-GB" sz="2000" u="sng" dirty="0"/>
              <a:t>lipids (</a:t>
            </a:r>
            <a:r>
              <a:rPr lang="en-GB" sz="2000" i="1" u="sng" dirty="0"/>
              <a:t>fats)</a:t>
            </a:r>
          </a:p>
        </p:txBody>
      </p:sp>
      <p:pic>
        <p:nvPicPr>
          <p:cNvPr id="10242" name="Picture 2" descr="Chemistry, Laboratory, Experiment, Liquid, Research">
            <a:extLst>
              <a:ext uri="{FF2B5EF4-FFF2-40B4-BE49-F238E27FC236}">
                <a16:creationId xmlns:a16="http://schemas.microsoft.com/office/drawing/2014/main" id="{B2BDB84C-A8FB-4B61-AC84-AD5C74CDA3D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579" r="60421"/>
          <a:stretch/>
        </p:blipFill>
        <p:spPr bwMode="auto">
          <a:xfrm flipH="1">
            <a:off x="2938318" y="1566728"/>
            <a:ext cx="658033" cy="18484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2" descr="Chemistry, Laboratory, Experiment, Liquid, Research">
            <a:extLst>
              <a:ext uri="{FF2B5EF4-FFF2-40B4-BE49-F238E27FC236}">
                <a16:creationId xmlns:a16="http://schemas.microsoft.com/office/drawing/2014/main" id="{27A812C9-471C-487F-A662-BA8C19BB59D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2211"/>
          <a:stretch/>
        </p:blipFill>
        <p:spPr bwMode="auto">
          <a:xfrm flipH="1">
            <a:off x="4229189" y="1566728"/>
            <a:ext cx="597552" cy="18544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Arrow: Right 1">
            <a:extLst>
              <a:ext uri="{FF2B5EF4-FFF2-40B4-BE49-F238E27FC236}">
                <a16:creationId xmlns:a16="http://schemas.microsoft.com/office/drawing/2014/main" id="{DF0D5B0A-312D-434E-A0BF-E7890811DD93}"/>
              </a:ext>
            </a:extLst>
          </p:cNvPr>
          <p:cNvSpPr/>
          <p:nvPr/>
        </p:nvSpPr>
        <p:spPr>
          <a:xfrm>
            <a:off x="3668645" y="2031611"/>
            <a:ext cx="559280" cy="385011"/>
          </a:xfrm>
          <a:prstGeom prst="rightArrow">
            <a:avLst/>
          </a:prstGeom>
          <a:solidFill>
            <a:srgbClr val="EBFFFF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0244" name="Picture 4" descr="Chemistry, Laboratory, Experiment, Liquid, Research">
            <a:extLst>
              <a:ext uri="{FF2B5EF4-FFF2-40B4-BE49-F238E27FC236}">
                <a16:creationId xmlns:a16="http://schemas.microsoft.com/office/drawing/2014/main" id="{89F5F9A4-4094-48E4-80D6-BA7C68DAAC9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421" r="20211"/>
          <a:stretch/>
        </p:blipFill>
        <p:spPr bwMode="auto">
          <a:xfrm>
            <a:off x="9204960" y="1673514"/>
            <a:ext cx="597552" cy="17502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2" descr="Chemistry, Laboratory, Experiment, Liquid, Research">
            <a:extLst>
              <a:ext uri="{FF2B5EF4-FFF2-40B4-BE49-F238E27FC236}">
                <a16:creationId xmlns:a16="http://schemas.microsoft.com/office/drawing/2014/main" id="{AA4F0B39-8671-48BC-9AD0-64D8AA08866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579" r="60421"/>
          <a:stretch/>
        </p:blipFill>
        <p:spPr bwMode="auto">
          <a:xfrm flipH="1">
            <a:off x="7745049" y="1673513"/>
            <a:ext cx="707052" cy="17179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" name="Arrow: Right 22">
            <a:extLst>
              <a:ext uri="{FF2B5EF4-FFF2-40B4-BE49-F238E27FC236}">
                <a16:creationId xmlns:a16="http://schemas.microsoft.com/office/drawing/2014/main" id="{931B8C44-74CD-492F-9862-1CA13BFB187B}"/>
              </a:ext>
            </a:extLst>
          </p:cNvPr>
          <p:cNvSpPr/>
          <p:nvPr/>
        </p:nvSpPr>
        <p:spPr>
          <a:xfrm rot="10800000" flipH="1">
            <a:off x="8523356" y="2270165"/>
            <a:ext cx="614413" cy="385011"/>
          </a:xfrm>
          <a:prstGeom prst="rightArrow">
            <a:avLst/>
          </a:prstGeom>
          <a:solidFill>
            <a:srgbClr val="EBFFFF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0246" name="Picture 6" descr="Test Tube, Tube, Empty, Laboratory, Glassware, Glass">
            <a:extLst>
              <a:ext uri="{FF2B5EF4-FFF2-40B4-BE49-F238E27FC236}">
                <a16:creationId xmlns:a16="http://schemas.microsoft.com/office/drawing/2014/main" id="{1B65047B-E5FF-47B0-862A-4512D1050D5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5482" y="4937623"/>
            <a:ext cx="855842" cy="17116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BA28C1FD-9DC3-4E43-BFE6-DE38B41576C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24731" y="5049686"/>
            <a:ext cx="838299" cy="1680609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98681B73-C6C4-43D2-961E-47DDD33B16E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159212" y="5024231"/>
            <a:ext cx="842310" cy="1680608"/>
          </a:xfrm>
          <a:prstGeom prst="rect">
            <a:avLst/>
          </a:prstGeom>
        </p:spPr>
      </p:pic>
      <p:sp>
        <p:nvSpPr>
          <p:cNvPr id="36" name="Arrow: Right 35">
            <a:extLst>
              <a:ext uri="{FF2B5EF4-FFF2-40B4-BE49-F238E27FC236}">
                <a16:creationId xmlns:a16="http://schemas.microsoft.com/office/drawing/2014/main" id="{D9479D12-D5B7-4759-BA48-744ED0097E0D}"/>
              </a:ext>
            </a:extLst>
          </p:cNvPr>
          <p:cNvSpPr/>
          <p:nvPr/>
        </p:nvSpPr>
        <p:spPr>
          <a:xfrm rot="10800000" flipH="1">
            <a:off x="3669260" y="5646504"/>
            <a:ext cx="614413" cy="385011"/>
          </a:xfrm>
          <a:prstGeom prst="rightArrow">
            <a:avLst/>
          </a:prstGeom>
          <a:solidFill>
            <a:srgbClr val="EBFFFF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026" name="Picture 2" descr="Benedict's solution - Stock Image - C011/4543 - Science Photo Library">
            <a:extLst>
              <a:ext uri="{FF2B5EF4-FFF2-40B4-BE49-F238E27FC236}">
                <a16:creationId xmlns:a16="http://schemas.microsoft.com/office/drawing/2014/main" id="{CCA0335A-2B1A-4E6F-9CDC-59AA2B96BD9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7500" b="95000" l="9658" r="89940">
                        <a14:foregroundMark x1="34406" y1="8875" x2="36620" y2="7500"/>
                        <a14:foregroundMark x1="21328" y1="28500" x2="26358" y2="28500"/>
                        <a14:foregroundMark x1="46881" y1="28500" x2="50503" y2="30750"/>
                        <a14:foregroundMark x1="25755" y1="28000" x2="27767" y2="27625"/>
                        <a14:foregroundMark x1="15493" y1="90000" x2="51308" y2="91375"/>
                        <a14:foregroundMark x1="51308" y1="91375" x2="18109" y2="93250"/>
                        <a14:foregroundMark x1="18109" y1="93250" x2="53320" y2="92875"/>
                        <a14:foregroundMark x1="53320" y1="92875" x2="55734" y2="90000"/>
                        <a14:foregroundMark x1="17505" y1="94500" x2="46881" y2="95000"/>
                        <a14:backgroundMark x1="69618" y1="70875" x2="69618" y2="74500"/>
                        <a14:backgroundMark x1="62978" y1="69000" x2="87324" y2="75375"/>
                        <a14:backgroundMark x1="60765" y1="78125" x2="60765" y2="7812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35685"/>
          <a:stretch/>
        </p:blipFill>
        <p:spPr bwMode="auto">
          <a:xfrm>
            <a:off x="1507842" y="26541"/>
            <a:ext cx="1296785" cy="27904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8BA6E3E2-74A8-4FA3-90B0-389422FFC7E8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10576" b="84748" l="30139" r="73095">
                        <a14:foregroundMark x1="46651" y1="11079" x2="47460" y2="10576"/>
                        <a14:foregroundMark x1="33025" y1="79712" x2="41224" y2="83309"/>
                        <a14:foregroundMark x1="41224" y1="83309" x2="51270" y2="83094"/>
                        <a14:foregroundMark x1="51270" y1="83094" x2="60046" y2="85540"/>
                        <a14:foregroundMark x1="60046" y1="85540" x2="67090" y2="80935"/>
                        <a14:foregroundMark x1="67090" y1="80935" x2="58199" y2="84460"/>
                        <a14:foregroundMark x1="58199" y1="84460" x2="49076" y2="85468"/>
                        <a14:foregroundMark x1="49076" y1="85468" x2="39030" y2="84748"/>
                        <a14:foregroundMark x1="39030" y1="84748" x2="31755" y2="80719"/>
                        <a14:foregroundMark x1="31755" y1="80719" x2="31409" y2="79137"/>
                      </a14:backgroundRemoval>
                    </a14:imgEffect>
                  </a14:imgLayer>
                </a14:imgProps>
              </a:ext>
            </a:extLst>
          </a:blip>
          <a:srcRect l="24877" t="5753" r="21350" b="9635"/>
          <a:stretch/>
        </p:blipFill>
        <p:spPr>
          <a:xfrm>
            <a:off x="6514658" y="53993"/>
            <a:ext cx="1149722" cy="2903740"/>
          </a:xfrm>
          <a:prstGeom prst="rect">
            <a:avLst/>
          </a:prstGeom>
        </p:spPr>
      </p:pic>
      <p:pic>
        <p:nvPicPr>
          <p:cNvPr id="1028" name="Picture 4" descr="Iodine solution in a bottle - Stock Image - C023/0571 - Science ...">
            <a:extLst>
              <a:ext uri="{FF2B5EF4-FFF2-40B4-BE49-F238E27FC236}">
                <a16:creationId xmlns:a16="http://schemas.microsoft.com/office/drawing/2014/main" id="{8919400B-FA9A-4C8A-BCEE-E8ABA0C5D01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8375" b="90000" l="10000" r="90000">
                        <a14:foregroundMark x1="50250" y1="8375" x2="49750" y2="9250"/>
                        <a14:foregroundMark x1="53500" y1="63875" x2="54500" y2="72000"/>
                        <a14:foregroundMark x1="54500" y1="72000" x2="50250" y2="78250"/>
                        <a14:foregroundMark x1="50250" y1="78250" x2="57000" y2="74000"/>
                        <a14:foregroundMark x1="57000" y1="74000" x2="50750" y2="78875"/>
                        <a14:foregroundMark x1="50750" y1="78875" x2="56375" y2="74000"/>
                        <a14:foregroundMark x1="56375" y1="74000" x2="57750" y2="65375"/>
                        <a14:foregroundMark x1="57750" y1="65375" x2="59125" y2="74375"/>
                        <a14:foregroundMark x1="59125" y1="74375" x2="61250" y2="67500"/>
                        <a14:foregroundMark x1="61250" y1="67500" x2="61375" y2="69750"/>
                        <a14:foregroundMark x1="62875" y1="65125" x2="62875" y2="73125"/>
                        <a14:foregroundMark x1="62875" y1="73125" x2="62625" y2="63625"/>
                        <a14:foregroundMark x1="62250" y1="78750" x2="62625" y2="81500"/>
                        <a14:foregroundMark x1="43750" y1="34625" x2="44500" y2="31875"/>
                        <a14:foregroundMark x1="43875" y1="32750" x2="44125" y2="31875"/>
                        <a14:foregroundMark x1="38250" y1="33875" x2="44375" y2="32000"/>
                        <a14:foregroundMark x1="53375" y1="31625" x2="56000" y2="33000"/>
                        <a14:foregroundMark x1="54000" y1="31750" x2="56875" y2="32375"/>
                        <a14:foregroundMark x1="57375" y1="32625" x2="56875" y2="31625"/>
                        <a14:foregroundMark x1="59625" y1="33375" x2="58625" y2="32000"/>
                        <a14:foregroundMark x1="37375" y1="79875" x2="43125" y2="84125"/>
                        <a14:foregroundMark x1="43125" y1="84125" x2="46750" y2="77750"/>
                        <a14:foregroundMark x1="46750" y1="77750" x2="48875" y2="84625"/>
                        <a14:foregroundMark x1="48875" y1="84625" x2="56500" y2="86625"/>
                        <a14:foregroundMark x1="56500" y1="86625" x2="42375" y2="86750"/>
                        <a14:foregroundMark x1="42375" y1="86750" x2="44125" y2="8687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3018" t="4292" r="33294" b="4701"/>
          <a:stretch/>
        </p:blipFill>
        <p:spPr bwMode="auto">
          <a:xfrm>
            <a:off x="1601526" y="4107014"/>
            <a:ext cx="990027" cy="26745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Wash Bottle, Widemouthed, for Ethanol, 500 mL: Science Lab Wash ...">
            <a:extLst>
              <a:ext uri="{FF2B5EF4-FFF2-40B4-BE49-F238E27FC236}">
                <a16:creationId xmlns:a16="http://schemas.microsoft.com/office/drawing/2014/main" id="{8A04BB82-CB6E-45BB-9FDC-D3E235EBED4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2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6433" b="94737" l="9942" r="89474">
                        <a14:foregroundMark x1="20760" y1="10819" x2="35380" y2="6725"/>
                        <a14:foregroundMark x1="35380" y1="6725" x2="48246" y2="9649"/>
                        <a14:foregroundMark x1="42398" y1="26023" x2="54971" y2="26023"/>
                        <a14:foregroundMark x1="36550" y1="66374" x2="37719" y2="82164"/>
                        <a14:foregroundMark x1="37719" y1="82164" x2="40351" y2="80994"/>
                        <a14:foregroundMark x1="61696" y1="65205" x2="62573" y2="80702"/>
                        <a14:foregroundMark x1="62573" y1="80702" x2="59649" y2="64620"/>
                        <a14:foregroundMark x1="58480" y1="82749" x2="59064" y2="80702"/>
                        <a14:foregroundMark x1="39474" y1="90643" x2="56140" y2="88596"/>
                        <a14:foregroundMark x1="56140" y1="88596" x2="39474" y2="91228"/>
                        <a14:foregroundMark x1="41520" y1="94737" x2="57018" y2="94152"/>
                        <a14:foregroundMark x1="57018" y1="94152" x2="57602" y2="9473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2339" r="30465"/>
          <a:stretch/>
        </p:blipFill>
        <p:spPr bwMode="auto">
          <a:xfrm>
            <a:off x="6185133" y="3998004"/>
            <a:ext cx="1559917" cy="27273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9" name="Arrow: Right 38">
            <a:extLst>
              <a:ext uri="{FF2B5EF4-FFF2-40B4-BE49-F238E27FC236}">
                <a16:creationId xmlns:a16="http://schemas.microsoft.com/office/drawing/2014/main" id="{09CB3CD4-D90F-45CA-A7FF-2E30173A1519}"/>
              </a:ext>
            </a:extLst>
          </p:cNvPr>
          <p:cNvSpPr/>
          <p:nvPr/>
        </p:nvSpPr>
        <p:spPr>
          <a:xfrm rot="10800000" flipH="1">
            <a:off x="8742673" y="5600959"/>
            <a:ext cx="614413" cy="385011"/>
          </a:xfrm>
          <a:prstGeom prst="rightArrow">
            <a:avLst/>
          </a:prstGeom>
          <a:solidFill>
            <a:srgbClr val="EBFFFF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7E70F33E-83A1-434C-9CC1-75B310738767}"/>
              </a:ext>
            </a:extLst>
          </p:cNvPr>
          <p:cNvCxnSpPr>
            <a:cxnSpLocks/>
          </p:cNvCxnSpPr>
          <p:nvPr/>
        </p:nvCxnSpPr>
        <p:spPr>
          <a:xfrm>
            <a:off x="8177049" y="5392381"/>
            <a:ext cx="346307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3" grpId="0"/>
      <p:bldP spid="18" grpId="0"/>
      <p:bldP spid="22" grpId="0"/>
      <p:bldP spid="2" grpId="0" animBg="1"/>
      <p:bldP spid="23" grpId="0" animBg="1"/>
      <p:bldP spid="36" grpId="0" animBg="1"/>
      <p:bldP spid="39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D55B99-0F1D-4A2D-A0BA-3FE4F24644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ACTIVITY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E738157-E583-4941-BDA6-5110FE6A56F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9763" y="1641758"/>
            <a:ext cx="11456439" cy="61124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sz="2800" dirty="0"/>
              <a:t>Put the information you have into a table.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1787B22-D884-493F-95FD-CB7CF9F359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A76CA6-EED8-42A9-B25A-3164C2B55CC1}" type="datetime2">
              <a:rPr lang="en-GB" smtClean="0"/>
              <a:t>Friday, 04 September 2020</a:t>
            </a:fld>
            <a:endParaRPr lang="en-US" dirty="0"/>
          </a:p>
        </p:txBody>
      </p:sp>
      <p:graphicFrame>
        <p:nvGraphicFramePr>
          <p:cNvPr id="5" name="Table 5">
            <a:extLst>
              <a:ext uri="{FF2B5EF4-FFF2-40B4-BE49-F238E27FC236}">
                <a16:creationId xmlns:a16="http://schemas.microsoft.com/office/drawing/2014/main" id="{FCDC3FEE-122C-497C-A583-78EA0CD5E69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10138052"/>
              </p:ext>
            </p:extLst>
          </p:nvPr>
        </p:nvGraphicFramePr>
        <p:xfrm>
          <a:off x="504858" y="2501900"/>
          <a:ext cx="11359596" cy="25908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786532">
                  <a:extLst>
                    <a:ext uri="{9D8B030D-6E8A-4147-A177-3AD203B41FA5}">
                      <a16:colId xmlns:a16="http://schemas.microsoft.com/office/drawing/2014/main" val="4150853123"/>
                    </a:ext>
                  </a:extLst>
                </a:gridCol>
                <a:gridCol w="3786532">
                  <a:extLst>
                    <a:ext uri="{9D8B030D-6E8A-4147-A177-3AD203B41FA5}">
                      <a16:colId xmlns:a16="http://schemas.microsoft.com/office/drawing/2014/main" val="341453370"/>
                    </a:ext>
                  </a:extLst>
                </a:gridCol>
                <a:gridCol w="3786532">
                  <a:extLst>
                    <a:ext uri="{9D8B030D-6E8A-4147-A177-3AD203B41FA5}">
                      <a16:colId xmlns:a16="http://schemas.microsoft.com/office/drawing/2014/main" val="164157571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2800" dirty="0"/>
                        <a:t>Test for…</a:t>
                      </a:r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dirty="0"/>
                        <a:t>Reagent</a:t>
                      </a:r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dirty="0"/>
                        <a:t>Colour change</a:t>
                      </a:r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098322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GB" sz="280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28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28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8955895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GB" sz="280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280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2800"/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4714383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GB" sz="280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280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2800"/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1116515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GB" sz="280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280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28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5669241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6201366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D55B99-0F1D-4A2D-A0BA-3FE4F24644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ANSWERS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1787B22-D884-493F-95FD-CB7CF9F359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A76CA6-EED8-42A9-B25A-3164C2B55CC1}" type="datetime2">
              <a:rPr lang="en-GB" smtClean="0"/>
              <a:t>Friday, 04 September 2020</a:t>
            </a:fld>
            <a:endParaRPr lang="en-US" dirty="0"/>
          </a:p>
        </p:txBody>
      </p:sp>
      <p:graphicFrame>
        <p:nvGraphicFramePr>
          <p:cNvPr id="5" name="Table 5">
            <a:extLst>
              <a:ext uri="{FF2B5EF4-FFF2-40B4-BE49-F238E27FC236}">
                <a16:creationId xmlns:a16="http://schemas.microsoft.com/office/drawing/2014/main" id="{FCDC3FEE-122C-497C-A583-78EA0CD5E69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95618891"/>
              </p:ext>
            </p:extLst>
          </p:nvPr>
        </p:nvGraphicFramePr>
        <p:xfrm>
          <a:off x="504858" y="2501900"/>
          <a:ext cx="11359596" cy="25908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786532">
                  <a:extLst>
                    <a:ext uri="{9D8B030D-6E8A-4147-A177-3AD203B41FA5}">
                      <a16:colId xmlns:a16="http://schemas.microsoft.com/office/drawing/2014/main" val="4150853123"/>
                    </a:ext>
                  </a:extLst>
                </a:gridCol>
                <a:gridCol w="3786532">
                  <a:extLst>
                    <a:ext uri="{9D8B030D-6E8A-4147-A177-3AD203B41FA5}">
                      <a16:colId xmlns:a16="http://schemas.microsoft.com/office/drawing/2014/main" val="341453370"/>
                    </a:ext>
                  </a:extLst>
                </a:gridCol>
                <a:gridCol w="3786532">
                  <a:extLst>
                    <a:ext uri="{9D8B030D-6E8A-4147-A177-3AD203B41FA5}">
                      <a16:colId xmlns:a16="http://schemas.microsoft.com/office/drawing/2014/main" val="164157571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2800" dirty="0"/>
                        <a:t>Test for…</a:t>
                      </a:r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dirty="0"/>
                        <a:t>Reagent</a:t>
                      </a:r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dirty="0"/>
                        <a:t>Colour change</a:t>
                      </a:r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098322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2800" dirty="0"/>
                        <a:t>Starch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dirty="0"/>
                        <a:t>Iodine solution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dirty="0"/>
                        <a:t>Brown </a:t>
                      </a:r>
                      <a:r>
                        <a:rPr lang="en-GB" sz="2800" dirty="0">
                          <a:sym typeface="Wingdings" panose="05000000000000000000" pitchFamily="2" charset="2"/>
                        </a:rPr>
                        <a:t> Blue / Black</a:t>
                      </a:r>
                      <a:endParaRPr lang="en-GB" sz="28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8955895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2800" dirty="0"/>
                        <a:t>Lipids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dirty="0"/>
                        <a:t>Ethanol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dirty="0"/>
                        <a:t>Colourless </a:t>
                      </a:r>
                      <a:r>
                        <a:rPr lang="en-GB" sz="2800" dirty="0">
                          <a:sym typeface="Wingdings" panose="05000000000000000000" pitchFamily="2" charset="2"/>
                        </a:rPr>
                        <a:t> Milky</a:t>
                      </a:r>
                      <a:endParaRPr lang="en-GB" sz="28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4714383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2800" dirty="0"/>
                        <a:t>Protein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dirty="0"/>
                        <a:t>Biuret solution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dirty="0"/>
                        <a:t>Blue </a:t>
                      </a:r>
                      <a:r>
                        <a:rPr lang="en-GB" sz="2800" dirty="0">
                          <a:sym typeface="Wingdings" panose="05000000000000000000" pitchFamily="2" charset="2"/>
                        </a:rPr>
                        <a:t> Purple</a:t>
                      </a:r>
                      <a:endParaRPr lang="en-GB" sz="28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1116515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2800" dirty="0"/>
                        <a:t>Sugars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dirty="0"/>
                        <a:t>Benedict’s solution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dirty="0"/>
                        <a:t>Blue </a:t>
                      </a:r>
                      <a:r>
                        <a:rPr lang="en-GB" sz="2800" dirty="0">
                          <a:sym typeface="Wingdings" panose="05000000000000000000" pitchFamily="2" charset="2"/>
                        </a:rPr>
                        <a:t> Brick red</a:t>
                      </a:r>
                      <a:endParaRPr lang="en-GB" sz="28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5669241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66451971"/>
      </p:ext>
    </p:extLst>
  </p:cSld>
  <p:clrMapOvr>
    <a:masterClrMapping/>
  </p:clrMapOvr>
</p:sld>
</file>

<file path=ppt/theme/theme1.xml><?xml version="1.0" encoding="utf-8"?>
<a:theme xmlns:a="http://schemas.openxmlformats.org/drawingml/2006/main" name="Parcel">
  <a:themeElements>
    <a:clrScheme name="Parcel">
      <a:dk1>
        <a:srgbClr val="000000"/>
      </a:dk1>
      <a:lt1>
        <a:srgbClr val="FFFFFF"/>
      </a:lt1>
      <a:dk2>
        <a:srgbClr val="4A5356"/>
      </a:dk2>
      <a:lt2>
        <a:srgbClr val="E8E3CE"/>
      </a:lt2>
      <a:accent1>
        <a:srgbClr val="F6A21D"/>
      </a:accent1>
      <a:accent2>
        <a:srgbClr val="9BAFB5"/>
      </a:accent2>
      <a:accent3>
        <a:srgbClr val="C96731"/>
      </a:accent3>
      <a:accent4>
        <a:srgbClr val="9CA383"/>
      </a:accent4>
      <a:accent5>
        <a:srgbClr val="87795D"/>
      </a:accent5>
      <a:accent6>
        <a:srgbClr val="A0988C"/>
      </a:accent6>
      <a:hlink>
        <a:srgbClr val="00B0F0"/>
      </a:hlink>
      <a:folHlink>
        <a:srgbClr val="738F97"/>
      </a:folHlink>
    </a:clrScheme>
    <a:fontScheme name="Parcel">
      <a:maj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Parcel">
      <a: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107000"/>
                <a:lumMod val="103000"/>
              </a:schemeClr>
            </a:gs>
            <a:gs pos="100000">
              <a:schemeClr val="phClr">
                <a:tint val="82000"/>
                <a:satMod val="109000"/>
                <a:lumMod val="103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7000"/>
                <a:satMod val="100000"/>
                <a:lumMod val="102000"/>
              </a:schemeClr>
            </a:gs>
            <a:gs pos="50000">
              <a:schemeClr val="phClr">
                <a:shade val="100000"/>
                <a:satMod val="103000"/>
                <a:lumMod val="100000"/>
              </a:schemeClr>
            </a:gs>
            <a:gs pos="100000">
              <a:schemeClr val="phClr">
                <a:shade val="93000"/>
                <a:satMod val="11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5880" dist="1524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prstMaterial="dkEdge">
            <a:bevelT w="0" h="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7000"/>
                <a:shade val="100000"/>
                <a:satMod val="185000"/>
                <a:lumMod val="120000"/>
              </a:schemeClr>
            </a:gs>
            <a:gs pos="100000">
              <a:schemeClr val="phClr">
                <a:tint val="96000"/>
                <a:shade val="95000"/>
                <a:satMod val="215000"/>
                <a:lumMod val="80000"/>
              </a:schemeClr>
            </a:gs>
          </a:gsLst>
          <a:path path="circle">
            <a:fillToRect l="50000" t="55000" r="125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KS4 Oct 17" id="{FB251E51-7448-4CDE-B8D2-E720F6A9ACED}" vid="{4EBA18BA-9BB9-4F27-B7D6-EA505661EF03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580</TotalTime>
  <Words>1065</Words>
  <Application>Microsoft Office PowerPoint</Application>
  <PresentationFormat>Widescreen</PresentationFormat>
  <Paragraphs>249</Paragraphs>
  <Slides>23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31" baseType="lpstr">
      <vt:lpstr>Arial</vt:lpstr>
      <vt:lpstr>Arial Black</vt:lpstr>
      <vt:lpstr>Calibri</vt:lpstr>
      <vt:lpstr>Comic Sans MS</vt:lpstr>
      <vt:lpstr>Gill Sans MT</vt:lpstr>
      <vt:lpstr>Ink Free</vt:lpstr>
      <vt:lpstr>Wingdings</vt:lpstr>
      <vt:lpstr>Parcel</vt:lpstr>
      <vt:lpstr>PowerPoint Presentation</vt:lpstr>
      <vt:lpstr>FOOD TESTS</vt:lpstr>
      <vt:lpstr>context</vt:lpstr>
      <vt:lpstr>CARRY OUT FOOD TESTS RP</vt:lpstr>
      <vt:lpstr>PowerPoint Presentation</vt:lpstr>
      <vt:lpstr>PowerPoint Presentation</vt:lpstr>
      <vt:lpstr>PowerPoint Presentation</vt:lpstr>
      <vt:lpstr>ACTIVITY</vt:lpstr>
      <vt:lpstr>ANSWERS</vt:lpstr>
      <vt:lpstr>QUESTION</vt:lpstr>
      <vt:lpstr>QUESTION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CELL STRUCTURE</dc:title>
  <dc:creator>Miss K Mattoo</dc:creator>
  <cp:lastModifiedBy>Miss K Mattoo</cp:lastModifiedBy>
  <cp:revision>53</cp:revision>
  <dcterms:created xsi:type="dcterms:W3CDTF">2020-02-23T11:59:44Z</dcterms:created>
  <dcterms:modified xsi:type="dcterms:W3CDTF">2020-09-04T11:00:18Z</dcterms:modified>
</cp:coreProperties>
</file>