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518" r:id="rId2"/>
    <p:sldId id="520" r:id="rId3"/>
    <p:sldId id="738" r:id="rId4"/>
    <p:sldId id="596" r:id="rId5"/>
    <p:sldId id="843" r:id="rId6"/>
    <p:sldId id="844" r:id="rId7"/>
    <p:sldId id="718" r:id="rId8"/>
    <p:sldId id="522" r:id="rId9"/>
    <p:sldId id="533" r:id="rId10"/>
    <p:sldId id="524" r:id="rId11"/>
    <p:sldId id="527" r:id="rId12"/>
    <p:sldId id="52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F12898-0B5C-4FD2-98FF-93072E5B6F5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74258E-0180-4C4D-B3B6-E8B606BE48CE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0000"/>
        </a:solidFill>
      </dgm:spPr>
      <dgm:t>
        <a:bodyPr/>
        <a:lstStyle/>
        <a:p>
          <a:r>
            <a:rPr lang="en-US" dirty="0"/>
            <a:t>Assessed Twain’s vocabulary and structure choices then created a brace map for close language analysis.</a:t>
          </a:r>
        </a:p>
      </dgm:t>
    </dgm:pt>
    <dgm:pt modelId="{F075DE5E-A7F6-471D-B1CB-C2DC9E5A2985}" type="parTrans" cxnId="{E4CEB9E0-A447-4338-A0C9-4CA3FCE1C49B}">
      <dgm:prSet/>
      <dgm:spPr/>
      <dgm:t>
        <a:bodyPr/>
        <a:lstStyle/>
        <a:p>
          <a:endParaRPr lang="en-US"/>
        </a:p>
      </dgm:t>
    </dgm:pt>
    <dgm:pt modelId="{8881615F-5CFE-4BE1-8174-F76698AA57FC}" type="sibTrans" cxnId="{E4CEB9E0-A447-4338-A0C9-4CA3FCE1C49B}">
      <dgm:prSet/>
      <dgm:spPr/>
      <dgm:t>
        <a:bodyPr/>
        <a:lstStyle/>
        <a:p>
          <a:endParaRPr lang="en-US"/>
        </a:p>
      </dgm:t>
    </dgm:pt>
    <dgm:pt modelId="{9D270672-A924-4484-98F1-026109417396}">
      <dgm:prSet phldrT="[Text]" phldr="1"/>
      <dgm:spPr/>
      <dgm:t>
        <a:bodyPr/>
        <a:lstStyle/>
        <a:p>
          <a:endParaRPr lang="en-US" dirty="0"/>
        </a:p>
      </dgm:t>
    </dgm:pt>
    <dgm:pt modelId="{36764727-5F6F-4805-AE31-FA9AF0C79CCE}" type="parTrans" cxnId="{9D35B9CD-C9DB-43EC-94BC-F24F692CFE37}">
      <dgm:prSet/>
      <dgm:spPr/>
      <dgm:t>
        <a:bodyPr/>
        <a:lstStyle/>
        <a:p>
          <a:endParaRPr lang="en-US"/>
        </a:p>
      </dgm:t>
    </dgm:pt>
    <dgm:pt modelId="{679DB20C-9391-402D-B927-DD0175984915}" type="sibTrans" cxnId="{9D35B9CD-C9DB-43EC-94BC-F24F692CFE37}">
      <dgm:prSet/>
      <dgm:spPr/>
      <dgm:t>
        <a:bodyPr/>
        <a:lstStyle/>
        <a:p>
          <a:endParaRPr lang="en-US"/>
        </a:p>
      </dgm:t>
    </dgm:pt>
    <dgm:pt modelId="{22517444-2D09-47E7-A055-E000D4AA66C4}">
      <dgm:prSet phldrT="[Text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Detailed exploration of the presentations of the pilgrims in chapter one and chapter four.</a:t>
          </a:r>
        </a:p>
      </dgm:t>
    </dgm:pt>
    <dgm:pt modelId="{C233EA29-13A6-412F-9475-FACAE331934C}" type="parTrans" cxnId="{C3C16C32-5409-4B68-806C-B2928339DDDF}">
      <dgm:prSet/>
      <dgm:spPr/>
      <dgm:t>
        <a:bodyPr/>
        <a:lstStyle/>
        <a:p>
          <a:endParaRPr lang="en-US"/>
        </a:p>
      </dgm:t>
    </dgm:pt>
    <dgm:pt modelId="{909C7C6F-0BB3-4110-A78D-9497152A38FC}" type="sibTrans" cxnId="{C3C16C32-5409-4B68-806C-B2928339DDDF}">
      <dgm:prSet/>
      <dgm:spPr/>
      <dgm:t>
        <a:bodyPr/>
        <a:lstStyle/>
        <a:p>
          <a:endParaRPr lang="en-US"/>
        </a:p>
      </dgm:t>
    </dgm:pt>
    <dgm:pt modelId="{C87E7549-25F8-469B-9BAB-916097323D17}">
      <dgm:prSet phldrT="[Text]" phldr="1"/>
      <dgm:spPr/>
      <dgm:t>
        <a:bodyPr/>
        <a:lstStyle/>
        <a:p>
          <a:endParaRPr lang="en-US" dirty="0"/>
        </a:p>
      </dgm:t>
    </dgm:pt>
    <dgm:pt modelId="{F8511CEB-E6AF-4921-A908-3DA81A7DDDEA}" type="parTrans" cxnId="{C7390A6C-7DF0-4251-B253-76472CA5214F}">
      <dgm:prSet/>
      <dgm:spPr/>
      <dgm:t>
        <a:bodyPr/>
        <a:lstStyle/>
        <a:p>
          <a:endParaRPr lang="en-US"/>
        </a:p>
      </dgm:t>
    </dgm:pt>
    <dgm:pt modelId="{3BE71934-9A03-4E8A-8C0E-952354410596}" type="sibTrans" cxnId="{C7390A6C-7DF0-4251-B253-76472CA5214F}">
      <dgm:prSet/>
      <dgm:spPr/>
      <dgm:t>
        <a:bodyPr/>
        <a:lstStyle/>
        <a:p>
          <a:endParaRPr lang="en-US"/>
        </a:p>
      </dgm:t>
    </dgm:pt>
    <dgm:pt modelId="{878BC6BE-3918-47A7-8113-C40F0AB83A04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Compare and contrast the impression of the pilgrims that Twain creates through his language choices.</a:t>
          </a:r>
        </a:p>
      </dgm:t>
    </dgm:pt>
    <dgm:pt modelId="{769A85C4-729A-47A6-8F8C-2D56EC852D89}" type="parTrans" cxnId="{3408FA4E-B888-4591-86D1-88F6171F3874}">
      <dgm:prSet/>
      <dgm:spPr/>
      <dgm:t>
        <a:bodyPr/>
        <a:lstStyle/>
        <a:p>
          <a:endParaRPr lang="en-US"/>
        </a:p>
      </dgm:t>
    </dgm:pt>
    <dgm:pt modelId="{580160BF-1F01-451D-A9D3-8062D259CE3E}" type="sibTrans" cxnId="{3408FA4E-B888-4591-86D1-88F6171F3874}">
      <dgm:prSet/>
      <dgm:spPr/>
      <dgm:t>
        <a:bodyPr/>
        <a:lstStyle/>
        <a:p>
          <a:endParaRPr lang="en-US"/>
        </a:p>
      </dgm:t>
    </dgm:pt>
    <dgm:pt modelId="{8E560D77-881C-48D9-A944-AFEF62A0C9A3}" type="pres">
      <dgm:prSet presAssocID="{F1F12898-0B5C-4FD2-98FF-93072E5B6F53}" presName="rootnode" presStyleCnt="0">
        <dgm:presLayoutVars>
          <dgm:chMax/>
          <dgm:chPref/>
          <dgm:dir/>
          <dgm:animLvl val="lvl"/>
        </dgm:presLayoutVars>
      </dgm:prSet>
      <dgm:spPr/>
    </dgm:pt>
    <dgm:pt modelId="{CB6E480D-8366-46C7-900A-894EEBA8D426}" type="pres">
      <dgm:prSet presAssocID="{A874258E-0180-4C4D-B3B6-E8B606BE48CE}" presName="composite" presStyleCnt="0"/>
      <dgm:spPr/>
    </dgm:pt>
    <dgm:pt modelId="{0E04D851-F15F-4343-A7E3-BCACA13F098E}" type="pres">
      <dgm:prSet presAssocID="{A874258E-0180-4C4D-B3B6-E8B606BE48CE}" presName="bentUpArrow1" presStyleLbl="alignImgPlace1" presStyleIdx="0" presStyleCnt="2"/>
      <dgm:spPr>
        <a:solidFill>
          <a:srgbClr val="00B0F0"/>
        </a:solidFill>
      </dgm:spPr>
    </dgm:pt>
    <dgm:pt modelId="{064F6A4E-6649-41FE-9F7E-0FD591E20CEC}" type="pres">
      <dgm:prSet presAssocID="{A874258E-0180-4C4D-B3B6-E8B606BE48CE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FC354D39-0B1C-4C9C-815B-BDD1B5746EDD}" type="pres">
      <dgm:prSet presAssocID="{A874258E-0180-4C4D-B3B6-E8B606BE48CE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C4D3C406-86E7-44BC-BE20-165A5F4935B6}" type="pres">
      <dgm:prSet presAssocID="{8881615F-5CFE-4BE1-8174-F76698AA57FC}" presName="sibTrans" presStyleCnt="0"/>
      <dgm:spPr/>
    </dgm:pt>
    <dgm:pt modelId="{535545DE-5AEF-45FF-8459-FBF0897EEAAD}" type="pres">
      <dgm:prSet presAssocID="{22517444-2D09-47E7-A055-E000D4AA66C4}" presName="composite" presStyleCnt="0"/>
      <dgm:spPr/>
    </dgm:pt>
    <dgm:pt modelId="{D068FED9-96D5-4E7C-B483-072463F4641C}" type="pres">
      <dgm:prSet presAssocID="{22517444-2D09-47E7-A055-E000D4AA66C4}" presName="bentUpArrow1" presStyleLbl="alignImgPlace1" presStyleIdx="1" presStyleCnt="2"/>
      <dgm:spPr>
        <a:solidFill>
          <a:srgbClr val="00B0F0"/>
        </a:solidFill>
      </dgm:spPr>
    </dgm:pt>
    <dgm:pt modelId="{75ADDAB6-EDD0-4D47-92F7-73ABB7ECBDE5}" type="pres">
      <dgm:prSet presAssocID="{22517444-2D09-47E7-A055-E000D4AA66C4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A1397636-07B2-45DD-862D-1729CB8ECB22}" type="pres">
      <dgm:prSet presAssocID="{22517444-2D09-47E7-A055-E000D4AA66C4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4E43E776-3E48-49E9-BF5C-79389676F3E5}" type="pres">
      <dgm:prSet presAssocID="{909C7C6F-0BB3-4110-A78D-9497152A38FC}" presName="sibTrans" presStyleCnt="0"/>
      <dgm:spPr/>
    </dgm:pt>
    <dgm:pt modelId="{CB5C0B21-74CD-4125-813D-855B13126507}" type="pres">
      <dgm:prSet presAssocID="{878BC6BE-3918-47A7-8113-C40F0AB83A04}" presName="composite" presStyleCnt="0"/>
      <dgm:spPr/>
    </dgm:pt>
    <dgm:pt modelId="{698908F5-3661-4634-AA51-972239BC2BDF}" type="pres">
      <dgm:prSet presAssocID="{878BC6BE-3918-47A7-8113-C40F0AB83A04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4A30A201-A7CA-48D1-AA86-B858E492C835}" type="presOf" srcId="{C87E7549-25F8-469B-9BAB-916097323D17}" destId="{A1397636-07B2-45DD-862D-1729CB8ECB22}" srcOrd="0" destOrd="0" presId="urn:microsoft.com/office/officeart/2005/8/layout/StepDownProcess"/>
    <dgm:cxn modelId="{1379290A-9941-4C48-A362-7F5260E51A87}" type="presOf" srcId="{22517444-2D09-47E7-A055-E000D4AA66C4}" destId="{75ADDAB6-EDD0-4D47-92F7-73ABB7ECBDE5}" srcOrd="0" destOrd="0" presId="urn:microsoft.com/office/officeart/2005/8/layout/StepDownProcess"/>
    <dgm:cxn modelId="{C3C16C32-5409-4B68-806C-B2928339DDDF}" srcId="{F1F12898-0B5C-4FD2-98FF-93072E5B6F53}" destId="{22517444-2D09-47E7-A055-E000D4AA66C4}" srcOrd="1" destOrd="0" parTransId="{C233EA29-13A6-412F-9475-FACAE331934C}" sibTransId="{909C7C6F-0BB3-4110-A78D-9497152A38FC}"/>
    <dgm:cxn modelId="{C7390A6C-7DF0-4251-B253-76472CA5214F}" srcId="{22517444-2D09-47E7-A055-E000D4AA66C4}" destId="{C87E7549-25F8-469B-9BAB-916097323D17}" srcOrd="0" destOrd="0" parTransId="{F8511CEB-E6AF-4921-A908-3DA81A7DDDEA}" sibTransId="{3BE71934-9A03-4E8A-8C0E-952354410596}"/>
    <dgm:cxn modelId="{3408FA4E-B888-4591-86D1-88F6171F3874}" srcId="{F1F12898-0B5C-4FD2-98FF-93072E5B6F53}" destId="{878BC6BE-3918-47A7-8113-C40F0AB83A04}" srcOrd="2" destOrd="0" parTransId="{769A85C4-729A-47A6-8F8C-2D56EC852D89}" sibTransId="{580160BF-1F01-451D-A9D3-8062D259CE3E}"/>
    <dgm:cxn modelId="{70BDE873-D4B9-4CEA-A518-C87945A3ECAB}" type="presOf" srcId="{A874258E-0180-4C4D-B3B6-E8B606BE48CE}" destId="{064F6A4E-6649-41FE-9F7E-0FD591E20CEC}" srcOrd="0" destOrd="0" presId="urn:microsoft.com/office/officeart/2005/8/layout/StepDownProcess"/>
    <dgm:cxn modelId="{D8256580-4DA0-4FDD-AB79-07C15FAA1D3D}" type="presOf" srcId="{9D270672-A924-4484-98F1-026109417396}" destId="{FC354D39-0B1C-4C9C-815B-BDD1B5746EDD}" srcOrd="0" destOrd="0" presId="urn:microsoft.com/office/officeart/2005/8/layout/StepDownProcess"/>
    <dgm:cxn modelId="{6D9F6DA8-0C95-48C6-9542-8182AB669A04}" type="presOf" srcId="{878BC6BE-3918-47A7-8113-C40F0AB83A04}" destId="{698908F5-3661-4634-AA51-972239BC2BDF}" srcOrd="0" destOrd="0" presId="urn:microsoft.com/office/officeart/2005/8/layout/StepDownProcess"/>
    <dgm:cxn modelId="{9D35B9CD-C9DB-43EC-94BC-F24F692CFE37}" srcId="{A874258E-0180-4C4D-B3B6-E8B606BE48CE}" destId="{9D270672-A924-4484-98F1-026109417396}" srcOrd="0" destOrd="0" parTransId="{36764727-5F6F-4805-AE31-FA9AF0C79CCE}" sibTransId="{679DB20C-9391-402D-B927-DD0175984915}"/>
    <dgm:cxn modelId="{E4CEB9E0-A447-4338-A0C9-4CA3FCE1C49B}" srcId="{F1F12898-0B5C-4FD2-98FF-93072E5B6F53}" destId="{A874258E-0180-4C4D-B3B6-E8B606BE48CE}" srcOrd="0" destOrd="0" parTransId="{F075DE5E-A7F6-471D-B1CB-C2DC9E5A2985}" sibTransId="{8881615F-5CFE-4BE1-8174-F76698AA57FC}"/>
    <dgm:cxn modelId="{30EFB3EB-FF11-4546-9B16-2669ACC08B7E}" type="presOf" srcId="{F1F12898-0B5C-4FD2-98FF-93072E5B6F53}" destId="{8E560D77-881C-48D9-A944-AFEF62A0C9A3}" srcOrd="0" destOrd="0" presId="urn:microsoft.com/office/officeart/2005/8/layout/StepDownProcess"/>
    <dgm:cxn modelId="{D99D7357-231F-4FC6-9F90-9A2333C2E78D}" type="presParOf" srcId="{8E560D77-881C-48D9-A944-AFEF62A0C9A3}" destId="{CB6E480D-8366-46C7-900A-894EEBA8D426}" srcOrd="0" destOrd="0" presId="urn:microsoft.com/office/officeart/2005/8/layout/StepDownProcess"/>
    <dgm:cxn modelId="{8E5A6814-002F-4410-AE8D-940C0ED4232F}" type="presParOf" srcId="{CB6E480D-8366-46C7-900A-894EEBA8D426}" destId="{0E04D851-F15F-4343-A7E3-BCACA13F098E}" srcOrd="0" destOrd="0" presId="urn:microsoft.com/office/officeart/2005/8/layout/StepDownProcess"/>
    <dgm:cxn modelId="{54F26B8A-676A-48A4-ABAB-516EB3C5D1E7}" type="presParOf" srcId="{CB6E480D-8366-46C7-900A-894EEBA8D426}" destId="{064F6A4E-6649-41FE-9F7E-0FD591E20CEC}" srcOrd="1" destOrd="0" presId="urn:microsoft.com/office/officeart/2005/8/layout/StepDownProcess"/>
    <dgm:cxn modelId="{24BD2B0C-04E9-4F24-8A9F-AE626B86E66E}" type="presParOf" srcId="{CB6E480D-8366-46C7-900A-894EEBA8D426}" destId="{FC354D39-0B1C-4C9C-815B-BDD1B5746EDD}" srcOrd="2" destOrd="0" presId="urn:microsoft.com/office/officeart/2005/8/layout/StepDownProcess"/>
    <dgm:cxn modelId="{4380BB8D-2CEE-41D2-BD93-7DBD83FD9483}" type="presParOf" srcId="{8E560D77-881C-48D9-A944-AFEF62A0C9A3}" destId="{C4D3C406-86E7-44BC-BE20-165A5F4935B6}" srcOrd="1" destOrd="0" presId="urn:microsoft.com/office/officeart/2005/8/layout/StepDownProcess"/>
    <dgm:cxn modelId="{87D74036-71DD-4A95-A3B4-C377D07C6320}" type="presParOf" srcId="{8E560D77-881C-48D9-A944-AFEF62A0C9A3}" destId="{535545DE-5AEF-45FF-8459-FBF0897EEAAD}" srcOrd="2" destOrd="0" presId="urn:microsoft.com/office/officeart/2005/8/layout/StepDownProcess"/>
    <dgm:cxn modelId="{456A82A4-D3EC-4DBB-B70C-89BB19D3CC0E}" type="presParOf" srcId="{535545DE-5AEF-45FF-8459-FBF0897EEAAD}" destId="{D068FED9-96D5-4E7C-B483-072463F4641C}" srcOrd="0" destOrd="0" presId="urn:microsoft.com/office/officeart/2005/8/layout/StepDownProcess"/>
    <dgm:cxn modelId="{2D4BE5FB-2685-4493-A20C-674F83974662}" type="presParOf" srcId="{535545DE-5AEF-45FF-8459-FBF0897EEAAD}" destId="{75ADDAB6-EDD0-4D47-92F7-73ABB7ECBDE5}" srcOrd="1" destOrd="0" presId="urn:microsoft.com/office/officeart/2005/8/layout/StepDownProcess"/>
    <dgm:cxn modelId="{71AD440D-F77C-4678-9FD3-A164891A0AC7}" type="presParOf" srcId="{535545DE-5AEF-45FF-8459-FBF0897EEAAD}" destId="{A1397636-07B2-45DD-862D-1729CB8ECB22}" srcOrd="2" destOrd="0" presId="urn:microsoft.com/office/officeart/2005/8/layout/StepDownProcess"/>
    <dgm:cxn modelId="{EB711770-095D-4804-B8E4-58BD8AAA2A84}" type="presParOf" srcId="{8E560D77-881C-48D9-A944-AFEF62A0C9A3}" destId="{4E43E776-3E48-49E9-BF5C-79389676F3E5}" srcOrd="3" destOrd="0" presId="urn:microsoft.com/office/officeart/2005/8/layout/StepDownProcess"/>
    <dgm:cxn modelId="{F277FD1F-DA66-4A64-9221-643B96920215}" type="presParOf" srcId="{8E560D77-881C-48D9-A944-AFEF62A0C9A3}" destId="{CB5C0B21-74CD-4125-813D-855B13126507}" srcOrd="4" destOrd="0" presId="urn:microsoft.com/office/officeart/2005/8/layout/StepDownProcess"/>
    <dgm:cxn modelId="{8BBD05AE-4AE4-4A5A-9CD0-13DB0DF740A6}" type="presParOf" srcId="{CB5C0B21-74CD-4125-813D-855B13126507}" destId="{698908F5-3661-4634-AA51-972239BC2BDF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04D851-F15F-4343-A7E3-BCACA13F098E}">
      <dsp:nvSpPr>
        <dsp:cNvPr id="0" name=""/>
        <dsp:cNvSpPr/>
      </dsp:nvSpPr>
      <dsp:spPr>
        <a:xfrm rot="5400000">
          <a:off x="3314401" y="1301474"/>
          <a:ext cx="1151042" cy="13104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F6A4E-6649-41FE-9F7E-0FD591E20CEC}">
      <dsp:nvSpPr>
        <dsp:cNvPr id="0" name=""/>
        <dsp:cNvSpPr/>
      </dsp:nvSpPr>
      <dsp:spPr>
        <a:xfrm>
          <a:off x="3009445" y="25521"/>
          <a:ext cx="1937677" cy="1356311"/>
        </a:xfrm>
        <a:prstGeom prst="roundRect">
          <a:avLst>
            <a:gd name="adj" fmla="val 16670"/>
          </a:avLst>
        </a:prstGeom>
        <a:solidFill>
          <a:srgbClr val="FF0000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Assessed Twain’s vocabulary and structure choices then created a brace map for close language analysis.</a:t>
          </a:r>
        </a:p>
      </dsp:txBody>
      <dsp:txXfrm>
        <a:off x="3075667" y="91743"/>
        <a:ext cx="1805233" cy="1223867"/>
      </dsp:txXfrm>
    </dsp:sp>
    <dsp:sp modelId="{FC354D39-0B1C-4C9C-815B-BDD1B5746EDD}">
      <dsp:nvSpPr>
        <dsp:cNvPr id="0" name=""/>
        <dsp:cNvSpPr/>
      </dsp:nvSpPr>
      <dsp:spPr>
        <a:xfrm>
          <a:off x="4947123" y="154876"/>
          <a:ext cx="1409282" cy="1096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000" kern="1200" dirty="0"/>
        </a:p>
      </dsp:txBody>
      <dsp:txXfrm>
        <a:off x="4947123" y="154876"/>
        <a:ext cx="1409282" cy="1096230"/>
      </dsp:txXfrm>
    </dsp:sp>
    <dsp:sp modelId="{D068FED9-96D5-4E7C-B483-072463F4641C}">
      <dsp:nvSpPr>
        <dsp:cNvPr id="0" name=""/>
        <dsp:cNvSpPr/>
      </dsp:nvSpPr>
      <dsp:spPr>
        <a:xfrm rot="5400000">
          <a:off x="4920942" y="2825060"/>
          <a:ext cx="1151042" cy="13104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DDAB6-EDD0-4D47-92F7-73ABB7ECBDE5}">
      <dsp:nvSpPr>
        <dsp:cNvPr id="0" name=""/>
        <dsp:cNvSpPr/>
      </dsp:nvSpPr>
      <dsp:spPr>
        <a:xfrm>
          <a:off x="4615986" y="1549106"/>
          <a:ext cx="1937677" cy="1356311"/>
        </a:xfrm>
        <a:prstGeom prst="roundRect">
          <a:avLst>
            <a:gd name="adj" fmla="val 16670"/>
          </a:avLst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Detailed exploration of the presentations of the pilgrims in chapter one and chapter four.</a:t>
          </a:r>
        </a:p>
      </dsp:txBody>
      <dsp:txXfrm>
        <a:off x="4682208" y="1615328"/>
        <a:ext cx="1805233" cy="1223867"/>
      </dsp:txXfrm>
    </dsp:sp>
    <dsp:sp modelId="{A1397636-07B2-45DD-862D-1729CB8ECB22}">
      <dsp:nvSpPr>
        <dsp:cNvPr id="0" name=""/>
        <dsp:cNvSpPr/>
      </dsp:nvSpPr>
      <dsp:spPr>
        <a:xfrm>
          <a:off x="6553663" y="1678461"/>
          <a:ext cx="1409282" cy="1096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000" kern="1200" dirty="0"/>
        </a:p>
      </dsp:txBody>
      <dsp:txXfrm>
        <a:off x="6553663" y="1678461"/>
        <a:ext cx="1409282" cy="1096230"/>
      </dsp:txXfrm>
    </dsp:sp>
    <dsp:sp modelId="{698908F5-3661-4634-AA51-972239BC2BDF}">
      <dsp:nvSpPr>
        <dsp:cNvPr id="0" name=""/>
        <dsp:cNvSpPr/>
      </dsp:nvSpPr>
      <dsp:spPr>
        <a:xfrm>
          <a:off x="6222526" y="3072692"/>
          <a:ext cx="1937677" cy="1356311"/>
        </a:xfrm>
        <a:prstGeom prst="roundRect">
          <a:avLst>
            <a:gd name="adj" fmla="val 16670"/>
          </a:avLst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Compare and contrast the impression of the pilgrims that Twain creates through his language choices.</a:t>
          </a:r>
        </a:p>
      </dsp:txBody>
      <dsp:txXfrm>
        <a:off x="6288748" y="3138914"/>
        <a:ext cx="1805233" cy="12238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4FE86-08DC-41FF-ADD7-421E4A4CD96F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F23FF-EDCF-4384-8877-228E040212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82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https://www.1001fonts.com/gooddog-plain-font.html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6C9D4-0CD9-4C0D-89C9-2A881DE7A44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1621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https://www.1001fonts.com/gooddog-plain-font.html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6C9D4-0CD9-4C0D-89C9-2A881DE7A44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529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D0A38-781F-414F-BD2C-FA8AAE07957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427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010A7-01EE-4BE5-8477-74B7C24B7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4CB99-FE1B-473F-8FE9-9EE19A29F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C0C09-D39B-4BC3-8839-D50544E17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4A73-CD6E-46A9-9E01-7EBD5ECB50F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0EF75-2044-48D4-88BE-C74752C12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A451F-4E44-4A84-8FB0-F702C2BC9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8F4F0-1E58-4D9C-AF61-8AF61E25D8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917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63375-A729-4E85-9FB5-B9432E96D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017C74-EA2A-4A1E-9E34-19155C076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AB48F-052B-4E6D-AA47-3BDADD840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4A73-CD6E-46A9-9E01-7EBD5ECB50F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BDF0D-C943-47F0-BB0C-6126CDA3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2406B-8BFA-4856-8D26-803B2FD4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8F4F0-1E58-4D9C-AF61-8AF61E25D8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29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464921-4818-4775-9017-9CA8B3F32F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5E1C7D-DE34-432D-943A-8EA76919B1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1C33C-9FBD-4179-983D-56B2875B5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4A73-CD6E-46A9-9E01-7EBD5ECB50F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3A060-B493-4340-A3D4-2E23A9BFE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BEFFB-F4ED-4648-BFF7-D834DD74F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8F4F0-1E58-4D9C-AF61-8AF61E25D8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28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1E918-8500-43D2-8B92-9B1A2B526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F762C-1F94-4F57-A7F1-EBA81FC29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46D23-AAA6-4A29-A6A2-E5F7DDDF8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4A73-CD6E-46A9-9E01-7EBD5ECB50F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89525-5F10-4E9A-8A90-27677375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AF17E-AF8E-4093-BC46-CAF3F65B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8F4F0-1E58-4D9C-AF61-8AF61E25D8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24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8CF95-6087-4146-893F-668000F3C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78A351-397B-49DF-8C2E-57407C34F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37DE6-A0CF-4DCC-932D-7EEE8E764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4A73-CD6E-46A9-9E01-7EBD5ECB50F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27AF5-8506-4B1D-86DF-E0123EA0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444B5-2DFA-4212-9846-D8E26286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8F4F0-1E58-4D9C-AF61-8AF61E25D8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8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B6287-FDCE-4741-98FD-A8EB757B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93EB5-3A5E-49C2-8464-D17DD628D2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3637D-827D-492F-9DBE-89FFA641A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217B93-403D-4514-9F68-CF3F8445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4A73-CD6E-46A9-9E01-7EBD5ECB50F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207F8-8333-4845-84F6-EAEB1C92C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1DD17-17DF-4464-8239-3EA134CE2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8F4F0-1E58-4D9C-AF61-8AF61E25D8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637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7A9D1-CA71-47C7-80AC-15E90A84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DABF3-0667-4678-ADAB-AF9F49DF5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B1CCE-ABC4-4388-A5E9-CD340AFC1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BC97AA-BCD8-4904-A8A3-BACB78108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4E46A9-193D-421A-9C1C-12FD8438BB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06931D-C279-40F9-895F-9B558BCBD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4A73-CD6E-46A9-9E01-7EBD5ECB50F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16958D-D113-454B-BE46-3DD9BC3DD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82ADEF-8DE4-430A-9786-2674F348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8F4F0-1E58-4D9C-AF61-8AF61E25D8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024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05E78-AAB2-4607-BC4E-6F8DA2964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A2370-E0FB-438E-A43A-6787ECF9A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4A73-CD6E-46A9-9E01-7EBD5ECB50F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665375-8B25-4732-B138-0A75E508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9DF682-0C02-46A8-ABD8-81C1FAA6D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8F4F0-1E58-4D9C-AF61-8AF61E25D8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72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770CC6-E69D-454C-9BA1-A40C8605E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4A73-CD6E-46A9-9E01-7EBD5ECB50F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28C444-5B96-4EA5-BEED-0341BAF4B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7F267-D0F6-4089-9FD6-652C1CB00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8F4F0-1E58-4D9C-AF61-8AF61E25D8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550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DF4CE-CE68-4A2E-BA46-8E190214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75EBD-F09A-4945-89B2-339860460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B232D-7099-435D-8904-377CDF8FF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6D47-FE4E-4C85-B249-DA022CB5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4A73-CD6E-46A9-9E01-7EBD5ECB50F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6BD10-FEF3-47C6-AAB5-89C6AD8F3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9F810C-6919-45C8-8EE1-44148FCCE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8F4F0-1E58-4D9C-AF61-8AF61E25D8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89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C566B-4E6B-44BF-8119-3A9E63F95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87BAB7-1BD7-482A-8FB2-EE16CC28A2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4CF5F0-4700-4E44-92A1-2B23FDB5C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151EF-D1DF-473A-8B25-CE97D08FA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4A73-CD6E-46A9-9E01-7EBD5ECB50F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66E235-FFB8-455C-A4A0-091C98331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EAF80-7B0F-4570-8ECB-D256966DC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8F4F0-1E58-4D9C-AF61-8AF61E25D8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055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808B07-2143-4624-886A-1E72B3556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290D-FEC3-4E79-B258-D328ACC33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1BE91-2F99-4690-9334-55F92C51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94A73-CD6E-46A9-9E01-7EBD5ECB50FB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CEE30-9915-473C-B77F-BD583FE6C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9A9C4-51D9-43C1-AE29-D33157945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8F4F0-1E58-4D9C-AF61-8AF61E25D8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80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225636" y="332657"/>
            <a:ext cx="611883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DNA – Character Presentation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646831" y="109183"/>
            <a:ext cx="8898341" cy="663281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098928" y="4554403"/>
            <a:ext cx="5994144" cy="17599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prstClr val="black"/>
                </a:solidFill>
              </a:rPr>
              <a:t>What was our first impression of the behaviour of the pilgrims?</a:t>
            </a:r>
          </a:p>
          <a:p>
            <a:pPr algn="ctr"/>
            <a:endParaRPr lang="en-GB" b="1" dirty="0">
              <a:solidFill>
                <a:prstClr val="black"/>
              </a:solidFill>
            </a:endParaRPr>
          </a:p>
          <a:p>
            <a:pPr algn="ctr"/>
            <a:r>
              <a:rPr lang="en-GB" b="1" dirty="0">
                <a:solidFill>
                  <a:prstClr val="black"/>
                </a:solidFill>
              </a:rPr>
              <a:t>  Challenge: What is Twain’s authorial intent when describing the characters in this way?</a:t>
            </a:r>
          </a:p>
        </p:txBody>
      </p:sp>
      <p:pic>
        <p:nvPicPr>
          <p:cNvPr id="2" name="Picture 2" descr="Pilgrim Fathers | Definition, History, &amp; Facts | Britannica">
            <a:extLst>
              <a:ext uri="{FF2B5EF4-FFF2-40B4-BE49-F238E27FC236}">
                <a16:creationId xmlns:a16="http://schemas.microsoft.com/office/drawing/2014/main" id="{CFA47AAF-C5C8-4DE4-9E87-4D2A14F2B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329" y="1013244"/>
            <a:ext cx="7295342" cy="332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496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5520" y="692696"/>
            <a:ext cx="4177145" cy="1800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How has Twain developed his description of the pilgrims from extract one to two?</a:t>
            </a:r>
          </a:p>
          <a:p>
            <a:endParaRPr lang="en-US" sz="2400" b="1" u="sng" dirty="0"/>
          </a:p>
          <a:p>
            <a:endParaRPr lang="en-US" sz="1500" dirty="0"/>
          </a:p>
        </p:txBody>
      </p:sp>
      <p:sp>
        <p:nvSpPr>
          <p:cNvPr id="11" name="Rectangle 10"/>
          <p:cNvSpPr/>
          <p:nvPr/>
        </p:nvSpPr>
        <p:spPr>
          <a:xfrm>
            <a:off x="1646831" y="109183"/>
            <a:ext cx="8898341" cy="663281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F0C547-C39D-430A-B848-E73060B55ADC}"/>
              </a:ext>
            </a:extLst>
          </p:cNvPr>
          <p:cNvSpPr/>
          <p:nvPr/>
        </p:nvSpPr>
        <p:spPr>
          <a:xfrm>
            <a:off x="2999656" y="236448"/>
            <a:ext cx="7416824" cy="456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Comparing structure across both extracts.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3462FD-440B-4514-98CC-121499251BD2}"/>
              </a:ext>
            </a:extLst>
          </p:cNvPr>
          <p:cNvSpPr/>
          <p:nvPr/>
        </p:nvSpPr>
        <p:spPr>
          <a:xfrm>
            <a:off x="5952665" y="709468"/>
            <a:ext cx="4463815" cy="5940088"/>
          </a:xfrm>
          <a:prstGeom prst="rect">
            <a:avLst/>
          </a:prstGeom>
          <a:ln w="38100">
            <a:solidFill>
              <a:srgbClr val="F529D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000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Prompt questions</a:t>
            </a:r>
          </a:p>
          <a:p>
            <a:endParaRPr lang="en-GB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How has the description developed compared to the opening section?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en-GB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Have we learnt more about the pilgrims in extract four?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en-GB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Has Twain given us additional information as the novel has developed?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en-GB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Which language device have been used to present this information to us? 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en-GB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Are the same language devices used in both extracts?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4F4FC807-D490-4008-B014-88202EBB4657}"/>
              </a:ext>
            </a:extLst>
          </p:cNvPr>
          <p:cNvSpPr/>
          <p:nvPr/>
        </p:nvSpPr>
        <p:spPr>
          <a:xfrm rot="1009223">
            <a:off x="2141257" y="2540745"/>
            <a:ext cx="3574364" cy="261153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Whole group feedback discussion</a:t>
            </a:r>
          </a:p>
        </p:txBody>
      </p:sp>
    </p:spTree>
    <p:extLst>
      <p:ext uri="{BB962C8B-B14F-4D97-AF65-F5344CB8AC3E}">
        <p14:creationId xmlns:p14="http://schemas.microsoft.com/office/powerpoint/2010/main" val="791172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basketball&#10;&#10;Description automatically generated">
            <a:extLst>
              <a:ext uri="{FF2B5EF4-FFF2-40B4-BE49-F238E27FC236}">
                <a16:creationId xmlns:a16="http://schemas.microsoft.com/office/drawing/2014/main" id="{940C72F1-69BF-4D58-A667-6974DE791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582"/>
            <a:ext cx="8251224" cy="61884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CACA08-FB55-4A9D-A943-81DE4224CD2A}"/>
              </a:ext>
            </a:extLst>
          </p:cNvPr>
          <p:cNvSpPr txBox="1"/>
          <p:nvPr/>
        </p:nvSpPr>
        <p:spPr>
          <a:xfrm>
            <a:off x="321276" y="669582"/>
            <a:ext cx="134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Extract 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4AFE7-3069-4D03-8DFE-CB546258A90E}"/>
              </a:ext>
            </a:extLst>
          </p:cNvPr>
          <p:cNvSpPr txBox="1"/>
          <p:nvPr/>
        </p:nvSpPr>
        <p:spPr>
          <a:xfrm>
            <a:off x="5712942" y="669582"/>
            <a:ext cx="134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Extract Two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A0996F-9AEA-4FDE-A338-C50E1B1E1032}"/>
              </a:ext>
            </a:extLst>
          </p:cNvPr>
          <p:cNvSpPr txBox="1"/>
          <p:nvPr/>
        </p:nvSpPr>
        <p:spPr>
          <a:xfrm>
            <a:off x="2939364" y="344275"/>
            <a:ext cx="134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Similarities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89893E07-B029-471F-BC4E-6720ED91D747}"/>
              </a:ext>
            </a:extLst>
          </p:cNvPr>
          <p:cNvSpPr/>
          <p:nvPr/>
        </p:nvSpPr>
        <p:spPr>
          <a:xfrm>
            <a:off x="8061754" y="146265"/>
            <a:ext cx="3808970" cy="289148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We are now going to compare and contrast both articles.</a:t>
            </a:r>
          </a:p>
          <a:p>
            <a:pPr algn="ctr"/>
            <a:endParaRPr lang="en-GB" sz="2000" b="1" dirty="0"/>
          </a:p>
          <a:p>
            <a:pPr algn="ctr"/>
            <a:r>
              <a:rPr lang="en-GB" sz="2000" b="1" dirty="0"/>
              <a:t>You should complete this in the same way as we did in lesson 5.</a:t>
            </a:r>
          </a:p>
        </p:txBody>
      </p:sp>
    </p:spTree>
    <p:extLst>
      <p:ext uri="{BB962C8B-B14F-4D97-AF65-F5344CB8AC3E}">
        <p14:creationId xmlns:p14="http://schemas.microsoft.com/office/powerpoint/2010/main" val="3352344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52205" y="752730"/>
            <a:ext cx="4177145" cy="38625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300" b="1" dirty="0"/>
              <a:t>Task:</a:t>
            </a:r>
            <a:endParaRPr lang="en-US" sz="2300" b="1" u="sng" dirty="0"/>
          </a:p>
          <a:p>
            <a:endParaRPr lang="en-US" sz="2300" b="1" dirty="0">
              <a:solidFill>
                <a:srgbClr val="7030A0"/>
              </a:solidFill>
            </a:endParaRPr>
          </a:p>
          <a:p>
            <a:r>
              <a:rPr lang="en-US" sz="2300" b="1" dirty="0">
                <a:solidFill>
                  <a:srgbClr val="7030A0"/>
                </a:solidFill>
              </a:rPr>
              <a:t>Complete the sentence starters on the left using the information/knowledge that you have gained this lesson.</a:t>
            </a:r>
          </a:p>
          <a:p>
            <a:endParaRPr lang="en-US" sz="2300" b="1" dirty="0">
              <a:solidFill>
                <a:srgbClr val="7030A0"/>
              </a:solidFill>
            </a:endParaRPr>
          </a:p>
          <a:p>
            <a:r>
              <a:rPr lang="en-US" sz="2300" b="1" dirty="0">
                <a:solidFill>
                  <a:srgbClr val="7030A0"/>
                </a:solidFill>
              </a:rPr>
              <a:t>Copy the sentence opener exactly as it is and then complete it in your own words.</a:t>
            </a:r>
          </a:p>
          <a:p>
            <a:endParaRPr lang="en-US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1952293" y="865246"/>
            <a:ext cx="3384092" cy="563231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Review of your learning:</a:t>
            </a:r>
          </a:p>
          <a:p>
            <a:endParaRPr lang="en-US" sz="2000" b="1" u="sng" dirty="0"/>
          </a:p>
          <a:p>
            <a:pPr marL="457200" indent="-457200">
              <a:buAutoNum type="arabicPeriod"/>
            </a:pPr>
            <a:r>
              <a:rPr lang="en-US" sz="2000" b="1" dirty="0"/>
              <a:t>Twain develops the character presentation through his use of structural features such as…….</a:t>
            </a:r>
          </a:p>
          <a:p>
            <a:pPr marL="457200" indent="-457200">
              <a:buAutoNum type="arabicPeriod"/>
            </a:pPr>
            <a:endParaRPr lang="en-US" sz="2000" b="1" dirty="0"/>
          </a:p>
          <a:p>
            <a:pPr marL="457200" indent="-457200">
              <a:buAutoNum type="arabicPeriod"/>
            </a:pPr>
            <a:r>
              <a:rPr lang="en-US" sz="2000" b="1" dirty="0"/>
              <a:t>Twain’s intent through these structural features is to……..</a:t>
            </a:r>
          </a:p>
          <a:p>
            <a:pPr marL="457200" indent="-457200">
              <a:buAutoNum type="arabicPeriod"/>
            </a:pPr>
            <a:endParaRPr lang="en-US" sz="2000" b="1" dirty="0"/>
          </a:p>
          <a:p>
            <a:pPr marL="457200" indent="-457200">
              <a:buAutoNum type="arabicPeriod"/>
            </a:pPr>
            <a:r>
              <a:rPr lang="en-US" sz="2000" b="1" dirty="0"/>
              <a:t>As a result of Twain’s use of _______, the reader </a:t>
            </a:r>
            <a:r>
              <a:rPr lang="en-US" sz="2000" b="1" dirty="0" err="1"/>
              <a:t>recognises</a:t>
            </a:r>
            <a:r>
              <a:rPr lang="en-US" sz="2000" b="1" dirty="0"/>
              <a:t> that the pilgrims________</a:t>
            </a:r>
          </a:p>
          <a:p>
            <a:endParaRPr lang="en-US" sz="2000" b="1" u="sng" dirty="0"/>
          </a:p>
          <a:p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1646831" y="109183"/>
            <a:ext cx="8898341" cy="663281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A02942-0721-4108-AA12-9A39701003A3}"/>
              </a:ext>
            </a:extLst>
          </p:cNvPr>
          <p:cNvSpPr/>
          <p:nvPr/>
        </p:nvSpPr>
        <p:spPr>
          <a:xfrm>
            <a:off x="2851375" y="202833"/>
            <a:ext cx="7416824" cy="456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Travel Writing: Analysis of Language.</a:t>
            </a:r>
          </a:p>
        </p:txBody>
      </p:sp>
    </p:spTree>
    <p:extLst>
      <p:ext uri="{BB962C8B-B14F-4D97-AF65-F5344CB8AC3E}">
        <p14:creationId xmlns:p14="http://schemas.microsoft.com/office/powerpoint/2010/main" val="2840784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646831" y="109183"/>
            <a:ext cx="8898341" cy="663281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3098928" y="4554403"/>
            <a:ext cx="5994144" cy="17599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prstClr val="black"/>
                </a:solidFill>
              </a:rPr>
              <a:t>Feedback: What ideas did you come up with in your responses to the DNA task?</a:t>
            </a:r>
          </a:p>
          <a:p>
            <a:pPr algn="ctr"/>
            <a:endParaRPr lang="en-GB" b="1" dirty="0">
              <a:solidFill>
                <a:prstClr val="black"/>
              </a:solidFill>
            </a:endParaRPr>
          </a:p>
          <a:p>
            <a:pPr algn="ctr"/>
            <a:r>
              <a:rPr lang="en-GB" b="1" dirty="0">
                <a:solidFill>
                  <a:prstClr val="black"/>
                </a:solidFill>
              </a:rPr>
              <a:t>No hands up – I’ll be cold-calling for responses so make sure that you’re ready!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CE9D75-ECF7-4EFD-8F32-8F691356B38F}"/>
              </a:ext>
            </a:extLst>
          </p:cNvPr>
          <p:cNvSpPr txBox="1"/>
          <p:nvPr/>
        </p:nvSpPr>
        <p:spPr>
          <a:xfrm>
            <a:off x="4225636" y="332657"/>
            <a:ext cx="611883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DNA – Character Presentation</a:t>
            </a:r>
          </a:p>
        </p:txBody>
      </p:sp>
      <p:pic>
        <p:nvPicPr>
          <p:cNvPr id="7" name="Picture 2" descr="Pilgrim Fathers | Definition, History, &amp; Facts | Britannica">
            <a:extLst>
              <a:ext uri="{FF2B5EF4-FFF2-40B4-BE49-F238E27FC236}">
                <a16:creationId xmlns:a16="http://schemas.microsoft.com/office/drawing/2014/main" id="{CCF2B77B-1F2F-4C5A-8C01-419CF6A39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329" y="1013244"/>
            <a:ext cx="7295342" cy="332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049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F7AF5301-BCAA-41A4-896D-386F0133B418}"/>
              </a:ext>
            </a:extLst>
          </p:cNvPr>
          <p:cNvSpPr txBox="1">
            <a:spLocks/>
          </p:cNvSpPr>
          <p:nvPr/>
        </p:nvSpPr>
        <p:spPr>
          <a:xfrm>
            <a:off x="1629952" y="273278"/>
            <a:ext cx="9144000" cy="1198806"/>
          </a:xfrm>
          <a:prstGeom prst="rect">
            <a:avLst/>
          </a:prstGeom>
          <a:solidFill>
            <a:sysClr val="window" lastClr="FFFFFF">
              <a:alpha val="64000"/>
            </a:sysClr>
          </a:solidFill>
          <a:ln w="38100">
            <a:solidFill>
              <a:sysClr val="windowText" lastClr="000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Year </a:t>
            </a:r>
            <a:r>
              <a:rPr lang="en-GB" sz="3600" dirty="0">
                <a:solidFill>
                  <a:sysClr val="windowText" lastClr="000000"/>
                </a:solidFill>
              </a:rPr>
              <a:t>9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: Travel Writing -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ysClr val="windowText" lastClr="000000"/>
                </a:solidFill>
              </a:rPr>
              <a:t>From Bryson to Swift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C1606B5-359E-44EA-8429-2D0A5A0A551B}"/>
              </a:ext>
            </a:extLst>
          </p:cNvPr>
          <p:cNvSpPr txBox="1">
            <a:spLocks/>
          </p:cNvSpPr>
          <p:nvPr/>
        </p:nvSpPr>
        <p:spPr>
          <a:xfrm>
            <a:off x="1733006" y="1670124"/>
            <a:ext cx="9144000" cy="3099740"/>
          </a:xfrm>
          <a:prstGeom prst="rect">
            <a:avLst/>
          </a:prstGeom>
          <a:solidFill>
            <a:sysClr val="window" lastClr="FFFFFF">
              <a:alpha val="64000"/>
            </a:sysClr>
          </a:solidFill>
          <a:ln w="38100">
            <a:solidFill>
              <a:sysClr val="windowText" lastClr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Lesson Title: Character Presentation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Lesson Focus: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5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Progress indicators:</a:t>
            </a:r>
          </a:p>
        </p:txBody>
      </p:sp>
    </p:spTree>
    <p:extLst>
      <p:ext uri="{BB962C8B-B14F-4D97-AF65-F5344CB8AC3E}">
        <p14:creationId xmlns:p14="http://schemas.microsoft.com/office/powerpoint/2010/main" val="1424080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F7AF5301-BCAA-41A4-896D-386F0133B418}"/>
              </a:ext>
            </a:extLst>
          </p:cNvPr>
          <p:cNvSpPr txBox="1">
            <a:spLocks/>
          </p:cNvSpPr>
          <p:nvPr/>
        </p:nvSpPr>
        <p:spPr>
          <a:xfrm>
            <a:off x="1524000" y="1122364"/>
            <a:ext cx="9144000" cy="1198806"/>
          </a:xfrm>
          <a:prstGeom prst="rect">
            <a:avLst/>
          </a:prstGeom>
          <a:solidFill>
            <a:sysClr val="window" lastClr="FFFFFF">
              <a:alpha val="64000"/>
            </a:sysClr>
          </a:solidFill>
          <a:ln w="38100">
            <a:solidFill>
              <a:sysClr val="windowText" lastClr="000000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Word Consciousness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 – Please record on the back page of your exercise books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62612" y="2545337"/>
          <a:ext cx="8866776" cy="309637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55592">
                  <a:extLst>
                    <a:ext uri="{9D8B030D-6E8A-4147-A177-3AD203B41FA5}">
                      <a16:colId xmlns:a16="http://schemas.microsoft.com/office/drawing/2014/main" val="4050230822"/>
                    </a:ext>
                  </a:extLst>
                </a:gridCol>
                <a:gridCol w="2955592">
                  <a:extLst>
                    <a:ext uri="{9D8B030D-6E8A-4147-A177-3AD203B41FA5}">
                      <a16:colId xmlns:a16="http://schemas.microsoft.com/office/drawing/2014/main" val="1989019206"/>
                    </a:ext>
                  </a:extLst>
                </a:gridCol>
                <a:gridCol w="2955592">
                  <a:extLst>
                    <a:ext uri="{9D8B030D-6E8A-4147-A177-3AD203B41FA5}">
                      <a16:colId xmlns:a16="http://schemas.microsoft.com/office/drawing/2014/main" val="637601531"/>
                    </a:ext>
                  </a:extLst>
                </a:gridCol>
              </a:tblGrid>
              <a:tr h="718938">
                <a:tc>
                  <a:txBody>
                    <a:bodyPr/>
                    <a:lstStyle/>
                    <a:p>
                      <a:r>
                        <a:rPr lang="en-GB" dirty="0"/>
                        <a:t>Word</a:t>
                      </a:r>
                      <a:r>
                        <a:rPr lang="en-GB" baseline="0" dirty="0"/>
                        <a:t> and definition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Your definition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Synonyms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541173"/>
                  </a:ext>
                </a:extLst>
              </a:tr>
              <a:tr h="718938">
                <a:tc>
                  <a:txBody>
                    <a:bodyPr/>
                    <a:lstStyle/>
                    <a:p>
                      <a:r>
                        <a:rPr lang="en-GB" b="1" dirty="0"/>
                        <a:t>Identify (v) </a:t>
                      </a:r>
                      <a:r>
                        <a:rPr lang="en-GB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establish or indicate who or what (someone or something) is.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289144"/>
                  </a:ext>
                </a:extLst>
              </a:tr>
              <a:tr h="718938">
                <a:tc>
                  <a:txBody>
                    <a:bodyPr/>
                    <a:lstStyle/>
                    <a:p>
                      <a:r>
                        <a:rPr lang="en-GB" b="1" dirty="0"/>
                        <a:t>Structural (n) </a:t>
                      </a:r>
                      <a:r>
                        <a:rPr lang="en-GB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relating to the arrangement of and relations between the parts or elements of a complex whole.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728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8378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en-GB" dirty="0"/>
              <a:t>Learning Journey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4954280"/>
              </p:ext>
            </p:extLst>
          </p:nvPr>
        </p:nvGraphicFramePr>
        <p:xfrm>
          <a:off x="838200" y="1825625"/>
          <a:ext cx="11169650" cy="4454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8371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3ABAD-1B73-4B08-B0C3-965380392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CSEPod_English_151_007_Reading_Travel_Writing">
            <a:hlinkClick r:id="" action="ppaction://media"/>
            <a:extLst>
              <a:ext uri="{FF2B5EF4-FFF2-40B4-BE49-F238E27FC236}">
                <a16:creationId xmlns:a16="http://schemas.microsoft.com/office/drawing/2014/main" id="{ED9D692D-81E7-41F9-B784-7B686B656F5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543448"/>
            <a:ext cx="10515600" cy="5678011"/>
          </a:xfrm>
        </p:spPr>
      </p:pic>
    </p:spTree>
    <p:extLst>
      <p:ext uri="{BB962C8B-B14F-4D97-AF65-F5344CB8AC3E}">
        <p14:creationId xmlns:p14="http://schemas.microsoft.com/office/powerpoint/2010/main" val="401300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51180" y="916586"/>
            <a:ext cx="3810000" cy="760517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Feedback Task Time……….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8000" y="2862440"/>
            <a:ext cx="381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1746002" y="3438731"/>
            <a:ext cx="2727464" cy="646331"/>
          </a:xfrm>
          <a:prstGeom prst="rect">
            <a:avLst/>
          </a:prstGeom>
          <a:ln w="38100">
            <a:solidFill>
              <a:srgbClr val="F529D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Feedback Task:</a:t>
            </a:r>
          </a:p>
          <a:p>
            <a:endParaRPr lang="en-GB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46831" y="109183"/>
            <a:ext cx="8898341" cy="663281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9D402E-B189-48D0-84C4-5C3B3AD6FC2E}"/>
              </a:ext>
            </a:extLst>
          </p:cNvPr>
          <p:cNvSpPr/>
          <p:nvPr/>
        </p:nvSpPr>
        <p:spPr>
          <a:xfrm>
            <a:off x="2480672" y="343556"/>
            <a:ext cx="7416824" cy="456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Travel Writing: Character Analysis Feedback.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0E0B03-51E4-48DE-A591-47A5A3F3BC2B}"/>
              </a:ext>
            </a:extLst>
          </p:cNvPr>
          <p:cNvSpPr/>
          <p:nvPr/>
        </p:nvSpPr>
        <p:spPr>
          <a:xfrm>
            <a:off x="7573553" y="3438732"/>
            <a:ext cx="2723551" cy="646331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Feedback Task:</a:t>
            </a:r>
          </a:p>
          <a:p>
            <a:endParaRPr lang="en-GB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636339-50B1-4952-957C-E13385D2D464}"/>
              </a:ext>
            </a:extLst>
          </p:cNvPr>
          <p:cNvSpPr/>
          <p:nvPr/>
        </p:nvSpPr>
        <p:spPr>
          <a:xfrm>
            <a:off x="4745809" y="3463389"/>
            <a:ext cx="2555400" cy="646331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Feedback Task</a:t>
            </a:r>
          </a:p>
          <a:p>
            <a:endParaRPr lang="en-GB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FE5362D3-24D5-425A-8E93-389180BA75DB}"/>
              </a:ext>
            </a:extLst>
          </p:cNvPr>
          <p:cNvSpPr/>
          <p:nvPr/>
        </p:nvSpPr>
        <p:spPr>
          <a:xfrm>
            <a:off x="1996139" y="1034177"/>
            <a:ext cx="4027370" cy="188797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Task: Complete the activity in the box which matches your feedback colour</a:t>
            </a:r>
          </a:p>
        </p:txBody>
      </p:sp>
    </p:spTree>
    <p:extLst>
      <p:ext uri="{BB962C8B-B14F-4D97-AF65-F5344CB8AC3E}">
        <p14:creationId xmlns:p14="http://schemas.microsoft.com/office/powerpoint/2010/main" val="2653352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51180" y="916586"/>
            <a:ext cx="3810000" cy="3605987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We are going to split the extract into three sections and identify how the events/characters develop across each smaller piece. </a:t>
            </a:r>
          </a:p>
          <a:p>
            <a:pPr algn="ctr"/>
            <a:endParaRPr lang="en-GB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6858000" y="2862440"/>
            <a:ext cx="381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1808399" y="5500657"/>
            <a:ext cx="2727464" cy="646331"/>
          </a:xfrm>
          <a:prstGeom prst="rect">
            <a:avLst/>
          </a:prstGeom>
          <a:ln w="38100">
            <a:solidFill>
              <a:srgbClr val="F529D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Section One</a:t>
            </a:r>
          </a:p>
          <a:p>
            <a:endParaRPr lang="en-GB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46831" y="109183"/>
            <a:ext cx="8898341" cy="663281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9D402E-B189-48D0-84C4-5C3B3AD6FC2E}"/>
              </a:ext>
            </a:extLst>
          </p:cNvPr>
          <p:cNvSpPr/>
          <p:nvPr/>
        </p:nvSpPr>
        <p:spPr>
          <a:xfrm>
            <a:off x="2480672" y="343556"/>
            <a:ext cx="7416824" cy="456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Exploring the language…..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0E0B03-51E4-48DE-A591-47A5A3F3BC2B}"/>
              </a:ext>
            </a:extLst>
          </p:cNvPr>
          <p:cNvSpPr/>
          <p:nvPr/>
        </p:nvSpPr>
        <p:spPr>
          <a:xfrm>
            <a:off x="7511155" y="5488658"/>
            <a:ext cx="2723551" cy="646331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Section Three:</a:t>
            </a:r>
          </a:p>
          <a:p>
            <a:endParaRPr lang="en-GB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636339-50B1-4952-957C-E13385D2D464}"/>
              </a:ext>
            </a:extLst>
          </p:cNvPr>
          <p:cNvSpPr/>
          <p:nvPr/>
        </p:nvSpPr>
        <p:spPr>
          <a:xfrm>
            <a:off x="4745809" y="5488659"/>
            <a:ext cx="2555400" cy="646331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Section Two:</a:t>
            </a:r>
          </a:p>
          <a:p>
            <a:endParaRPr lang="en-GB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FE5362D3-24D5-425A-8E93-389180BA75DB}"/>
              </a:ext>
            </a:extLst>
          </p:cNvPr>
          <p:cNvSpPr/>
          <p:nvPr/>
        </p:nvSpPr>
        <p:spPr>
          <a:xfrm>
            <a:off x="1588913" y="925156"/>
            <a:ext cx="4639439" cy="373553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 each section, you need to identify what is happening /how the characters are presented.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Which language devices does Twain use to present his characters in these ways?</a:t>
            </a:r>
          </a:p>
        </p:txBody>
      </p:sp>
    </p:spTree>
    <p:extLst>
      <p:ext uri="{BB962C8B-B14F-4D97-AF65-F5344CB8AC3E}">
        <p14:creationId xmlns:p14="http://schemas.microsoft.com/office/powerpoint/2010/main" val="1891727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5520" y="692696"/>
            <a:ext cx="4177145" cy="1800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How has Twain developed his description of the pilgrims from extract one to two?</a:t>
            </a:r>
          </a:p>
          <a:p>
            <a:endParaRPr lang="en-US" sz="2400" b="1" u="sng" dirty="0"/>
          </a:p>
          <a:p>
            <a:endParaRPr lang="en-US" sz="1500" dirty="0"/>
          </a:p>
        </p:txBody>
      </p:sp>
      <p:sp>
        <p:nvSpPr>
          <p:cNvPr id="11" name="Rectangle 10"/>
          <p:cNvSpPr/>
          <p:nvPr/>
        </p:nvSpPr>
        <p:spPr>
          <a:xfrm>
            <a:off x="1646831" y="109183"/>
            <a:ext cx="8898341" cy="663281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F0C547-C39D-430A-B848-E73060B55ADC}"/>
              </a:ext>
            </a:extLst>
          </p:cNvPr>
          <p:cNvSpPr/>
          <p:nvPr/>
        </p:nvSpPr>
        <p:spPr>
          <a:xfrm>
            <a:off x="2999656" y="236448"/>
            <a:ext cx="7416824" cy="4562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Comparing language across both extracts.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3462FD-440B-4514-98CC-121499251BD2}"/>
              </a:ext>
            </a:extLst>
          </p:cNvPr>
          <p:cNvSpPr/>
          <p:nvPr/>
        </p:nvSpPr>
        <p:spPr>
          <a:xfrm>
            <a:off x="5952665" y="709468"/>
            <a:ext cx="4463815" cy="5940088"/>
          </a:xfrm>
          <a:prstGeom prst="rect">
            <a:avLst/>
          </a:prstGeom>
          <a:ln w="38100">
            <a:solidFill>
              <a:srgbClr val="F529D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000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Prompt questions</a:t>
            </a:r>
          </a:p>
          <a:p>
            <a:endParaRPr lang="en-GB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How has the description developed compared to the opening section?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en-GB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Have we learnt more about the pilgrims in extract four?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en-GB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Has Twain given us additional information as the novel has developed?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en-GB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Which language device have been used to present this information to us? </a:t>
            </a: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en-GB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285750" indent="-2857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Are the same language devices used in both extracts?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9F889C-7B49-4269-8003-988806711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2178170"/>
            <a:ext cx="3940991" cy="412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A5FC20FFEB924FB6AA678D6441D5BF" ma:contentTypeVersion="8" ma:contentTypeDescription="Create a new document." ma:contentTypeScope="" ma:versionID="1ac0c792b655add9680a99f9379e73c0">
  <xsd:schema xmlns:xsd="http://www.w3.org/2001/XMLSchema" xmlns:xs="http://www.w3.org/2001/XMLSchema" xmlns:p="http://schemas.microsoft.com/office/2006/metadata/properties" xmlns:ns2="2ee453fb-70d4-481f-b8ac-3f33dad850c1" xmlns:ns3="049f97e1-32ae-4d3d-9c64-63be60dba368" targetNamespace="http://schemas.microsoft.com/office/2006/metadata/properties" ma:root="true" ma:fieldsID="c35a207da0f87ea1a58ccf35b1a207c4" ns2:_="" ns3:_="">
    <xsd:import namespace="2ee453fb-70d4-481f-b8ac-3f33dad850c1"/>
    <xsd:import namespace="049f97e1-32ae-4d3d-9c64-63be60dba3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453fb-70d4-481f-b8ac-3f33dad850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9f97e1-32ae-4d3d-9c64-63be60dba36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717EBD-B9D3-4BBC-B9C2-36E5B1B7CF02}"/>
</file>

<file path=customXml/itemProps2.xml><?xml version="1.0" encoding="utf-8"?>
<ds:datastoreItem xmlns:ds="http://schemas.openxmlformats.org/officeDocument/2006/customXml" ds:itemID="{1378CEB4-79CE-449E-A7CE-963FE70A96C9}"/>
</file>

<file path=customXml/itemProps3.xml><?xml version="1.0" encoding="utf-8"?>
<ds:datastoreItem xmlns:ds="http://schemas.openxmlformats.org/officeDocument/2006/customXml" ds:itemID="{2A62F2AB-501C-465C-9743-A5C0007F5372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603</Words>
  <Application>Microsoft Office PowerPoint</Application>
  <PresentationFormat>Widescreen</PresentationFormat>
  <Paragraphs>89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Segoe UI Light</vt:lpstr>
      <vt:lpstr>Segoe UI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Learning Journey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J Bains</dc:creator>
  <cp:lastModifiedBy>Mrs J Bains</cp:lastModifiedBy>
  <cp:revision>2</cp:revision>
  <dcterms:created xsi:type="dcterms:W3CDTF">2020-09-21T15:08:10Z</dcterms:created>
  <dcterms:modified xsi:type="dcterms:W3CDTF">2020-09-21T15:18:11Z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0x01010057A5FC20FFEB924FB6AA678D6441D5BF</vt:lpwstr>
  </property>
</Properties>
</file>