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304" r:id="rId5"/>
    <p:sldId id="370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 varScale="1">
        <p:scale>
          <a:sx n="90" d="100"/>
          <a:sy n="90" d="100"/>
        </p:scale>
        <p:origin x="8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B2F02-065C-4457-AA01-3FDB567EDC0C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C336E-4BCC-45C4-AC3D-6DA31CBB02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946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Clr>
                  <a:srgbClr val="000000"/>
                </a:buClr>
                <a:buSzPct val="25000"/>
                <a:buFont typeface="Arial"/>
                <a:buNone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lIns="91425" tIns="45700" rIns="91425" bIns="457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 rtl="0">
                <a:spcBef>
                  <a:spcPts val="0"/>
                </a:spcBef>
                <a:buNone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17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85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50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97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82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26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331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36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51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59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51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151B2-9751-415B-936E-45DAD091007E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922D3-9B60-47E6-B249-D829D2139D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12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UrlreMaUr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152400"/>
            <a:ext cx="8763000" cy="1066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6477000" y="1523999"/>
            <a:ext cx="2514600" cy="27432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8602"/>
            <a:ext cx="6324600" cy="914399"/>
          </a:xfrm>
        </p:spPr>
        <p:txBody>
          <a:bodyPr>
            <a:normAutofit fontScale="90000"/>
          </a:bodyPr>
          <a:lstStyle/>
          <a:p>
            <a:r>
              <a:rPr lang="en-GB" sz="6600" dirty="0">
                <a:solidFill>
                  <a:srgbClr val="0070C0"/>
                </a:solidFill>
                <a:latin typeface="Comic Sans MS" pitchFamily="66" charset="0"/>
              </a:rPr>
              <a:t>Chromosomes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919" y="1402381"/>
            <a:ext cx="6629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25000"/>
            </a:pPr>
            <a:r>
              <a:rPr lang="en-GB" sz="2400" b="1" dirty="0">
                <a:latin typeface="Comic Sans MS"/>
                <a:ea typeface="Comic Sans MS"/>
                <a:cs typeface="Comic Sans MS"/>
                <a:sym typeface="Comic Sans MS"/>
              </a:rPr>
              <a:t>Do now activity:</a:t>
            </a:r>
          </a:p>
          <a:p>
            <a:pPr>
              <a:buSzPct val="25000"/>
            </a:pPr>
            <a:endParaRPr lang="en-GB" sz="2400" b="1" dirty="0"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buSzPct val="25000"/>
            </a:pPr>
            <a:r>
              <a:rPr lang="en-GB" sz="2400" dirty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1. What is contained within the nucleus?</a:t>
            </a:r>
          </a:p>
          <a:p>
            <a:pPr>
              <a:buSzPct val="25000"/>
            </a:pPr>
            <a:endParaRPr lang="en-GB" sz="2400" dirty="0">
              <a:solidFill>
                <a:schemeClr val="accent6">
                  <a:lumMod val="75000"/>
                </a:schemeClr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buSzPct val="25000"/>
            </a:pPr>
            <a:r>
              <a:rPr lang="en-GB" sz="2400" dirty="0">
                <a:solidFill>
                  <a:schemeClr val="accent6">
                    <a:lumMod val="75000"/>
                  </a:schemeClr>
                </a:solidFill>
                <a:latin typeface="Comic Sans MS"/>
                <a:ea typeface="Comic Sans MS"/>
                <a:cs typeface="Comic Sans MS"/>
                <a:sym typeface="Comic Sans MS"/>
              </a:rPr>
              <a:t>2. What is the job of the nucleus?</a:t>
            </a:r>
          </a:p>
          <a:p>
            <a:pPr>
              <a:buSzPct val="25000"/>
            </a:pPr>
            <a:endParaRPr lang="en-GB" sz="2400" dirty="0">
              <a:solidFill>
                <a:schemeClr val="accent6">
                  <a:lumMod val="75000"/>
                </a:schemeClr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buSzPct val="25000"/>
            </a:pPr>
            <a:r>
              <a:rPr lang="en-GB" sz="2400" dirty="0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3. What does our DNA control?</a:t>
            </a:r>
          </a:p>
          <a:p>
            <a:pPr>
              <a:buSzPct val="25000"/>
            </a:pPr>
            <a:endParaRPr lang="en-GB" sz="2400" dirty="0">
              <a:solidFill>
                <a:srgbClr val="00B05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>
              <a:buSzPct val="25000"/>
            </a:pPr>
            <a:r>
              <a:rPr lang="en-GB" sz="2400" dirty="0">
                <a:solidFill>
                  <a:srgbClr val="00B050"/>
                </a:solidFill>
                <a:latin typeface="Comic Sans MS"/>
                <a:ea typeface="Comic Sans MS"/>
                <a:cs typeface="Comic Sans MS"/>
                <a:sym typeface="Comic Sans MS"/>
              </a:rPr>
              <a:t>4. What may happen if the DNA within a cell is disrupted?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0" y="1618327"/>
            <a:ext cx="2514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Comic Sans MS" pitchFamily="66" charset="0"/>
              </a:rPr>
              <a:t>Key Words</a:t>
            </a:r>
          </a:p>
          <a:p>
            <a:pPr algn="ctr"/>
            <a:endParaRPr lang="en-GB" sz="1600" dirty="0">
              <a:latin typeface="Comic Sans MS" pitchFamily="66" charset="0"/>
            </a:endParaRPr>
          </a:p>
          <a:p>
            <a:pPr algn="ctr"/>
            <a:r>
              <a:rPr lang="en-GB" sz="2400" dirty="0">
                <a:latin typeface="Comic Sans MS" pitchFamily="66" charset="0"/>
              </a:rPr>
              <a:t>Nucleus</a:t>
            </a:r>
          </a:p>
          <a:p>
            <a:pPr algn="ctr"/>
            <a:r>
              <a:rPr lang="en-GB" sz="2400" dirty="0">
                <a:latin typeface="Comic Sans MS" pitchFamily="66" charset="0"/>
              </a:rPr>
              <a:t>DNA</a:t>
            </a:r>
          </a:p>
          <a:p>
            <a:pPr algn="ctr"/>
            <a:r>
              <a:rPr lang="en-GB" sz="2400" dirty="0">
                <a:latin typeface="Comic Sans MS" pitchFamily="66" charset="0"/>
              </a:rPr>
              <a:t>Chromosomes</a:t>
            </a:r>
          </a:p>
          <a:p>
            <a:pPr algn="ctr"/>
            <a:r>
              <a:rPr lang="en-GB" sz="2400" dirty="0">
                <a:latin typeface="Comic Sans MS" pitchFamily="66" charset="0"/>
              </a:rPr>
              <a:t>Cells</a:t>
            </a:r>
          </a:p>
          <a:p>
            <a:pPr algn="ctr"/>
            <a:r>
              <a:rPr lang="en-GB" sz="2400" dirty="0">
                <a:latin typeface="Comic Sans MS" pitchFamily="66" charset="0"/>
              </a:rPr>
              <a:t>Characteristics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0" y="121918"/>
            <a:ext cx="9143998" cy="16306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lIns="91425" tIns="45700" rIns="91425" bIns="45700" rtlCol="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n-GB" sz="3959" dirty="0">
                <a:solidFill>
                  <a:schemeClr val="dk1"/>
                </a:solidFill>
                <a:latin typeface="Comic Sans MS" pitchFamily="66" charset="0"/>
                <a:ea typeface="Calibri"/>
                <a:cs typeface="Calibri"/>
                <a:sym typeface="Calibri"/>
              </a:rPr>
              <a:t>Task:  Can you draw a line to match the object to definition?</a:t>
            </a:r>
          </a:p>
        </p:txBody>
      </p:sp>
      <p:graphicFrame>
        <p:nvGraphicFramePr>
          <p:cNvPr id="140" name="Shape 140"/>
          <p:cNvGraphicFramePr/>
          <p:nvPr/>
        </p:nvGraphicFramePr>
        <p:xfrm>
          <a:off x="228600" y="2514600"/>
          <a:ext cx="8686800" cy="33702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990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5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Cell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 dirty="0"/>
                        <a:t>C</a:t>
                      </a:r>
                      <a:r>
                        <a:rPr lang="en-GB" sz="18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ontains genetic material in the f</a:t>
                      </a:r>
                      <a:r>
                        <a:rPr lang="en-GB" sz="1800" b="1" dirty="0"/>
                        <a:t>orm of chromosomes</a:t>
                      </a:r>
                      <a:r>
                        <a:rPr lang="en-GB" sz="18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which controls the activities of the cell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65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GB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Nucleus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/>
                        <a:t>S</a:t>
                      </a:r>
                      <a:r>
                        <a:rPr lang="en-GB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mall unit that makes up all living things 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55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GB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Chromosome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Unit of inheritance that</a:t>
                      </a:r>
                      <a:r>
                        <a:rPr lang="en-GB" sz="1800" b="1" dirty="0"/>
                        <a:t> are made out of DNA, they</a:t>
                      </a:r>
                      <a:r>
                        <a:rPr lang="en-GB" sz="18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determine our physical characteristics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Complex chemical molecule carrying the different codes needed for different </a:t>
                      </a:r>
                      <a:r>
                        <a:rPr lang="en-GB" sz="1800" b="1" dirty="0"/>
                        <a:t>proteins to be made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6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DNA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Very small X-shaped objects carrying genes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hape 140"/>
          <p:cNvGraphicFramePr/>
          <p:nvPr/>
        </p:nvGraphicFramePr>
        <p:xfrm>
          <a:off x="228600" y="1447800"/>
          <a:ext cx="8686800" cy="33702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990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5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4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Cell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 dirty="0"/>
                        <a:t>C</a:t>
                      </a:r>
                      <a:r>
                        <a:rPr lang="en-GB" sz="18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ontains genetic material in the f</a:t>
                      </a:r>
                      <a:r>
                        <a:rPr lang="en-GB" sz="1800" b="1" dirty="0"/>
                        <a:t>orm of chromosomes</a:t>
                      </a:r>
                      <a:r>
                        <a:rPr lang="en-GB" sz="18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which controls the activities of the cell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65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GB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Nucleus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/>
                        <a:t>S</a:t>
                      </a:r>
                      <a:r>
                        <a:rPr lang="en-GB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mall unit that makes up all living things 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55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en-GB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Chromosome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Unit of inheritance that</a:t>
                      </a:r>
                      <a:r>
                        <a:rPr lang="en-GB" sz="1800" b="1" dirty="0"/>
                        <a:t> are made out of DNA, they</a:t>
                      </a:r>
                      <a:r>
                        <a:rPr lang="en-GB" sz="18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determine our physical characteristics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675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 i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Complex chemical molecule carrying the different codes needed for different </a:t>
                      </a:r>
                      <a:r>
                        <a:rPr lang="en-GB" sz="1800" b="1"/>
                        <a:t>proteins to be made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6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DNA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800" b="1" i="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Very small X-shaped objects carrying genes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0" y="55626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Comic Sans MS" pitchFamily="66" charset="0"/>
              </a:rPr>
              <a:t>Self-assessment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057400" y="1905000"/>
            <a:ext cx="1219200" cy="609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57400" y="1752600"/>
            <a:ext cx="1219200" cy="7620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05000" y="3352800"/>
            <a:ext cx="1371600" cy="1295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905000" y="3276600"/>
            <a:ext cx="1676400" cy="990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057400" y="4267200"/>
            <a:ext cx="1219200" cy="4572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Mark, Check, Tick, Red, Correct, Symbol, Choice, 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867400"/>
            <a:ext cx="856804" cy="8927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600" b="1" dirty="0">
                <a:solidFill>
                  <a:srgbClr val="0070C0"/>
                </a:solidFill>
                <a:latin typeface="Comic Sans MS" pitchFamily="66" charset="0"/>
              </a:rPr>
              <a:t>Task: </a:t>
            </a:r>
            <a:r>
              <a:rPr lang="en-GB" sz="3600" dirty="0">
                <a:latin typeface="Comic Sans MS" pitchFamily="66" charset="0"/>
              </a:rPr>
              <a:t>Complete the sentences: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8534400" cy="436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457202"/>
            <a:ext cx="7848872" cy="41044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/>
              <a:t>We inherit information from our parents which is passed on</a:t>
            </a:r>
          </a:p>
          <a:p>
            <a:pPr>
              <a:buNone/>
            </a:pPr>
            <a:r>
              <a:rPr lang="en-GB" sz="2400" dirty="0"/>
              <a:t>as </a:t>
            </a:r>
            <a:r>
              <a:rPr lang="en-GB" sz="2400" b="1" u="sng" dirty="0">
                <a:solidFill>
                  <a:srgbClr val="7030A0"/>
                </a:solidFill>
              </a:rPr>
              <a:t>genes</a:t>
            </a:r>
            <a:r>
              <a:rPr lang="en-GB" sz="2400" dirty="0"/>
              <a:t>.</a:t>
            </a:r>
          </a:p>
          <a:p>
            <a:pPr>
              <a:buNone/>
            </a:pPr>
            <a:r>
              <a:rPr lang="en-GB" sz="2400" dirty="0"/>
              <a:t>Genes are linked together in long chains called </a:t>
            </a:r>
            <a:r>
              <a:rPr lang="en-GB" sz="2400" b="1" u="sng" dirty="0">
                <a:solidFill>
                  <a:srgbClr val="7030A0"/>
                </a:solidFill>
              </a:rPr>
              <a:t>chromosomes</a:t>
            </a:r>
            <a:r>
              <a:rPr lang="en-GB" sz="2400" dirty="0"/>
              <a:t>.</a:t>
            </a:r>
          </a:p>
          <a:p>
            <a:pPr>
              <a:buNone/>
            </a:pPr>
            <a:r>
              <a:rPr lang="en-GB" sz="2400" dirty="0"/>
              <a:t>One set of </a:t>
            </a:r>
            <a:r>
              <a:rPr lang="en-GB" sz="2400" b="1" u="sng" dirty="0">
                <a:solidFill>
                  <a:srgbClr val="7030A0"/>
                </a:solidFill>
              </a:rPr>
              <a:t>chromosomes</a:t>
            </a:r>
            <a:r>
              <a:rPr lang="en-GB" sz="2400" b="1" dirty="0">
                <a:solidFill>
                  <a:srgbClr val="7030A0"/>
                </a:solidFill>
              </a:rPr>
              <a:t> </a:t>
            </a:r>
            <a:r>
              <a:rPr lang="en-GB" sz="2400" dirty="0"/>
              <a:t>comes from the mothers egg cell</a:t>
            </a:r>
          </a:p>
          <a:p>
            <a:pPr>
              <a:buNone/>
            </a:pPr>
            <a:r>
              <a:rPr lang="en-GB" sz="2400" dirty="0"/>
              <a:t>and the other set comes from the father’s sperm cell.</a:t>
            </a:r>
          </a:p>
          <a:p>
            <a:pPr>
              <a:buNone/>
            </a:pPr>
            <a:r>
              <a:rPr lang="en-GB" sz="2400" dirty="0"/>
              <a:t>Eggs and sperms are special cells called </a:t>
            </a:r>
            <a:r>
              <a:rPr lang="en-GB" sz="2400" b="1" u="sng" dirty="0">
                <a:solidFill>
                  <a:srgbClr val="7030A0"/>
                </a:solidFill>
              </a:rPr>
              <a:t>gametes</a:t>
            </a:r>
            <a:r>
              <a:rPr lang="en-GB" sz="2400" dirty="0"/>
              <a:t>.  An egg</a:t>
            </a:r>
          </a:p>
          <a:p>
            <a:pPr>
              <a:buNone/>
            </a:pPr>
            <a:r>
              <a:rPr lang="en-GB" sz="2400" dirty="0"/>
              <a:t>and sperm cell join together during </a:t>
            </a:r>
            <a:r>
              <a:rPr lang="en-GB" sz="2400" b="1" u="sng" dirty="0">
                <a:solidFill>
                  <a:srgbClr val="7030A0"/>
                </a:solidFill>
              </a:rPr>
              <a:t>fertilisation</a:t>
            </a:r>
            <a:r>
              <a:rPr lang="en-GB" sz="2400" dirty="0"/>
              <a:t>.</a:t>
            </a:r>
          </a:p>
          <a:p>
            <a:pPr>
              <a:buNone/>
            </a:pPr>
            <a:endParaRPr lang="en-GB" sz="2400" dirty="0"/>
          </a:p>
          <a:p>
            <a:pPr>
              <a:buNone/>
            </a:pPr>
            <a:r>
              <a:rPr lang="en-GB" sz="2400" dirty="0"/>
              <a:t>	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54102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Comic Sans MS" pitchFamily="66" charset="0"/>
              </a:rPr>
              <a:t>Self-assessment</a:t>
            </a:r>
          </a:p>
        </p:txBody>
      </p:sp>
      <p:pic>
        <p:nvPicPr>
          <p:cNvPr id="5" name="Picture 4" descr="Mark, Check, Tick, Red, Correct, Symbol, Choice, 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70410"/>
            <a:ext cx="1237804" cy="1289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2286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70C0"/>
                </a:solidFill>
                <a:latin typeface="Comic Sans MS" pitchFamily="66" charset="0"/>
              </a:rPr>
              <a:t>Plenary – </a:t>
            </a:r>
            <a:r>
              <a:rPr lang="en-GB" sz="5400" dirty="0">
                <a:latin typeface="Comic Sans MS" pitchFamily="66" charset="0"/>
              </a:rPr>
              <a:t>3-2-1 Reduction</a:t>
            </a:r>
          </a:p>
        </p:txBody>
      </p:sp>
      <p:sp>
        <p:nvSpPr>
          <p:cNvPr id="9" name="Isosceles Triangle 8"/>
          <p:cNvSpPr/>
          <p:nvPr/>
        </p:nvSpPr>
        <p:spPr>
          <a:xfrm>
            <a:off x="304800" y="1447800"/>
            <a:ext cx="8458200" cy="5029200"/>
          </a:xfrm>
          <a:prstGeom prst="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>
            <a:off x="3048000" y="3276600"/>
            <a:ext cx="29718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52600" y="4800600"/>
            <a:ext cx="55626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57600" y="2514602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i="1" dirty="0"/>
              <a:t>3 facts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76600" y="4038602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i="1" dirty="0"/>
              <a:t>2 key words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90600" y="5638802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i="1" dirty="0"/>
              <a:t>1 question – to test your peers!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85800" y="1752600"/>
            <a:ext cx="3124200" cy="36576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16200000">
            <a:off x="-2000052" y="2331497"/>
            <a:ext cx="6246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We inherit information from our parents which is passed on</a:t>
            </a:r>
          </a:p>
          <a:p>
            <a:r>
              <a:rPr lang="en-GB" dirty="0"/>
              <a:t>as ________.</a:t>
            </a:r>
          </a:p>
          <a:p>
            <a:r>
              <a:rPr lang="en-GB" dirty="0"/>
              <a:t>Genes are linked together in long chains called ___________.</a:t>
            </a:r>
          </a:p>
          <a:p>
            <a:r>
              <a:rPr lang="en-GB" dirty="0"/>
              <a:t>One set of ___________ comes from the mothers egg cell</a:t>
            </a:r>
          </a:p>
          <a:p>
            <a:r>
              <a:rPr lang="en-GB" dirty="0"/>
              <a:t>and the other set comes from the father’s sperm cell.</a:t>
            </a:r>
          </a:p>
          <a:p>
            <a:r>
              <a:rPr lang="en-GB" dirty="0"/>
              <a:t>Eggs and sperms are special cells called _________.  An egg</a:t>
            </a:r>
          </a:p>
          <a:p>
            <a:r>
              <a:rPr lang="en-GB" dirty="0"/>
              <a:t>and sperm cell join together during _____________.</a:t>
            </a:r>
          </a:p>
        </p:txBody>
      </p:sp>
      <p:sp>
        <p:nvSpPr>
          <p:cNvPr id="5" name="Rectangle 4"/>
          <p:cNvSpPr/>
          <p:nvPr/>
        </p:nvSpPr>
        <p:spPr>
          <a:xfrm rot="16200000">
            <a:off x="304204" y="2386871"/>
            <a:ext cx="6246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We inherit information from our parents which is passed on</a:t>
            </a:r>
          </a:p>
          <a:p>
            <a:r>
              <a:rPr lang="en-GB" dirty="0"/>
              <a:t>as ________.</a:t>
            </a:r>
          </a:p>
          <a:p>
            <a:r>
              <a:rPr lang="en-GB" dirty="0"/>
              <a:t>Genes are linked together in long chains called ___________.</a:t>
            </a:r>
          </a:p>
          <a:p>
            <a:r>
              <a:rPr lang="en-GB" dirty="0"/>
              <a:t>One set of ___________ comes from the mothers egg cell</a:t>
            </a:r>
          </a:p>
          <a:p>
            <a:r>
              <a:rPr lang="en-GB" dirty="0"/>
              <a:t>and the other set comes from the father’s sperm cell.</a:t>
            </a:r>
          </a:p>
          <a:p>
            <a:r>
              <a:rPr lang="en-GB" dirty="0"/>
              <a:t>Eggs and sperms are special cells called _________.  An egg</a:t>
            </a:r>
          </a:p>
          <a:p>
            <a:r>
              <a:rPr lang="en-GB" dirty="0"/>
              <a:t>and sperm cell join together during _____________.</a:t>
            </a:r>
          </a:p>
        </p:txBody>
      </p:sp>
      <p:sp>
        <p:nvSpPr>
          <p:cNvPr id="6" name="Rectangle 5"/>
          <p:cNvSpPr/>
          <p:nvPr/>
        </p:nvSpPr>
        <p:spPr>
          <a:xfrm rot="16200000">
            <a:off x="2608459" y="2329737"/>
            <a:ext cx="6246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We inherit information from our parents which is passed on</a:t>
            </a:r>
          </a:p>
          <a:p>
            <a:r>
              <a:rPr lang="en-GB" dirty="0"/>
              <a:t>as ________.</a:t>
            </a:r>
          </a:p>
          <a:p>
            <a:r>
              <a:rPr lang="en-GB" dirty="0"/>
              <a:t>Genes are linked together in long chains called ___________.</a:t>
            </a:r>
          </a:p>
          <a:p>
            <a:r>
              <a:rPr lang="en-GB" dirty="0"/>
              <a:t>One set of ___________ comes from the mothers egg cell</a:t>
            </a:r>
          </a:p>
          <a:p>
            <a:r>
              <a:rPr lang="en-GB" dirty="0"/>
              <a:t>and the other set comes from the father’s sperm cell.</a:t>
            </a:r>
          </a:p>
          <a:p>
            <a:r>
              <a:rPr lang="en-GB" dirty="0"/>
              <a:t>Eggs and sperms are special cells called _________.  An egg</a:t>
            </a:r>
          </a:p>
          <a:p>
            <a:r>
              <a:rPr lang="en-GB" dirty="0"/>
              <a:t>and sperm cell join together during _____________.</a:t>
            </a:r>
          </a:p>
        </p:txBody>
      </p:sp>
      <p:sp>
        <p:nvSpPr>
          <p:cNvPr id="7" name="Rectangle 6"/>
          <p:cNvSpPr/>
          <p:nvPr/>
        </p:nvSpPr>
        <p:spPr>
          <a:xfrm rot="16200000">
            <a:off x="4840707" y="2331497"/>
            <a:ext cx="6246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We inherit information from our parents which is passed on</a:t>
            </a:r>
          </a:p>
          <a:p>
            <a:r>
              <a:rPr lang="en-GB" dirty="0"/>
              <a:t>as ________.</a:t>
            </a:r>
          </a:p>
          <a:p>
            <a:r>
              <a:rPr lang="en-GB" dirty="0"/>
              <a:t>Genes are linked together in long chains called ___________.</a:t>
            </a:r>
          </a:p>
          <a:p>
            <a:r>
              <a:rPr lang="en-GB" dirty="0"/>
              <a:t>One set of ___________ comes from the mothers egg cell</a:t>
            </a:r>
          </a:p>
          <a:p>
            <a:r>
              <a:rPr lang="en-GB" dirty="0"/>
              <a:t>and the other set comes from the father’s sperm cell.</a:t>
            </a:r>
          </a:p>
          <a:p>
            <a:r>
              <a:rPr lang="en-GB" dirty="0"/>
              <a:t>Eggs and sperms are special cells called _________.  An egg</a:t>
            </a:r>
          </a:p>
          <a:p>
            <a:r>
              <a:rPr lang="en-GB" dirty="0"/>
              <a:t>and sperm cell join together during 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329931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51785" y="1347189"/>
            <a:ext cx="4791456" cy="4230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4412804" y="1351645"/>
            <a:ext cx="4867654" cy="4297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1717950" y="2022749"/>
            <a:ext cx="648390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253852" y="2022751"/>
            <a:ext cx="648390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4301852" y="2022750"/>
            <a:ext cx="648390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F063-9CF6-4B2A-9745-F7452438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8006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GOOD PROGRESS:</a:t>
            </a: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Describe where chromosomes are located</a:t>
            </a:r>
            <a:br>
              <a:rPr lang="en-GB" dirty="0">
                <a:latin typeface="Comic Sans MS" pitchFamily="66" charset="0"/>
              </a:rPr>
            </a:br>
            <a:r>
              <a:rPr lang="en-GB" dirty="0">
                <a:solidFill>
                  <a:schemeClr val="dk1"/>
                </a:solidFill>
                <a:latin typeface="Comic Sans MS" pitchFamily="66" charset="0"/>
                <a:ea typeface="Calibri"/>
                <a:cs typeface="Calibri"/>
                <a:sym typeface="Calibri"/>
              </a:rPr>
              <a:t>Explain the function of chromosomes.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OUTSTANDING PROGRESS:</a:t>
            </a:r>
            <a:br>
              <a:rPr lang="en-GB" dirty="0"/>
            </a:br>
            <a:r>
              <a:rPr lang="en-GB" dirty="0">
                <a:solidFill>
                  <a:schemeClr val="dk1"/>
                </a:solidFill>
                <a:latin typeface="Comic Sans MS" pitchFamily="66" charset="0"/>
                <a:ea typeface="Calibri"/>
                <a:cs typeface="Calibri"/>
                <a:sym typeface="Calibri"/>
              </a:rPr>
              <a:t>Link chromosomes to cell reproduction.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F158EA-583B-4FB4-AE40-293B10DE0766}"/>
              </a:ext>
            </a:extLst>
          </p:cNvPr>
          <p:cNvSpPr/>
          <p:nvPr/>
        </p:nvSpPr>
        <p:spPr>
          <a:xfrm>
            <a:off x="228600" y="228600"/>
            <a:ext cx="8686800" cy="137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6800F-00C6-4FAB-B275-C286A18884B2}"/>
              </a:ext>
            </a:extLst>
          </p:cNvPr>
          <p:cNvSpPr txBox="1">
            <a:spLocks/>
          </p:cNvSpPr>
          <p:nvPr/>
        </p:nvSpPr>
        <p:spPr>
          <a:xfrm>
            <a:off x="228600" y="228601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omic Sans MS" pitchFamily="66" charset="0"/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9495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idx="1"/>
          </p:nvPr>
        </p:nvSpPr>
        <p:spPr>
          <a:xfrm>
            <a:off x="216566" y="204536"/>
            <a:ext cx="8734926" cy="1287378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marL="0" indent="0" algn="ctr">
              <a:spcBef>
                <a:spcPts val="0"/>
              </a:spcBef>
              <a:buClr>
                <a:schemeClr val="dk1"/>
              </a:buClr>
              <a:buSzPct val="25000"/>
              <a:buNone/>
            </a:pPr>
            <a:r>
              <a:rPr lang="en-GB" sz="3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Task: Watch the video and have a go at answering the questions</a:t>
            </a:r>
          </a:p>
        </p:txBody>
      </p:sp>
      <p:sp>
        <p:nvSpPr>
          <p:cNvPr id="106" name="Shape 106"/>
          <p:cNvSpPr/>
          <p:nvPr/>
        </p:nvSpPr>
        <p:spPr>
          <a:xfrm>
            <a:off x="216566" y="6266128"/>
            <a:ext cx="5398168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GB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https://www.youtube.com/watch?v=xUrlreMaUrs</a:t>
            </a:r>
          </a:p>
        </p:txBody>
      </p:sp>
      <p:sp>
        <p:nvSpPr>
          <p:cNvPr id="107" name="Shape 107"/>
          <p:cNvSpPr txBox="1"/>
          <p:nvPr/>
        </p:nvSpPr>
        <p:spPr>
          <a:xfrm>
            <a:off x="216568" y="1780674"/>
            <a:ext cx="8526379" cy="39703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some examples of cells?</a:t>
            </a:r>
          </a:p>
          <a:p>
            <a:pPr marL="514350" indent="-514350">
              <a:buClr>
                <a:schemeClr val="dk1"/>
              </a:buClr>
              <a:buFont typeface="+mj-lt"/>
              <a:buAutoNum type="arabicPeriod"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does the nucleus contain?</a:t>
            </a:r>
          </a:p>
          <a:p>
            <a:pPr marL="514350" indent="-514350">
              <a:buClr>
                <a:schemeClr val="dk1"/>
              </a:buClr>
              <a:buFont typeface="+mj-lt"/>
              <a:buAutoNum type="arabicPeriod"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does a chromosome look like? Draw a diagram!</a:t>
            </a:r>
          </a:p>
          <a:p>
            <a:pPr marL="514350" indent="-514350">
              <a:buClr>
                <a:schemeClr val="dk1"/>
              </a:buClr>
              <a:buFont typeface="+mj-lt"/>
              <a:buAutoNum type="arabicPeriod"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are the chromosomes found? </a:t>
            </a:r>
          </a:p>
          <a:p>
            <a:pPr marL="514350" indent="-514350">
              <a:buClr>
                <a:schemeClr val="dk1"/>
              </a:buClr>
              <a:buFont typeface="+mj-lt"/>
              <a:buAutoNum type="arabicPeriod"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chromosomes made out of?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07"/>
          <p:cNvSpPr txBox="1"/>
          <p:nvPr/>
        </p:nvSpPr>
        <p:spPr>
          <a:xfrm>
            <a:off x="228600" y="1066800"/>
            <a:ext cx="8698834" cy="5334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Types of cells include skin cells, muscle cells &amp; nerve cells</a:t>
            </a:r>
          </a:p>
          <a:p>
            <a:pPr marL="514350" indent="-514350">
              <a:buClr>
                <a:schemeClr val="dk1"/>
              </a:buClr>
              <a:buFont typeface="+mj-lt"/>
              <a:buAutoNum type="arabicPeriod"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nucleus contains the genetic information</a:t>
            </a:r>
          </a:p>
          <a:p>
            <a:pPr marL="514350" indent="-514350">
              <a:buClr>
                <a:schemeClr val="dk1"/>
              </a:buClr>
              <a:buFont typeface="+mj-lt"/>
              <a:buAutoNum type="arabicPeriod"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Chromosome:</a:t>
            </a:r>
          </a:p>
          <a:p>
            <a:pPr marL="457200" indent="-457200">
              <a:buClr>
                <a:schemeClr val="dk1"/>
              </a:buClr>
              <a:buSzPct val="100000"/>
              <a:buFont typeface="Calibri"/>
              <a:buAutoNum type="arabicPeriod"/>
            </a:pPr>
            <a:endParaRPr lang="en-GB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Clr>
                <a:schemeClr val="dk1"/>
              </a:buClr>
              <a:buSzPct val="100000"/>
              <a:buFont typeface="Calibri"/>
              <a:buAutoNum type="arabicPeriod"/>
            </a:pPr>
            <a:endParaRPr lang="en-GB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>
              <a:buClr>
                <a:schemeClr val="dk1"/>
              </a:buClr>
              <a:buFont typeface="+mj-lt"/>
              <a:buAutoNum type="arabicPeriod"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457200"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chromosomes are found within the nucleus</a:t>
            </a:r>
          </a:p>
          <a:p>
            <a:pPr marL="514350" indent="-514350">
              <a:buClr>
                <a:schemeClr val="dk1"/>
              </a:buClr>
              <a:buFont typeface="+mj-lt"/>
              <a:buAutoNum type="arabicPeriod"/>
            </a:pPr>
            <a:endParaRPr lang="en-GB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indent="-514350">
              <a:buClr>
                <a:schemeClr val="dk1"/>
              </a:buClr>
              <a:buFont typeface="+mj-lt"/>
              <a:buAutoNum type="arabicPeriod"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Chromosomes are made out of protein &amp; DNA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28602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  <a:latin typeface="Comic Sans MS" pitchFamily="66" charset="0"/>
              </a:rPr>
              <a:t>Self-assessment:</a:t>
            </a:r>
          </a:p>
        </p:txBody>
      </p:sp>
      <p:pic>
        <p:nvPicPr>
          <p:cNvPr id="6" name="Shape 115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3124200" y="2895600"/>
            <a:ext cx="2118848" cy="2032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Mark, Check, Tick, Red, Correct, Symbol, Choice, Y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63194" y="5508038"/>
            <a:ext cx="1149327" cy="1197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Shape 114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213177" y="293925"/>
            <a:ext cx="8748099" cy="586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5448374" y="4086680"/>
            <a:ext cx="2766474" cy="2670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Shape 121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78400" y="79952"/>
            <a:ext cx="8987200" cy="644461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Shape 122"/>
          <p:cNvSpPr txBox="1"/>
          <p:nvPr/>
        </p:nvSpPr>
        <p:spPr>
          <a:xfrm>
            <a:off x="5291750" y="5954100"/>
            <a:ext cx="3445800" cy="62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Memory test!!!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Shape 128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78400" y="79952"/>
            <a:ext cx="8987200" cy="644461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Shape 129"/>
          <p:cNvSpPr txBox="1"/>
          <p:nvPr/>
        </p:nvSpPr>
        <p:spPr>
          <a:xfrm>
            <a:off x="3807500" y="5685650"/>
            <a:ext cx="5258100" cy="1060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GB" sz="3000" dirty="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Fill in as many blanks as you can remember!</a:t>
            </a:r>
          </a:p>
        </p:txBody>
      </p:sp>
      <p:sp>
        <p:nvSpPr>
          <p:cNvPr id="130" name="Shape 130"/>
          <p:cNvSpPr/>
          <p:nvPr/>
        </p:nvSpPr>
        <p:spPr>
          <a:xfrm>
            <a:off x="2987100" y="2282275"/>
            <a:ext cx="1879500" cy="291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3497500" y="2960500"/>
            <a:ext cx="1458600" cy="291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3571575" y="3538025"/>
            <a:ext cx="925800" cy="291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6845325" y="2459800"/>
            <a:ext cx="1458600" cy="291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7008925" y="4659525"/>
            <a:ext cx="676800" cy="291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1143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6000" dirty="0">
                <a:latin typeface="Comic Sans MS" pitchFamily="66" charset="0"/>
              </a:rPr>
              <a:t>Largest			Smallest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62400" y="838200"/>
            <a:ext cx="1066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04800" y="1447802"/>
            <a:ext cx="8458200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omic Sans MS" pitchFamily="66" charset="0"/>
              </a:rPr>
              <a:t>Task: </a:t>
            </a:r>
            <a:r>
              <a:rPr lang="en-GB" sz="2800" dirty="0">
                <a:latin typeface="Comic Sans MS" pitchFamily="66" charset="0"/>
              </a:rPr>
              <a:t>Name these structure and place them in order, from the largest to smallest, in your books</a:t>
            </a:r>
          </a:p>
        </p:txBody>
      </p:sp>
      <p:sp>
        <p:nvSpPr>
          <p:cNvPr id="12" name="Oval 11"/>
          <p:cNvSpPr/>
          <p:nvPr/>
        </p:nvSpPr>
        <p:spPr>
          <a:xfrm>
            <a:off x="914400" y="2667000"/>
            <a:ext cx="2438400" cy="1676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371600" y="3200400"/>
            <a:ext cx="609600" cy="457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290" name="Picture 2" descr="Biology, Cells, Cellular, Code, Deoxyribonucleic Ac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276600"/>
            <a:ext cx="2362200" cy="1181100"/>
          </a:xfrm>
          <a:prstGeom prst="rect">
            <a:avLst/>
          </a:prstGeom>
          <a:noFill/>
        </p:spPr>
      </p:pic>
      <p:sp>
        <p:nvSpPr>
          <p:cNvPr id="17" name="Right Brace 16"/>
          <p:cNvSpPr/>
          <p:nvPr/>
        </p:nvSpPr>
        <p:spPr>
          <a:xfrm rot="16200000">
            <a:off x="5105400" y="2514600"/>
            <a:ext cx="304800" cy="1676400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292" name="Picture 4" descr="Genetics, Chromosomes, Rna, Dna, Biology, Mutations"/>
          <p:cNvPicPr>
            <a:picLocks noChangeAspect="1" noChangeArrowheads="1"/>
          </p:cNvPicPr>
          <p:nvPr/>
        </p:nvPicPr>
        <p:blipFill>
          <a:blip r:embed="rId3" cstate="print"/>
          <a:srcRect t="55556"/>
          <a:stretch>
            <a:fillRect/>
          </a:stretch>
        </p:blipFill>
        <p:spPr bwMode="auto">
          <a:xfrm>
            <a:off x="762002" y="4648202"/>
            <a:ext cx="4204811" cy="2011271"/>
          </a:xfrm>
          <a:prstGeom prst="rect">
            <a:avLst/>
          </a:prstGeom>
          <a:noFill/>
        </p:spPr>
      </p:pic>
      <p:pic>
        <p:nvPicPr>
          <p:cNvPr id="12296" name="Picture 8" descr="Genetics, Chromosomes, Rna, Dna, Biology, Mutations"/>
          <p:cNvPicPr>
            <a:picLocks noChangeAspect="1" noChangeArrowheads="1"/>
          </p:cNvPicPr>
          <p:nvPr/>
        </p:nvPicPr>
        <p:blipFill>
          <a:blip r:embed="rId3" cstate="print"/>
          <a:srcRect l="87294" t="8889" r="747" b="64444"/>
          <a:stretch>
            <a:fillRect/>
          </a:stretch>
        </p:blipFill>
        <p:spPr bwMode="auto">
          <a:xfrm>
            <a:off x="7239000" y="3200400"/>
            <a:ext cx="1437650" cy="345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533400" y="533400"/>
            <a:ext cx="1981200" cy="1676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990600" y="1066800"/>
            <a:ext cx="495300" cy="457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2699792" y="836712"/>
            <a:ext cx="2232248" cy="1872208"/>
          </a:xfrm>
          <a:prstGeom prst="rightArrow">
            <a:avLst>
              <a:gd name="adj1" fmla="val 50000"/>
              <a:gd name="adj2" fmla="val 344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699792" y="1250176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The Nucleus contains chromosomes</a:t>
            </a:r>
          </a:p>
        </p:txBody>
      </p:sp>
      <p:sp>
        <p:nvSpPr>
          <p:cNvPr id="11" name="Bent Arrow 10"/>
          <p:cNvSpPr/>
          <p:nvPr/>
        </p:nvSpPr>
        <p:spPr>
          <a:xfrm rot="10800000">
            <a:off x="6629400" y="3429000"/>
            <a:ext cx="1999456" cy="2304256"/>
          </a:xfrm>
          <a:prstGeom prst="bentArrow">
            <a:avLst>
              <a:gd name="adj1" fmla="val 61840"/>
              <a:gd name="adj2" fmla="val 50000"/>
              <a:gd name="adj3" fmla="val 25000"/>
              <a:gd name="adj4" fmla="val 171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4114802"/>
            <a:ext cx="182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The Chromosomes Contain </a:t>
            </a:r>
            <a:r>
              <a:rPr lang="en-GB" sz="2000" b="1" dirty="0">
                <a:solidFill>
                  <a:srgbClr val="FF0000"/>
                </a:solidFill>
              </a:rPr>
              <a:t>DNA</a:t>
            </a:r>
          </a:p>
        </p:txBody>
      </p:sp>
      <p:sp>
        <p:nvSpPr>
          <p:cNvPr id="15" name="Left Arrow 14"/>
          <p:cNvSpPr/>
          <p:nvPr/>
        </p:nvSpPr>
        <p:spPr>
          <a:xfrm>
            <a:off x="3581400" y="3657600"/>
            <a:ext cx="1008112" cy="2016224"/>
          </a:xfrm>
          <a:prstGeom prst="leftArrow">
            <a:avLst>
              <a:gd name="adj1" fmla="val 7748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11560" y="3794264"/>
            <a:ext cx="2880320" cy="18158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Your DNA contains </a:t>
            </a:r>
            <a:r>
              <a:rPr lang="en-GB" sz="3200" b="1" u="sng" dirty="0">
                <a:solidFill>
                  <a:srgbClr val="FF0000"/>
                </a:solidFill>
              </a:rPr>
              <a:t>Genes</a:t>
            </a:r>
            <a:r>
              <a:rPr lang="en-GB" sz="2000" dirty="0">
                <a:solidFill>
                  <a:srgbClr val="FF0000"/>
                </a:solidFill>
              </a:rPr>
              <a:t>. </a:t>
            </a:r>
            <a:r>
              <a:rPr lang="en-GB" sz="2000" dirty="0"/>
              <a:t>Your Genes code your characteristics like eye colour and hair colour.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38600" y="586740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FF0000"/>
                </a:solidFill>
                <a:latin typeface="Comic Sans MS" pitchFamily="66" charset="0"/>
              </a:rPr>
              <a:t>Self-assessment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8200" y="243840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Cell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914400" y="533400"/>
            <a:ext cx="457200" cy="7620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2400" y="152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Nucleus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91200" y="2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Chromosomes</a:t>
            </a:r>
          </a:p>
        </p:txBody>
      </p:sp>
      <p:pic>
        <p:nvPicPr>
          <p:cNvPr id="25" name="Picture 8" descr="Genetics, Chromosomes, Rna, Dna, Biology, Mutations"/>
          <p:cNvPicPr>
            <a:picLocks noChangeAspect="1" noChangeArrowheads="1"/>
          </p:cNvPicPr>
          <p:nvPr/>
        </p:nvPicPr>
        <p:blipFill>
          <a:blip r:embed="rId2" cstate="print"/>
          <a:srcRect l="87294" t="8889" r="747" b="64444"/>
          <a:stretch>
            <a:fillRect/>
          </a:stretch>
        </p:blipFill>
        <p:spPr bwMode="auto">
          <a:xfrm>
            <a:off x="6019800" y="533400"/>
            <a:ext cx="1676400" cy="2590800"/>
          </a:xfrm>
          <a:prstGeom prst="rect">
            <a:avLst/>
          </a:prstGeom>
          <a:noFill/>
        </p:spPr>
      </p:pic>
      <p:pic>
        <p:nvPicPr>
          <p:cNvPr id="26" name="Picture 4" descr="Genetics, Chromosomes, Rna, Dna, Biology, Mutations"/>
          <p:cNvPicPr>
            <a:picLocks noChangeAspect="1" noChangeArrowheads="1"/>
          </p:cNvPicPr>
          <p:nvPr/>
        </p:nvPicPr>
        <p:blipFill>
          <a:blip r:embed="rId2" cstate="print"/>
          <a:srcRect t="55556"/>
          <a:stretch>
            <a:fillRect/>
          </a:stretch>
        </p:blipFill>
        <p:spPr bwMode="auto">
          <a:xfrm>
            <a:off x="4648200" y="4038602"/>
            <a:ext cx="2611756" cy="1249271"/>
          </a:xfrm>
          <a:prstGeom prst="rect">
            <a:avLst/>
          </a:prstGeom>
          <a:noFill/>
        </p:spPr>
      </p:pic>
      <p:pic>
        <p:nvPicPr>
          <p:cNvPr id="27" name="Picture 2" descr="Biology, Cells, Cellular, Code, Deoxyribonucleic Aci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867400"/>
            <a:ext cx="2362200" cy="1181100"/>
          </a:xfrm>
          <a:prstGeom prst="rect">
            <a:avLst/>
          </a:prstGeom>
          <a:noFill/>
        </p:spPr>
      </p:pic>
      <p:sp>
        <p:nvSpPr>
          <p:cNvPr id="28" name="Right Brace 27"/>
          <p:cNvSpPr/>
          <p:nvPr/>
        </p:nvSpPr>
        <p:spPr>
          <a:xfrm rot="16200000">
            <a:off x="1752600" y="5105400"/>
            <a:ext cx="304800" cy="1676400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 descr="Mark, Check, Tick, Red, Correct, Symbol, Choice, Y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5867400"/>
            <a:ext cx="856804" cy="8927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8145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D7C391-2BD5-4B87-89BF-96B9DA73C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535368-889A-495C-A24E-AE7FEEC4304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DE22B23-0623-40B4-AF38-59616341D9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719</Words>
  <Application>Microsoft Office PowerPoint</Application>
  <PresentationFormat>On-screen Show (4:3)</PresentationFormat>
  <Paragraphs>125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Office Theme</vt:lpstr>
      <vt:lpstr>Chromosomes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Task:  Can you draw a line to match the object to definition?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80/20 – THINK! What do you NEED to cover with your set</dc:title>
  <dc:creator>Matt Holden</dc:creator>
  <cp:lastModifiedBy>Jessica Osmond</cp:lastModifiedBy>
  <cp:revision>2</cp:revision>
  <dcterms:created xsi:type="dcterms:W3CDTF">2020-04-05T09:33:24Z</dcterms:created>
  <dcterms:modified xsi:type="dcterms:W3CDTF">2020-09-17T10:48:49Z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