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5"/>
  </p:notesMasterIdLst>
  <p:sldIdLst>
    <p:sldId id="308" r:id="rId4"/>
    <p:sldId id="309" r:id="rId5"/>
    <p:sldId id="310" r:id="rId6"/>
    <p:sldId id="311" r:id="rId7"/>
    <p:sldId id="302" r:id="rId8"/>
    <p:sldId id="303" r:id="rId9"/>
    <p:sldId id="312" r:id="rId10"/>
    <p:sldId id="318" r:id="rId11"/>
    <p:sldId id="315" r:id="rId12"/>
    <p:sldId id="316" r:id="rId13"/>
    <p:sldId id="31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87955" autoAdjust="0"/>
  </p:normalViewPr>
  <p:slideViewPr>
    <p:cSldViewPr snapToGrid="0">
      <p:cViewPr varScale="1">
        <p:scale>
          <a:sx n="64" d="100"/>
          <a:sy n="64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BCABC-1891-4EA8-BE0D-3118CDD2628D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A6B15-45E8-41DC-9283-E479D769D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2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print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6A6B15-45E8-41DC-9283-E479D769DDA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766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print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6A6B15-45E8-41DC-9283-E479D769DDA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58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0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08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6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578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324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072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022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696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674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1731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56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50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075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478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857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219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9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744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95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375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1350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7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38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951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322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529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11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3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9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3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61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3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9A9E-2AA2-4C58-9F16-856DD795E67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Here’s an example exam-style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9EF0-1386-43CA-AF18-4060BD3CF38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‘Choosing what you do after leaving school is incredibly difficult. Students struggle to know where to turn for help.’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ighlight>
                  <a:srgbClr val="00FFFF"/>
                </a:highlight>
              </a:rPr>
              <a:t>Write the text of a leaflet </a:t>
            </a:r>
            <a:r>
              <a:rPr lang="en-GB" dirty="0">
                <a:highlight>
                  <a:srgbClr val="FF00FF"/>
                </a:highlight>
              </a:rPr>
              <a:t>for school students </a:t>
            </a:r>
            <a:r>
              <a:rPr lang="en-GB" dirty="0">
                <a:highlight>
                  <a:srgbClr val="00FF00"/>
                </a:highlight>
              </a:rPr>
              <a:t>advising your audience about what they can do to prepare to leave school.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(24 marks for content and organisation 16 marks for technical accuracy) [40 marks]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are advised to plan your answer to Question 5 before you start to write.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2145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708E-17F4-4DC3-8668-6AE321BE7F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GB" sz="3200" dirty="0"/>
              <a:t>Complete your self-reflection sheet and make changes or additions to your own answer in red pen.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5B6850-CF93-4D4A-85E5-378B19AF9766}"/>
              </a:ext>
            </a:extLst>
          </p:cNvPr>
          <p:cNvSpPr txBox="1"/>
          <p:nvPr/>
        </p:nvSpPr>
        <p:spPr>
          <a:xfrm>
            <a:off x="625337" y="182691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6429BB-786C-4F2A-A6C2-2EE8EDF50B5F}"/>
              </a:ext>
            </a:extLst>
          </p:cNvPr>
          <p:cNvSpPr txBox="1"/>
          <p:nvPr/>
        </p:nvSpPr>
        <p:spPr>
          <a:xfrm>
            <a:off x="625336" y="231148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ECF499-3B7E-475A-A60A-0B034AF51FC1}"/>
              </a:ext>
            </a:extLst>
          </p:cNvPr>
          <p:cNvSpPr txBox="1"/>
          <p:nvPr/>
        </p:nvSpPr>
        <p:spPr>
          <a:xfrm>
            <a:off x="625335" y="2792848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015F1-1229-4869-ADE9-FA86A1F0DD35}"/>
              </a:ext>
            </a:extLst>
          </p:cNvPr>
          <p:cNvSpPr txBox="1"/>
          <p:nvPr/>
        </p:nvSpPr>
        <p:spPr>
          <a:xfrm>
            <a:off x="625335" y="3291676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10C5E1-F3E3-43F4-8A2F-250B6ACC47DB}"/>
              </a:ext>
            </a:extLst>
          </p:cNvPr>
          <p:cNvSpPr txBox="1"/>
          <p:nvPr/>
        </p:nvSpPr>
        <p:spPr>
          <a:xfrm>
            <a:off x="628650" y="376583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972454-5BD3-4EFD-B818-7051B6DDAB4B}"/>
              </a:ext>
            </a:extLst>
          </p:cNvPr>
          <p:cNvSpPr txBox="1"/>
          <p:nvPr/>
        </p:nvSpPr>
        <p:spPr>
          <a:xfrm>
            <a:off x="628650" y="4245150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Paragraphs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A685BD-D1A2-4719-BBAB-663D9C705563}"/>
              </a:ext>
            </a:extLst>
          </p:cNvPr>
          <p:cNvSpPr txBox="1"/>
          <p:nvPr/>
        </p:nvSpPr>
        <p:spPr>
          <a:xfrm>
            <a:off x="628650" y="4728210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Sentences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118324-D4B6-4E4C-834F-B04583AED099}"/>
              </a:ext>
            </a:extLst>
          </p:cNvPr>
          <p:cNvSpPr txBox="1"/>
          <p:nvPr/>
        </p:nvSpPr>
        <p:spPr>
          <a:xfrm>
            <a:off x="630722" y="519318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Punctuation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E0A8E7-B8D3-491E-9BBA-74D19F25441F}"/>
              </a:ext>
            </a:extLst>
          </p:cNvPr>
          <p:cNvSpPr txBox="1"/>
          <p:nvPr/>
        </p:nvSpPr>
        <p:spPr>
          <a:xfrm>
            <a:off x="628239" y="5662488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Grammar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7FC262-A4A5-414B-879A-178C944104C5}"/>
              </a:ext>
            </a:extLst>
          </p:cNvPr>
          <p:cNvSpPr txBox="1"/>
          <p:nvPr/>
        </p:nvSpPr>
        <p:spPr>
          <a:xfrm>
            <a:off x="625335" y="6123542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Spelling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20DDBD-DAD3-4D1C-915F-E507436B33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65" t="23023" r="31047" b="20749"/>
          <a:stretch/>
        </p:blipFill>
        <p:spPr>
          <a:xfrm>
            <a:off x="2913321" y="1826915"/>
            <a:ext cx="5599957" cy="409542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4067577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E67452-C250-43EF-B565-7A8B040ACCC0}"/>
              </a:ext>
            </a:extLst>
          </p:cNvPr>
          <p:cNvSpPr/>
          <p:nvPr/>
        </p:nvSpPr>
        <p:spPr>
          <a:xfrm>
            <a:off x="397565" y="463826"/>
            <a:ext cx="3962400" cy="450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BF1D00-E635-443B-A9A4-94C7C9C2BC69}"/>
              </a:ext>
            </a:extLst>
          </p:cNvPr>
          <p:cNvSpPr txBox="1"/>
          <p:nvPr/>
        </p:nvSpPr>
        <p:spPr>
          <a:xfrm>
            <a:off x="405430" y="498825"/>
            <a:ext cx="39296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						                 10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59C728-F260-4637-967B-99152EF73E60}"/>
              </a:ext>
            </a:extLst>
          </p:cNvPr>
          <p:cNvSpPr txBox="1"/>
          <p:nvPr/>
        </p:nvSpPr>
        <p:spPr>
          <a:xfrm>
            <a:off x="6698968" y="498826"/>
            <a:ext cx="2325762" cy="57554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areas I am really strong at in my nonfiction writing: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areas I need to target to improve in my nonfiction writing: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0FC250-03C8-4DB6-9C22-F3FDA3006DED}"/>
              </a:ext>
            </a:extLst>
          </p:cNvPr>
          <p:cNvSpPr txBox="1"/>
          <p:nvPr/>
        </p:nvSpPr>
        <p:spPr>
          <a:xfrm>
            <a:off x="225285" y="-1"/>
            <a:ext cx="41098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Self-reflection sheet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339F56-4FE2-4A48-B597-C3368322A5BC}"/>
              </a:ext>
            </a:extLst>
          </p:cNvPr>
          <p:cNvSpPr txBox="1"/>
          <p:nvPr/>
        </p:nvSpPr>
        <p:spPr>
          <a:xfrm>
            <a:off x="4480476" y="51834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C1001A-BF7A-49B7-BA0B-6DCC0E56F54E}"/>
              </a:ext>
            </a:extLst>
          </p:cNvPr>
          <p:cNvSpPr txBox="1"/>
          <p:nvPr/>
        </p:nvSpPr>
        <p:spPr>
          <a:xfrm>
            <a:off x="4480475" y="100291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061A4-1903-40BC-9509-00D7D1F22F28}"/>
              </a:ext>
            </a:extLst>
          </p:cNvPr>
          <p:cNvSpPr txBox="1"/>
          <p:nvPr/>
        </p:nvSpPr>
        <p:spPr>
          <a:xfrm>
            <a:off x="4480474" y="1484277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C61DC8-DFD3-410A-8FD9-1F7F71F8716A}"/>
              </a:ext>
            </a:extLst>
          </p:cNvPr>
          <p:cNvSpPr txBox="1"/>
          <p:nvPr/>
        </p:nvSpPr>
        <p:spPr>
          <a:xfrm>
            <a:off x="4480474" y="198310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FF612C-8BDB-4DD3-AFAD-F14A6C9E4A5A}"/>
              </a:ext>
            </a:extLst>
          </p:cNvPr>
          <p:cNvSpPr txBox="1"/>
          <p:nvPr/>
        </p:nvSpPr>
        <p:spPr>
          <a:xfrm>
            <a:off x="4483789" y="245726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3B7C25-6692-4D26-91ED-A38B0B93900E}"/>
              </a:ext>
            </a:extLst>
          </p:cNvPr>
          <p:cNvSpPr txBox="1"/>
          <p:nvPr/>
        </p:nvSpPr>
        <p:spPr>
          <a:xfrm>
            <a:off x="4483789" y="2936579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Paragraphs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D90AF1-21F8-4777-9450-9A1223CD551E}"/>
              </a:ext>
            </a:extLst>
          </p:cNvPr>
          <p:cNvSpPr txBox="1"/>
          <p:nvPr/>
        </p:nvSpPr>
        <p:spPr>
          <a:xfrm>
            <a:off x="4483789" y="3419639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D91506-020D-4D29-9015-DF12F29D57FB}"/>
              </a:ext>
            </a:extLst>
          </p:cNvPr>
          <p:cNvSpPr txBox="1"/>
          <p:nvPr/>
        </p:nvSpPr>
        <p:spPr>
          <a:xfrm>
            <a:off x="4485861" y="388461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Punctuation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18ED7E-76D3-4454-BF94-9E8A79FC841F}"/>
              </a:ext>
            </a:extLst>
          </p:cNvPr>
          <p:cNvSpPr txBox="1"/>
          <p:nvPr/>
        </p:nvSpPr>
        <p:spPr>
          <a:xfrm>
            <a:off x="4483378" y="4353917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Grammar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C0B721-9058-4A0A-BBDE-C9D250C45005}"/>
              </a:ext>
            </a:extLst>
          </p:cNvPr>
          <p:cNvSpPr txBox="1"/>
          <p:nvPr/>
        </p:nvSpPr>
        <p:spPr>
          <a:xfrm>
            <a:off x="4480474" y="4814971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Spelling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C30AD8-88A7-46E9-BA34-F52B8A6E7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0" y="961145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FA6DABFD-F7CE-43F2-A8EE-B07F855750C7}"/>
              </a:ext>
            </a:extLst>
          </p:cNvPr>
          <p:cNvSpPr/>
          <p:nvPr/>
        </p:nvSpPr>
        <p:spPr>
          <a:xfrm>
            <a:off x="397565" y="1459360"/>
            <a:ext cx="3962400" cy="450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59E119-9A45-4D75-A9E9-5A37D7532EA8}"/>
              </a:ext>
            </a:extLst>
          </p:cNvPr>
          <p:cNvSpPr txBox="1"/>
          <p:nvPr/>
        </p:nvSpPr>
        <p:spPr>
          <a:xfrm>
            <a:off x="405430" y="1494360"/>
            <a:ext cx="39296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							       10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52B2F6-EB5F-475D-854F-BFFF45955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0" y="1944813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9B9A947-5CF5-4137-8C90-5444415F0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2459835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162D504-066E-42EF-A1F1-C2F2E5229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3443503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85A4732-025E-4B40-80EE-90F20EDD8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6" y="2951161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8472E66-D1BE-44FB-A956-1F0F626F2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3951636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9EE4560-6924-4432-9A75-493F9CC8D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4935304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61847AB-5A0B-4243-9D69-84378B405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6" y="4442962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4" name="Picture 43" descr="A close up of a logo&#10;&#10;Description automatically generated">
            <a:extLst>
              <a:ext uri="{FF2B5EF4-FFF2-40B4-BE49-F238E27FC236}">
                <a16:creationId xmlns:a16="http://schemas.microsoft.com/office/drawing/2014/main" id="{78D20A75-1765-4F15-BAAA-28A1C929FB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2433">
            <a:off x="3193773" y="5134920"/>
            <a:ext cx="1818861" cy="90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6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02B2-7BC1-4588-914A-26251637F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1192" cy="1325563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Form: The Text of a Leaflet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2881-C75C-43AD-AD8C-8B3BC28B0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8773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Here are the basic features the exam board are looking for: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 clear/apt/original title</a:t>
            </a:r>
          </a:p>
          <a:p>
            <a:r>
              <a:rPr lang="en-GB" dirty="0"/>
              <a:t>organisational devices such as inventive subheadings or boxes</a:t>
            </a:r>
          </a:p>
          <a:p>
            <a:r>
              <a:rPr lang="en-GB" dirty="0"/>
              <a:t>bullet points</a:t>
            </a:r>
          </a:p>
          <a:p>
            <a:r>
              <a:rPr lang="en-GB" dirty="0"/>
              <a:t>effectively/fluently sequenced paragraphs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346D5C-E925-493D-8956-1CEC866A19BA}"/>
              </a:ext>
            </a:extLst>
          </p:cNvPr>
          <p:cNvSpPr txBox="1"/>
          <p:nvPr/>
        </p:nvSpPr>
        <p:spPr>
          <a:xfrm>
            <a:off x="5326912" y="1825625"/>
            <a:ext cx="3242930" cy="2031325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Putting these elements into your leaflet text means you are showing the examiner you can write a specific form of writing and also that you think about the register, style and tone of your writing carefully, too!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B1CE43-D484-494B-8FA6-A41FA48D487C}"/>
              </a:ext>
            </a:extLst>
          </p:cNvPr>
          <p:cNvSpPr/>
          <p:nvPr/>
        </p:nvSpPr>
        <p:spPr>
          <a:xfrm>
            <a:off x="5326912" y="4014372"/>
            <a:ext cx="3242930" cy="1705944"/>
          </a:xfrm>
          <a:prstGeom prst="roundRect">
            <a:avLst/>
          </a:prstGeom>
          <a:solidFill>
            <a:srgbClr val="81E052"/>
          </a:solidFill>
          <a:ln w="127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tone (sound of writing) is confident and changes dependent on the point being made.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writing is appropriately formal or informal (register).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pace (speed) of the writing changes depending on the point being made.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5F1D7-EFDF-4F45-AA75-EDE3E49622E0}"/>
              </a:ext>
            </a:extLst>
          </p:cNvPr>
          <p:cNvSpPr txBox="1"/>
          <p:nvPr/>
        </p:nvSpPr>
        <p:spPr>
          <a:xfrm>
            <a:off x="7049387" y="3964242"/>
            <a:ext cx="1251134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BBB17D-E0C0-4402-97F9-C223CFF5156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759" y="5026717"/>
            <a:ext cx="372860" cy="45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8CC0-E274-4405-B5AD-FB3E549383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Purpose: Writing to Advise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DD23E0-FE03-4642-B452-2450662D8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667998"/>
              </p:ext>
            </p:extLst>
          </p:nvPr>
        </p:nvGraphicFramePr>
        <p:xfrm>
          <a:off x="628650" y="2108866"/>
          <a:ext cx="3741331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430">
                  <a:extLst>
                    <a:ext uri="{9D8B030D-6E8A-4147-A177-3AD203B41FA5}">
                      <a16:colId xmlns:a16="http://schemas.microsoft.com/office/drawing/2014/main" val="3979609543"/>
                    </a:ext>
                  </a:extLst>
                </a:gridCol>
                <a:gridCol w="2222901">
                  <a:extLst>
                    <a:ext uri="{9D8B030D-6E8A-4147-A177-3AD203B41FA5}">
                      <a16:colId xmlns:a16="http://schemas.microsoft.com/office/drawing/2014/main" val="3129984284"/>
                    </a:ext>
                  </a:extLst>
                </a:gridCol>
              </a:tblGrid>
              <a:tr h="238183">
                <a:tc>
                  <a:txBody>
                    <a:bodyPr/>
                    <a:lstStyle/>
                    <a:p>
                      <a:r>
                        <a:rPr lang="en-GB" sz="1800" dirty="0"/>
                        <a:t>Purpose: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WRITING TO PERSUADE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590321"/>
                  </a:ext>
                </a:extLst>
              </a:tr>
              <a:tr h="190018">
                <a:tc>
                  <a:txBody>
                    <a:bodyPr/>
                    <a:lstStyle/>
                    <a:p>
                      <a:r>
                        <a:rPr lang="en-GB" sz="1800" dirty="0"/>
                        <a:t>What is it?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Providing ways forward for someone.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75099"/>
                  </a:ext>
                </a:extLst>
              </a:tr>
              <a:tr h="190649">
                <a:tc>
                  <a:txBody>
                    <a:bodyPr/>
                    <a:lstStyle/>
                    <a:p>
                      <a:r>
                        <a:rPr lang="en-GB" sz="1800" dirty="0"/>
                        <a:t>What does it involve?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Not telling someone what to do but giving them options.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272060"/>
                  </a:ext>
                </a:extLst>
              </a:tr>
              <a:tr h="334652">
                <a:tc>
                  <a:txBody>
                    <a:bodyPr/>
                    <a:lstStyle/>
                    <a:p>
                      <a:r>
                        <a:rPr lang="en-GB" sz="1800" dirty="0"/>
                        <a:t>What key features do you often find in this type of writing?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b="1" dirty="0"/>
                        <a:t>Modal verbs </a:t>
                      </a:r>
                      <a:r>
                        <a:rPr lang="en-GB" sz="1200" dirty="0"/>
                        <a:t>(Should, could, would, will, must, won’t, etc – they modify or alter the meanings of verbs).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b="1" dirty="0"/>
                        <a:t>Pronouns</a:t>
                      </a:r>
                      <a:r>
                        <a:rPr lang="en-GB" sz="1200" dirty="0"/>
                        <a:t> (You, he, she, they, I, etc – they replace names).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dirty="0"/>
                        <a:t>An </a:t>
                      </a:r>
                      <a:r>
                        <a:rPr lang="en-GB" sz="1200" b="1" dirty="0"/>
                        <a:t>empathetic</a:t>
                      </a:r>
                      <a:r>
                        <a:rPr lang="en-GB" sz="1200" dirty="0"/>
                        <a:t> and </a:t>
                      </a:r>
                      <a:r>
                        <a:rPr lang="en-GB" sz="1200" b="1" dirty="0"/>
                        <a:t>understanding</a:t>
                      </a:r>
                      <a:r>
                        <a:rPr lang="en-GB" sz="1200" dirty="0"/>
                        <a:t> tone.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b="1" dirty="0"/>
                        <a:t>Imperative sentences </a:t>
                      </a:r>
                      <a:r>
                        <a:rPr lang="en-GB" sz="1200" dirty="0"/>
                        <a:t>(A sentence where you command someone to do.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48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972C76-7090-4D34-AA45-946A1C54A5F2}"/>
              </a:ext>
            </a:extLst>
          </p:cNvPr>
          <p:cNvSpPr txBox="1"/>
          <p:nvPr/>
        </p:nvSpPr>
        <p:spPr>
          <a:xfrm>
            <a:off x="4774020" y="2108866"/>
            <a:ext cx="3741329" cy="3139321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you are writing to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persuade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you are showing you understand what this purpose of writing involves.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means you are presenting your opinions around a topic, but convincing your audience that you are right. Using specific persuasive techniques can really help to make an audience sit up and listen to your opinions.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608759B-6031-4739-AE59-9C623943B8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83" y="4939604"/>
            <a:ext cx="1022256" cy="72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6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8CC0-E274-4405-B5AD-FB3E549383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GB" sz="2800" dirty="0"/>
              <a:t>Audience: School students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72C76-7090-4D34-AA45-946A1C54A5F2}"/>
              </a:ext>
            </a:extLst>
          </p:cNvPr>
          <p:cNvSpPr txBox="1"/>
          <p:nvPr/>
        </p:nvSpPr>
        <p:spPr>
          <a:xfrm>
            <a:off x="628650" y="1896215"/>
            <a:ext cx="7886700" cy="4493538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this exam question you are writing a speech to your school’s students and staff.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want to impress your audience and convince them that you are right when it comes to the topic of space exploration.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means: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Extensive vocabulary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carefully planned out structure that supports your ideas and how you get them across to your readers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Appealing to the school students and staff through your choice of writing to persuade and speech language techniques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B32FEDE-D69F-496F-A94E-9DC8C507B5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98252" y="439667"/>
            <a:ext cx="834747" cy="125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2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708E-17F4-4DC3-8668-6AE321BE7F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GB" sz="3200" dirty="0"/>
              <a:t>Complete your self-reflection sheet and make changes or additions to your own answer in red pen.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5B6850-CF93-4D4A-85E5-378B19AF9766}"/>
              </a:ext>
            </a:extLst>
          </p:cNvPr>
          <p:cNvSpPr txBox="1"/>
          <p:nvPr/>
        </p:nvSpPr>
        <p:spPr>
          <a:xfrm>
            <a:off x="625337" y="182691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6429BB-786C-4F2A-A6C2-2EE8EDF50B5F}"/>
              </a:ext>
            </a:extLst>
          </p:cNvPr>
          <p:cNvSpPr txBox="1"/>
          <p:nvPr/>
        </p:nvSpPr>
        <p:spPr>
          <a:xfrm>
            <a:off x="625336" y="231148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ECF499-3B7E-475A-A60A-0B034AF51FC1}"/>
              </a:ext>
            </a:extLst>
          </p:cNvPr>
          <p:cNvSpPr txBox="1"/>
          <p:nvPr/>
        </p:nvSpPr>
        <p:spPr>
          <a:xfrm>
            <a:off x="625335" y="2792848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015F1-1229-4869-ADE9-FA86A1F0DD35}"/>
              </a:ext>
            </a:extLst>
          </p:cNvPr>
          <p:cNvSpPr txBox="1"/>
          <p:nvPr/>
        </p:nvSpPr>
        <p:spPr>
          <a:xfrm>
            <a:off x="625335" y="3291676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10C5E1-F3E3-43F4-8A2F-250B6ACC47DB}"/>
              </a:ext>
            </a:extLst>
          </p:cNvPr>
          <p:cNvSpPr txBox="1"/>
          <p:nvPr/>
        </p:nvSpPr>
        <p:spPr>
          <a:xfrm>
            <a:off x="628650" y="376583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972454-5BD3-4EFD-B818-7051B6DDAB4B}"/>
              </a:ext>
            </a:extLst>
          </p:cNvPr>
          <p:cNvSpPr txBox="1"/>
          <p:nvPr/>
        </p:nvSpPr>
        <p:spPr>
          <a:xfrm>
            <a:off x="628650" y="4245150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Paragraphs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A685BD-D1A2-4719-BBAB-663D9C705563}"/>
              </a:ext>
            </a:extLst>
          </p:cNvPr>
          <p:cNvSpPr txBox="1"/>
          <p:nvPr/>
        </p:nvSpPr>
        <p:spPr>
          <a:xfrm>
            <a:off x="628650" y="4728210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Sentences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118324-D4B6-4E4C-834F-B04583AED099}"/>
              </a:ext>
            </a:extLst>
          </p:cNvPr>
          <p:cNvSpPr txBox="1"/>
          <p:nvPr/>
        </p:nvSpPr>
        <p:spPr>
          <a:xfrm>
            <a:off x="630722" y="519318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Punctuation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E0A8E7-B8D3-491E-9BBA-74D19F25441F}"/>
              </a:ext>
            </a:extLst>
          </p:cNvPr>
          <p:cNvSpPr txBox="1"/>
          <p:nvPr/>
        </p:nvSpPr>
        <p:spPr>
          <a:xfrm>
            <a:off x="628239" y="5662488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Grammar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7FC262-A4A5-414B-879A-178C944104C5}"/>
              </a:ext>
            </a:extLst>
          </p:cNvPr>
          <p:cNvSpPr txBox="1"/>
          <p:nvPr/>
        </p:nvSpPr>
        <p:spPr>
          <a:xfrm>
            <a:off x="625335" y="6123542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Spelling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20DDBD-DAD3-4D1C-915F-E507436B33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65" t="23023" r="31047" b="20749"/>
          <a:stretch/>
        </p:blipFill>
        <p:spPr>
          <a:xfrm>
            <a:off x="2913321" y="1826915"/>
            <a:ext cx="5599957" cy="409542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617169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E67452-C250-43EF-B565-7A8B040ACCC0}"/>
              </a:ext>
            </a:extLst>
          </p:cNvPr>
          <p:cNvSpPr/>
          <p:nvPr/>
        </p:nvSpPr>
        <p:spPr>
          <a:xfrm>
            <a:off x="397565" y="463826"/>
            <a:ext cx="3962400" cy="450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BF1D00-E635-443B-A9A4-94C7C9C2BC69}"/>
              </a:ext>
            </a:extLst>
          </p:cNvPr>
          <p:cNvSpPr txBox="1"/>
          <p:nvPr/>
        </p:nvSpPr>
        <p:spPr>
          <a:xfrm>
            <a:off x="405430" y="498825"/>
            <a:ext cx="39296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						                 10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59C728-F260-4637-967B-99152EF73E60}"/>
              </a:ext>
            </a:extLst>
          </p:cNvPr>
          <p:cNvSpPr txBox="1"/>
          <p:nvPr/>
        </p:nvSpPr>
        <p:spPr>
          <a:xfrm>
            <a:off x="6698968" y="498826"/>
            <a:ext cx="2325762" cy="57554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areas I am really strong at in my nonfiction writing: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areas I need to target to improve in my nonfiction writing: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0FC250-03C8-4DB6-9C22-F3FDA3006DED}"/>
              </a:ext>
            </a:extLst>
          </p:cNvPr>
          <p:cNvSpPr txBox="1"/>
          <p:nvPr/>
        </p:nvSpPr>
        <p:spPr>
          <a:xfrm>
            <a:off x="225285" y="-1"/>
            <a:ext cx="41098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Self-reflection sheet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339F56-4FE2-4A48-B597-C3368322A5BC}"/>
              </a:ext>
            </a:extLst>
          </p:cNvPr>
          <p:cNvSpPr txBox="1"/>
          <p:nvPr/>
        </p:nvSpPr>
        <p:spPr>
          <a:xfrm>
            <a:off x="4480476" y="51834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C1001A-BF7A-49B7-BA0B-6DCC0E56F54E}"/>
              </a:ext>
            </a:extLst>
          </p:cNvPr>
          <p:cNvSpPr txBox="1"/>
          <p:nvPr/>
        </p:nvSpPr>
        <p:spPr>
          <a:xfrm>
            <a:off x="4480475" y="100291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061A4-1903-40BC-9509-00D7D1F22F28}"/>
              </a:ext>
            </a:extLst>
          </p:cNvPr>
          <p:cNvSpPr txBox="1"/>
          <p:nvPr/>
        </p:nvSpPr>
        <p:spPr>
          <a:xfrm>
            <a:off x="4480474" y="1484277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C61DC8-DFD3-410A-8FD9-1F7F71F8716A}"/>
              </a:ext>
            </a:extLst>
          </p:cNvPr>
          <p:cNvSpPr txBox="1"/>
          <p:nvPr/>
        </p:nvSpPr>
        <p:spPr>
          <a:xfrm>
            <a:off x="4480474" y="198310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FF612C-8BDB-4DD3-AFAD-F14A6C9E4A5A}"/>
              </a:ext>
            </a:extLst>
          </p:cNvPr>
          <p:cNvSpPr txBox="1"/>
          <p:nvPr/>
        </p:nvSpPr>
        <p:spPr>
          <a:xfrm>
            <a:off x="4483789" y="245726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3B7C25-6692-4D26-91ED-A38B0B93900E}"/>
              </a:ext>
            </a:extLst>
          </p:cNvPr>
          <p:cNvSpPr txBox="1"/>
          <p:nvPr/>
        </p:nvSpPr>
        <p:spPr>
          <a:xfrm>
            <a:off x="4483789" y="2936579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Paragraphs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D90AF1-21F8-4777-9450-9A1223CD551E}"/>
              </a:ext>
            </a:extLst>
          </p:cNvPr>
          <p:cNvSpPr txBox="1"/>
          <p:nvPr/>
        </p:nvSpPr>
        <p:spPr>
          <a:xfrm>
            <a:off x="4483789" y="3419639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D91506-020D-4D29-9015-DF12F29D57FB}"/>
              </a:ext>
            </a:extLst>
          </p:cNvPr>
          <p:cNvSpPr txBox="1"/>
          <p:nvPr/>
        </p:nvSpPr>
        <p:spPr>
          <a:xfrm>
            <a:off x="4485861" y="388461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Punctuation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18ED7E-76D3-4454-BF94-9E8A79FC841F}"/>
              </a:ext>
            </a:extLst>
          </p:cNvPr>
          <p:cNvSpPr txBox="1"/>
          <p:nvPr/>
        </p:nvSpPr>
        <p:spPr>
          <a:xfrm>
            <a:off x="4483378" y="4353917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Grammar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C0B721-9058-4A0A-BBDE-C9D250C45005}"/>
              </a:ext>
            </a:extLst>
          </p:cNvPr>
          <p:cNvSpPr txBox="1"/>
          <p:nvPr/>
        </p:nvSpPr>
        <p:spPr>
          <a:xfrm>
            <a:off x="4480474" y="4814971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Spelling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C30AD8-88A7-46E9-BA34-F52B8A6E7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0" y="961145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FA6DABFD-F7CE-43F2-A8EE-B07F855750C7}"/>
              </a:ext>
            </a:extLst>
          </p:cNvPr>
          <p:cNvSpPr/>
          <p:nvPr/>
        </p:nvSpPr>
        <p:spPr>
          <a:xfrm>
            <a:off x="397565" y="1459360"/>
            <a:ext cx="3962400" cy="450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59E119-9A45-4D75-A9E9-5A37D7532EA8}"/>
              </a:ext>
            </a:extLst>
          </p:cNvPr>
          <p:cNvSpPr txBox="1"/>
          <p:nvPr/>
        </p:nvSpPr>
        <p:spPr>
          <a:xfrm>
            <a:off x="405430" y="1494360"/>
            <a:ext cx="39296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							       10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52B2F6-EB5F-475D-854F-BFFF45955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0" y="1944813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9B9A947-5CF5-4137-8C90-5444415F0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2459835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162D504-066E-42EF-A1F1-C2F2E5229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3443503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85A4732-025E-4B40-80EE-90F20EDD8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6" y="2951161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8472E66-D1BE-44FB-A956-1F0F626F2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3951636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9EE4560-6924-4432-9A75-493F9CC8D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4935304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61847AB-5A0B-4243-9D69-84378B405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6" y="4442962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4" name="Picture 43" descr="A close up of a logo&#10;&#10;Description automatically generated">
            <a:extLst>
              <a:ext uri="{FF2B5EF4-FFF2-40B4-BE49-F238E27FC236}">
                <a16:creationId xmlns:a16="http://schemas.microsoft.com/office/drawing/2014/main" id="{78D20A75-1765-4F15-BAAA-28A1C929FB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2433">
            <a:off x="3193773" y="5134920"/>
            <a:ext cx="1818861" cy="90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4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9A9E-2AA2-4C58-9F16-856DD795E67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Here’s an example exam-style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9EF0-1386-43CA-AF18-4060BD3CF38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‘Graffiti is so often seen as ugly and disgusting, but a lot of graffiti should be viewed as a work of art.’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ighlight>
                  <a:srgbClr val="00FFFF"/>
                </a:highlight>
              </a:rPr>
              <a:t>Write </a:t>
            </a:r>
            <a:r>
              <a:rPr lang="en-GB" dirty="0" smtClean="0">
                <a:highlight>
                  <a:srgbClr val="00FFFF"/>
                </a:highlight>
              </a:rPr>
              <a:t>a letter </a:t>
            </a:r>
            <a:r>
              <a:rPr lang="en-GB" dirty="0">
                <a:highlight>
                  <a:srgbClr val="FF00FF"/>
                </a:highlight>
              </a:rPr>
              <a:t>for a school competition </a:t>
            </a:r>
            <a:r>
              <a:rPr lang="en-GB" dirty="0">
                <a:highlight>
                  <a:srgbClr val="00FF00"/>
                </a:highlight>
              </a:rPr>
              <a:t>arguing your opinion about this statement.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(24 marks for content and organisation 16 marks for technical accuracy) [40 marks]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are advised to plan your answer to Question 5 before you start to write.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D9151F1-D87D-4375-9FA4-5212E60BA9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82293" y="-202019"/>
            <a:ext cx="2238153" cy="223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50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8CC0-E274-4405-B5AD-FB3E549383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Purpose: Writing to Argue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DD23E0-FE03-4642-B452-2450662D8E5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108866"/>
          <a:ext cx="3741331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430">
                  <a:extLst>
                    <a:ext uri="{9D8B030D-6E8A-4147-A177-3AD203B41FA5}">
                      <a16:colId xmlns:a16="http://schemas.microsoft.com/office/drawing/2014/main" val="3979609543"/>
                    </a:ext>
                  </a:extLst>
                </a:gridCol>
                <a:gridCol w="2222901">
                  <a:extLst>
                    <a:ext uri="{9D8B030D-6E8A-4147-A177-3AD203B41FA5}">
                      <a16:colId xmlns:a16="http://schemas.microsoft.com/office/drawing/2014/main" val="3129984284"/>
                    </a:ext>
                  </a:extLst>
                </a:gridCol>
              </a:tblGrid>
              <a:tr h="238183">
                <a:tc>
                  <a:txBody>
                    <a:bodyPr/>
                    <a:lstStyle/>
                    <a:p>
                      <a:r>
                        <a:rPr lang="en-GB" sz="1800" dirty="0"/>
                        <a:t>Purpose: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WRITING TO ARGUE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590321"/>
                  </a:ext>
                </a:extLst>
              </a:tr>
              <a:tr h="190018">
                <a:tc>
                  <a:txBody>
                    <a:bodyPr/>
                    <a:lstStyle/>
                    <a:p>
                      <a:r>
                        <a:rPr lang="en-GB" sz="1800" dirty="0"/>
                        <a:t>What is it?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Giving the case for one side of a debate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75099"/>
                  </a:ext>
                </a:extLst>
              </a:tr>
              <a:tr h="190649">
                <a:tc>
                  <a:txBody>
                    <a:bodyPr/>
                    <a:lstStyle/>
                    <a:p>
                      <a:r>
                        <a:rPr lang="en-GB" sz="1800" dirty="0"/>
                        <a:t>What does it involve?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Being aware of the other side of a debate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272060"/>
                  </a:ext>
                </a:extLst>
              </a:tr>
              <a:tr h="334652">
                <a:tc>
                  <a:txBody>
                    <a:bodyPr/>
                    <a:lstStyle/>
                    <a:p>
                      <a:r>
                        <a:rPr lang="en-GB" sz="1800" dirty="0"/>
                        <a:t>What key features do you often find in this type of writing?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Includes counter-arguments, rhetorical questions, facts, statistics, emotive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48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972C76-7090-4D34-AA45-946A1C54A5F2}"/>
              </a:ext>
            </a:extLst>
          </p:cNvPr>
          <p:cNvSpPr txBox="1"/>
          <p:nvPr/>
        </p:nvSpPr>
        <p:spPr>
          <a:xfrm>
            <a:off x="4774020" y="2108866"/>
            <a:ext cx="3741329" cy="286232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you are writing to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argue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you are showing you understand what this purpose of writing involves.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means you are presenting your opinions around a topic, but you are also showing an awareness of other arguments and conveying how these ideas are wrong in comparison to your own.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EF8D7-EFDC-473C-B8D0-18F674D165EB}"/>
              </a:ext>
            </a:extLst>
          </p:cNvPr>
          <p:cNvSpPr txBox="1"/>
          <p:nvPr/>
        </p:nvSpPr>
        <p:spPr>
          <a:xfrm>
            <a:off x="4774020" y="5212845"/>
            <a:ext cx="3741329" cy="138499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Writing to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argue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different to writing to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persuade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as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arguing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involves showing an awareness of others’ ideas but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arguing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they are wrong, whereas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persuading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means you talk about your own opinions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convince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audience you are right.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608759B-6031-4739-AE59-9C623943B8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132" y="5025985"/>
            <a:ext cx="1022256" cy="72676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224F314-208B-4935-B799-43971CBD459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23" y="59619"/>
            <a:ext cx="2131718" cy="163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87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8CC0-E274-4405-B5AD-FB3E549383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GB" sz="2800" dirty="0"/>
              <a:t>Audience: School competition judges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72C76-7090-4D34-AA45-946A1C54A5F2}"/>
              </a:ext>
            </a:extLst>
          </p:cNvPr>
          <p:cNvSpPr txBox="1"/>
          <p:nvPr/>
        </p:nvSpPr>
        <p:spPr>
          <a:xfrm>
            <a:off x="628650" y="1896215"/>
            <a:ext cx="7886700" cy="483209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this exam question you are writing </a:t>
            </a:r>
            <a:r>
              <a:rPr lang="en-GB" sz="2200" dirty="0">
                <a:solidFill>
                  <a:prstClr val="black"/>
                </a:solidFill>
                <a:latin typeface="Calibri" panose="020F0502020204030204"/>
              </a:rPr>
              <a:t>t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 your school’s competition judges who are likely to be teachers and maybe even the Headteacher.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want to impress your audience and convince them that you are right when it comes to the topic of space exploration.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means: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Extensive vocabulary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carefully planned out structure that supports your ideas and how you get them across to your readers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Appealing to judges through your choice of writing to argue and leaflet language techniques</a:t>
            </a:r>
          </a:p>
        </p:txBody>
      </p:sp>
    </p:spTree>
    <p:extLst>
      <p:ext uri="{BB962C8B-B14F-4D97-AF65-F5344CB8AC3E}">
        <p14:creationId xmlns:p14="http://schemas.microsoft.com/office/powerpoint/2010/main" val="3079364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5FC20FFEB924FB6AA678D6441D5BF" ma:contentTypeVersion="8" ma:contentTypeDescription="Create a new document." ma:contentTypeScope="" ma:versionID="1ac0c792b655add9680a99f9379e73c0">
  <xsd:schema xmlns:xsd="http://www.w3.org/2001/XMLSchema" xmlns:xs="http://www.w3.org/2001/XMLSchema" xmlns:p="http://schemas.microsoft.com/office/2006/metadata/properties" xmlns:ns2="2ee453fb-70d4-481f-b8ac-3f33dad850c1" xmlns:ns3="049f97e1-32ae-4d3d-9c64-63be60dba368" targetNamespace="http://schemas.microsoft.com/office/2006/metadata/properties" ma:root="true" ma:fieldsID="c35a207da0f87ea1a58ccf35b1a207c4" ns2:_="" ns3:_="">
    <xsd:import namespace="2ee453fb-70d4-481f-b8ac-3f33dad850c1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453fb-70d4-481f-b8ac-3f33dad85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2F32EA-4CA2-451F-863D-7C996125BFB7}"/>
</file>

<file path=customXml/itemProps2.xml><?xml version="1.0" encoding="utf-8"?>
<ds:datastoreItem xmlns:ds="http://schemas.openxmlformats.org/officeDocument/2006/customXml" ds:itemID="{87B6FB0A-545E-43C2-B8C3-44062AF39052}"/>
</file>

<file path=customXml/itemProps3.xml><?xml version="1.0" encoding="utf-8"?>
<ds:datastoreItem xmlns:ds="http://schemas.openxmlformats.org/officeDocument/2006/customXml" ds:itemID="{4C6F951A-ACED-4DF0-A9F9-9E40551A148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989</Words>
  <Application>Microsoft Office PowerPoint</Application>
  <PresentationFormat>On-screen Show (4:3)</PresentationFormat>
  <Paragraphs>157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2_Office Theme</vt:lpstr>
      <vt:lpstr>Here’s an example exam-style question:</vt:lpstr>
      <vt:lpstr>Form: The Text of a Leaflet</vt:lpstr>
      <vt:lpstr>Purpose: Writing to Advise</vt:lpstr>
      <vt:lpstr>Audience: School students</vt:lpstr>
      <vt:lpstr>Complete your self-reflection sheet and make changes or additions to your own answer in red pen.</vt:lpstr>
      <vt:lpstr>PowerPoint Presentation</vt:lpstr>
      <vt:lpstr>Here’s an example exam-style question:</vt:lpstr>
      <vt:lpstr>Purpose: Writing to Argue</vt:lpstr>
      <vt:lpstr>Audience: School competition judges</vt:lpstr>
      <vt:lpstr>Complete your self-reflection sheet and make changes or additions to your own answer in red pen.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Wassell</dc:creator>
  <cp:lastModifiedBy>Lisa Willetts</cp:lastModifiedBy>
  <cp:revision>91</cp:revision>
  <dcterms:created xsi:type="dcterms:W3CDTF">2019-03-24T18:17:41Z</dcterms:created>
  <dcterms:modified xsi:type="dcterms:W3CDTF">2020-03-12T10:38:04Z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0x01010057A5FC20FFEB924FB6AA678D6441D5BF</vt:lpwstr>
  </property>
</Properties>
</file>