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B9989AC-EC19-422F-8352-58147A29D454}">
          <p14:sldIdLst>
            <p14:sldId id="256"/>
          </p14:sldIdLst>
        </p14:section>
        <p14:section name="15" id="{8802871E-7D01-4CA5-8C36-24ED896519E7}">
          <p14:sldIdLst>
            <p14:sldId id="257"/>
            <p14:sldId id="258"/>
          </p14:sldIdLst>
        </p14:section>
        <p14:section name="30" id="{ACE8BD60-9C85-4FC4-BEDD-D2267A04EB4A}">
          <p14:sldIdLst>
            <p14:sldId id="259"/>
            <p14:sldId id="260"/>
            <p14:sldId id="261"/>
            <p14:sldId id="262"/>
            <p14:sldId id="263"/>
          </p14:sldIdLst>
        </p14:section>
        <p14:section name="40" id="{E3B85122-C77C-45CC-B563-DC2751A861AA}">
          <p14:sldIdLst>
            <p14:sldId id="265"/>
          </p14:sldIdLst>
        </p14:section>
        <p14:section name="55" id="{CA7C71E6-0FC6-4ED4-80A2-6E31E546ABB2}">
          <p14:sldIdLst>
            <p14:sldId id="266"/>
          </p14:sldIdLst>
        </p14:section>
        <p14:section name="65" id="{895FEDCB-B8B1-4632-A9B7-A7FB9969D76B}">
          <p14:sldIdLst>
            <p14:sldId id="267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73" autoAdjust="0"/>
  </p:normalViewPr>
  <p:slideViewPr>
    <p:cSldViewPr>
      <p:cViewPr varScale="1">
        <p:scale>
          <a:sx n="68" d="100"/>
          <a:sy n="68" d="100"/>
        </p:scale>
        <p:origin x="57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EA4E3-948B-42DA-87EE-4F8616527ACD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41BED-154A-4C7A-B016-0436EF52C6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492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https://www.youtube.com/watch?v=g0V1yRrjMmM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41BED-154A-4C7A-B016-0436EF52C6F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606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1CBF7-B86D-44A4-AD09-BC4BF84A7CC0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DC0C-A236-41A4-AC15-A3D66E26F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38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1CBF7-B86D-44A4-AD09-BC4BF84A7CC0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DC0C-A236-41A4-AC15-A3D66E26F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73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1CBF7-B86D-44A4-AD09-BC4BF84A7CC0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DC0C-A236-41A4-AC15-A3D66E26F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15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1CBF7-B86D-44A4-AD09-BC4BF84A7CC0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DC0C-A236-41A4-AC15-A3D66E26F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267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1CBF7-B86D-44A4-AD09-BC4BF84A7CC0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DC0C-A236-41A4-AC15-A3D66E26F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803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1CBF7-B86D-44A4-AD09-BC4BF84A7CC0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DC0C-A236-41A4-AC15-A3D66E26F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9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1CBF7-B86D-44A4-AD09-BC4BF84A7CC0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DC0C-A236-41A4-AC15-A3D66E26F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90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1CBF7-B86D-44A4-AD09-BC4BF84A7CC0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DC0C-A236-41A4-AC15-A3D66E26F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10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1CBF7-B86D-44A4-AD09-BC4BF84A7CC0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DC0C-A236-41A4-AC15-A3D66E26F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522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1CBF7-B86D-44A4-AD09-BC4BF84A7CC0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DC0C-A236-41A4-AC15-A3D66E26F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02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1CBF7-B86D-44A4-AD09-BC4BF84A7CC0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DC0C-A236-41A4-AC15-A3D66E26F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59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1CBF7-B86D-44A4-AD09-BC4BF84A7CC0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4DC0C-A236-41A4-AC15-A3D66E26F3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558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0"/>
            <a:ext cx="7772400" cy="1470025"/>
          </a:xfrm>
        </p:spPr>
        <p:txBody>
          <a:bodyPr/>
          <a:lstStyle/>
          <a:p>
            <a:pPr algn="l"/>
            <a:r>
              <a:rPr lang="en-GB" u="sng" dirty="0" smtClean="0">
                <a:solidFill>
                  <a:srgbClr val="7030A0"/>
                </a:solidFill>
              </a:rPr>
              <a:t>Poetry analysis  </a:t>
            </a:r>
            <a:r>
              <a:rPr lang="en-GB" u="sng" dirty="0" smtClean="0"/>
              <a:t/>
            </a:r>
            <a:br>
              <a:rPr lang="en-GB" u="sng" dirty="0" smtClean="0"/>
            </a:br>
            <a:r>
              <a:rPr lang="en-GB" u="sng" dirty="0" smtClean="0"/>
              <a:t>Bayonet Charge – Ted Hughes</a:t>
            </a:r>
            <a:endParaRPr lang="en-GB" u="sng" dirty="0"/>
          </a:p>
        </p:txBody>
      </p:sp>
      <p:pic>
        <p:nvPicPr>
          <p:cNvPr id="1026" name="Picture 2" descr="https://pixabay.com/static/uploads/photo/2014/03/24/13/44/gatling-gun-294218_960_7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346277"/>
            <a:ext cx="3143449" cy="306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72200" y="0"/>
            <a:ext cx="2997696" cy="365125"/>
          </a:xfrm>
        </p:spPr>
        <p:txBody>
          <a:bodyPr/>
          <a:lstStyle/>
          <a:p>
            <a:fld id="{7EF17DC9-32F0-4003-BDFC-38C28B404271}" type="datetime2">
              <a:rPr lang="en-GB" sz="1600" u="sng" smtClean="0">
                <a:solidFill>
                  <a:schemeClr val="tx1"/>
                </a:solidFill>
              </a:rPr>
              <a:t>Friday, 14 February 2020</a:t>
            </a:fld>
            <a:endParaRPr lang="en-GB" sz="1600" u="sng" dirty="0">
              <a:solidFill>
                <a:schemeClr val="tx1"/>
              </a:solidFill>
            </a:endParaRPr>
          </a:p>
        </p:txBody>
      </p:sp>
      <p:pic>
        <p:nvPicPr>
          <p:cNvPr id="1028" name="Picture 4" descr="https://www.carstickers.com/prodimages/1314_soldier_sticker_deca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4589" y="3645024"/>
            <a:ext cx="2838298" cy="277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557221"/>
            <a:ext cx="79208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Complete the starter worksheet.</a:t>
            </a:r>
          </a:p>
          <a:p>
            <a:endParaRPr lang="en-GB" sz="2800" dirty="0">
              <a:solidFill>
                <a:srgbClr val="FF0000"/>
              </a:solidFill>
            </a:endParaRPr>
          </a:p>
          <a:p>
            <a:r>
              <a:rPr lang="en-GB" sz="2800" b="1" dirty="0" smtClean="0">
                <a:solidFill>
                  <a:srgbClr val="FF0000"/>
                </a:solidFill>
              </a:rPr>
              <a:t>You need to add different thoughts and emotions to the different points on no-man’s land.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91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PEE becomes… PETAZL!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1484784"/>
            <a:ext cx="238660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Point</a:t>
            </a:r>
          </a:p>
          <a:p>
            <a:r>
              <a:rPr lang="en-GB" dirty="0" smtClean="0"/>
              <a:t>Evidence</a:t>
            </a:r>
          </a:p>
          <a:p>
            <a:r>
              <a:rPr lang="en-GB" dirty="0" smtClean="0"/>
              <a:t>Technique</a:t>
            </a:r>
          </a:p>
          <a:p>
            <a:r>
              <a:rPr lang="en-GB" dirty="0" smtClean="0"/>
              <a:t>Analysis</a:t>
            </a:r>
          </a:p>
          <a:p>
            <a:r>
              <a:rPr lang="en-GB" dirty="0" smtClean="0"/>
              <a:t>Zoom (in on a word or phrase)</a:t>
            </a:r>
          </a:p>
          <a:p>
            <a:r>
              <a:rPr lang="en-GB" dirty="0" smtClean="0"/>
              <a:t>Link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851920" y="1844824"/>
            <a:ext cx="48245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Use one of your quotes sheets to create a </a:t>
            </a:r>
            <a:r>
              <a:rPr lang="en-GB" sz="2400" dirty="0" smtClean="0"/>
              <a:t>PETAZL </a:t>
            </a:r>
            <a:r>
              <a:rPr lang="en-GB" sz="2400" dirty="0"/>
              <a:t>paragraph about </a:t>
            </a:r>
            <a:r>
              <a:rPr lang="en-GB" sz="2400" dirty="0" smtClean="0"/>
              <a:t>Bayonet Charge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>
                <a:solidFill>
                  <a:srgbClr val="FFC000"/>
                </a:solidFill>
              </a:rPr>
              <a:t>EC: </a:t>
            </a:r>
            <a:r>
              <a:rPr lang="en-GB" sz="2400" dirty="0" smtClean="0">
                <a:solidFill>
                  <a:srgbClr val="FFC000"/>
                </a:solidFill>
              </a:rPr>
              <a:t>Write two PETAZL paragraphs and link them together.</a:t>
            </a:r>
            <a:endParaRPr lang="en-GB" sz="2400" dirty="0">
              <a:solidFill>
                <a:srgbClr val="FFC000"/>
              </a:solidFill>
            </a:endParaRPr>
          </a:p>
          <a:p>
            <a:endParaRPr lang="en-GB" sz="2400" dirty="0"/>
          </a:p>
          <a:p>
            <a:r>
              <a:rPr lang="en-GB" sz="2400" dirty="0">
                <a:solidFill>
                  <a:srgbClr val="00B050"/>
                </a:solidFill>
              </a:rPr>
              <a:t>MC:  </a:t>
            </a:r>
            <a:r>
              <a:rPr lang="en-GB" sz="2400" dirty="0" smtClean="0">
                <a:solidFill>
                  <a:srgbClr val="00B050"/>
                </a:solidFill>
              </a:rPr>
              <a:t>Include a range of connectives within your paragraphs. </a:t>
            </a:r>
            <a:endParaRPr lang="en-GB" sz="2400" dirty="0">
              <a:solidFill>
                <a:srgbClr val="00B05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11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Analysing poetry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Success criteria:</a:t>
            </a:r>
          </a:p>
          <a:p>
            <a:endParaRPr lang="en-GB" dirty="0"/>
          </a:p>
          <a:p>
            <a:r>
              <a:rPr lang="en-GB" dirty="0" smtClean="0"/>
              <a:t>1) Evidence (Quotes)</a:t>
            </a:r>
          </a:p>
          <a:p>
            <a:r>
              <a:rPr lang="en-GB" dirty="0" smtClean="0"/>
              <a:t>2) Key idea or interpretation</a:t>
            </a:r>
          </a:p>
          <a:p>
            <a:r>
              <a:rPr lang="en-GB" dirty="0" smtClean="0"/>
              <a:t>3) Effects on the reader</a:t>
            </a:r>
          </a:p>
          <a:p>
            <a:r>
              <a:rPr lang="en-GB" dirty="0" smtClean="0"/>
              <a:t>4) Language devices – why?</a:t>
            </a:r>
          </a:p>
          <a:p>
            <a:r>
              <a:rPr lang="en-GB" dirty="0" smtClean="0"/>
              <a:t>5) Analysis/explanation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76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u="sng" dirty="0" smtClean="0"/>
              <a:t>Explode the quote</a:t>
            </a:r>
            <a:endParaRPr lang="en-GB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411760" y="3501008"/>
            <a:ext cx="432048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Key Quote:</a:t>
            </a:r>
          </a:p>
          <a:p>
            <a:pPr algn="ctr"/>
            <a:endParaRPr lang="en-GB" b="1" i="1" dirty="0"/>
          </a:p>
          <a:p>
            <a:pPr algn="ctr"/>
            <a:endParaRPr lang="en-GB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03920" y="2204864"/>
            <a:ext cx="2655912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Name of language device used: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228184" y="2204864"/>
            <a:ext cx="2655912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Emotion conveyed: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4797152"/>
            <a:ext cx="2655912" cy="175432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What do you associate with the word/phrase ‘_________’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228184" y="4935651"/>
            <a:ext cx="2655912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Effect on the reader: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993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To describe the key themes of ‘Bayonet Charge’ (4)</a:t>
            </a:r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To explain how Hughes uses language to engage the reader (5)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To evaluate how the structure helps to get across these ideas (6)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17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Bayonet Charge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This is about a soldier who is charging over no man’s land.</a:t>
            </a:r>
          </a:p>
          <a:p>
            <a:r>
              <a:rPr lang="en-GB" dirty="0" smtClean="0"/>
              <a:t>It tells us in lots of detail the different emotions he experiences as he is running.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4: Use the highlighters to find all the different emotions he experiences. Label them.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5: Explain how his thoughts change as he continues.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6: The ‘hare’ mentioned in the poem could be a real hare or it could be a metaphor for something. What do you think it might be? Why?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96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/>
              <a:t>Suddenly he awoke and was running- raw</a:t>
            </a:r>
          </a:p>
          <a:p>
            <a:pPr marL="0" indent="0">
              <a:buNone/>
            </a:pPr>
            <a:r>
              <a:rPr lang="en-GB" sz="2400" dirty="0"/>
              <a:t>In raw-seamed hot khaki, his sweat heavy,</a:t>
            </a:r>
          </a:p>
          <a:p>
            <a:pPr marL="0" indent="0">
              <a:buNone/>
            </a:pPr>
            <a:r>
              <a:rPr lang="en-GB" sz="2400" dirty="0"/>
              <a:t>Stumbling across a field of clods towards a green hedge</a:t>
            </a:r>
          </a:p>
          <a:p>
            <a:pPr marL="0" indent="0">
              <a:buNone/>
            </a:pPr>
            <a:r>
              <a:rPr lang="en-GB" sz="2400" dirty="0"/>
              <a:t>That dazzled with rifle fire, hearing</a:t>
            </a:r>
          </a:p>
          <a:p>
            <a:pPr marL="0" indent="0">
              <a:buNone/>
            </a:pPr>
            <a:r>
              <a:rPr lang="en-GB" sz="2400" dirty="0"/>
              <a:t>Bullets smacking the belly out of the air -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659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/>
              <a:t>He lugged a rifle numb as a smashed arm;</a:t>
            </a:r>
          </a:p>
          <a:p>
            <a:pPr marL="0" indent="0">
              <a:buNone/>
            </a:pPr>
            <a:r>
              <a:rPr lang="en-GB" sz="2400" dirty="0"/>
              <a:t>The patriotic tear that had brimmed in his eye</a:t>
            </a:r>
          </a:p>
          <a:p>
            <a:pPr marL="0" indent="0">
              <a:buNone/>
            </a:pPr>
            <a:r>
              <a:rPr lang="en-GB" sz="2400" dirty="0"/>
              <a:t>Sweating like molten iron from the centre of his chest, -</a:t>
            </a:r>
          </a:p>
          <a:p>
            <a:pPr marL="0" indent="0">
              <a:buNone/>
            </a:pPr>
            <a:r>
              <a:rPr lang="en-GB" sz="2400" dirty="0"/>
              <a:t>In bewilderment then he almost stopped -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60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In what cold clockwork of the stars and the nations</a:t>
            </a:r>
          </a:p>
          <a:p>
            <a:pPr marL="0" indent="0">
              <a:buNone/>
            </a:pPr>
            <a:r>
              <a:rPr lang="en-GB" sz="2400" dirty="0"/>
              <a:t>Was he the hand pointing that second? He was running</a:t>
            </a:r>
          </a:p>
          <a:p>
            <a:pPr marL="0" indent="0">
              <a:buNone/>
            </a:pPr>
            <a:r>
              <a:rPr lang="en-GB" sz="2400" dirty="0"/>
              <a:t>Like a man who has jumped up in the dark and runs</a:t>
            </a:r>
          </a:p>
          <a:p>
            <a:pPr marL="0" indent="0">
              <a:buNone/>
            </a:pPr>
            <a:r>
              <a:rPr lang="en-GB" sz="2400" dirty="0"/>
              <a:t>Listening between his footfalls for the reason</a:t>
            </a:r>
          </a:p>
          <a:p>
            <a:pPr marL="0" indent="0">
              <a:buNone/>
            </a:pPr>
            <a:r>
              <a:rPr lang="en-GB" sz="2400" dirty="0"/>
              <a:t>Of his still running, and his foot hung like</a:t>
            </a:r>
          </a:p>
          <a:p>
            <a:pPr marL="0" indent="0">
              <a:buNone/>
            </a:pPr>
            <a:r>
              <a:rPr lang="en-GB" sz="2400" dirty="0"/>
              <a:t>Statuary in mid-stride.</a:t>
            </a:r>
          </a:p>
        </p:txBody>
      </p:sp>
    </p:spTree>
    <p:extLst>
      <p:ext uri="{BB962C8B-B14F-4D97-AF65-F5344CB8AC3E}">
        <p14:creationId xmlns:p14="http://schemas.microsoft.com/office/powerpoint/2010/main" val="368977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/>
              <a:t>Then the shot-slashed furrows</a:t>
            </a:r>
          </a:p>
          <a:p>
            <a:pPr marL="0" indent="0">
              <a:buNone/>
            </a:pPr>
            <a:r>
              <a:rPr lang="en-GB" sz="2400" dirty="0"/>
              <a:t>Threw up a yellow hare that rolled like a flame</a:t>
            </a:r>
          </a:p>
          <a:p>
            <a:pPr marL="0" indent="0">
              <a:buNone/>
            </a:pPr>
            <a:r>
              <a:rPr lang="en-GB" sz="2400" dirty="0"/>
              <a:t>And crawled in a threshing circle, its mouth wide</a:t>
            </a:r>
          </a:p>
          <a:p>
            <a:pPr marL="0" indent="0">
              <a:buNone/>
            </a:pPr>
            <a:r>
              <a:rPr lang="en-GB" sz="2400" dirty="0"/>
              <a:t>Open silent, its eyes standing out.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610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/>
              <a:t>He plunged past with his bayonet toward the green hedge,</a:t>
            </a:r>
          </a:p>
          <a:p>
            <a:pPr marL="0" indent="0">
              <a:buNone/>
            </a:pPr>
            <a:r>
              <a:rPr lang="en-GB" sz="2400" dirty="0"/>
              <a:t>King, honour, human dignity, etcetera</a:t>
            </a:r>
          </a:p>
          <a:p>
            <a:pPr marL="0" indent="0">
              <a:buNone/>
            </a:pPr>
            <a:r>
              <a:rPr lang="en-GB" sz="2400" dirty="0"/>
              <a:t>Dropped like luxuries in a yelling alarm</a:t>
            </a:r>
          </a:p>
          <a:p>
            <a:pPr marL="0" indent="0">
              <a:buNone/>
            </a:pPr>
            <a:r>
              <a:rPr lang="en-GB" sz="2400" dirty="0"/>
              <a:t>To get out of that blue crackling air</a:t>
            </a:r>
          </a:p>
          <a:p>
            <a:pPr marL="0" indent="0">
              <a:buNone/>
            </a:pPr>
            <a:r>
              <a:rPr lang="en-GB" sz="2400" dirty="0"/>
              <a:t>His terror’s touchy dynamite.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432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“Explode the Quote!”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059832" y="1988840"/>
            <a:ext cx="58326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sz="2400" dirty="0" smtClean="0"/>
              <a:t>In your groups, each person to choose ONE key quote and complete a ‘explode the quote’ sheet. That means if your group has four members then you should complete four sheets!</a:t>
            </a:r>
          </a:p>
          <a:p>
            <a:endParaRPr lang="en-GB" sz="2400" dirty="0"/>
          </a:p>
          <a:p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EC: Explain the interpretations you made.</a:t>
            </a:r>
          </a:p>
          <a:p>
            <a:endParaRPr lang="en-GB" sz="2400" dirty="0"/>
          </a:p>
          <a:p>
            <a:r>
              <a:rPr lang="en-GB" sz="2400" dirty="0" smtClean="0">
                <a:solidFill>
                  <a:srgbClr val="00B050"/>
                </a:solidFill>
              </a:rPr>
              <a:t>MC: Peer assess each other’s sheets and add extra ideas on to their work. 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628800"/>
            <a:ext cx="23762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/>
              <a:t>Group 1: David, </a:t>
            </a:r>
            <a:r>
              <a:rPr lang="en-GB" altLang="en-US" dirty="0" err="1"/>
              <a:t>Junaid</a:t>
            </a:r>
            <a:r>
              <a:rPr lang="en-GB" altLang="en-US" dirty="0"/>
              <a:t>, </a:t>
            </a:r>
            <a:r>
              <a:rPr lang="en-GB" altLang="en-US" dirty="0" err="1"/>
              <a:t>Sobiya</a:t>
            </a:r>
            <a:r>
              <a:rPr lang="en-GB" altLang="en-US" dirty="0"/>
              <a:t>, </a:t>
            </a:r>
            <a:r>
              <a:rPr lang="en-GB" altLang="en-US" dirty="0" err="1" smtClean="0"/>
              <a:t>Remmi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Ikkrah</a:t>
            </a:r>
            <a:endParaRPr lang="en-GB" altLang="en-US" dirty="0"/>
          </a:p>
          <a:p>
            <a:r>
              <a:rPr lang="en-GB" altLang="en-US" dirty="0"/>
              <a:t>Group 2: </a:t>
            </a:r>
            <a:r>
              <a:rPr lang="en-GB" altLang="en-US" dirty="0" err="1"/>
              <a:t>Samah</a:t>
            </a:r>
            <a:r>
              <a:rPr lang="en-GB" altLang="en-US" dirty="0"/>
              <a:t>, </a:t>
            </a:r>
            <a:r>
              <a:rPr lang="en-GB" altLang="en-US" dirty="0" err="1"/>
              <a:t>Zaynab</a:t>
            </a:r>
            <a:r>
              <a:rPr lang="en-GB" altLang="en-US" dirty="0"/>
              <a:t>, Mohammad, </a:t>
            </a:r>
            <a:r>
              <a:rPr lang="en-GB" altLang="en-US" dirty="0" err="1"/>
              <a:t>Nawal</a:t>
            </a:r>
            <a:endParaRPr lang="en-GB" altLang="en-US" dirty="0"/>
          </a:p>
          <a:p>
            <a:r>
              <a:rPr lang="en-GB" altLang="en-US" dirty="0"/>
              <a:t>Group 3: </a:t>
            </a:r>
            <a:r>
              <a:rPr lang="en-GB" altLang="en-US" dirty="0" err="1"/>
              <a:t>Anastasija</a:t>
            </a:r>
            <a:r>
              <a:rPr lang="en-GB" altLang="en-US" dirty="0"/>
              <a:t>, Madalina, </a:t>
            </a:r>
            <a:r>
              <a:rPr lang="en-GB" altLang="en-US" dirty="0" err="1"/>
              <a:t>Danesh</a:t>
            </a:r>
            <a:r>
              <a:rPr lang="en-GB" altLang="en-US" dirty="0"/>
              <a:t>, Abdul</a:t>
            </a:r>
          </a:p>
          <a:p>
            <a:r>
              <a:rPr lang="en-GB" altLang="en-US" dirty="0"/>
              <a:t>Group 4: Vali, </a:t>
            </a:r>
            <a:r>
              <a:rPr lang="en-GB" altLang="en-US" dirty="0" err="1"/>
              <a:t>Sarpreet</a:t>
            </a:r>
            <a:r>
              <a:rPr lang="en-GB" altLang="en-US" dirty="0"/>
              <a:t>, </a:t>
            </a:r>
            <a:r>
              <a:rPr lang="en-GB" altLang="en-US" dirty="0" err="1"/>
              <a:t>Akeel</a:t>
            </a:r>
            <a:r>
              <a:rPr lang="en-GB" altLang="en-US" dirty="0"/>
              <a:t>, Zac</a:t>
            </a:r>
          </a:p>
          <a:p>
            <a:r>
              <a:rPr lang="en-GB" altLang="en-US" dirty="0"/>
              <a:t>Group 5: </a:t>
            </a:r>
            <a:r>
              <a:rPr lang="en-GB" altLang="en-US" dirty="0" err="1"/>
              <a:t>Amisha</a:t>
            </a:r>
            <a:r>
              <a:rPr lang="en-GB" altLang="en-US" dirty="0"/>
              <a:t>, </a:t>
            </a:r>
            <a:r>
              <a:rPr lang="en-GB" altLang="en-US" dirty="0" err="1"/>
              <a:t>Sakeena</a:t>
            </a:r>
            <a:r>
              <a:rPr lang="en-GB" altLang="en-US" dirty="0"/>
              <a:t>, </a:t>
            </a:r>
            <a:r>
              <a:rPr lang="en-GB" altLang="en-US" dirty="0" err="1" smtClean="0"/>
              <a:t>Aliyaan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26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606</Words>
  <Application>Microsoft Office PowerPoint</Application>
  <PresentationFormat>On-screen Show (4:3)</PresentationFormat>
  <Paragraphs>81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Poetry analysis   Bayonet Charge – Ted Hughes</vt:lpstr>
      <vt:lpstr>Learning objectives</vt:lpstr>
      <vt:lpstr>Bayonet Charge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“Explode the Quote!”</vt:lpstr>
      <vt:lpstr>PEE becomes… PETAZL!</vt:lpstr>
      <vt:lpstr>Analysing poetry</vt:lpstr>
      <vt:lpstr>Explode the quote</vt:lpstr>
    </vt:vector>
  </TitlesOfParts>
  <Company>Birmingham BSF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Bayonet Charge</dc:title>
  <dc:creator>P Wassell</dc:creator>
  <cp:lastModifiedBy>Lisa Willetts</cp:lastModifiedBy>
  <cp:revision>11</cp:revision>
  <dcterms:created xsi:type="dcterms:W3CDTF">2016-01-17T20:18:48Z</dcterms:created>
  <dcterms:modified xsi:type="dcterms:W3CDTF">2020-02-14T08:33:38Z</dcterms:modified>
</cp:coreProperties>
</file>