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  <p:sldMasterId id="2147483696" r:id="rId7"/>
  </p:sldMasterIdLst>
  <p:notesMasterIdLst>
    <p:notesMasterId r:id="rId17"/>
  </p:notesMasterIdLst>
  <p:handoutMasterIdLst>
    <p:handoutMasterId r:id="rId18"/>
  </p:handoutMasterIdLst>
  <p:sldIdLst>
    <p:sldId id="261" r:id="rId8"/>
    <p:sldId id="265" r:id="rId9"/>
    <p:sldId id="257" r:id="rId10"/>
    <p:sldId id="269" r:id="rId11"/>
    <p:sldId id="270" r:id="rId12"/>
    <p:sldId id="271" r:id="rId13"/>
    <p:sldId id="277" r:id="rId14"/>
    <p:sldId id="273" r:id="rId15"/>
    <p:sldId id="268" r:id="rId16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4" autoAdjust="0"/>
    <p:restoredTop sz="94660"/>
  </p:normalViewPr>
  <p:slideViewPr>
    <p:cSldViewPr>
      <p:cViewPr varScale="1">
        <p:scale>
          <a:sx n="85" d="100"/>
          <a:sy n="85" d="100"/>
        </p:scale>
        <p:origin x="11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9DBBB-189B-4F48-A960-C9CF3B109C21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D59D6-27AE-4540-89A0-2D18EA332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23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2F837-4E0F-4495-994D-9CE5BA09CE5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D3324-CB0D-4F36-8D71-0468431C60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42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l0bipxyuyk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Answer: Combustion (burning) of fuels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DE82C-A6FF-4F50-9412-FF50D47BC30D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77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https://www.youtube.com/watch?v=Nl0bipxyuyk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FD3324-CB0D-4F36-8D71-0468431C603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151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Limewater is a test for carbon dioxide. When you blow into the tube,</a:t>
            </a:r>
            <a:r>
              <a:rPr lang="en-GB" baseline="0" dirty="0"/>
              <a:t> the carbon dioxide in the exhaled air causes the limewater to turn cloudy (milky white).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D3324-CB0D-4F36-8D71-0468431C603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18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dirty="0"/>
              <a:t>Propane + oxygen </a:t>
            </a:r>
            <a:r>
              <a:rPr lang="en-GB" dirty="0">
                <a:sym typeface="Wingdings" panose="05000000000000000000" pitchFamily="2" charset="2"/>
              </a:rPr>
              <a:t> carbon + carbon monoxide + water</a:t>
            </a:r>
          </a:p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Pupils are only expected to be able to construct or complete balanced symbol equations for complete combustion, not incomplete combustion.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D3324-CB0D-4F36-8D71-0468431C603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351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- c part v is only relevant to higher tier pupils (linking back to the energy changes topic in paper 1) – could just be removed for foundation pupils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FD3324-CB0D-4F36-8D71-0468431C603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489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DFD1D3-F0C2-4B49-94DC-2AE8D8C00BF1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8433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01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30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902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485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458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445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506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32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591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114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98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967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59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117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983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9324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9866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6566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9463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7537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9446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583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8473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4263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3687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233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3786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1924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349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1117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7337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53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7816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859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1966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0207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6173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4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110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09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64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81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3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2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56521-D21A-48A6-9E1A-860590827E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C8631-30B3-4D21-BF8E-0FF6218CB7D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77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711E6-C1BC-4DE5-8AE5-E1DCF8D844F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E91B8-48C5-4C9E-B025-E2CCB2499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38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20364-5A09-4A81-9F36-6466457D4D27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AF9B3-1B53-4A52-8CE5-11D6B5171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77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xvQNaAFkE6c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xARDxAQEhIVFRUVDw8QEBUQFxUSFQ8QFRUWFhUVFRcYHSggGBolHRUVITEhJSkrLi4uFx8zODMtNygtLisBCgoKDg0OFxAQGi0lHR0tLS0tLS0tLS0tLS0tKy0tLSstLS0tLS0tLS0tLS0tLSstKy0tLS0tLS0tLS0tLS0tLf/AABEIALcBEwMBIgACEQEDEQH/xAAbAAABBQEBAAAAAAAAAAAAAAAAAQIDBAUGB//EAEcQAAEDAgIFCAcECAUEAwAAAAEAAgMEEQUSITFBUYEGEzJhcZGhsRQVIkJScsFigqLRByMzQ1NjksKDk7Lh8RYkVPAlRHP/xAAZAQEBAQEBAQAAAAAAAAAAAAAAAQIDBAX/xAAmEQACAgEEAgEEAwAAAAAAAAAAAQIREhMhMVFBYQNicYHBFCJS/9oADAMBAAIRAxEAPwD2VKkQuhgVCRCAVKmpVAKlskBS5kKIhF0IAQhCAQpEpTVSAhCRAKlTUqAVIhCAEiEiEBIUFIqATSUqYVSCoSIugC6MxSEpLqkH84Uc6oyU0pQsn51GdVymkpiLLV0KrnKExFmhdF01KsGxboSJUAJU1KgFRdIhALdF0iEAt0XSIQC3SFCRACEiFSCpbpqEA5IkSXQDkiS6S6AUpEXSXQgFNKVCoGpE5IhBqROSKgakKckVIMKaU8ppVINQlQgL10ZlxXr2Xej1zJvWtFmNeJ2ucIzjeuJOLyb004rJ8SaLGujuM4RnC4YYnKdRV+kkqXbNHXoTR9lXzX4OqzIzLOpo5PeKuNuubjR0TslzIzJl0l1KLY/OkL026LpQFMiYZ0pCaWK7EENW1K2paUhjG5JZoTYbkwkS5lBzrRtCPSWbwlCyxdF1WNZH8QTfTo/iCYsZItIuqhxCP4gmHE4viCYvoZIuous52LxfEo3Y3FvVwl0TOPZqXQsg47GmHHmK6ciakezaSFYhx5u5J69buV05E1Im2mlY3r1u5L69YmnIakezXSFZQxlhUrMRadqYMZovXSFQtnBTs6UWx6EzMhKBwDXpQ8pQ0JwAXqPAJmKNKeLJdCFJIKkt1AK9FjbxsWdoRoUaTKpNcG5HykI1hTs5St2hc3YJbBZfxx6N6suzqW8pI9xTxyjiXJ2CLBTSiXWkdd/1FD1o/wCooVyVgkICmlEutI608ooVE/lJHsXKkBNNldKJNaRvz8o76gs+bGZXbbLPJCMwWlFIw/kk/JYdWyH3im88/wCIqHOjnFozZNndvKW53qDnEc6gsnud6FXMyOeQWT2Qq/OpOcQWWbpc4VTOjOlEsuc4EhlCp5khKUWy0ZVG6RQXSJRLJTInMqHDUVAkQlmnDizwrLcdduWHdGZMUaU2jf8AXx3IWBnSqYoakiETlLzxVxuHNGuVnY0l30TxRRfET2BaM0yvE8bXdyuQxsO/jYIFC33WPKeMLk+A8ShpJkzWQjWRxKkbzO8cLlVjhj/shJ6G9up39KhrfovCOM6geDUGlYfdd4BZhgn2B3E2TmUsnvG3ElKF+i96CzceJCT0Nm78QUDWsGtripGyN2Qk9pQbDjRt6v6lE6gHxDvVhrzsg81K0yfwR3FQtIzjh32296acO/mM36/9lqgT7IR/RdUsVdLZsb48ue5GVgaXBtr6d13N8EsjiiocNc9odC+N4Au/NIG5eog6uKZ6uc1rnSSQtAGjLMx3krtNQvLmudHKbWGkuBLRusSPNS1NHK4BvNvPtZhl9kjtsNPclkx24MUw/aHf/spYoW7XDvV2KikzSR80XWs7S259q+219nfdRyYRJ/DeOCtkxfQMjh3jvKk5uHe3vVGTDJR7p7lA+im+E9yEtrwaT44tlu9UZnN2Dxuq5ppdysU0QHTaT2aFSXZEy5NgrDaWT4SrcLIR7rhxVxj4xqc8KWaUTLZRv2ghT+rzbWOK0efb/FcO0I5/dM3iFLNYozPVzt7e9PGHO/4WhmedToj2ppbL/DYflNksYoonDj19yY6gO/vCvkvGuF33XJhqbaxIPFUlIz3UTt4UbqR+4d61BVt+M/eanh4O1h4WSyYow3QPGxRG41rfe0fCOBWbWlo1gjxQy40UroTboVMnSRzM1MhZwu4+f0Vhjpz0Y7djVkS8rqp3stjY3dlaSqzsUxGTUXDsFlmn0d849nSimqTr0cQEvq9/vSNHa5ct6LiD9bn8XWTxgNSdbu9yUxl6Z03o8TelOwdia6ekbrnv2Ll34JKNensTW4a/d3kBXF9mdT6TpH4rRja9ygfj9ONUJPaVkx0DR0nsHa4HyURqKdptZzusWAKYompI1X8qAOjA3ioH8rZ/djYPuqk7E4R0YL/OfyUZxaT3Iox90u80xj0M5dliTlHWu1G3ytChOIV7vfk4aE+OsrndFhHyxD8lajZiJ1yZPmc1vgNKbIlt+WUQzEHe9Nwc5Z2PYZiojbPCJudgdzset9xYh7bG97i+jbZdC5lV71afuF5/JROilOupmPA/V6jVqjUW4uzM5N/pyp8rGVlK5jrta6SnOdltrsjvaaOoFymxr9PFM3M2lpHyG5DXzuEbTucGtuSOolqqVXImlmlEksT3m935RzZk7S1+vrS0nISmhkMkUEjTe7czecLOwl+vr1ry6Er5PZ/IjXBNhIxGVpqannBNMecc1gcxsUdvYja0agBptvcb3NytNrqge/JxLvqmjD5R+9kHa130cU4Uk41Tj73ON+i9SSSo8cm22yVtVOPfcnDEJx73eFDzdSNod2PH1TmyzjXE49mV3kgt+yT1xMPhPaAj188a42HglbXAdOnf/R/snnEaT3oHjhZT8Ft/6GjlFH71O3gnDlBSnXAR2FMNXh51skHBN/8AjTteO1pVpEuXaJ/W9A7W17Uc7h7v3hHaFTkpsOOqVw4KrJh9GejUW7QlLsZPpGt6vpXdGcd6PUh9yYHscsQ4NEejUM8k5mDyjozN4OT8i/Rseq6pvReTxukDaxuu57QqtLT1TT+1Fvmut2lfLteO9GVb9mcKh/vgcQo5Xt2ZPJdEHaPayntsqFbSU7tdgfs6FFI04ujmayqcNQ7jcKg6qcek1b0+HxjoyHjYqo+mt77D2iy2cWmZmcbihaHNHczvQhmhs/KmQ6GRsaOoXKpuxOrfqLvuiynGKsvoZG0X91rWnvtdalPi0Z0NAJ2DS4ngpR0u/JhiCsd8fEkead6BP70jW/NIPzXSt9Jk0NaR2NDT3HSsfFjTxOIqZ7vGuOL9bIOo6mt4lLSLi3wQQ0LL/rKlnBxPkFvYZBRkDKznTva2V4v3ALmIMSgcbRU7BudUu5wn7os0cbpayere3KZHZPhitHHb5Y7ApbfBEknudnNVUcPTiiYd0hjjP9Ny49yznY9Sk/qmBx/kRFx75MvkuIbThuxa+HYyYQWhrbHXe5PcCAsYm8+jZn5QuboELvvyNb+FjPqqjuUNSdTYwP8AEcfF9vBRzYjDJYCM32ueQPDSon041tIPZe3fYLVIw5SLLK+qf+9aOyOLzc26uRtnOuYn5Q0f6QsTOW7TwsFbpqwnR7bvvE+SURT7Lkrpxqe/+pyqyVVT/EcroYXDoHiHFV5KJx1NH/vaVdg7KwrKn+I7vCkbWVX8Q97EjsPeNYb338kzmCNg4Nef7U2JuTc7VHXI7g5v0S3n/iScHFQ2A1j8Lx5hMM8fV3gICczTj9/J95xPgVBLVzjWWn5o2HxIRmadV+DijI7Zm/qBSiWxrMTeNbG8M7fBjgrcWLnc8fLK4DucHeartbfWL9yQsA2dyUW2aIxcbZHt/wD0jbI3va6/gkGIyHosp5flLWOP3Xhru4LPdA8i4Y4jeASimw18l8trjWDoPilDJl/01t7TU3NdbyWA9hcLKV2ERSi7GHtjMco/A6/grWG0j2NLXEjqDtHgsrFmiI5sjH9n6mQdj2ez3tKjbN1tuVarAC06JA3qkD4j+IW8VWdgtSOiM3yODvIrYwjHhJ7DKlwdq5mry3PU15u13n1Ja6UsJ56mcwfxacZMvWQLsPeEsONGH6BVN9x/cUohqRsf4rcpJXv/AGFQ2X7ObJJ/Q5TOrntOV5c07pBlv361SUc7zkw2v8UvOybSV0YlJ1lp7kwmM6wEJiYIkd1pdK3vRWHVZRPw8K2ZwZi2KFqHDClSyYsOTfJJsjGyuvIXOLWgXDAASHONtLhcWFrXsdmldDjlfR4bGBzeZ2oRxAC53yO1DhpXTxNDGBjAAAA0ZRYBo0ANGwLmcf5O+kix7RZedSye+yPc4YLbdnnmL8uKycFjCIIz7sOhxHW/X3WXOMC7yb9H0g6J7wms/R9MdZHWt0uzDk+jiWvspo6t7ToJXds/RxcaZLKzF+jmLIQ57s28HQmS7GLfg4WLFX3u/SN2hTtrY3e6W6di7ij5A0kdnSvc+2vTYHuUsGD4ZTP54jPd1mg+02I/L+auRh/GvscP7NxYu06tFr960oCxutmY/aflA+8bX7uK3q2jwySpM0sr35rew32WNAFtJAv3KLlPhNMCyRkkMMLWXvGOckkPUBr7SVcjGHTIHOkABvBGDq5tgc4jiCSq8j6hx0Omd1kOY3zWc/lCAMsDHHRYOlOdx7RbI3gCetSYdjUd/wDuucJvo2sA7L38x1K5DFl6Fs1/aIHBrndwN1oNj33J3EBh7nBLPU85K3mXgQOiYWZLWBynNzgGm4OnutqKvwU4AFhbRa7rOee29xw9rtUsKJSaWj9ww/OM3+l4QZRsgiH+GfNz1rxxOOgZiToABOvqF0jmEa78XO/NZN4mKbnUxg+XJfhZxVeeJw15m31ZmgX7NC2aiNrhZwuDrIAzN6xvG8H/AGOVHiTKd5zyewBIHMN3c4SAG2buBBN+A1lasxjuU3Qvbqy6d7S2/EEJ0OfTfLcagW5y7scdIPELKqsQqJHZ4WcwNunp9bthPYOKlZisrReSJrxcXLCGlvWARa/bcK2TH2Nra9g6OlwPtse14I7CDo7CE6lxnOMjafM/WLOLrgfZFieBWwMEe6pjq3TNMTQJHFwax+VvukNsDsFxbsW4J6USNk5prXnoEMLXOB4XKlm1FHHScrHNYY+aawjQbXFj1g6R3qhFypqWOuHXG5/tDgTp8V6Fi2CQztZNOxoObQ7U5w2Aj81HBgNGQbRt09QWbNYs4Wr5USPs4ey7bbUVVnx1zx7WvzXe1HI+me7NltbY3RdV5uQ8DjexHUEyXZMPR5rO8OWngXKOppnNaHGSK4zRSXc232b6WHsXbf8AQUSnh5GRN2Dipt2a/suELUYLTVsQliGR1s2r22HebftB49izmz1VPaGctkYdDOeHOMf8r9d+o9y66hoObFgmVcMcgdHMPZcCCRqN9pGw7bhFLwVwbXTORqvR7XcySDrjvLHxHSHAWWSaiMvyNka47C06HDjt6tamdI+nkfBIczWutc/Aei8X90+B0LMxfDADzjNR06F04OFJ8mvHI9p0Eq7FiLxrF1z+GVDnNLHHSB7JPkrEOIkHK4aVTO6Z0IxVm5CxPSmpUoZs9dZZEj7DQF5/gH6SYZLNqW807426WHtGsLuKfEY5GZ2OD2/FGcw8F45QaPoqaZUnxMMOlqhOOMVyokgkFi5vHQVzWI0YaTlII6l0govlHObkt0zSqMeaBrWJW8onHo3VcQXSSU1ti7KEUeeU5MovxepzZmm3UQCD2g3BW/g/KCnN+eZGxxbleWtLWvG5zRcEdpXN1gIWHXSu1KySa3MQlJPY9IbHEWvbC2GRrjmLI3sd7W8NNgzss7isLGaKZ+h8coGUNyuiLmBoFgA6G9tQ0hoXAPhc7WrdJ6QzoTys+SR7fIrCVHVtPk046GSEksLCNjZCGW/zMh8FO6JzunTF3XEWyf6fzTqKrxN2htVIfmc1/wDrutJlLibuk9p+aOE/2rW5ikzKjhbGfYE0RvewDxp35dOlaGH4pIx93zPc0NeQ1zGtzOscoLiy4BNgT1qwMGqtbjEP8Jv9oTXUkjNcrAdWiGT6ISmiShxyfOXODJG2HsNOUAnToc3MdGrSo6fGZ+cJmLclnZWx+yc3uj2wCey4vvCiy7BIw6f/AB5bXTmUrjqdHxp3DzVoW+yrVh73ECSolbo0lr2A3Gm7WCyjjoXgezE4deUMP4iCtVuF1R6Mkf8Akt+oTZMCrdfOxcYoB5tSxjZkSU7xryNP8x9z/S381LT4TLIQfbksdHNRPc0ddjlbxJKnmw6sb/8AaY35HRsP4AFi11NMdD6l7+oyPePEqOwlFcnd4a407TzkscN7AuqZI89h8LG6uwu0JDjOGxEubIZ5DrNi+56zoa7iT2rzE4cwakCntqWcd9zpkq2O3xjG3VJHsCw6N9nZbV2ElVqaSRupzuzYubpy8EWJXU4Ox7hpW00lRxabfJp0mJzC1zdbEGIOdbeqdNQZloxxCPQBbeSsSo7xTRcZIQNOtSMmVJrhvHfdWWRaLnQN50DvK5tI6pk+ZRPYCsrEeUdFBfNMHH4Y/bPguOxr9IMzgWU0fNjVnfpdwGoIosOaNDlY+M18LBYkQvE3VHrF1yzsTNubZpFyBt0LPpKuQOe5/tF5u4k6T2ldHhU0Nr5bFdkzyyW+5mmGQNzWsnQOEmvWtXEqwZSGjYsehFjdaMeCz6OhWboVM2cgGA7Few6WeF2aGVzD9kkX7RtVxtJBJpjeQfheLeKjloJWacpPW3SsVR6HO9jpqPlPUEAVMAlGrOwZH+Gg9y0YK6CToSlp+CcFh/q1FcdRY5NCfo4LpMP5bw6BNAD1tA+qfYLfk13QOaLlhtvGkHiNCjfiMbRpB4rVwzlbhztTsnURZXaplJUC7DG472kA+Czm+GjWCq0ziq7EInArBqmtJ0FdTiXJ6xN4yRvb+YWNUYGfcdwcFs4tO9zGDLbUuneVNPRys1s7lXDxtBCoJGSPGpxClbVS7Hu7yomOjPv27RdWI4WHVMziH/RqEJYqipPRfIewlSF9Xvk4kqzRwTj9nK09QEh/sWg6GuI0sa7rySD+0KWy0YTjUbc3eVHeb7XiteSnqdsXg/6hM9GqL9ADtzK2Zr0Zmafc7xSls21rvFbUUFVsyD7rz9FN6urXe9/SwjzAUbNKPo5pwdqIN1G6I7V07uTFc7TkkPX+rb5vCqTclqsdJoHzSRjycVMk/Ixa8GDzIT2Qs94rSOBSDpSRjsdn8lYp+TrSdJe/5Gm3krQKtNU0zNlytmkxC/QjNtl9CtUuCMjF+Y4ynL4lXW4nHFrmp4/ktI78NyoaSYU9JUydFhA3u9keK0qfk4TpkffqZ+Z/JYdTy4pI9ck0p3NbzbfxafBZtT+kuTVDA1u4yEvP0XOWb4OscVyegw4UGdGzeu2Z3eVXrcLp7XndmH812juOheY1HKvEp9T3gbom5fEC6z5KOplN5C4n+Y658TdRfG/LK/lj0d7iON4RTghuRx3RAO8RoXA47yhbObRwho3m1z+SnZyVlIzOIaN5sP8AUQlGAxN99rz8LC6S57GD6roo1wYck+TNw+hEhGeUD7LPaJ/JdLHRxQt1gdusqlTYVWnoRiNu+wabdZ1okwRw0yytv1uuVpUc5X5IKutZpDdKqQ3Jup5Yo2mzTm67aFEXu2KmV6LIeUKrkchLJiaZmw52lomjP2g0gcQUelxN6Et/mBCyDAm+jobaTNk1Eb9Dmsd3AqKXC4XaebePl0rLFMVZgMzOi4jsJQzxwxsuER7HuHzNULcMff2JLnquCtuDF6luvK75mgq/BjxBu6njPWBlKUXL2c7DPXRdGZ47HnyV6PlHXDQ52f52td5hdAcbppBZ8FusWKr+j0bzcPLepwSmVy6f6M4cp3+/DGfukeRCDjdO7p0rT2EjzutB+CxE3bMy246FGcBHxMPYQhNyGnr8NJ9unkZ1sc13gQFpxx4Y4fq6sxnc8FtuOpZj8Bb1KF2BxbQeBUp+GW15RqzUlSDenxKI7gZGtKqv9c/+TmH2Zoz9VV9VRjbIOwpPVrPjk/D+SVZMq4JHHGNskn+ZH+aa71ttleO2WMf3Jvqpp/eSccqidhTL/tJOGX8kouRLzeJHpVYb81S36OKkZDUDTLidh9h00h8Aq4wtg1ul7wPIKQUFPta4/PIUomRZdidHF+0qaiY/ZaGj8bvoqsnK6nH7KjzHYaiRzvwtAHipWU9M3UyIfNYnxUgMX8VjfkH5BKbKpJeCieVtc79nFHGP5UTR4uBKhkxXEpOlI8dry0dwIC1P+22yOPYPqVM3FIGaGRjtNr9+kqqBHM570CqddznXtrIBdbjZQ8w2/tyPPZo8yuimxgO0c3F9+7/MqNtdfUYm/Kxo+iuDJmjIgpIjqZm+Z7R9VoxUUg6LIG/M9pPgpXgP1vv4JjqUJRMh5p5fenhb2HMq8jomdKeRx3QnIPomyUXUq7qQbQoLRKMQpm3Igc875nZk5vKKoAswNYPsNAsq3NRjWlvGNRU3NZDJK2pf0pHntJsiOncU8VBGoKQTPOxDLY9lJoTmwtB0prI3nerMVA87O9UyRWahaDcHdvCELizGMI6x4pOZ3FCFoljhG4bk4PI2JUKAeJhtCCAdRQhExRDLTP2eaqSMkH/KEIypkYnkG1SsrZN6EKWzdInbUuOtSiJzvePehCphkrMKmfobIeJKss5LTjSZrdhKELk5OzvGKoH8npTrlJ4lKzkzvkPAlKhaJSJJMAFtMz/FY1Zh7Gn9oT23SIVMvbgqCBo2p4jGxCFSMeIHHV5pww+Q/wDKEIYyY8YU7a4Dv/JSNw9g1ydwcfohCtDJliKKIe848LfVWBOB0WnjZCEIRyVLuod6rvaXbe5CEII2hv8A7qyzDra7IQhotRUDNqtRUbNyEKGkkXIoANQVprBZCFDohC5qRCEoW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AutoShape 6" descr="data:image/jpeg;base64,/9j/4AAQSkZJRgABAQAAAQABAAD/2wCEAAkGBxARDxAQEhIVFRUVDw8QEBUQFxUSFQ8QFRUWFhUVFRcYHSggGBolHRUVITEhJSkrLi4uFx8zODMtNygtLisBCgoKDg0OFxAQGi0lHR0tLS0tLS0tLS0tLS0tKy0tLSstLS0tLS0tLS0tLS0tLSstKy0tLS0tLS0tLS0tLS0tLf/AABEIALcBEwMBIgACEQEDEQH/xAAbAAABBQEBAAAAAAAAAAAAAAAAAQIDBAUGB//EAEcQAAEDAgIFCAcECAUEAwAAAAEAAgMEEQUSITFBUYEGEzJhcZGhsRQVIkJScsFigqLRByMzQ1NjksKDk7Lh8RYkVPAlRHP/xAAZAQEBAQEBAQAAAAAAAAAAAAAAAQIDBAX/xAAmEQACAgEEAgEEAwAAAAAAAAAAAQIREhMhMVFBYQNicYHBFCJS/9oADAMBAAIRAxEAPwD2VKkQuhgVCRCAVKmpVAKlskBS5kKIhF0IAQhCAQpEpTVSAhCRAKlTUqAVIhCAEiEiEBIUFIqATSUqYVSCoSIugC6MxSEpLqkH84Uc6oyU0pQsn51GdVymkpiLLV0KrnKExFmhdF01KsGxboSJUAJU1KgFRdIhALdF0iEAt0XSIQC3SFCRACEiFSCpbpqEA5IkSXQDkiS6S6AUpEXSXQgFNKVCoGpE5IhBqROSKgakKckVIMKaU8ppVINQlQgL10ZlxXr2Xej1zJvWtFmNeJ2ucIzjeuJOLyb004rJ8SaLGujuM4RnC4YYnKdRV+kkqXbNHXoTR9lXzX4OqzIzLOpo5PeKuNuubjR0TslzIzJl0l1KLY/OkL026LpQFMiYZ0pCaWK7EENW1K2paUhjG5JZoTYbkwkS5lBzrRtCPSWbwlCyxdF1WNZH8QTfTo/iCYsZItIuqhxCP4gmHE4viCYvoZIuous52LxfEo3Y3FvVwl0TOPZqXQsg47GmHHmK6ciakezaSFYhx5u5J69buV05E1Im2mlY3r1u5L69YmnIakezXSFZQxlhUrMRadqYMZovXSFQtnBTs6UWx6EzMhKBwDXpQ8pQ0JwAXqPAJmKNKeLJdCFJIKkt1AK9FjbxsWdoRoUaTKpNcG5HykI1hTs5St2hc3YJbBZfxx6N6suzqW8pI9xTxyjiXJ2CLBTSiXWkdd/1FD1o/wCooVyVgkICmlEutI608ooVE/lJHsXKkBNNldKJNaRvz8o76gs+bGZXbbLPJCMwWlFIw/kk/JYdWyH3im88/wCIqHOjnFozZNndvKW53qDnEc6gsnud6FXMyOeQWT2Qq/OpOcQWWbpc4VTOjOlEsuc4EhlCp5khKUWy0ZVG6RQXSJRLJTInMqHDUVAkQlmnDizwrLcdduWHdGZMUaU2jf8AXx3IWBnSqYoakiETlLzxVxuHNGuVnY0l30TxRRfET2BaM0yvE8bXdyuQxsO/jYIFC33WPKeMLk+A8ShpJkzWQjWRxKkbzO8cLlVjhj/shJ6G9up39KhrfovCOM6geDUGlYfdd4BZhgn2B3E2TmUsnvG3ElKF+i96CzceJCT0Nm78QUDWsGtripGyN2Qk9pQbDjRt6v6lE6gHxDvVhrzsg81K0yfwR3FQtIzjh32296acO/mM36/9lqgT7IR/RdUsVdLZsb48ue5GVgaXBtr6d13N8EsjiiocNc9odC+N4Au/NIG5eog6uKZ6uc1rnSSQtAGjLMx3krtNQvLmudHKbWGkuBLRusSPNS1NHK4BvNvPtZhl9kjtsNPclkx24MUw/aHf/spYoW7XDvV2KikzSR80XWs7S259q+219nfdRyYRJ/DeOCtkxfQMjh3jvKk5uHe3vVGTDJR7p7lA+im+E9yEtrwaT44tlu9UZnN2Dxuq5ppdysU0QHTaT2aFSXZEy5NgrDaWT4SrcLIR7rhxVxj4xqc8KWaUTLZRv2ghT+rzbWOK0efb/FcO0I5/dM3iFLNYozPVzt7e9PGHO/4WhmedToj2ppbL/DYflNksYoonDj19yY6gO/vCvkvGuF33XJhqbaxIPFUlIz3UTt4UbqR+4d61BVt+M/eanh4O1h4WSyYow3QPGxRG41rfe0fCOBWbWlo1gjxQy40UroTboVMnSRzM1MhZwu4+f0Vhjpz0Y7djVkS8rqp3stjY3dlaSqzsUxGTUXDsFlmn0d849nSimqTr0cQEvq9/vSNHa5ct6LiD9bn8XWTxgNSdbu9yUxl6Z03o8TelOwdia6ekbrnv2Ll34JKNensTW4a/d3kBXF9mdT6TpH4rRja9ygfj9ONUJPaVkx0DR0nsHa4HyURqKdptZzusWAKYompI1X8qAOjA3ioH8rZ/djYPuqk7E4R0YL/OfyUZxaT3Iox90u80xj0M5dliTlHWu1G3ytChOIV7vfk4aE+OsrndFhHyxD8lajZiJ1yZPmc1vgNKbIlt+WUQzEHe9Nwc5Z2PYZiojbPCJudgdzset9xYh7bG97i+jbZdC5lV71afuF5/JROilOupmPA/V6jVqjUW4uzM5N/pyp8rGVlK5jrta6SnOdltrsjvaaOoFymxr9PFM3M2lpHyG5DXzuEbTucGtuSOolqqVXImlmlEksT3m935RzZk7S1+vrS0nISmhkMkUEjTe7czecLOwl+vr1ry6Er5PZ/IjXBNhIxGVpqannBNMecc1gcxsUdvYja0agBptvcb3NytNrqge/JxLvqmjD5R+9kHa130cU4Uk41Tj73ON+i9SSSo8cm22yVtVOPfcnDEJx73eFDzdSNod2PH1TmyzjXE49mV3kgt+yT1xMPhPaAj188a42HglbXAdOnf/R/snnEaT3oHjhZT8Ft/6GjlFH71O3gnDlBSnXAR2FMNXh51skHBN/8AjTteO1pVpEuXaJ/W9A7W17Uc7h7v3hHaFTkpsOOqVw4KrJh9GejUW7QlLsZPpGt6vpXdGcd6PUh9yYHscsQ4NEejUM8k5mDyjozN4OT8i/Rseq6pvReTxukDaxuu57QqtLT1TT+1Fvmut2lfLteO9GVb9mcKh/vgcQo5Xt2ZPJdEHaPayntsqFbSU7tdgfs6FFI04ujmayqcNQ7jcKg6qcek1b0+HxjoyHjYqo+mt77D2iy2cWmZmcbihaHNHczvQhmhs/KmQ6GRsaOoXKpuxOrfqLvuiynGKsvoZG0X91rWnvtdalPi0Z0NAJ2DS4ngpR0u/JhiCsd8fEkead6BP70jW/NIPzXSt9Jk0NaR2NDT3HSsfFjTxOIqZ7vGuOL9bIOo6mt4lLSLi3wQQ0LL/rKlnBxPkFvYZBRkDKznTva2V4v3ALmIMSgcbRU7BudUu5wn7os0cbpayere3KZHZPhitHHb5Y7ApbfBEknudnNVUcPTiiYd0hjjP9Ny49yznY9Sk/qmBx/kRFx75MvkuIbThuxa+HYyYQWhrbHXe5PcCAsYm8+jZn5QuboELvvyNb+FjPqqjuUNSdTYwP8AEcfF9vBRzYjDJYCM32ueQPDSon041tIPZe3fYLVIw5SLLK+qf+9aOyOLzc26uRtnOuYn5Q0f6QsTOW7TwsFbpqwnR7bvvE+SURT7Lkrpxqe/+pyqyVVT/EcroYXDoHiHFV5KJx1NH/vaVdg7KwrKn+I7vCkbWVX8Q97EjsPeNYb338kzmCNg4Nef7U2JuTc7VHXI7g5v0S3n/iScHFQ2A1j8Lx5hMM8fV3gICczTj9/J95xPgVBLVzjWWn5o2HxIRmadV+DijI7Zm/qBSiWxrMTeNbG8M7fBjgrcWLnc8fLK4DucHeartbfWL9yQsA2dyUW2aIxcbZHt/wD0jbI3va6/gkGIyHosp5flLWOP3Xhru4LPdA8i4Y4jeASimw18l8trjWDoPilDJl/01t7TU3NdbyWA9hcLKV2ERSi7GHtjMco/A6/grWG0j2NLXEjqDtHgsrFmiI5sjH9n6mQdj2ez3tKjbN1tuVarAC06JA3qkD4j+IW8VWdgtSOiM3yODvIrYwjHhJ7DKlwdq5mry3PU15u13n1Ja6UsJ56mcwfxacZMvWQLsPeEsONGH6BVN9x/cUohqRsf4rcpJXv/AGFQ2X7ObJJ/Q5TOrntOV5c07pBlv361SUc7zkw2v8UvOybSV0YlJ1lp7kwmM6wEJiYIkd1pdK3vRWHVZRPw8K2ZwZi2KFqHDClSyYsOTfJJsjGyuvIXOLWgXDAASHONtLhcWFrXsdmldDjlfR4bGBzeZ2oRxAC53yO1DhpXTxNDGBjAAAA0ZRYBo0ANGwLmcf5O+kix7RZedSye+yPc4YLbdnnmL8uKycFjCIIz7sOhxHW/X3WXOMC7yb9H0g6J7wms/R9MdZHWt0uzDk+jiWvspo6t7ToJXds/RxcaZLKzF+jmLIQ57s28HQmS7GLfg4WLFX3u/SN2hTtrY3e6W6di7ij5A0kdnSvc+2vTYHuUsGD4ZTP54jPd1mg+02I/L+auRh/GvscP7NxYu06tFr960oCxutmY/aflA+8bX7uK3q2jwySpM0sr35rew32WNAFtJAv3KLlPhNMCyRkkMMLWXvGOckkPUBr7SVcjGHTIHOkABvBGDq5tgc4jiCSq8j6hx0Omd1kOY3zWc/lCAMsDHHRYOlOdx7RbI3gCetSYdjUd/wDuucJvo2sA7L38x1K5DFl6Fs1/aIHBrndwN1oNj33J3EBh7nBLPU85K3mXgQOiYWZLWBynNzgGm4OnutqKvwU4AFhbRa7rOee29xw9rtUsKJSaWj9ww/OM3+l4QZRsgiH+GfNz1rxxOOgZiToABOvqF0jmEa78XO/NZN4mKbnUxg+XJfhZxVeeJw15m31ZmgX7NC2aiNrhZwuDrIAzN6xvG8H/AGOVHiTKd5zyewBIHMN3c4SAG2buBBN+A1lasxjuU3Qvbqy6d7S2/EEJ0OfTfLcagW5y7scdIPELKqsQqJHZ4WcwNunp9bthPYOKlZisrReSJrxcXLCGlvWARa/bcK2TH2Nra9g6OlwPtse14I7CDo7CE6lxnOMjafM/WLOLrgfZFieBWwMEe6pjq3TNMTQJHFwax+VvukNsDsFxbsW4J6USNk5prXnoEMLXOB4XKlm1FHHScrHNYY+aawjQbXFj1g6R3qhFypqWOuHXG5/tDgTp8V6Fi2CQztZNOxoObQ7U5w2Aj81HBgNGQbRt09QWbNYs4Wr5USPs4ey7bbUVVnx1zx7WvzXe1HI+me7NltbY3RdV5uQ8DjexHUEyXZMPR5rO8OWngXKOppnNaHGSK4zRSXc232b6WHsXbf8AQUSnh5GRN2Dipt2a/suELUYLTVsQliGR1s2r22HebftB49izmz1VPaGctkYdDOeHOMf8r9d+o9y66hoObFgmVcMcgdHMPZcCCRqN9pGw7bhFLwVwbXTORqvR7XcySDrjvLHxHSHAWWSaiMvyNka47C06HDjt6tamdI+nkfBIczWutc/Aei8X90+B0LMxfDADzjNR06F04OFJ8mvHI9p0Eq7FiLxrF1z+GVDnNLHHSB7JPkrEOIkHK4aVTO6Z0IxVm5CxPSmpUoZs9dZZEj7DQF5/gH6SYZLNqW807426WHtGsLuKfEY5GZ2OD2/FGcw8F45QaPoqaZUnxMMOlqhOOMVyokgkFi5vHQVzWI0YaTlII6l0govlHObkt0zSqMeaBrWJW8onHo3VcQXSSU1ti7KEUeeU5MovxepzZmm3UQCD2g3BW/g/KCnN+eZGxxbleWtLWvG5zRcEdpXN1gIWHXSu1KySa3MQlJPY9IbHEWvbC2GRrjmLI3sd7W8NNgzss7isLGaKZ+h8coGUNyuiLmBoFgA6G9tQ0hoXAPhc7WrdJ6QzoTys+SR7fIrCVHVtPk046GSEksLCNjZCGW/zMh8FO6JzunTF3XEWyf6fzTqKrxN2htVIfmc1/wDrutJlLibuk9p+aOE/2rW5ikzKjhbGfYE0RvewDxp35dOlaGH4pIx93zPc0NeQ1zGtzOscoLiy4BNgT1qwMGqtbjEP8Jv9oTXUkjNcrAdWiGT6ISmiShxyfOXODJG2HsNOUAnToc3MdGrSo6fGZ+cJmLclnZWx+yc3uj2wCey4vvCiy7BIw6f/AB5bXTmUrjqdHxp3DzVoW+yrVh73ECSolbo0lr2A3Gm7WCyjjoXgezE4deUMP4iCtVuF1R6Mkf8Akt+oTZMCrdfOxcYoB5tSxjZkSU7xryNP8x9z/S381LT4TLIQfbksdHNRPc0ddjlbxJKnmw6sb/8AaY35HRsP4AFi11NMdD6l7+oyPePEqOwlFcnd4a407TzkscN7AuqZI89h8LG6uwu0JDjOGxEubIZ5DrNi+56zoa7iT2rzE4cwakCntqWcd9zpkq2O3xjG3VJHsCw6N9nZbV2ElVqaSRupzuzYubpy8EWJXU4Ox7hpW00lRxabfJp0mJzC1zdbEGIOdbeqdNQZloxxCPQBbeSsSo7xTRcZIQNOtSMmVJrhvHfdWWRaLnQN50DvK5tI6pk+ZRPYCsrEeUdFBfNMHH4Y/bPguOxr9IMzgWU0fNjVnfpdwGoIosOaNDlY+M18LBYkQvE3VHrF1yzsTNubZpFyBt0LPpKuQOe5/tF5u4k6T2ldHhU0Nr5bFdkzyyW+5mmGQNzWsnQOEmvWtXEqwZSGjYsehFjdaMeCz6OhWboVM2cgGA7Few6WeF2aGVzD9kkX7RtVxtJBJpjeQfheLeKjloJWacpPW3SsVR6HO9jpqPlPUEAVMAlGrOwZH+Gg9y0YK6CToSlp+CcFh/q1FcdRY5NCfo4LpMP5bw6BNAD1tA+qfYLfk13QOaLlhtvGkHiNCjfiMbRpB4rVwzlbhztTsnURZXaplJUC7DG472kA+Czm+GjWCq0ziq7EInArBqmtJ0FdTiXJ6xN4yRvb+YWNUYGfcdwcFs4tO9zGDLbUuneVNPRys1s7lXDxtBCoJGSPGpxClbVS7Hu7yomOjPv27RdWI4WHVMziH/RqEJYqipPRfIewlSF9Xvk4kqzRwTj9nK09QEh/sWg6GuI0sa7rySD+0KWy0YTjUbc3eVHeb7XiteSnqdsXg/6hM9GqL9ADtzK2Zr0Zmafc7xSls21rvFbUUFVsyD7rz9FN6urXe9/SwjzAUbNKPo5pwdqIN1G6I7V07uTFc7TkkPX+rb5vCqTclqsdJoHzSRjycVMk/Ixa8GDzIT2Qs94rSOBSDpSRjsdn8lYp+TrSdJe/5Gm3krQKtNU0zNlytmkxC/QjNtl9CtUuCMjF+Y4ynL4lXW4nHFrmp4/ktI78NyoaSYU9JUydFhA3u9keK0qfk4TpkffqZ+Z/JYdTy4pI9ck0p3NbzbfxafBZtT+kuTVDA1u4yEvP0XOWb4OscVyegw4UGdGzeu2Z3eVXrcLp7XndmH812juOheY1HKvEp9T3gbom5fEC6z5KOplN5C4n+Y658TdRfG/LK/lj0d7iON4RTghuRx3RAO8RoXA47yhbObRwho3m1z+SnZyVlIzOIaN5sP8AUQlGAxN99rz8LC6S57GD6roo1wYck+TNw+hEhGeUD7LPaJ/JdLHRxQt1gdusqlTYVWnoRiNu+wabdZ1okwRw0yytv1uuVpUc5X5IKutZpDdKqQ3Jup5Yo2mzTm67aFEXu2KmV6LIeUKrkchLJiaZmw52lomjP2g0gcQUelxN6Et/mBCyDAm+jobaTNk1Eb9Dmsd3AqKXC4XaebePl0rLFMVZgMzOi4jsJQzxwxsuER7HuHzNULcMff2JLnquCtuDF6luvK75mgq/BjxBu6njPWBlKUXL2c7DPXRdGZ47HnyV6PlHXDQ52f52td5hdAcbppBZ8FusWKr+j0bzcPLepwSmVy6f6M4cp3+/DGfukeRCDjdO7p0rT2EjzutB+CxE3bMy246FGcBHxMPYQhNyGnr8NJ9unkZ1sc13gQFpxx4Y4fq6sxnc8FtuOpZj8Bb1KF2BxbQeBUp+GW15RqzUlSDenxKI7gZGtKqv9c/+TmH2Zoz9VV9VRjbIOwpPVrPjk/D+SVZMq4JHHGNskn+ZH+aa71ttleO2WMf3Jvqpp/eSccqidhTL/tJOGX8kouRLzeJHpVYb81S36OKkZDUDTLidh9h00h8Aq4wtg1ul7wPIKQUFPta4/PIUomRZdidHF+0qaiY/ZaGj8bvoqsnK6nH7KjzHYaiRzvwtAHipWU9M3UyIfNYnxUgMX8VjfkH5BKbKpJeCieVtc79nFHGP5UTR4uBKhkxXEpOlI8dry0dwIC1P+22yOPYPqVM3FIGaGRjtNr9+kqqBHM570CqddznXtrIBdbjZQ8w2/tyPPZo8yuimxgO0c3F9+7/MqNtdfUYm/Kxo+iuDJmjIgpIjqZm+Z7R9VoxUUg6LIG/M9pPgpXgP1vv4JjqUJRMh5p5fenhb2HMq8jomdKeRx3QnIPomyUXUq7qQbQoLRKMQpm3Igc875nZk5vKKoAswNYPsNAsq3NRjWlvGNRU3NZDJK2pf0pHntJsiOncU8VBGoKQTPOxDLY9lJoTmwtB0prI3nerMVA87O9UyRWahaDcHdvCELizGMI6x4pOZ3FCFoljhG4bk4PI2JUKAeJhtCCAdRQhExRDLTP2eaqSMkH/KEIypkYnkG1SsrZN6EKWzdInbUuOtSiJzvePehCphkrMKmfobIeJKss5LTjSZrdhKELk5OzvGKoH8npTrlJ4lKzkzvkPAlKhaJSJJMAFtMz/FY1Zh7Gn9oT23SIVMvbgqCBo2p4jGxCFSMeIHHV5pww+Q/wDKEIYyY8YU7a4Dv/JSNw9g1ydwcfohCtDJliKKIe848LfVWBOB0WnjZCEIRyVLuod6rvaXbe5CEII2hv8A7qyzDra7IQhotRUDNqtRUbNyEKGkkXIoANQVprBZCFDohC5qRCEoW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9588" y="66730"/>
            <a:ext cx="8873364" cy="1143000"/>
          </a:xfrm>
        </p:spPr>
        <p:txBody>
          <a:bodyPr>
            <a:normAutofit/>
          </a:bodyPr>
          <a:lstStyle/>
          <a:p>
            <a:r>
              <a:rPr lang="en-GB" b="1" u="sng" dirty="0">
                <a:solidFill>
                  <a:srgbClr val="FFFF00"/>
                </a:solidFill>
              </a:rPr>
              <a:t>Combustion of hydrocarbons</a:t>
            </a:r>
            <a:endParaRPr lang="en-GB" sz="4100" b="1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5574" y="5703639"/>
            <a:ext cx="8801393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3200" dirty="0"/>
              <a:t>Answer:  Combustion of fuels. Oxygen is needed as well as the fuel.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574" y="1079825"/>
            <a:ext cx="34803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>
                <a:solidFill>
                  <a:srgbClr val="FFFF00"/>
                </a:solidFill>
              </a:rPr>
              <a:t>DNA:  </a:t>
            </a:r>
          </a:p>
          <a:p>
            <a:endParaRPr lang="en-GB" sz="3200" dirty="0">
              <a:solidFill>
                <a:srgbClr val="FFFF00"/>
              </a:solidFill>
            </a:endParaRPr>
          </a:p>
          <a:p>
            <a:r>
              <a:rPr lang="en-GB" sz="3200" dirty="0">
                <a:solidFill>
                  <a:srgbClr val="FFFF00"/>
                </a:solidFill>
              </a:rPr>
              <a:t>What type of reaction are shown in the 4 pictures?</a:t>
            </a:r>
          </a:p>
          <a:p>
            <a:endParaRPr lang="en-GB" sz="3200" dirty="0">
              <a:solidFill>
                <a:srgbClr val="FFFF00"/>
              </a:solidFill>
            </a:endParaRPr>
          </a:p>
          <a:p>
            <a:r>
              <a:rPr lang="en-GB" sz="3200" dirty="0">
                <a:solidFill>
                  <a:srgbClr val="FFFF00"/>
                </a:solidFill>
              </a:rPr>
              <a:t>What else is needed beside the fuel?</a:t>
            </a:r>
          </a:p>
          <a:p>
            <a:endParaRPr lang="en-GB" sz="3200" dirty="0">
              <a:solidFill>
                <a:srgbClr val="FFFF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434EBE-0A0E-446F-834D-05219CA82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1695947"/>
            <a:ext cx="2523009" cy="189225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08C0D8E-6275-4E11-801D-10B2306670C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124" r="21478"/>
          <a:stretch/>
        </p:blipFill>
        <p:spPr>
          <a:xfrm>
            <a:off x="6448788" y="1695947"/>
            <a:ext cx="2160240" cy="18922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9066DD-929C-4C07-BF32-A67567EFBD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5896" y="3789040"/>
            <a:ext cx="2505135" cy="16668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A902C3-F0D6-4184-8FF3-0D78F8A574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8151" y="3797341"/>
            <a:ext cx="2201514" cy="165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9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b="1" dirty="0">
                <a:solidFill>
                  <a:srgbClr val="FFFF00"/>
                </a:solidFill>
              </a:rPr>
              <a:t>Good progress:</a:t>
            </a:r>
          </a:p>
          <a:p>
            <a:r>
              <a:rPr lang="en-GB" sz="3600" b="1" dirty="0">
                <a:solidFill>
                  <a:srgbClr val="FFFF00"/>
                </a:solidFill>
              </a:rPr>
              <a:t>Describe the complete combustion of a hydrocarbon</a:t>
            </a:r>
          </a:p>
          <a:p>
            <a:r>
              <a:rPr lang="en-GB" sz="3600" b="1" dirty="0">
                <a:solidFill>
                  <a:srgbClr val="FFFF00"/>
                </a:solidFill>
              </a:rPr>
              <a:t>Explain how to test for a product of complete combustion</a:t>
            </a:r>
          </a:p>
          <a:p>
            <a:pPr marL="0" indent="0">
              <a:buNone/>
            </a:pPr>
            <a:r>
              <a:rPr lang="en-GB" sz="3600" b="1" dirty="0">
                <a:solidFill>
                  <a:srgbClr val="FFFF00"/>
                </a:solidFill>
              </a:rPr>
              <a:t>Outstanding progress:</a:t>
            </a:r>
          </a:p>
          <a:p>
            <a:r>
              <a:rPr lang="en-GB" sz="3600" b="1" dirty="0">
                <a:solidFill>
                  <a:srgbClr val="FFFF00"/>
                </a:solidFill>
              </a:rPr>
              <a:t>Explain why incomplete combustion can be lethal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994122"/>
          </a:xfrm>
        </p:spPr>
        <p:txBody>
          <a:bodyPr>
            <a:normAutofit/>
          </a:bodyPr>
          <a:lstStyle/>
          <a:p>
            <a:r>
              <a:rPr lang="en-GB" sz="4000" b="1" u="sng" dirty="0">
                <a:solidFill>
                  <a:srgbClr val="FFFF00"/>
                </a:solidFill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4231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2883" y="116632"/>
            <a:ext cx="9021117" cy="11430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Activity 1:  Describe the complete combustion of a hydrocarbon (3)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82237C-79FD-46DA-BBB0-9F940E661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44" y="1484784"/>
            <a:ext cx="8913614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The combustion of hydrocarbon fuels release __________. During combustion, the carbon and _________ atoms are ____________. The products of complete combustion are _________ and _________  __________.</a:t>
            </a:r>
          </a:p>
          <a:p>
            <a:pPr marL="0" indent="0">
              <a:buNone/>
            </a:pPr>
            <a:r>
              <a:rPr lang="en-GB" sz="3000" dirty="0">
                <a:solidFill>
                  <a:srgbClr val="FFFF00"/>
                </a:solidFill>
              </a:rPr>
              <a:t>Words: oxidised, carbon dioxide, energy, hydrogen, water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Do the word equations below for complete combustion: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FF00"/>
                </a:solidFill>
              </a:rPr>
              <a:t>Methane + oxygen </a:t>
            </a:r>
            <a:r>
              <a:rPr lang="en-GB" dirty="0">
                <a:solidFill>
                  <a:srgbClr val="FFFF00"/>
                </a:solidFill>
                <a:sym typeface="Wingdings" panose="05000000000000000000" pitchFamily="2" charset="2"/>
              </a:rPr>
              <a:t> ________ + ______ _____</a:t>
            </a:r>
            <a:r>
              <a:rPr lang="en-GB" dirty="0">
                <a:solidFill>
                  <a:srgbClr val="FFFF00"/>
                </a:solidFill>
              </a:rPr>
              <a:t> 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FF00"/>
                </a:solidFill>
              </a:rPr>
              <a:t>Propane + _______ </a:t>
            </a:r>
            <a:r>
              <a:rPr lang="en-GB" dirty="0">
                <a:solidFill>
                  <a:srgbClr val="FFFF00"/>
                </a:solidFill>
                <a:sym typeface="Wingdings" panose="05000000000000000000" pitchFamily="2" charset="2"/>
              </a:rPr>
              <a:t> ________ + _____ _____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FF00"/>
                </a:solidFill>
                <a:sym typeface="Wingdings" panose="05000000000000000000" pitchFamily="2" charset="2"/>
              </a:rPr>
              <a:t>Construct the combustion equation for butane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  <a:sym typeface="Wingdings" panose="05000000000000000000" pitchFamily="2" charset="2"/>
              </a:rPr>
              <a:t>Higher- Construct balanced symbol equations for 1-3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62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9572" y="476672"/>
            <a:ext cx="9021117" cy="11430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Activity 1:  Describe the complete combustion of a hydrocarbon (3)</a:t>
            </a:r>
            <a:br>
              <a:rPr lang="en-GB" b="1" dirty="0">
                <a:solidFill>
                  <a:srgbClr val="FFFF00"/>
                </a:solidFill>
              </a:rPr>
            </a:br>
            <a:r>
              <a:rPr lang="en-GB" b="1" dirty="0">
                <a:solidFill>
                  <a:srgbClr val="FFFF00"/>
                </a:solidFill>
              </a:rPr>
              <a:t>SELF-ASSESS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82237C-79FD-46DA-BBB0-9F940E661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72" y="1988840"/>
            <a:ext cx="9021118" cy="47525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4000" dirty="0">
                <a:solidFill>
                  <a:srgbClr val="FFFF00"/>
                </a:solidFill>
              </a:rPr>
              <a:t>The combustion of hydrocarbon fuels release __________. During combustion, the carbon and _________ atoms are ____________. The products of complete combustion are _________ and _________  __________.</a:t>
            </a:r>
          </a:p>
          <a:p>
            <a:pPr marL="0" indent="0">
              <a:buNone/>
            </a:pPr>
            <a:endParaRPr lang="en-GB" sz="36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sz="3600" dirty="0">
                <a:solidFill>
                  <a:srgbClr val="FFFF00"/>
                </a:solidFill>
              </a:rPr>
              <a:t>Words: oxidised, carbon dioxide, energy, hydrogen, water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AB6703-313E-4023-8E72-502491451F1C}"/>
              </a:ext>
            </a:extLst>
          </p:cNvPr>
          <p:cNvSpPr txBox="1"/>
          <p:nvPr/>
        </p:nvSpPr>
        <p:spPr>
          <a:xfrm>
            <a:off x="119572" y="2564904"/>
            <a:ext cx="2436204" cy="6001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300" dirty="0">
                <a:solidFill>
                  <a:srgbClr val="FFFF00"/>
                </a:solidFill>
              </a:rPr>
              <a:t>energy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41B17D-AAFF-42F1-A653-B31423152C58}"/>
              </a:ext>
            </a:extLst>
          </p:cNvPr>
          <p:cNvSpPr txBox="1"/>
          <p:nvPr/>
        </p:nvSpPr>
        <p:spPr>
          <a:xfrm>
            <a:off x="899592" y="3165068"/>
            <a:ext cx="2304256" cy="6001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300" dirty="0">
                <a:solidFill>
                  <a:srgbClr val="FFFF00"/>
                </a:solidFill>
              </a:rPr>
              <a:t>hydrogen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D43C2C-09A6-4B81-80DB-5176D8E2A8C7}"/>
              </a:ext>
            </a:extLst>
          </p:cNvPr>
          <p:cNvSpPr txBox="1"/>
          <p:nvPr/>
        </p:nvSpPr>
        <p:spPr>
          <a:xfrm>
            <a:off x="5220072" y="3165068"/>
            <a:ext cx="2880320" cy="6001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300" dirty="0">
                <a:solidFill>
                  <a:srgbClr val="FFFF00"/>
                </a:solidFill>
              </a:rPr>
              <a:t>oxidised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27C7DB-CAA5-4FF9-8BE1-00DCA7FA9B19}"/>
              </a:ext>
            </a:extLst>
          </p:cNvPr>
          <p:cNvSpPr txBox="1"/>
          <p:nvPr/>
        </p:nvSpPr>
        <p:spPr>
          <a:xfrm>
            <a:off x="147214" y="4301868"/>
            <a:ext cx="2192538" cy="6001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300" dirty="0">
                <a:solidFill>
                  <a:srgbClr val="FFFF00"/>
                </a:solidFill>
              </a:rPr>
              <a:t>water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482FF1-57FB-4A8E-820D-658647755C4A}"/>
              </a:ext>
            </a:extLst>
          </p:cNvPr>
          <p:cNvSpPr txBox="1"/>
          <p:nvPr/>
        </p:nvSpPr>
        <p:spPr>
          <a:xfrm>
            <a:off x="3184278" y="4309080"/>
            <a:ext cx="4772098" cy="6001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300" dirty="0">
                <a:solidFill>
                  <a:srgbClr val="FFFF00"/>
                </a:solidFill>
              </a:rPr>
              <a:t>carbon dioxide</a:t>
            </a:r>
          </a:p>
        </p:txBody>
      </p:sp>
    </p:spTree>
    <p:extLst>
      <p:ext uri="{BB962C8B-B14F-4D97-AF65-F5344CB8AC3E}">
        <p14:creationId xmlns:p14="http://schemas.microsoft.com/office/powerpoint/2010/main" val="34603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380" y="404664"/>
            <a:ext cx="9021117" cy="11430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Activity 1:  Describe the complete combustion of a hydrocarbon (3)</a:t>
            </a:r>
            <a:br>
              <a:rPr lang="en-GB" b="1" dirty="0">
                <a:solidFill>
                  <a:srgbClr val="FFFF00"/>
                </a:solidFill>
              </a:rPr>
            </a:br>
            <a:r>
              <a:rPr lang="en-GB" b="1" dirty="0">
                <a:solidFill>
                  <a:srgbClr val="FFFF00"/>
                </a:solidFill>
              </a:rPr>
              <a:t>SELF-ASSESS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82237C-79FD-46DA-BBB0-9F940E661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83" y="1772816"/>
            <a:ext cx="8913614" cy="5589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Complete the word equations below: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FF00"/>
                </a:solidFill>
              </a:rPr>
              <a:t>Methane + oxygen </a:t>
            </a:r>
            <a:r>
              <a:rPr lang="en-GB" dirty="0">
                <a:solidFill>
                  <a:srgbClr val="FFFF00"/>
                </a:solidFill>
                <a:sym typeface="Wingdings" panose="05000000000000000000" pitchFamily="2" charset="2"/>
              </a:rPr>
              <a:t> ________ + ______ _____</a:t>
            </a:r>
            <a:r>
              <a:rPr lang="en-GB" dirty="0">
                <a:solidFill>
                  <a:srgbClr val="FFFF00"/>
                </a:solidFill>
              </a:rPr>
              <a:t> 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FF00"/>
                </a:solidFill>
              </a:rPr>
              <a:t>Propane + _______ </a:t>
            </a:r>
            <a:r>
              <a:rPr lang="en-GB" dirty="0">
                <a:solidFill>
                  <a:srgbClr val="FFFF00"/>
                </a:solidFill>
                <a:sym typeface="Wingdings" panose="05000000000000000000" pitchFamily="2" charset="2"/>
              </a:rPr>
              <a:t> ________ + _____ _____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FF00"/>
                </a:solidFill>
                <a:sym typeface="Wingdings" panose="05000000000000000000" pitchFamily="2" charset="2"/>
              </a:rPr>
              <a:t>Construct the combustion equation for butane</a:t>
            </a:r>
          </a:p>
          <a:p>
            <a:pPr marL="0" indent="0">
              <a:buNone/>
            </a:pPr>
            <a:endParaRPr lang="en-GB" dirty="0">
              <a:solidFill>
                <a:srgbClr val="FFFF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  <a:sym typeface="Wingdings" panose="05000000000000000000" pitchFamily="2" charset="2"/>
              </a:rPr>
              <a:t>Higher- Construct balanced symbol equations for 1-3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F0F808-2B30-496B-99E9-FDB5ADC731B9}"/>
              </a:ext>
            </a:extLst>
          </p:cNvPr>
          <p:cNvSpPr txBox="1"/>
          <p:nvPr/>
        </p:nvSpPr>
        <p:spPr>
          <a:xfrm>
            <a:off x="4283968" y="2348880"/>
            <a:ext cx="1728192" cy="6001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300" dirty="0">
                <a:solidFill>
                  <a:srgbClr val="FFFF00"/>
                </a:solidFill>
              </a:rPr>
              <a:t>water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FDEC60-CC86-4D8F-B54D-8144F1785751}"/>
              </a:ext>
            </a:extLst>
          </p:cNvPr>
          <p:cNvSpPr txBox="1"/>
          <p:nvPr/>
        </p:nvSpPr>
        <p:spPr>
          <a:xfrm>
            <a:off x="6372199" y="2348880"/>
            <a:ext cx="2664297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FF00"/>
                </a:solidFill>
              </a:rPr>
              <a:t>carbon dioxide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35A158-35A4-4ECA-BE1A-642A71F735E6}"/>
              </a:ext>
            </a:extLst>
          </p:cNvPr>
          <p:cNvSpPr txBox="1"/>
          <p:nvPr/>
        </p:nvSpPr>
        <p:spPr>
          <a:xfrm>
            <a:off x="2411760" y="2949044"/>
            <a:ext cx="1512169" cy="6001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300" dirty="0">
                <a:solidFill>
                  <a:srgbClr val="FFFF00"/>
                </a:solidFill>
              </a:rPr>
              <a:t>oxygen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D75998-B62D-4483-AE2F-3AEA5C127B04}"/>
              </a:ext>
            </a:extLst>
          </p:cNvPr>
          <p:cNvSpPr txBox="1"/>
          <p:nvPr/>
        </p:nvSpPr>
        <p:spPr>
          <a:xfrm>
            <a:off x="4463988" y="2951247"/>
            <a:ext cx="1728192" cy="6001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300" dirty="0">
                <a:solidFill>
                  <a:srgbClr val="FFFF00"/>
                </a:solidFill>
              </a:rPr>
              <a:t>water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D977C0-E6F4-4EAB-B5D8-60043B780C3A}"/>
              </a:ext>
            </a:extLst>
          </p:cNvPr>
          <p:cNvSpPr txBox="1"/>
          <p:nvPr/>
        </p:nvSpPr>
        <p:spPr>
          <a:xfrm>
            <a:off x="6461034" y="2933655"/>
            <a:ext cx="2664297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FF00"/>
                </a:solidFill>
              </a:rPr>
              <a:t>carbon dioxide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81252A-7EFC-4F95-B488-61F6445F6345}"/>
              </a:ext>
            </a:extLst>
          </p:cNvPr>
          <p:cNvSpPr txBox="1"/>
          <p:nvPr/>
        </p:nvSpPr>
        <p:spPr>
          <a:xfrm>
            <a:off x="539552" y="4079105"/>
            <a:ext cx="8146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FF00"/>
                </a:solidFill>
              </a:rPr>
              <a:t>butane + oxygen </a:t>
            </a:r>
            <a:r>
              <a:rPr lang="en-GB" sz="3600" dirty="0">
                <a:solidFill>
                  <a:srgbClr val="FFFF00"/>
                </a:solidFill>
                <a:sym typeface="Wingdings" panose="05000000000000000000" pitchFamily="2" charset="2"/>
              </a:rPr>
              <a:t> water + carbon dioxide</a:t>
            </a:r>
            <a:endParaRPr lang="en-GB" sz="3600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242BA3-4E10-419E-8EA7-A47D11786F97}"/>
              </a:ext>
            </a:extLst>
          </p:cNvPr>
          <p:cNvSpPr txBox="1"/>
          <p:nvPr/>
        </p:nvSpPr>
        <p:spPr>
          <a:xfrm>
            <a:off x="889534" y="5147746"/>
            <a:ext cx="8146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</a:rPr>
              <a:t>1. CH</a:t>
            </a:r>
            <a:r>
              <a:rPr lang="en-GB" sz="3200" baseline="-25000" dirty="0">
                <a:solidFill>
                  <a:srgbClr val="FFFF00"/>
                </a:solidFill>
              </a:rPr>
              <a:t>4</a:t>
            </a:r>
            <a:r>
              <a:rPr lang="en-GB" sz="3200" dirty="0">
                <a:solidFill>
                  <a:srgbClr val="FFFF00"/>
                </a:solidFill>
              </a:rPr>
              <a:t> + 2O</a:t>
            </a:r>
            <a:r>
              <a:rPr lang="en-GB" sz="3200" baseline="-25000" dirty="0">
                <a:solidFill>
                  <a:srgbClr val="FFFF00"/>
                </a:solidFill>
              </a:rPr>
              <a:t>2</a:t>
            </a:r>
            <a:r>
              <a:rPr lang="en-GB" sz="3200" dirty="0">
                <a:solidFill>
                  <a:srgbClr val="FFFF00"/>
                </a:solidFill>
              </a:rPr>
              <a:t> </a:t>
            </a:r>
            <a:r>
              <a:rPr lang="en-GB" sz="3200" dirty="0">
                <a:solidFill>
                  <a:srgbClr val="FFFF00"/>
                </a:solidFill>
                <a:sym typeface="Wingdings" panose="05000000000000000000" pitchFamily="2" charset="2"/>
              </a:rPr>
              <a:t> 2H</a:t>
            </a:r>
            <a:r>
              <a:rPr lang="en-GB" sz="3200" baseline="-25000" dirty="0">
                <a:solidFill>
                  <a:srgbClr val="FFFF00"/>
                </a:solidFill>
                <a:sym typeface="Wingdings" panose="05000000000000000000" pitchFamily="2" charset="2"/>
              </a:rPr>
              <a:t>2</a:t>
            </a:r>
            <a:r>
              <a:rPr lang="en-GB" sz="3200" dirty="0">
                <a:solidFill>
                  <a:srgbClr val="FFFF00"/>
                </a:solidFill>
                <a:sym typeface="Wingdings" panose="05000000000000000000" pitchFamily="2" charset="2"/>
              </a:rPr>
              <a:t>O + CO</a:t>
            </a:r>
            <a:r>
              <a:rPr lang="en-GB" sz="3200" baseline="-25000" dirty="0">
                <a:solidFill>
                  <a:srgbClr val="FFFF00"/>
                </a:solidFill>
                <a:sym typeface="Wingdings" panose="05000000000000000000" pitchFamily="2" charset="2"/>
              </a:rPr>
              <a:t>2</a:t>
            </a:r>
            <a:endParaRPr lang="en-GB" sz="3200" baseline="-25000" dirty="0">
              <a:solidFill>
                <a:srgbClr val="FFFF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9F4084-97B0-48CB-BFCA-B70346F33B38}"/>
              </a:ext>
            </a:extLst>
          </p:cNvPr>
          <p:cNvSpPr txBox="1"/>
          <p:nvPr/>
        </p:nvSpPr>
        <p:spPr>
          <a:xfrm>
            <a:off x="889533" y="5665285"/>
            <a:ext cx="8146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</a:rPr>
              <a:t>2. C</a:t>
            </a:r>
            <a:r>
              <a:rPr lang="en-GB" sz="3200" baseline="-25000" dirty="0">
                <a:solidFill>
                  <a:srgbClr val="FFFF00"/>
                </a:solidFill>
              </a:rPr>
              <a:t>3</a:t>
            </a:r>
            <a:r>
              <a:rPr lang="en-GB" sz="3200" dirty="0">
                <a:solidFill>
                  <a:srgbClr val="FFFF00"/>
                </a:solidFill>
              </a:rPr>
              <a:t>H</a:t>
            </a:r>
            <a:r>
              <a:rPr lang="en-GB" sz="3200" baseline="-25000" dirty="0">
                <a:solidFill>
                  <a:srgbClr val="FFFF00"/>
                </a:solidFill>
              </a:rPr>
              <a:t>8</a:t>
            </a:r>
            <a:r>
              <a:rPr lang="en-GB" sz="3200" dirty="0">
                <a:solidFill>
                  <a:srgbClr val="FFFF00"/>
                </a:solidFill>
              </a:rPr>
              <a:t> + 5O</a:t>
            </a:r>
            <a:r>
              <a:rPr lang="en-GB" sz="3200" baseline="-25000" dirty="0">
                <a:solidFill>
                  <a:srgbClr val="FFFF00"/>
                </a:solidFill>
              </a:rPr>
              <a:t>2</a:t>
            </a:r>
            <a:r>
              <a:rPr lang="en-GB" sz="3200" dirty="0">
                <a:solidFill>
                  <a:srgbClr val="FFFF00"/>
                </a:solidFill>
              </a:rPr>
              <a:t> </a:t>
            </a:r>
            <a:r>
              <a:rPr lang="en-GB" sz="3200" dirty="0">
                <a:solidFill>
                  <a:srgbClr val="FFFF00"/>
                </a:solidFill>
                <a:sym typeface="Wingdings" panose="05000000000000000000" pitchFamily="2" charset="2"/>
              </a:rPr>
              <a:t> 4H</a:t>
            </a:r>
            <a:r>
              <a:rPr lang="en-GB" sz="3200" baseline="-25000" dirty="0">
                <a:solidFill>
                  <a:srgbClr val="FFFF00"/>
                </a:solidFill>
                <a:sym typeface="Wingdings" panose="05000000000000000000" pitchFamily="2" charset="2"/>
              </a:rPr>
              <a:t>2</a:t>
            </a:r>
            <a:r>
              <a:rPr lang="en-GB" sz="3200" dirty="0">
                <a:solidFill>
                  <a:srgbClr val="FFFF00"/>
                </a:solidFill>
                <a:sym typeface="Wingdings" panose="05000000000000000000" pitchFamily="2" charset="2"/>
              </a:rPr>
              <a:t>O + 3CO</a:t>
            </a:r>
            <a:r>
              <a:rPr lang="en-GB" sz="3200" baseline="-25000" dirty="0">
                <a:solidFill>
                  <a:srgbClr val="FFFF00"/>
                </a:solidFill>
                <a:sym typeface="Wingdings" panose="05000000000000000000" pitchFamily="2" charset="2"/>
              </a:rPr>
              <a:t>2</a:t>
            </a:r>
            <a:endParaRPr lang="en-GB" sz="3200" baseline="-25000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F7E871-601A-4D36-A529-6ED118046658}"/>
              </a:ext>
            </a:extLst>
          </p:cNvPr>
          <p:cNvSpPr txBox="1"/>
          <p:nvPr/>
        </p:nvSpPr>
        <p:spPr>
          <a:xfrm>
            <a:off x="889533" y="6182824"/>
            <a:ext cx="8146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</a:rPr>
              <a:t>3. 2C</a:t>
            </a:r>
            <a:r>
              <a:rPr lang="en-GB" sz="3200" baseline="-25000" dirty="0">
                <a:solidFill>
                  <a:srgbClr val="FFFF00"/>
                </a:solidFill>
              </a:rPr>
              <a:t>4</a:t>
            </a:r>
            <a:r>
              <a:rPr lang="en-GB" sz="3200" dirty="0">
                <a:solidFill>
                  <a:srgbClr val="FFFF00"/>
                </a:solidFill>
              </a:rPr>
              <a:t>H</a:t>
            </a:r>
            <a:r>
              <a:rPr lang="en-GB" sz="3200" baseline="-25000" dirty="0">
                <a:solidFill>
                  <a:srgbClr val="FFFF00"/>
                </a:solidFill>
              </a:rPr>
              <a:t>10</a:t>
            </a:r>
            <a:r>
              <a:rPr lang="en-GB" sz="3200" dirty="0">
                <a:solidFill>
                  <a:srgbClr val="FFFF00"/>
                </a:solidFill>
              </a:rPr>
              <a:t> + 13O</a:t>
            </a:r>
            <a:r>
              <a:rPr lang="en-GB" sz="3200" baseline="-25000" dirty="0">
                <a:solidFill>
                  <a:srgbClr val="FFFF00"/>
                </a:solidFill>
              </a:rPr>
              <a:t>2</a:t>
            </a:r>
            <a:r>
              <a:rPr lang="en-GB" sz="3200" dirty="0">
                <a:solidFill>
                  <a:srgbClr val="FFFF00"/>
                </a:solidFill>
              </a:rPr>
              <a:t> </a:t>
            </a:r>
            <a:r>
              <a:rPr lang="en-GB" sz="3200" dirty="0">
                <a:solidFill>
                  <a:srgbClr val="FFFF00"/>
                </a:solidFill>
                <a:sym typeface="Wingdings" panose="05000000000000000000" pitchFamily="2" charset="2"/>
              </a:rPr>
              <a:t> 10H</a:t>
            </a:r>
            <a:r>
              <a:rPr lang="en-GB" sz="3200" baseline="-25000" dirty="0">
                <a:solidFill>
                  <a:srgbClr val="FFFF00"/>
                </a:solidFill>
                <a:sym typeface="Wingdings" panose="05000000000000000000" pitchFamily="2" charset="2"/>
              </a:rPr>
              <a:t>2</a:t>
            </a:r>
            <a:r>
              <a:rPr lang="en-GB" sz="3200" dirty="0">
                <a:solidFill>
                  <a:srgbClr val="FFFF00"/>
                </a:solidFill>
                <a:sym typeface="Wingdings" panose="05000000000000000000" pitchFamily="2" charset="2"/>
              </a:rPr>
              <a:t>O + 8CO</a:t>
            </a:r>
            <a:r>
              <a:rPr lang="en-GB" sz="3200" baseline="-25000" dirty="0">
                <a:solidFill>
                  <a:srgbClr val="FFFF00"/>
                </a:solidFill>
                <a:sym typeface="Wingdings" panose="05000000000000000000" pitchFamily="2" charset="2"/>
              </a:rPr>
              <a:t>2</a:t>
            </a:r>
            <a:endParaRPr lang="en-GB" sz="3200" baseline="-25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28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2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379" y="112277"/>
            <a:ext cx="9021117" cy="11430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Activity 2: Explain how to test for a product of complete combustion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82237C-79FD-46DA-BBB0-9F940E661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31" y="1772816"/>
            <a:ext cx="8967365" cy="5589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Practical: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FF00"/>
                </a:solidFill>
              </a:rPr>
              <a:t>Pour a small amount of limewater 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      in a test tube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>
                <a:solidFill>
                  <a:srgbClr val="FFFF00"/>
                </a:solidFill>
              </a:rPr>
              <a:t>Using a clean straw, blow into the 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     limewater for a couple of minutes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MAKE SURE YOU DO NOT SUCK UP THE LIMEWATER!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3. What gas have you been testing? What is a positive result?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31F383-402D-4FA8-B2F8-089AA6B450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340" r="11376" b="14340"/>
          <a:stretch/>
        </p:blipFill>
        <p:spPr>
          <a:xfrm>
            <a:off x="6300192" y="2132855"/>
            <a:ext cx="2843808" cy="228855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744C545-7169-441A-B58E-E92AFDE4655E}"/>
              </a:ext>
            </a:extLst>
          </p:cNvPr>
          <p:cNvSpPr/>
          <p:nvPr/>
        </p:nvSpPr>
        <p:spPr>
          <a:xfrm>
            <a:off x="8604448" y="3573016"/>
            <a:ext cx="43204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3AA32EC-03AE-40E0-B329-5BE81421EE0C}"/>
              </a:ext>
            </a:extLst>
          </p:cNvPr>
          <p:cNvSpPr/>
          <p:nvPr/>
        </p:nvSpPr>
        <p:spPr>
          <a:xfrm>
            <a:off x="7722096" y="3789040"/>
            <a:ext cx="43204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313672" y="5887724"/>
            <a:ext cx="5688632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rgbClr val="002060"/>
                </a:solidFill>
              </a:rPr>
              <a:t>Alternatively, watch this video: </a:t>
            </a:r>
            <a:r>
              <a:rPr lang="en-GB" dirty="0">
                <a:solidFill>
                  <a:srgbClr val="002060"/>
                </a:solidFill>
                <a:hlinkClick r:id="rId4"/>
              </a:rPr>
              <a:t>https://www.youtube.com/watch?v=xvQNaAFkE6c</a:t>
            </a:r>
            <a:r>
              <a:rPr lang="en-GB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724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677472" cy="1368152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FFFF00"/>
                </a:solidFill>
              </a:rPr>
              <a:t>Activity 3: Read the information and use it to explain incomplete combustion</a:t>
            </a:r>
            <a:endParaRPr lang="en-GB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476" y="1268760"/>
            <a:ext cx="8856984" cy="5256584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0070C0"/>
                </a:solidFill>
              </a:rPr>
              <a:t>Incomplete combustion occurs when the supply of air or oxygen is poor. Water is still produced, but carbon monoxide and carbon are produced instead of carbon dioxide.</a:t>
            </a:r>
          </a:p>
          <a:p>
            <a:pPr marL="0" indent="0">
              <a:buNone/>
            </a:pPr>
            <a:r>
              <a:rPr lang="en-GB" sz="2800" dirty="0">
                <a:solidFill>
                  <a:srgbClr val="0070C0"/>
                </a:solidFill>
              </a:rPr>
              <a:t>The carbon is released as soot. Carbon monoxide is a poisonous gas, which is one reason why complete combustion is preferred to incomplete combustion. Gas fires and boilers must be serviced regularly to ensure they do not produce carbon monoxide.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0" y="5301208"/>
            <a:ext cx="9144000" cy="1556792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Tx/>
              <a:buAutoNum type="arabicPeriod"/>
            </a:pPr>
            <a:r>
              <a:rPr lang="en-GB" sz="2800" dirty="0">
                <a:solidFill>
                  <a:srgbClr val="FFFF00"/>
                </a:solidFill>
              </a:rPr>
              <a:t>Construct a word equation for the incomplete combustion of propane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Write a sentence explaining why incomplete combustion is lethal</a:t>
            </a:r>
          </a:p>
        </p:txBody>
      </p:sp>
    </p:spTree>
    <p:extLst>
      <p:ext uri="{BB962C8B-B14F-4D97-AF65-F5344CB8AC3E}">
        <p14:creationId xmlns:p14="http://schemas.microsoft.com/office/powerpoint/2010/main" val="200332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4CBD-F65B-42FB-A380-FF694F90C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24199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Activity 4- Complete the exam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041F8-B799-4BEA-8EB8-AB2C9579A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965DC-D95A-4249-A3DC-05319CADFE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89" t="26189" r="36612" b="10782"/>
          <a:stretch/>
        </p:blipFill>
        <p:spPr>
          <a:xfrm>
            <a:off x="179512" y="1247125"/>
            <a:ext cx="8712968" cy="544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9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4156455" y="2120570"/>
            <a:ext cx="464532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 eaLnBrk="1" hangingPunct="1">
              <a:spcBef>
                <a:spcPct val="0"/>
              </a:spcBef>
              <a:buNone/>
            </a:pPr>
            <a:r>
              <a:rPr lang="en-GB" altLang="en-US" b="0" dirty="0">
                <a:solidFill>
                  <a:srgbClr val="FFFF00"/>
                </a:solidFill>
                <a:latin typeface="Calibri" panose="020F0502020204030204" pitchFamily="34" charset="0"/>
              </a:rPr>
              <a:t>(3) Write down 3 keywords from the lesson. </a:t>
            </a:r>
          </a:p>
          <a:p>
            <a:pPr defTabSz="685800" eaLnBrk="1" hangingPunct="1">
              <a:spcBef>
                <a:spcPct val="0"/>
              </a:spcBef>
              <a:buNone/>
            </a:pPr>
            <a:endParaRPr lang="en-GB" altLang="en-US" b="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defTabSz="685800" eaLnBrk="1" hangingPunct="1">
              <a:spcBef>
                <a:spcPct val="0"/>
              </a:spcBef>
              <a:buNone/>
            </a:pPr>
            <a:r>
              <a:rPr lang="en-GB" altLang="en-US" b="0" dirty="0">
                <a:solidFill>
                  <a:srgbClr val="FFFF00"/>
                </a:solidFill>
                <a:latin typeface="Calibri" panose="020F0502020204030204" pitchFamily="34" charset="0"/>
              </a:rPr>
              <a:t>(2) Write down  2 facts about combustion. </a:t>
            </a:r>
          </a:p>
          <a:p>
            <a:pPr defTabSz="685800" eaLnBrk="1" hangingPunct="1">
              <a:spcBef>
                <a:spcPct val="0"/>
              </a:spcBef>
              <a:buNone/>
            </a:pPr>
            <a:endParaRPr lang="en-GB" altLang="en-US" b="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defTabSz="685800" eaLnBrk="1" hangingPunct="1">
              <a:spcBef>
                <a:spcPct val="0"/>
              </a:spcBef>
              <a:buNone/>
            </a:pPr>
            <a:r>
              <a:rPr lang="en-GB" altLang="en-US" b="0" dirty="0">
                <a:solidFill>
                  <a:srgbClr val="FFFF00"/>
                </a:solidFill>
                <a:latin typeface="Calibri" panose="020F0502020204030204" pitchFamily="34" charset="0"/>
              </a:rPr>
              <a:t>(1) Write down 1 question you have about combustion.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5788" y="188640"/>
            <a:ext cx="7902722" cy="75458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FF00"/>
                </a:solidFill>
              </a:rPr>
              <a:t>Plenary:  3, 2, 1 Pyramid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88" y="1544216"/>
            <a:ext cx="3886570" cy="419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4641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AF4661-AD85-41D7-B721-431C7D4621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211013-4B25-4EB3-A4E2-1D02D0B354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794069-3D61-4DFB-90D3-48AB52F5A215}">
  <ds:schemaRefs>
    <ds:schemaRef ds:uri="http://purl.org/dc/terms/"/>
    <ds:schemaRef ds:uri="http://purl.org/dc/dcmitype/"/>
    <ds:schemaRef ds:uri="049f97e1-32ae-4d3d-9c64-63be60dba368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3eb4558b-8982-4134-8cf8-0edee52307a7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674</Words>
  <Application>Microsoft Office PowerPoint</Application>
  <PresentationFormat>On-screen Show (4:3)</PresentationFormat>
  <Paragraphs>79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1_Office Theme</vt:lpstr>
      <vt:lpstr>Office Theme</vt:lpstr>
      <vt:lpstr>2_Office Theme</vt:lpstr>
      <vt:lpstr>3_Office Theme</vt:lpstr>
      <vt:lpstr>Combustion of hydrocarbons</vt:lpstr>
      <vt:lpstr>Progress indicators</vt:lpstr>
      <vt:lpstr>Activity 1:  Describe the complete combustion of a hydrocarbon (3)</vt:lpstr>
      <vt:lpstr>Activity 1:  Describe the complete combustion of a hydrocarbon (3) SELF-ASSESS</vt:lpstr>
      <vt:lpstr>Activity 1:  Describe the complete combustion of a hydrocarbon (3) SELF-ASSESS</vt:lpstr>
      <vt:lpstr>Activity 2: Explain how to test for a product of complete combustion</vt:lpstr>
      <vt:lpstr>Activity 3: Read the information and use it to explain incomplete combustion</vt:lpstr>
      <vt:lpstr>Activity 4- Complete the exam question</vt:lpstr>
      <vt:lpstr>Plenary:  3, 2, 1 Pyramid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Photosynthetic Reaction (4.4.1.1)</dc:title>
  <dc:creator>Luke Gill</dc:creator>
  <cp:lastModifiedBy>Dawn</cp:lastModifiedBy>
  <cp:revision>50</cp:revision>
  <cp:lastPrinted>2016-07-05T12:52:26Z</cp:lastPrinted>
  <dcterms:created xsi:type="dcterms:W3CDTF">2016-07-05T07:02:58Z</dcterms:created>
  <dcterms:modified xsi:type="dcterms:W3CDTF">2020-09-24T07:47:30Z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