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6" r:id="rId3"/>
    <p:sldMasterId id="2147483699" r:id="rId4"/>
    <p:sldMasterId id="2147483712" r:id="rId5"/>
    <p:sldMasterId id="2147483736" r:id="rId6"/>
  </p:sldMasterIdLst>
  <p:notesMasterIdLst>
    <p:notesMasterId r:id="rId29"/>
  </p:notesMasterIdLst>
  <p:sldIdLst>
    <p:sldId id="282" r:id="rId7"/>
    <p:sldId id="261" r:id="rId8"/>
    <p:sldId id="263" r:id="rId9"/>
    <p:sldId id="264" r:id="rId10"/>
    <p:sldId id="265" r:id="rId11"/>
    <p:sldId id="269" r:id="rId12"/>
    <p:sldId id="267" r:id="rId13"/>
    <p:sldId id="268" r:id="rId14"/>
    <p:sldId id="270" r:id="rId15"/>
    <p:sldId id="281" r:id="rId16"/>
    <p:sldId id="272" r:id="rId17"/>
    <p:sldId id="271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4" r:id="rId26"/>
    <p:sldId id="285" r:id="rId27"/>
    <p:sldId id="286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9D53E9-CF9C-4017-8570-964945B0CAD4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E83B00-B958-4C8F-8617-D23F4A406D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9823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gcsebitesize/english_literature/poetrytennyson/1tennyson_chargesubjectact.shtml" TargetMode="External"/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DAC99709-C1B5-9647-A829-9152762FAAEF}" type="slidenum">
              <a:rPr lang="en-GB">
                <a:solidFill>
                  <a:prstClr val="black"/>
                </a:solidFill>
                <a:latin typeface="Arial" charset="0"/>
              </a:rPr>
              <a:pPr/>
              <a:t>3</a:t>
            </a:fld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</a:rPr>
              <a:t>Popular and widely read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112B83A6-CC16-5442-B3D9-729CE8C718B5}" type="slidenum">
              <a:rPr lang="en-GB">
                <a:solidFill>
                  <a:prstClr val="black"/>
                </a:solidFill>
                <a:latin typeface="Arial" charset="0"/>
              </a:rPr>
              <a:pPr/>
              <a:t>4</a:t>
            </a:fld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75A08317-D166-764F-84AD-8BB9DBD99438}" type="slidenum">
              <a:rPr lang="en-GB">
                <a:solidFill>
                  <a:prstClr val="black"/>
                </a:solidFill>
                <a:latin typeface="Arial" charset="0"/>
              </a:rPr>
              <a:pPr/>
              <a:t>7</a:t>
            </a:fld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r>
              <a:rPr lang="en-GB" dirty="0">
                <a:latin typeface="Arial" charset="0"/>
              </a:rPr>
              <a:t>Go to </a:t>
            </a:r>
            <a:r>
              <a:rPr lang="en-GB" dirty="0">
                <a:latin typeface="Arial" charset="0"/>
                <a:hlinkClick r:id="rId3"/>
              </a:rPr>
              <a:t>http://www.bbc.co.uk/schools/gcsebitesize/english_literature/poetrytennyson/1tennyson_chargesubjectact.shtml</a:t>
            </a:r>
            <a:r>
              <a:rPr lang="en-GB" dirty="0">
                <a:latin typeface="Arial" charset="0"/>
              </a:rPr>
              <a:t>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87321BEF-E9E4-8341-8C56-156DD322E80F}" type="slidenum">
              <a:rPr lang="en-GB">
                <a:solidFill>
                  <a:prstClr val="black"/>
                </a:solidFill>
                <a:latin typeface="Arial" charset="0"/>
              </a:rPr>
              <a:pPr/>
              <a:t>10</a:t>
            </a:fld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fld id="{1009E594-DC0B-964B-96C6-090BE164E8FA}" type="slidenum">
              <a:rPr lang="en-GB">
                <a:solidFill>
                  <a:prstClr val="black"/>
                </a:solidFill>
                <a:latin typeface="Arial" charset="0"/>
              </a:rPr>
              <a:pPr/>
              <a:t>12</a:t>
            </a:fld>
            <a:endParaRPr lang="en-GB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056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35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70322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6B6D8-3430-1B49-83E9-E34A8194876F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871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7727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2569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3055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395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6000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4714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15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5447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7853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8129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527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0620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6B6D8-3430-1B49-83E9-E34A8194876F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99308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4178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136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38257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7589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4342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8699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641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80033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72855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249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485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71850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6B6D8-3430-1B49-83E9-E34A8194876F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7463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99794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1770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685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01675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02590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73942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04847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854524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89262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61944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670237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57866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96B6D8-3430-1B49-83E9-E34A8194876F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0876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06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8283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78643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51507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9178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58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82835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5173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16168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81076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028306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89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260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87390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1496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45167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32929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2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45343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486502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9990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68130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2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080891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155690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1BF6FD-0826-A040-80AA-3ED1A0B96265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948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792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645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03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5611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44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FE900AD0-62BD-3848-88A6-7D6EC62F5A1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02E5665-703B-0B4E-B449-6CC70B281F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42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3901A9BD-4C1E-704D-8E39-53F3B47D8A7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C82793C-D782-2A4E-BC8E-17426BA199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972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A36888A8-8E51-9F42-8478-E1C352299C9A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12/16/2019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91E3092-C02B-EE4F-8DFE-12488C5F40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2754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hyperlink" Target="http://en.wikipedia.org/wiki/Tennyso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uj5bilCQEDU" TargetMode="Externa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gcsebitesize/english_literature/poetrytennyson/1tennyson_chargesubjectact.s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TITLE = Retrieval DNA 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Brainstorm as many things as you can remember about the context of AIC</a:t>
            </a:r>
          </a:p>
          <a:p>
            <a:pPr lvl="1"/>
            <a:r>
              <a:rPr lang="en-GB" dirty="0" smtClean="0"/>
              <a:t>Make a list of characters and add one word to describe what they represent about society.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271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229600" cy="4905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b="1" dirty="0">
                <a:solidFill>
                  <a:srgbClr val="000000"/>
                </a:solidFill>
                <a:latin typeface="Comic Sans MS"/>
                <a:cs typeface="Comic Sans MS"/>
              </a:rPr>
              <a:t>Imagery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622300"/>
            <a:ext cx="8785225" cy="1077913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dirty="0">
                <a:latin typeface="Comic Sans MS"/>
                <a:cs typeface="Comic Sans MS"/>
              </a:rPr>
              <a:t>	Tennyson uses imagery to describe the violence, drama, sorrow and glory of the battle.  Pick out images from the poem which convey these emotions.</a:t>
            </a:r>
          </a:p>
        </p:txBody>
      </p:sp>
      <p:graphicFrame>
        <p:nvGraphicFramePr>
          <p:cNvPr id="80983" name="Group 8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677304672"/>
              </p:ext>
            </p:extLst>
          </p:nvPr>
        </p:nvGraphicFramePr>
        <p:xfrm>
          <a:off x="179388" y="1989138"/>
          <a:ext cx="8785225" cy="4679950"/>
        </p:xfrm>
        <a:graphic>
          <a:graphicData uri="http://schemas.openxmlformats.org/drawingml/2006/table">
            <a:tbl>
              <a:tblPr/>
              <a:tblGrid>
                <a:gridCol w="219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5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55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1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/>
                          <a:cs typeface="Comic Sans MS"/>
                        </a:rPr>
                        <a:t>Violence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/>
                          <a:cs typeface="Comic Sans MS"/>
                        </a:rPr>
                        <a:t>Drama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/>
                          <a:cs typeface="Comic Sans MS"/>
                        </a:rPr>
                        <a:t>Sorrow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Comic Sans MS"/>
                          <a:cs typeface="Comic Sans MS"/>
                        </a:rPr>
                        <a:t>Glory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9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cs typeface="Comic Sans MS"/>
                        </a:rPr>
                        <a:t>The valley of death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/>
                          <a:cs typeface="Comic Sans MS"/>
                        </a:rPr>
                        <a:t>Charge for the guns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23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874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87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omic Sans MS"/>
                        <a:cs typeface="Comic Sans M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26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Learning Objective: To explore the finer details of the poem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3568" y="548680"/>
            <a:ext cx="7772400" cy="14700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Comic Sans MS"/>
                <a:cs typeface="Comic Sans MS"/>
              </a:rPr>
              <a:t>Lesson 2: Charge of the Light Brigade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27490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5762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cs typeface="Comic Sans MS"/>
              </a:rPr>
              <a:t>DNA - Mood </a:t>
            </a:r>
            <a:r>
              <a:rPr lang="en-GB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cs typeface="Comic Sans MS"/>
              </a:rPr>
              <a:t>and atmosphere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836613"/>
            <a:ext cx="8713788" cy="5832475"/>
          </a:xfrm>
          <a:noFill/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3400" dirty="0">
                <a:latin typeface="Comic Sans MS"/>
                <a:cs typeface="Comic Sans MS"/>
              </a:rPr>
              <a:t>How would you describe the mood or tone </a:t>
            </a:r>
          </a:p>
          <a:p>
            <a:pPr marL="609600" indent="-609600" eaLnBrk="1" hangingPunct="1">
              <a:buFontTx/>
              <a:buNone/>
            </a:pPr>
            <a:r>
              <a:rPr lang="en-US" sz="3400" dirty="0">
                <a:latin typeface="Comic Sans MS"/>
                <a:cs typeface="Comic Sans MS"/>
              </a:rPr>
              <a:t>of this poem?  Choose words from the list </a:t>
            </a:r>
          </a:p>
          <a:p>
            <a:pPr marL="609600" indent="-609600" eaLnBrk="1" hangingPunct="1">
              <a:buFontTx/>
              <a:buNone/>
            </a:pPr>
            <a:r>
              <a:rPr lang="en-US" sz="3400" dirty="0">
                <a:latin typeface="Comic Sans MS"/>
                <a:cs typeface="Comic Sans MS"/>
              </a:rPr>
              <a:t>below:</a:t>
            </a:r>
          </a:p>
          <a:p>
            <a:pPr marL="609600" indent="-609600" eaLnBrk="1" hangingPunct="1">
              <a:buFontTx/>
              <a:buNone/>
            </a:pPr>
            <a:endParaRPr lang="en-US" sz="1200" dirty="0">
              <a:latin typeface="Trebuchet MS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3400" dirty="0">
                <a:solidFill>
                  <a:srgbClr val="990099"/>
                </a:solidFill>
                <a:latin typeface="Trebuchet MS" charset="0"/>
              </a:rPr>
              <a:t>	 </a:t>
            </a:r>
            <a:r>
              <a:rPr lang="en-US" sz="3400" dirty="0">
                <a:solidFill>
                  <a:srgbClr val="990099"/>
                </a:solidFill>
                <a:latin typeface="Comic Sans MS"/>
                <a:cs typeface="Comic Sans MS"/>
              </a:rPr>
              <a:t> angry	     </a:t>
            </a:r>
            <a:r>
              <a:rPr lang="en-US" sz="3400" dirty="0" smtClean="0">
                <a:solidFill>
                  <a:srgbClr val="990099"/>
                </a:solidFill>
                <a:latin typeface="Comic Sans MS"/>
                <a:cs typeface="Comic Sans MS"/>
              </a:rPr>
              <a:t>romantic         </a:t>
            </a:r>
            <a:r>
              <a:rPr lang="en-US" sz="3400" dirty="0">
                <a:solidFill>
                  <a:srgbClr val="990099"/>
                </a:solidFill>
                <a:latin typeface="Comic Sans MS"/>
                <a:cs typeface="Comic Sans MS"/>
              </a:rPr>
              <a:t>sad           exciting	</a:t>
            </a:r>
            <a:r>
              <a:rPr lang="en-US" sz="3400" dirty="0" smtClean="0">
                <a:solidFill>
                  <a:srgbClr val="990099"/>
                </a:solidFill>
                <a:latin typeface="Comic Sans MS"/>
                <a:cs typeface="Comic Sans MS"/>
              </a:rPr>
              <a:t>   reflective</a:t>
            </a:r>
            <a:r>
              <a:rPr lang="en-US" sz="3400" dirty="0">
                <a:solidFill>
                  <a:srgbClr val="990099"/>
                </a:solidFill>
                <a:latin typeface="Comic Sans MS"/>
                <a:cs typeface="Comic Sans MS"/>
              </a:rPr>
              <a:t>	    sorrowful 	   </a:t>
            </a:r>
            <a:r>
              <a:rPr lang="en-US" sz="3400" dirty="0" smtClean="0">
                <a:solidFill>
                  <a:srgbClr val="990099"/>
                </a:solidFill>
                <a:latin typeface="Comic Sans MS"/>
                <a:cs typeface="Comic Sans MS"/>
              </a:rPr>
              <a:t>dramatic    regretful</a:t>
            </a:r>
            <a:r>
              <a:rPr lang="en-US" sz="3400" dirty="0">
                <a:solidFill>
                  <a:srgbClr val="990099"/>
                </a:solidFill>
                <a:latin typeface="Comic Sans MS"/>
                <a:cs typeface="Comic Sans MS"/>
              </a:rPr>
              <a:t>	     proud 	    fearful	</a:t>
            </a:r>
            <a:endParaRPr lang="en-GB" sz="2400" dirty="0">
              <a:solidFill>
                <a:srgbClr val="990099"/>
              </a:solidFill>
              <a:latin typeface="Comic Sans MS"/>
              <a:cs typeface="Comic Sans MS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68312" y="5157192"/>
            <a:ext cx="806412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>
              <a:spcBef>
                <a:spcPct val="50000"/>
              </a:spcBef>
            </a:pPr>
            <a:r>
              <a:rPr lang="en-GB" sz="2800" b="1" dirty="0">
                <a:solidFill>
                  <a:srgbClr val="C0504D"/>
                </a:solidFill>
                <a:latin typeface="Comic Sans MS"/>
                <a:cs typeface="Comic Sans MS"/>
              </a:rPr>
              <a:t>Write three sentences explaining how the speaker feels about what happened during the battle.</a:t>
            </a:r>
          </a:p>
        </p:txBody>
      </p:sp>
    </p:spTree>
    <p:extLst>
      <p:ext uri="{BB962C8B-B14F-4D97-AF65-F5344CB8AC3E}">
        <p14:creationId xmlns:p14="http://schemas.microsoft.com/office/powerpoint/2010/main" val="79337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Group Work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You have 5 </a:t>
            </a:r>
            <a:r>
              <a:rPr lang="en-US" dirty="0" err="1" smtClean="0">
                <a:latin typeface="Comic Sans MS"/>
                <a:cs typeface="Comic Sans MS"/>
              </a:rPr>
              <a:t>mins</a:t>
            </a:r>
            <a:r>
              <a:rPr lang="en-US" dirty="0" smtClean="0">
                <a:latin typeface="Comic Sans MS"/>
                <a:cs typeface="Comic Sans MS"/>
              </a:rPr>
              <a:t> only to </a:t>
            </a:r>
            <a:r>
              <a:rPr lang="en-US" dirty="0" err="1" smtClean="0">
                <a:latin typeface="Comic Sans MS"/>
                <a:cs typeface="Comic Sans MS"/>
              </a:rPr>
              <a:t>analyse</a:t>
            </a:r>
            <a:r>
              <a:rPr lang="en-US" dirty="0" smtClean="0">
                <a:latin typeface="Comic Sans MS"/>
                <a:cs typeface="Comic Sans MS"/>
              </a:rPr>
              <a:t> your stanza. Use the guided questions to support your annotations.</a:t>
            </a:r>
          </a:p>
          <a:p>
            <a:endParaRPr lang="en-US" dirty="0" smtClean="0">
              <a:latin typeface="Comic Sans MS"/>
              <a:cs typeface="Comic Sans MS"/>
            </a:endParaRPr>
          </a:p>
          <a:p>
            <a:r>
              <a:rPr lang="en-US" dirty="0" smtClean="0">
                <a:latin typeface="Comic Sans MS"/>
                <a:cs typeface="Comic Sans MS"/>
              </a:rPr>
              <a:t>You will then present your findings to the rest of the class who will annotate their own copy of the poem.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891922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2107" y="1981202"/>
            <a:ext cx="3023310" cy="24532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Comic Sans MS"/>
                <a:cs typeface="Comic Sans MS"/>
              </a:rPr>
              <a:t>Half a </a:t>
            </a:r>
            <a:r>
              <a:rPr lang="en-GB" sz="1600" u="sng" dirty="0">
                <a:latin typeface="Comic Sans MS"/>
                <a:cs typeface="Comic Sans MS"/>
              </a:rPr>
              <a:t>league,</a:t>
            </a:r>
            <a:r>
              <a:rPr lang="en-GB" sz="1600" dirty="0">
                <a:latin typeface="Comic Sans MS"/>
                <a:cs typeface="Comic Sans MS"/>
              </a:rPr>
              <a:t> half a league,</a:t>
            </a:r>
          </a:p>
          <a:p>
            <a:pPr marL="0" indent="0">
              <a:buNone/>
            </a:pPr>
            <a:r>
              <a:rPr lang="en-GB" sz="1600" dirty="0" smtClean="0">
                <a:latin typeface="Comic Sans MS"/>
                <a:cs typeface="Comic Sans MS"/>
              </a:rPr>
              <a:t>	Half </a:t>
            </a:r>
            <a:r>
              <a:rPr lang="en-GB" sz="1600" dirty="0">
                <a:latin typeface="Comic Sans MS"/>
                <a:cs typeface="Comic Sans MS"/>
              </a:rPr>
              <a:t>a league onward,</a:t>
            </a:r>
          </a:p>
          <a:p>
            <a:pPr marL="0" indent="0">
              <a:buNone/>
            </a:pPr>
            <a:r>
              <a:rPr lang="en-GB" sz="1600" dirty="0">
                <a:latin typeface="Comic Sans MS"/>
                <a:cs typeface="Comic Sans MS"/>
              </a:rPr>
              <a:t>All in the </a:t>
            </a:r>
            <a:r>
              <a:rPr lang="en-GB" sz="1600" u="sng" dirty="0">
                <a:latin typeface="Comic Sans MS"/>
                <a:cs typeface="Comic Sans MS"/>
              </a:rPr>
              <a:t>valley</a:t>
            </a:r>
            <a:r>
              <a:rPr lang="en-GB" sz="1600" dirty="0">
                <a:latin typeface="Comic Sans MS"/>
                <a:cs typeface="Comic Sans MS"/>
              </a:rPr>
              <a:t> of Death</a:t>
            </a:r>
          </a:p>
          <a:p>
            <a:pPr marL="0" indent="0">
              <a:buNone/>
            </a:pPr>
            <a:r>
              <a:rPr lang="en-GB" sz="1600" dirty="0" smtClean="0">
                <a:latin typeface="Comic Sans MS"/>
                <a:cs typeface="Comic Sans MS"/>
              </a:rPr>
              <a:t>	Rode </a:t>
            </a:r>
            <a:r>
              <a:rPr lang="en-GB" sz="1600" dirty="0">
                <a:latin typeface="Comic Sans MS"/>
                <a:cs typeface="Comic Sans MS"/>
              </a:rPr>
              <a:t>the </a:t>
            </a:r>
            <a:r>
              <a:rPr lang="en-GB" sz="1600" u="sng" dirty="0">
                <a:latin typeface="Comic Sans MS"/>
                <a:cs typeface="Comic Sans MS"/>
              </a:rPr>
              <a:t>six hundred</a:t>
            </a:r>
            <a:r>
              <a:rPr lang="en-GB" sz="1600" dirty="0"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r>
              <a:rPr lang="en-GB" sz="1600" dirty="0">
                <a:latin typeface="Comic Sans MS"/>
                <a:cs typeface="Comic Sans MS"/>
              </a:rPr>
              <a:t>‘Forward, the </a:t>
            </a:r>
            <a:r>
              <a:rPr lang="en-GB" sz="1600" u="sng" dirty="0">
                <a:latin typeface="Comic Sans MS"/>
                <a:cs typeface="Comic Sans MS"/>
              </a:rPr>
              <a:t>Light Brigade</a:t>
            </a:r>
            <a:r>
              <a:rPr lang="en-GB" sz="1600" dirty="0">
                <a:latin typeface="Comic Sans MS"/>
                <a:cs typeface="Comic Sans MS"/>
              </a:rPr>
              <a:t>!</a:t>
            </a:r>
          </a:p>
          <a:p>
            <a:pPr marL="0" indent="0">
              <a:buNone/>
            </a:pPr>
            <a:r>
              <a:rPr lang="en-GB" sz="1600" u="sng" dirty="0">
                <a:latin typeface="Comic Sans MS"/>
                <a:cs typeface="Comic Sans MS"/>
              </a:rPr>
              <a:t>Charge for the guns</a:t>
            </a:r>
            <a:r>
              <a:rPr lang="en-GB" sz="1600" dirty="0">
                <a:latin typeface="Comic Sans MS"/>
                <a:cs typeface="Comic Sans MS"/>
              </a:rPr>
              <a:t>!’ </a:t>
            </a:r>
            <a:r>
              <a:rPr lang="en-GB" sz="1600" u="sng" dirty="0">
                <a:latin typeface="Comic Sans MS"/>
                <a:cs typeface="Comic Sans MS"/>
              </a:rPr>
              <a:t>he</a:t>
            </a:r>
            <a:r>
              <a:rPr lang="en-GB" sz="1600" dirty="0">
                <a:latin typeface="Comic Sans MS"/>
                <a:cs typeface="Comic Sans MS"/>
              </a:rPr>
              <a:t> said:</a:t>
            </a:r>
          </a:p>
          <a:p>
            <a:pPr marL="0" indent="0">
              <a:buNone/>
            </a:pPr>
            <a:r>
              <a:rPr lang="en-GB" sz="1600" dirty="0">
                <a:latin typeface="Comic Sans MS"/>
                <a:cs typeface="Comic Sans MS"/>
              </a:rPr>
              <a:t>Into the </a:t>
            </a:r>
            <a:r>
              <a:rPr lang="en-GB" sz="1600" u="sng" dirty="0">
                <a:latin typeface="Comic Sans MS"/>
                <a:cs typeface="Comic Sans MS"/>
              </a:rPr>
              <a:t>valley of </a:t>
            </a:r>
            <a:r>
              <a:rPr lang="en-GB" sz="1600" b="1" u="sng" dirty="0">
                <a:latin typeface="Comic Sans MS"/>
                <a:cs typeface="Comic Sans MS"/>
              </a:rPr>
              <a:t>Death</a:t>
            </a:r>
          </a:p>
          <a:p>
            <a:pPr marL="0" indent="0">
              <a:buNone/>
            </a:pPr>
            <a:r>
              <a:rPr lang="en-GB" sz="1600" dirty="0" smtClean="0">
                <a:latin typeface="Comic Sans MS"/>
                <a:cs typeface="Comic Sans MS"/>
              </a:rPr>
              <a:t>	</a:t>
            </a:r>
            <a:r>
              <a:rPr lang="en-GB" sz="1600" u="sng" dirty="0" smtClean="0">
                <a:latin typeface="Comic Sans MS"/>
                <a:cs typeface="Comic Sans MS"/>
              </a:rPr>
              <a:t>Rode</a:t>
            </a:r>
            <a:r>
              <a:rPr lang="en-GB" sz="1600" dirty="0" smtClean="0">
                <a:latin typeface="Comic Sans MS"/>
                <a:cs typeface="Comic Sans MS"/>
              </a:rPr>
              <a:t> </a:t>
            </a:r>
            <a:r>
              <a:rPr lang="en-GB" sz="1600" dirty="0">
                <a:latin typeface="Comic Sans MS"/>
                <a:cs typeface="Comic Sans MS"/>
              </a:rPr>
              <a:t>the six hundred.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8659" y="764455"/>
            <a:ext cx="36543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measurement is this? Why is it repeated? What does it sound like?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042833" y="1756833"/>
            <a:ext cx="116417" cy="35983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2297" y="1810834"/>
            <a:ext cx="2335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image does this paint? Why?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053167" y="2603500"/>
            <a:ext cx="2222500" cy="1899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42459" y="245997"/>
            <a:ext cx="33500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Why does Tennyson tell us the exact number?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43034" y="1431084"/>
            <a:ext cx="23353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does this phrase make you think of?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553749" y="3256105"/>
            <a:ext cx="2335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happens here? What has changed?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296" y="3424104"/>
            <a:ext cx="23353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this important? Consider the context.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371168" y="4661592"/>
            <a:ext cx="23353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Where have you heard this phrase before? Why is it important?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506711" y="5301259"/>
            <a:ext cx="233539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this repeated?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80771" y="4755070"/>
            <a:ext cx="23353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this word important? Why is it </a:t>
            </a:r>
            <a:r>
              <a:rPr lang="en-US" sz="24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capitalised</a:t>
            </a:r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5524501" y="868182"/>
            <a:ext cx="560916" cy="21798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773083" y="1981202"/>
            <a:ext cx="2031165" cy="13401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5386917" y="3481917"/>
            <a:ext cx="952500" cy="1058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2053167" y="3481917"/>
            <a:ext cx="1242482" cy="1799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2776356" y="4212167"/>
            <a:ext cx="811394" cy="1045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5386918" y="4011084"/>
            <a:ext cx="984250" cy="423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762499" y="4011083"/>
            <a:ext cx="137584" cy="9734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305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4500" y="2106084"/>
            <a:ext cx="338666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dirty="0" smtClean="0">
                <a:solidFill>
                  <a:prstClr val="black"/>
                </a:solidFill>
                <a:latin typeface="Comic Sans MS"/>
                <a:cs typeface="Comic Sans MS"/>
              </a:rPr>
              <a:t>  </a:t>
            </a:r>
            <a:r>
              <a:rPr lang="en-GB" u="sng" dirty="0" smtClean="0">
                <a:solidFill>
                  <a:prstClr val="black"/>
                </a:solidFill>
                <a:latin typeface="Comic Sans MS"/>
                <a:cs typeface="Comic Sans MS"/>
              </a:rPr>
              <a:t>‘</a:t>
            </a:r>
            <a:r>
              <a:rPr lang="en-GB" u="sng" dirty="0">
                <a:solidFill>
                  <a:prstClr val="black"/>
                </a:solidFill>
                <a:latin typeface="Comic Sans MS"/>
                <a:cs typeface="Comic Sans MS"/>
              </a:rPr>
              <a:t>Forward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, the Light Brigade!’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Was there a man </a:t>
            </a:r>
            <a:r>
              <a:rPr lang="en-GB" u="sng" dirty="0" err="1">
                <a:solidFill>
                  <a:prstClr val="black"/>
                </a:solidFill>
                <a:latin typeface="Comic Sans MS"/>
                <a:cs typeface="Comic Sans MS"/>
              </a:rPr>
              <a:t>dismay’d</a:t>
            </a:r>
            <a:r>
              <a:rPr lang="en-GB" u="sng" dirty="0">
                <a:solidFill>
                  <a:prstClr val="black"/>
                </a:solidFill>
                <a:latin typeface="Comic Sans MS"/>
                <a:cs typeface="Comic Sans MS"/>
              </a:rPr>
              <a:t>?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Not </a:t>
            </a:r>
            <a:r>
              <a:rPr lang="en-GB" dirty="0" err="1">
                <a:solidFill>
                  <a:prstClr val="black"/>
                </a:solidFill>
                <a:latin typeface="Comic Sans MS"/>
                <a:cs typeface="Comic Sans MS"/>
              </a:rPr>
              <a:t>tho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’ the soldier knew</a:t>
            </a:r>
          </a:p>
          <a:p>
            <a:pPr defTabSz="457200"/>
            <a:r>
              <a:rPr lang="en-GB" dirty="0" smtClean="0">
                <a:solidFill>
                  <a:prstClr val="black"/>
                </a:solidFill>
                <a:latin typeface="Comic Sans MS"/>
                <a:cs typeface="Comic Sans MS"/>
              </a:rPr>
              <a:t>	</a:t>
            </a:r>
            <a:r>
              <a:rPr lang="en-GB" u="sng" dirty="0" smtClean="0">
                <a:solidFill>
                  <a:prstClr val="black"/>
                </a:solidFill>
                <a:latin typeface="Comic Sans MS"/>
                <a:cs typeface="Comic Sans MS"/>
              </a:rPr>
              <a:t>Some </a:t>
            </a:r>
            <a:r>
              <a:rPr lang="en-GB" u="sng" dirty="0">
                <a:solidFill>
                  <a:prstClr val="black"/>
                </a:solidFill>
                <a:latin typeface="Comic Sans MS"/>
                <a:cs typeface="Comic Sans MS"/>
              </a:rPr>
              <a:t>one 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had </a:t>
            </a:r>
            <a:r>
              <a:rPr lang="en-GB" dirty="0" err="1">
                <a:solidFill>
                  <a:prstClr val="black"/>
                </a:solidFill>
                <a:latin typeface="Comic Sans MS"/>
                <a:cs typeface="Comic Sans MS"/>
              </a:rPr>
              <a:t>blunder’d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:</a:t>
            </a:r>
          </a:p>
          <a:p>
            <a:pPr defTabSz="457200"/>
            <a:r>
              <a:rPr lang="en-GB" u="sng" dirty="0">
                <a:solidFill>
                  <a:prstClr val="black"/>
                </a:solidFill>
                <a:latin typeface="Comic Sans MS"/>
                <a:cs typeface="Comic Sans MS"/>
              </a:rPr>
              <a:t>Theirs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 not to make </a:t>
            </a:r>
            <a:r>
              <a:rPr lang="en-GB" u="sng" dirty="0">
                <a:solidFill>
                  <a:prstClr val="black"/>
                </a:solidFill>
                <a:latin typeface="Comic Sans MS"/>
                <a:cs typeface="Comic Sans MS"/>
              </a:rPr>
              <a:t>reply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,</a:t>
            </a:r>
          </a:p>
          <a:p>
            <a:pPr defTabSz="457200"/>
            <a:r>
              <a:rPr lang="en-GB" u="sng" dirty="0">
                <a:solidFill>
                  <a:prstClr val="black"/>
                </a:solidFill>
                <a:latin typeface="Comic Sans MS"/>
                <a:cs typeface="Comic Sans MS"/>
              </a:rPr>
              <a:t>Theirs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 not to reason why,</a:t>
            </a:r>
          </a:p>
          <a:p>
            <a:pPr defTabSz="457200"/>
            <a:r>
              <a:rPr lang="en-GB" b="1" u="sng" dirty="0">
                <a:solidFill>
                  <a:prstClr val="black"/>
                </a:solidFill>
                <a:latin typeface="Comic Sans MS"/>
                <a:cs typeface="Comic Sans MS"/>
              </a:rPr>
              <a:t>Theirs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 but to do and die: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Into the valley of Death</a:t>
            </a:r>
          </a:p>
          <a:p>
            <a:pPr defTabSz="457200"/>
            <a:r>
              <a:rPr lang="en-GB" dirty="0" smtClean="0">
                <a:solidFill>
                  <a:prstClr val="black"/>
                </a:solidFill>
                <a:latin typeface="Comic Sans MS"/>
                <a:cs typeface="Comic Sans MS"/>
              </a:rPr>
              <a:t>	Rode 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the six hundred.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71600" y="194694"/>
            <a:ext cx="23353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This is a command. What is the effect?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94638" y="179533"/>
            <a:ext cx="2335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does this question mean?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7996" y="2614420"/>
            <a:ext cx="23353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is Tennyson doing here? Who is the ‘someone’?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7996" y="4217716"/>
            <a:ext cx="274829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Why are these three lines repeated? What is the effect of the rhyme?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71167" y="872030"/>
            <a:ext cx="233539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200" dirty="0" smtClean="0">
                <a:solidFill>
                  <a:prstClr val="black"/>
                </a:solidFill>
                <a:latin typeface="Comic Sans MS"/>
                <a:cs typeface="Comic Sans MS"/>
              </a:rPr>
              <a:t>Why can’t the soldiers reply?</a:t>
            </a:r>
            <a:endParaRPr lang="en-US" sz="32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86500" y="3845022"/>
            <a:ext cx="284691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US" dirty="0">
                <a:solidFill>
                  <a:prstClr val="black"/>
                </a:solidFill>
                <a:latin typeface="Comic Sans MS"/>
                <a:cs typeface="Comic Sans MS"/>
              </a:rPr>
              <a:t>A refrain is a repeated part of a poem, particularly when it comes either at the end of a stanza or between two </a:t>
            </a:r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stanzas. Why is this used here?</a:t>
            </a:r>
            <a:endParaRPr lang="en-US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53833" y="5471599"/>
            <a:ext cx="23353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200" dirty="0" smtClean="0">
                <a:solidFill>
                  <a:prstClr val="black"/>
                </a:solidFill>
                <a:latin typeface="Comic Sans MS"/>
                <a:cs typeface="Comic Sans MS"/>
              </a:rPr>
              <a:t>Who is the ‘theirs’?</a:t>
            </a:r>
          </a:p>
          <a:p>
            <a:pPr defTabSz="457200"/>
            <a:endParaRPr lang="en-US" sz="32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776356" y="1788583"/>
            <a:ext cx="716144" cy="3915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677833" y="1428008"/>
            <a:ext cx="1270000" cy="11225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360083" y="3122083"/>
            <a:ext cx="113241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5683250" y="2798582"/>
            <a:ext cx="896061" cy="65158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2360083" y="3630083"/>
            <a:ext cx="793750" cy="1481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 flipV="1">
            <a:off x="3153833" y="3969267"/>
            <a:ext cx="813149" cy="166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693583" y="4184650"/>
            <a:ext cx="2592917" cy="1862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502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78667" y="2051672"/>
            <a:ext cx="371475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457200"/>
            <a:r>
              <a:rPr lang="en-GB" b="1" dirty="0">
                <a:solidFill>
                  <a:prstClr val="black"/>
                </a:solidFill>
                <a:latin typeface="Comic Sans MS"/>
                <a:cs typeface="Comic Sans MS"/>
              </a:rPr>
              <a:t>Cannon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 to right of them,</a:t>
            </a:r>
          </a:p>
          <a:p>
            <a:pPr defTabSz="457200"/>
            <a:r>
              <a:rPr lang="en-GB" u="sng" dirty="0">
                <a:solidFill>
                  <a:prstClr val="black"/>
                </a:solidFill>
                <a:latin typeface="Comic Sans MS"/>
                <a:cs typeface="Comic Sans MS"/>
              </a:rPr>
              <a:t>Cannon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 to left of them,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Cannon in front of them</a:t>
            </a:r>
          </a:p>
          <a:p>
            <a:pPr defTabSz="457200"/>
            <a:r>
              <a:rPr lang="en-GB" dirty="0" smtClean="0">
                <a:solidFill>
                  <a:prstClr val="black"/>
                </a:solidFill>
                <a:latin typeface="Comic Sans MS"/>
                <a:cs typeface="Comic Sans MS"/>
              </a:rPr>
              <a:t>	</a:t>
            </a:r>
            <a:r>
              <a:rPr lang="en-GB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Volley’d</a:t>
            </a:r>
            <a:r>
              <a:rPr lang="en-GB" dirty="0" smtClean="0">
                <a:solidFill>
                  <a:prstClr val="black"/>
                </a:solidFill>
                <a:latin typeface="Comic Sans MS"/>
                <a:cs typeface="Comic Sans MS"/>
              </a:rPr>
              <a:t> 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and </a:t>
            </a:r>
            <a:r>
              <a:rPr lang="en-GB" u="sng" dirty="0" err="1">
                <a:solidFill>
                  <a:prstClr val="black"/>
                </a:solidFill>
                <a:latin typeface="Comic Sans MS"/>
                <a:cs typeface="Comic Sans MS"/>
              </a:rPr>
              <a:t>thunder’d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;</a:t>
            </a:r>
          </a:p>
          <a:p>
            <a:pPr defTabSz="457200"/>
            <a:r>
              <a:rPr lang="en-GB" dirty="0" err="1">
                <a:solidFill>
                  <a:prstClr val="black"/>
                </a:solidFill>
                <a:latin typeface="Comic Sans MS"/>
                <a:cs typeface="Comic Sans MS"/>
              </a:rPr>
              <a:t>Storm’d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 at with shot and shell,</a:t>
            </a:r>
          </a:p>
          <a:p>
            <a:pPr defTabSz="457200"/>
            <a:r>
              <a:rPr lang="en-GB" b="1" dirty="0">
                <a:solidFill>
                  <a:prstClr val="black"/>
                </a:solidFill>
                <a:latin typeface="Comic Sans MS"/>
                <a:cs typeface="Comic Sans MS"/>
              </a:rPr>
              <a:t>Boldly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 they rode and well,</a:t>
            </a: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Into the </a:t>
            </a:r>
            <a:r>
              <a:rPr lang="en-GB" b="1" dirty="0">
                <a:solidFill>
                  <a:prstClr val="black"/>
                </a:solidFill>
                <a:latin typeface="Comic Sans MS"/>
                <a:cs typeface="Comic Sans MS"/>
              </a:rPr>
              <a:t>jaws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 of Death</a:t>
            </a:r>
            <a:r>
              <a:rPr lang="en-GB" dirty="0" smtClean="0">
                <a:solidFill>
                  <a:prstClr val="black"/>
                </a:solidFill>
                <a:latin typeface="Comic Sans MS"/>
                <a:cs typeface="Comic Sans MS"/>
              </a:rPr>
              <a:t>, </a:t>
            </a:r>
            <a:endParaRPr lang="en-GB" dirty="0">
              <a:solidFill>
                <a:prstClr val="black"/>
              </a:solidFill>
              <a:latin typeface="Comic Sans MS"/>
              <a:cs typeface="Comic Sans MS"/>
            </a:endParaRPr>
          </a:p>
          <a:p>
            <a:pPr defTabSz="457200"/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Into the mouth of Hell</a:t>
            </a:r>
          </a:p>
          <a:p>
            <a:pPr defTabSz="457200"/>
            <a:r>
              <a:rPr lang="en-GB" dirty="0" smtClean="0">
                <a:solidFill>
                  <a:prstClr val="black"/>
                </a:solidFill>
                <a:latin typeface="Comic Sans MS"/>
                <a:cs typeface="Comic Sans MS"/>
              </a:rPr>
              <a:t>	Rode 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the </a:t>
            </a:r>
            <a:r>
              <a:rPr lang="en-GB" u="sng" dirty="0">
                <a:solidFill>
                  <a:prstClr val="black"/>
                </a:solidFill>
                <a:latin typeface="Comic Sans MS"/>
                <a:cs typeface="Comic Sans MS"/>
              </a:rPr>
              <a:t>six hundred</a:t>
            </a:r>
            <a:r>
              <a:rPr lang="en-GB" dirty="0">
                <a:solidFill>
                  <a:prstClr val="black"/>
                </a:solidFill>
                <a:latin typeface="Comic Sans MS"/>
                <a:cs typeface="Comic Sans MS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63989" y="789622"/>
            <a:ext cx="2975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this word repeated?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4831" y="1930333"/>
            <a:ext cx="233539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Who is the </a:t>
            </a:r>
            <a:r>
              <a:rPr lang="en-US" sz="3200" dirty="0" smtClean="0">
                <a:solidFill>
                  <a:prstClr val="black"/>
                </a:solidFill>
                <a:latin typeface="Comic Sans MS"/>
                <a:cs typeface="Comic Sans MS"/>
              </a:rPr>
              <a:t>enemy</a:t>
            </a:r>
            <a:r>
              <a:rPr lang="en-US" sz="1200" dirty="0" smtClean="0">
                <a:solidFill>
                  <a:prstClr val="black"/>
                </a:solidFill>
                <a:latin typeface="Comic Sans MS"/>
                <a:cs typeface="Comic Sans MS"/>
              </a:rPr>
              <a:t>?</a:t>
            </a:r>
            <a:endParaRPr lang="en-US" sz="12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22613" y="195114"/>
            <a:ext cx="233539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Why does the poet include the directions?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98862" y="2822885"/>
            <a:ext cx="2335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onomatopoeia used here?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455" y="3571383"/>
            <a:ext cx="2335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is the effect of this adverb?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06795" y="4543718"/>
            <a:ext cx="233539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is the effect of personification here? How does it make the valley sound?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071647" y="4973114"/>
            <a:ext cx="2335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repetition used here?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878667" y="1804484"/>
            <a:ext cx="296333" cy="3439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8" idx="1"/>
            <a:endCxn id="4" idx="0"/>
          </p:cNvCxnSpPr>
          <p:nvPr/>
        </p:nvCxnSpPr>
        <p:spPr>
          <a:xfrm flipH="1">
            <a:off x="4736042" y="1103055"/>
            <a:ext cx="1286571" cy="9486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756833" y="2419402"/>
            <a:ext cx="1227667" cy="923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9" idx="1"/>
          </p:cNvCxnSpPr>
          <p:nvPr/>
        </p:nvCxnSpPr>
        <p:spPr>
          <a:xfrm flipH="1" flipV="1">
            <a:off x="5810250" y="3037418"/>
            <a:ext cx="688612" cy="3856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169583" y="3651250"/>
            <a:ext cx="889000" cy="105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4349751" y="3940716"/>
            <a:ext cx="2094457" cy="696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815417" y="4561417"/>
            <a:ext cx="0" cy="5080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7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3783" y="1547284"/>
            <a:ext cx="4167717" cy="321521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dirty="0" err="1">
                <a:latin typeface="Comic Sans MS"/>
                <a:cs typeface="Comic Sans MS"/>
              </a:rPr>
              <a:t>Flash’d</a:t>
            </a:r>
            <a:r>
              <a:rPr lang="en-GB" dirty="0">
                <a:latin typeface="Comic Sans MS"/>
                <a:cs typeface="Comic Sans MS"/>
              </a:rPr>
              <a:t> all their </a:t>
            </a:r>
            <a:r>
              <a:rPr lang="en-GB" u="sng" dirty="0">
                <a:latin typeface="Comic Sans MS"/>
                <a:cs typeface="Comic Sans MS"/>
              </a:rPr>
              <a:t>sabres</a:t>
            </a:r>
            <a:r>
              <a:rPr lang="en-GB" dirty="0">
                <a:latin typeface="Comic Sans MS"/>
                <a:cs typeface="Comic Sans MS"/>
              </a:rPr>
              <a:t> </a:t>
            </a:r>
            <a:r>
              <a:rPr lang="en-GB" b="1" dirty="0">
                <a:latin typeface="Comic Sans MS"/>
                <a:cs typeface="Comic Sans MS"/>
              </a:rPr>
              <a:t>bare</a:t>
            </a:r>
            <a:r>
              <a:rPr lang="en-GB" dirty="0">
                <a:latin typeface="Comic Sans MS"/>
                <a:cs typeface="Comic Sans MS"/>
              </a:rPr>
              <a:t>,</a:t>
            </a:r>
          </a:p>
          <a:p>
            <a:pPr marL="0" indent="0">
              <a:buNone/>
            </a:pPr>
            <a:r>
              <a:rPr lang="en-GB" dirty="0" err="1">
                <a:latin typeface="Comic Sans MS"/>
                <a:cs typeface="Comic Sans MS"/>
              </a:rPr>
              <a:t>Flash’d</a:t>
            </a:r>
            <a:r>
              <a:rPr lang="en-GB" dirty="0">
                <a:latin typeface="Comic Sans MS"/>
                <a:cs typeface="Comic Sans MS"/>
              </a:rPr>
              <a:t> as they </a:t>
            </a:r>
            <a:r>
              <a:rPr lang="en-GB" dirty="0" err="1">
                <a:latin typeface="Comic Sans MS"/>
                <a:cs typeface="Comic Sans MS"/>
              </a:rPr>
              <a:t>turn’d</a:t>
            </a:r>
            <a:r>
              <a:rPr lang="en-GB" dirty="0">
                <a:latin typeface="Comic Sans MS"/>
                <a:cs typeface="Comic Sans MS"/>
              </a:rPr>
              <a:t> in air</a:t>
            </a:r>
          </a:p>
          <a:p>
            <a:pPr marL="0" indent="0">
              <a:buNone/>
            </a:pPr>
            <a:r>
              <a:rPr lang="en-GB" u="sng" dirty="0" err="1">
                <a:latin typeface="Comic Sans MS"/>
                <a:cs typeface="Comic Sans MS"/>
              </a:rPr>
              <a:t>Sabring</a:t>
            </a:r>
            <a:r>
              <a:rPr lang="en-GB" u="sng" dirty="0">
                <a:latin typeface="Comic Sans MS"/>
                <a:cs typeface="Comic Sans MS"/>
              </a:rPr>
              <a:t> the gunners there</a:t>
            </a:r>
            <a:r>
              <a:rPr lang="en-GB" dirty="0">
                <a:latin typeface="Comic Sans MS"/>
                <a:cs typeface="Comic Sans MS"/>
              </a:rPr>
              <a:t>,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Charging an army, while</a:t>
            </a:r>
          </a:p>
          <a:p>
            <a:pPr marL="0" indent="0">
              <a:buNone/>
            </a:pPr>
            <a:r>
              <a:rPr lang="en-GB" dirty="0" smtClean="0">
                <a:latin typeface="Comic Sans MS"/>
                <a:cs typeface="Comic Sans MS"/>
              </a:rPr>
              <a:t>	All </a:t>
            </a:r>
            <a:r>
              <a:rPr lang="en-GB" dirty="0">
                <a:latin typeface="Comic Sans MS"/>
                <a:cs typeface="Comic Sans MS"/>
              </a:rPr>
              <a:t>the </a:t>
            </a:r>
            <a:r>
              <a:rPr lang="en-GB" b="1" dirty="0">
                <a:latin typeface="Comic Sans MS"/>
                <a:cs typeface="Comic Sans MS"/>
              </a:rPr>
              <a:t>world </a:t>
            </a:r>
            <a:r>
              <a:rPr lang="en-GB" b="1" dirty="0" err="1">
                <a:latin typeface="Comic Sans MS"/>
                <a:cs typeface="Comic Sans MS"/>
              </a:rPr>
              <a:t>wonder’d</a:t>
            </a:r>
            <a:r>
              <a:rPr lang="en-GB" dirty="0">
                <a:latin typeface="Comic Sans MS"/>
                <a:cs typeface="Comic Sans MS"/>
              </a:rPr>
              <a:t>: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Plunged in the </a:t>
            </a:r>
            <a:r>
              <a:rPr lang="en-GB" u="sng" dirty="0">
                <a:latin typeface="Comic Sans MS"/>
                <a:cs typeface="Comic Sans MS"/>
              </a:rPr>
              <a:t>battery-smoke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Right thro’ the </a:t>
            </a:r>
            <a:r>
              <a:rPr lang="en-GB" b="1" dirty="0">
                <a:latin typeface="Comic Sans MS"/>
                <a:cs typeface="Comic Sans MS"/>
              </a:rPr>
              <a:t>line they broke</a:t>
            </a:r>
            <a:r>
              <a:rPr lang="en-GB" dirty="0">
                <a:latin typeface="Comic Sans MS"/>
                <a:cs typeface="Comic Sans MS"/>
              </a:rPr>
              <a:t>;</a:t>
            </a:r>
          </a:p>
          <a:p>
            <a:pPr marL="0" indent="0">
              <a:buNone/>
            </a:pPr>
            <a:r>
              <a:rPr lang="en-GB" b="1" dirty="0">
                <a:latin typeface="Comic Sans MS"/>
                <a:cs typeface="Comic Sans MS"/>
              </a:rPr>
              <a:t>Cossack</a:t>
            </a:r>
            <a:r>
              <a:rPr lang="en-GB" dirty="0">
                <a:latin typeface="Comic Sans MS"/>
                <a:cs typeface="Comic Sans MS"/>
              </a:rPr>
              <a:t> and Russian</a:t>
            </a:r>
          </a:p>
          <a:p>
            <a:pPr marL="0" indent="0">
              <a:buNone/>
            </a:pPr>
            <a:r>
              <a:rPr lang="en-GB" dirty="0" err="1">
                <a:latin typeface="Comic Sans MS"/>
                <a:cs typeface="Comic Sans MS"/>
              </a:rPr>
              <a:t>Reel’d</a:t>
            </a:r>
            <a:r>
              <a:rPr lang="en-GB" dirty="0">
                <a:latin typeface="Comic Sans MS"/>
                <a:cs typeface="Comic Sans MS"/>
              </a:rPr>
              <a:t> from the sabre-stroke</a:t>
            </a:r>
          </a:p>
          <a:p>
            <a:pPr marL="0" indent="0">
              <a:buNone/>
            </a:pPr>
            <a:r>
              <a:rPr lang="en-GB" dirty="0" smtClean="0">
                <a:latin typeface="Comic Sans MS"/>
                <a:cs typeface="Comic Sans MS"/>
              </a:rPr>
              <a:t>	</a:t>
            </a:r>
            <a:r>
              <a:rPr lang="en-GB" dirty="0" err="1" smtClean="0">
                <a:latin typeface="Comic Sans MS"/>
                <a:cs typeface="Comic Sans MS"/>
              </a:rPr>
              <a:t>Shatter’d</a:t>
            </a:r>
            <a:r>
              <a:rPr lang="en-GB" dirty="0" smtClean="0">
                <a:latin typeface="Comic Sans MS"/>
                <a:cs typeface="Comic Sans MS"/>
              </a:rPr>
              <a:t> </a:t>
            </a:r>
            <a:r>
              <a:rPr lang="en-GB" dirty="0">
                <a:latin typeface="Comic Sans MS"/>
                <a:cs typeface="Comic Sans MS"/>
              </a:rPr>
              <a:t>and </a:t>
            </a:r>
            <a:r>
              <a:rPr lang="en-GB" dirty="0" err="1">
                <a:latin typeface="Comic Sans MS"/>
                <a:cs typeface="Comic Sans MS"/>
              </a:rPr>
              <a:t>sunder’d</a:t>
            </a:r>
            <a:r>
              <a:rPr lang="en-GB" dirty="0"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Then they rode back, but not</a:t>
            </a:r>
          </a:p>
          <a:p>
            <a:pPr marL="0" indent="0">
              <a:buNone/>
            </a:pPr>
            <a:r>
              <a:rPr lang="en-GB" dirty="0" smtClean="0">
                <a:latin typeface="Comic Sans MS"/>
                <a:cs typeface="Comic Sans MS"/>
              </a:rPr>
              <a:t>	</a:t>
            </a:r>
            <a:r>
              <a:rPr lang="en-GB" b="1" dirty="0" smtClean="0">
                <a:latin typeface="Comic Sans MS"/>
                <a:cs typeface="Comic Sans MS"/>
              </a:rPr>
              <a:t>Not</a:t>
            </a:r>
            <a:r>
              <a:rPr lang="en-GB" dirty="0" smtClean="0">
                <a:latin typeface="Comic Sans MS"/>
                <a:cs typeface="Comic Sans MS"/>
              </a:rPr>
              <a:t> </a:t>
            </a:r>
            <a:r>
              <a:rPr lang="en-GB" dirty="0">
                <a:latin typeface="Comic Sans MS"/>
                <a:cs typeface="Comic Sans MS"/>
              </a:rPr>
              <a:t>the six hundred.</a:t>
            </a:r>
          </a:p>
          <a:p>
            <a:pPr marL="0" indent="0">
              <a:buNone/>
            </a:pP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93513" y="353106"/>
            <a:ext cx="34882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does this show about the weaponry? 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71440" y="804737"/>
            <a:ext cx="3245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does this word </a:t>
            </a:r>
            <a:r>
              <a:rPr lang="en-US" sz="2800" dirty="0" err="1" smtClean="0">
                <a:solidFill>
                  <a:prstClr val="black"/>
                </a:solidFill>
                <a:latin typeface="Comic Sans MS"/>
                <a:cs typeface="Comic Sans MS"/>
              </a:rPr>
              <a:t>connotate</a:t>
            </a:r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4296" y="1850650"/>
            <a:ext cx="30727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14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is revealed about the battle here?</a:t>
            </a:r>
            <a:endParaRPr lang="en-US" sz="1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45380" y="2310652"/>
            <a:ext cx="28716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technique is used here? What is the poet’s intention here?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2030" y="1158953"/>
            <a:ext cx="2335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How does this make the battle sound?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566833" y="3579940"/>
            <a:ext cx="3072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How does this make the soldiers sound?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129" y="3168476"/>
            <a:ext cx="23353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this word important? How does it make the soldiers sound?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4762" y="4973534"/>
            <a:ext cx="233539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technique is used here? Why?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78940" y="4549676"/>
            <a:ext cx="233539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has changed here?</a:t>
            </a:r>
          </a:p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How does the reader feel?</a:t>
            </a:r>
          </a:p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does it hint at?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4614333" y="1258900"/>
            <a:ext cx="317500" cy="2883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281083" y="1547284"/>
            <a:ext cx="571500" cy="167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1"/>
          </p:cNvCxnSpPr>
          <p:nvPr/>
        </p:nvCxnSpPr>
        <p:spPr>
          <a:xfrm flipH="1">
            <a:off x="5196418" y="2112260"/>
            <a:ext cx="747878" cy="15389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1"/>
          </p:cNvCxnSpPr>
          <p:nvPr/>
        </p:nvCxnSpPr>
        <p:spPr>
          <a:xfrm flipH="1" flipV="1">
            <a:off x="5397500" y="2541485"/>
            <a:ext cx="747880" cy="4308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566833" y="3184848"/>
            <a:ext cx="294560" cy="2602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1905000" y="2310652"/>
            <a:ext cx="2243667" cy="4616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905000" y="3302000"/>
            <a:ext cx="994833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 flipV="1">
            <a:off x="5301903" y="4053452"/>
            <a:ext cx="135459" cy="10064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2" idx="0"/>
          </p:cNvCxnSpPr>
          <p:nvPr/>
        </p:nvCxnSpPr>
        <p:spPr>
          <a:xfrm flipH="1" flipV="1">
            <a:off x="3418419" y="4222508"/>
            <a:ext cx="28218" cy="3271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65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1784" y="1600200"/>
            <a:ext cx="3575049" cy="307763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Cannon to right of them,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Cannon to left of them,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Cannon </a:t>
            </a:r>
            <a:r>
              <a:rPr lang="en-GB" b="1" dirty="0">
                <a:latin typeface="Comic Sans MS"/>
                <a:cs typeface="Comic Sans MS"/>
              </a:rPr>
              <a:t>behind them</a:t>
            </a:r>
          </a:p>
          <a:p>
            <a:pPr marL="0" indent="0">
              <a:buNone/>
            </a:pPr>
            <a:r>
              <a:rPr lang="en-GB" dirty="0" smtClean="0">
                <a:latin typeface="Comic Sans MS"/>
                <a:cs typeface="Comic Sans MS"/>
              </a:rPr>
              <a:t>	</a:t>
            </a:r>
            <a:r>
              <a:rPr lang="en-GB" u="sng" dirty="0" err="1" smtClean="0">
                <a:latin typeface="Comic Sans MS"/>
                <a:cs typeface="Comic Sans MS"/>
              </a:rPr>
              <a:t>Volley’d</a:t>
            </a:r>
            <a:r>
              <a:rPr lang="en-GB" u="sng" dirty="0" smtClean="0">
                <a:latin typeface="Comic Sans MS"/>
                <a:cs typeface="Comic Sans MS"/>
              </a:rPr>
              <a:t> </a:t>
            </a:r>
            <a:r>
              <a:rPr lang="en-GB" u="sng" dirty="0">
                <a:latin typeface="Comic Sans MS"/>
                <a:cs typeface="Comic Sans MS"/>
              </a:rPr>
              <a:t>and </a:t>
            </a:r>
            <a:r>
              <a:rPr lang="en-GB" u="sng" dirty="0" err="1">
                <a:latin typeface="Comic Sans MS"/>
                <a:cs typeface="Comic Sans MS"/>
              </a:rPr>
              <a:t>thunder’d</a:t>
            </a:r>
            <a:r>
              <a:rPr lang="en-GB" dirty="0">
                <a:latin typeface="Comic Sans MS"/>
                <a:cs typeface="Comic Sans MS"/>
              </a:rPr>
              <a:t>;</a:t>
            </a:r>
          </a:p>
          <a:p>
            <a:pPr marL="0" indent="0">
              <a:buNone/>
            </a:pPr>
            <a:r>
              <a:rPr lang="en-GB" b="1" dirty="0" err="1">
                <a:latin typeface="Comic Sans MS"/>
                <a:cs typeface="Comic Sans MS"/>
              </a:rPr>
              <a:t>Storm’d</a:t>
            </a:r>
            <a:r>
              <a:rPr lang="en-GB" b="1" dirty="0">
                <a:latin typeface="Comic Sans MS"/>
                <a:cs typeface="Comic Sans MS"/>
              </a:rPr>
              <a:t> </a:t>
            </a:r>
            <a:r>
              <a:rPr lang="en-GB" dirty="0">
                <a:latin typeface="Comic Sans MS"/>
                <a:cs typeface="Comic Sans MS"/>
              </a:rPr>
              <a:t>at with shot and shell,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While </a:t>
            </a:r>
            <a:r>
              <a:rPr lang="en-GB" u="sng" dirty="0">
                <a:latin typeface="Comic Sans MS"/>
                <a:cs typeface="Comic Sans MS"/>
              </a:rPr>
              <a:t>horse and hero </a:t>
            </a:r>
            <a:r>
              <a:rPr lang="en-GB" dirty="0">
                <a:latin typeface="Comic Sans MS"/>
                <a:cs typeface="Comic Sans MS"/>
              </a:rPr>
              <a:t>fell,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They that had fought so well</a:t>
            </a:r>
          </a:p>
          <a:p>
            <a:pPr marL="0" indent="0">
              <a:buNone/>
            </a:pPr>
            <a:r>
              <a:rPr lang="en-GB" b="1" dirty="0">
                <a:latin typeface="Comic Sans MS"/>
                <a:cs typeface="Comic Sans MS"/>
              </a:rPr>
              <a:t>Came</a:t>
            </a:r>
            <a:r>
              <a:rPr lang="en-GB" dirty="0">
                <a:latin typeface="Comic Sans MS"/>
                <a:cs typeface="Comic Sans MS"/>
              </a:rPr>
              <a:t> thro’ the jaws of Death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Back from the mouth of Hell,</a:t>
            </a:r>
          </a:p>
          <a:p>
            <a:pPr marL="0" indent="0">
              <a:buNone/>
            </a:pPr>
            <a:r>
              <a:rPr lang="en-GB" b="1" dirty="0">
                <a:latin typeface="Comic Sans MS"/>
                <a:cs typeface="Comic Sans MS"/>
              </a:rPr>
              <a:t>All </a:t>
            </a:r>
            <a:r>
              <a:rPr lang="en-GB" dirty="0">
                <a:latin typeface="Comic Sans MS"/>
                <a:cs typeface="Comic Sans MS"/>
              </a:rPr>
              <a:t>that was left of them</a:t>
            </a:r>
          </a:p>
          <a:p>
            <a:pPr marL="0" indent="0">
              <a:buNone/>
            </a:pPr>
            <a:r>
              <a:rPr lang="en-GB" dirty="0" smtClean="0">
                <a:latin typeface="Comic Sans MS"/>
                <a:cs typeface="Comic Sans MS"/>
              </a:rPr>
              <a:t>	Left </a:t>
            </a:r>
            <a:r>
              <a:rPr lang="en-GB" dirty="0">
                <a:latin typeface="Comic Sans MS"/>
                <a:cs typeface="Comic Sans MS"/>
              </a:rPr>
              <a:t>of six hundred.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72134" y="473853"/>
            <a:ext cx="2335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has happened here?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98751" y="1083984"/>
            <a:ext cx="27721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does this show about the battle?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6741" y="1843830"/>
            <a:ext cx="2335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400" dirty="0" smtClean="0">
                <a:solidFill>
                  <a:prstClr val="black"/>
                </a:solidFill>
                <a:latin typeface="Comic Sans MS"/>
                <a:cs typeface="Comic Sans MS"/>
              </a:rPr>
              <a:t>How does the battle sound here?</a:t>
            </a:r>
            <a:endParaRPr lang="en-US" sz="24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617122" y="3000947"/>
            <a:ext cx="23353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technique is used here? What word reveals the poet’s viewpoint?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4561" y="3267561"/>
            <a:ext cx="2335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has changed here? Why?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96716" y="5589603"/>
            <a:ext cx="2335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stanza is mirrored here?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08940" y="5028601"/>
            <a:ext cx="2335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this word important?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716016" y="908720"/>
            <a:ext cx="761401" cy="13662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6170083" y="1637981"/>
            <a:ext cx="419796" cy="8914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 flipV="1">
            <a:off x="5693833" y="3129064"/>
            <a:ext cx="1068917" cy="776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170083" y="3729228"/>
            <a:ext cx="95251" cy="156873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2391833" y="2805899"/>
            <a:ext cx="86995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2391833" y="3636895"/>
            <a:ext cx="10371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699792" y="4217377"/>
            <a:ext cx="644541" cy="78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8263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4283" y="2468034"/>
            <a:ext cx="3500967" cy="217804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When can their glory </a:t>
            </a:r>
            <a:r>
              <a:rPr lang="en-GB" b="1" dirty="0">
                <a:latin typeface="Comic Sans MS"/>
                <a:cs typeface="Comic Sans MS"/>
              </a:rPr>
              <a:t>fade?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O the wild charge they made</a:t>
            </a:r>
            <a:r>
              <a:rPr lang="en-GB" b="1" dirty="0">
                <a:latin typeface="Comic Sans MS"/>
                <a:cs typeface="Comic Sans MS"/>
              </a:rPr>
              <a:t>!</a:t>
            </a:r>
          </a:p>
          <a:p>
            <a:pPr marL="0" indent="0">
              <a:buNone/>
            </a:pPr>
            <a:r>
              <a:rPr lang="en-GB" dirty="0">
                <a:latin typeface="Comic Sans MS"/>
                <a:cs typeface="Comic Sans MS"/>
              </a:rPr>
              <a:t>All the world </a:t>
            </a:r>
            <a:r>
              <a:rPr lang="en-GB" dirty="0" err="1">
                <a:latin typeface="Comic Sans MS"/>
                <a:cs typeface="Comic Sans MS"/>
              </a:rPr>
              <a:t>wonder’d</a:t>
            </a:r>
            <a:r>
              <a:rPr lang="en-GB" dirty="0">
                <a:latin typeface="Comic Sans MS"/>
                <a:cs typeface="Comic Sans MS"/>
              </a:rPr>
              <a:t>.</a:t>
            </a:r>
          </a:p>
          <a:p>
            <a:pPr marL="0" indent="0">
              <a:buNone/>
            </a:pPr>
            <a:r>
              <a:rPr lang="en-GB" u="sng" dirty="0">
                <a:latin typeface="Comic Sans MS"/>
                <a:cs typeface="Comic Sans MS"/>
              </a:rPr>
              <a:t>Honour</a:t>
            </a:r>
            <a:r>
              <a:rPr lang="en-GB" dirty="0">
                <a:latin typeface="Comic Sans MS"/>
                <a:cs typeface="Comic Sans MS"/>
              </a:rPr>
              <a:t> the charge they made!</a:t>
            </a:r>
          </a:p>
          <a:p>
            <a:pPr marL="0" indent="0">
              <a:buNone/>
            </a:pPr>
            <a:r>
              <a:rPr lang="en-GB" u="sng" dirty="0">
                <a:latin typeface="Comic Sans MS"/>
                <a:cs typeface="Comic Sans MS"/>
              </a:rPr>
              <a:t>Honour</a:t>
            </a:r>
            <a:r>
              <a:rPr lang="en-GB" dirty="0">
                <a:latin typeface="Comic Sans MS"/>
                <a:cs typeface="Comic Sans MS"/>
              </a:rPr>
              <a:t> the Light Brigade,</a:t>
            </a:r>
          </a:p>
          <a:p>
            <a:pPr marL="0" indent="0">
              <a:buNone/>
            </a:pPr>
            <a:r>
              <a:rPr lang="en-GB" b="1" dirty="0">
                <a:latin typeface="Comic Sans MS"/>
                <a:cs typeface="Comic Sans MS"/>
              </a:rPr>
              <a:t>Noble</a:t>
            </a:r>
            <a:r>
              <a:rPr lang="en-GB" dirty="0">
                <a:latin typeface="Comic Sans MS"/>
                <a:cs typeface="Comic Sans MS"/>
              </a:rPr>
              <a:t> six hundred!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549189" y="816843"/>
            <a:ext cx="23353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is the effect of the Rhetorical Question?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5250" y="2667399"/>
            <a:ext cx="233539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3200" dirty="0" smtClean="0">
                <a:solidFill>
                  <a:prstClr val="black"/>
                </a:solidFill>
                <a:latin typeface="Comic Sans MS"/>
                <a:cs typeface="Comic Sans MS"/>
              </a:rPr>
              <a:t>What is the effect of this exclamation mark?</a:t>
            </a:r>
            <a:endParaRPr lang="en-US" sz="32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8038" y="2314229"/>
            <a:ext cx="23353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this repeated at the end?</a:t>
            </a:r>
            <a:endParaRPr lang="en-US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2129" y="3768066"/>
            <a:ext cx="233539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000" dirty="0" smtClean="0">
                <a:solidFill>
                  <a:prstClr val="black"/>
                </a:solidFill>
                <a:latin typeface="Comic Sans MS"/>
                <a:cs typeface="Comic Sans MS"/>
              </a:rPr>
              <a:t>Why does the poet use a command here? Why is it repeated?</a:t>
            </a:r>
            <a:endParaRPr lang="en-US" sz="20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213796" y="4446546"/>
            <a:ext cx="23353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US" sz="2800" dirty="0" smtClean="0">
                <a:solidFill>
                  <a:prstClr val="black"/>
                </a:solidFill>
                <a:latin typeface="Comic Sans MS"/>
                <a:cs typeface="Comic Sans MS"/>
              </a:rPr>
              <a:t>Why is this adjective important?</a:t>
            </a:r>
            <a:endParaRPr lang="en-US" sz="2800" dirty="0">
              <a:solidFill>
                <a:prstClr val="black"/>
              </a:solidFill>
              <a:latin typeface="Comic Sans MS"/>
              <a:cs typeface="Comic Sans M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5796136" y="2140282"/>
            <a:ext cx="321031" cy="3402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6117167" y="2783417"/>
            <a:ext cx="328083" cy="1058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2211917" y="3129064"/>
            <a:ext cx="84666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3" idx="1"/>
          </p:cNvCxnSpPr>
          <p:nvPr/>
        </p:nvCxnSpPr>
        <p:spPr>
          <a:xfrm flipV="1">
            <a:off x="2349500" y="3557059"/>
            <a:ext cx="594783" cy="3905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3460750" y="4106333"/>
            <a:ext cx="296333" cy="4339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383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Lesson 1: Charge of the Light Brigade</a:t>
            </a:r>
            <a:endParaRPr lang="en-US" dirty="0">
              <a:latin typeface="Comic Sans MS"/>
              <a:cs typeface="Comic Sans M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2780928"/>
            <a:ext cx="6400800" cy="175260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latin typeface="Comic Sans MS"/>
                <a:cs typeface="Comic Sans MS"/>
              </a:rPr>
              <a:t>Learning Objective: To begin to explore the poem</a:t>
            </a:r>
            <a:endParaRPr lang="en-US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631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Retrieval Starter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Write a one sentence explanation of the following techniques: </a:t>
            </a:r>
          </a:p>
          <a:p>
            <a:pPr lvl="1"/>
            <a:r>
              <a:rPr lang="en-GB" dirty="0" smtClean="0"/>
              <a:t>Metaphor </a:t>
            </a:r>
          </a:p>
          <a:p>
            <a:pPr lvl="1"/>
            <a:r>
              <a:rPr lang="en-GB" dirty="0" smtClean="0"/>
              <a:t>Simile</a:t>
            </a:r>
          </a:p>
          <a:p>
            <a:pPr lvl="1"/>
            <a:r>
              <a:rPr lang="en-GB" dirty="0" smtClean="0"/>
              <a:t>Adjective </a:t>
            </a:r>
          </a:p>
          <a:p>
            <a:pPr lvl="1"/>
            <a:r>
              <a:rPr lang="en-GB" dirty="0" smtClean="0"/>
              <a:t>Verbs </a:t>
            </a:r>
          </a:p>
          <a:p>
            <a:pPr lvl="1"/>
            <a:r>
              <a:rPr lang="en-GB" dirty="0" smtClean="0"/>
              <a:t>Personification </a:t>
            </a:r>
          </a:p>
          <a:p>
            <a:pPr lvl="1"/>
            <a:r>
              <a:rPr lang="en-GB" dirty="0" err="1" smtClean="0"/>
              <a:t>Ceasura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Enjambment </a:t>
            </a:r>
          </a:p>
          <a:p>
            <a:pPr lvl="1"/>
            <a:r>
              <a:rPr lang="en-GB" dirty="0" smtClean="0"/>
              <a:t>Repetitions </a:t>
            </a:r>
          </a:p>
          <a:p>
            <a:pPr lvl="1"/>
            <a:r>
              <a:rPr lang="en-GB" dirty="0" smtClean="0"/>
              <a:t>Rule of 3 </a:t>
            </a:r>
          </a:p>
          <a:p>
            <a:pPr lvl="1"/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84168" y="3068960"/>
            <a:ext cx="2448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Challenge:</a:t>
            </a:r>
          </a:p>
          <a:p>
            <a:endParaRPr lang="en-GB" dirty="0"/>
          </a:p>
          <a:p>
            <a:r>
              <a:rPr lang="en-GB" dirty="0" smtClean="0"/>
              <a:t>Write an example of each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24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How has Tennyson presented war?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01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281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44450"/>
            <a:ext cx="9144000" cy="762000"/>
          </a:xfrm>
        </p:spPr>
        <p:txBody>
          <a:bodyPr anchor="ctr">
            <a:normAutofit fontScale="90000"/>
          </a:bodyPr>
          <a:lstStyle/>
          <a:p>
            <a:pPr eaLnBrk="1" hangingPunct="1"/>
            <a:r>
              <a:rPr lang="en-GB" sz="4800" b="1" dirty="0">
                <a:solidFill>
                  <a:srgbClr val="8064A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cs typeface="Comic Sans MS"/>
              </a:rPr>
              <a:t>Alfred, Lord Tennyson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08400" y="981075"/>
            <a:ext cx="5327650" cy="5040213"/>
          </a:xfrm>
        </p:spPr>
        <p:txBody>
          <a:bodyPr>
            <a:normAutofit/>
          </a:bodyPr>
          <a:lstStyle/>
          <a:p>
            <a:pPr marL="609600" indent="-609600" algn="l" eaLnBrk="1" hangingPunct="1"/>
            <a:r>
              <a:rPr lang="en-GB" sz="2800" dirty="0">
                <a:latin typeface="Comic Sans MS"/>
                <a:cs typeface="Comic Sans MS"/>
              </a:rPr>
              <a:t>	</a:t>
            </a:r>
            <a:r>
              <a:rPr lang="en-GB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Today</a:t>
            </a:r>
            <a:r>
              <a:rPr lang="en-GB" sz="2800" dirty="0" smtClean="0">
                <a:latin typeface="Comic Sans MS"/>
                <a:cs typeface="Comic Sans MS"/>
              </a:rPr>
              <a:t> </a:t>
            </a:r>
            <a:r>
              <a:rPr lang="en-GB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we </a:t>
            </a:r>
            <a:r>
              <a:rPr lang="en-GB" sz="2800" dirty="0">
                <a:solidFill>
                  <a:schemeClr val="tx1"/>
                </a:solidFill>
                <a:latin typeface="Comic Sans MS"/>
                <a:cs typeface="Comic Sans MS"/>
              </a:rPr>
              <a:t>will be studying the poem </a:t>
            </a:r>
            <a:r>
              <a:rPr lang="en-GB" sz="2800" b="1" dirty="0">
                <a:solidFill>
                  <a:schemeClr val="tx1"/>
                </a:solidFill>
                <a:latin typeface="Comic Sans MS"/>
                <a:cs typeface="Comic Sans MS"/>
              </a:rPr>
              <a:t>The Charge of the Light Brigade</a:t>
            </a:r>
            <a:r>
              <a:rPr lang="en-GB" sz="2800" dirty="0">
                <a:solidFill>
                  <a:schemeClr val="tx1"/>
                </a:solidFill>
                <a:latin typeface="Comic Sans MS"/>
                <a:cs typeface="Comic Sans MS"/>
              </a:rPr>
              <a:t> but before we read the poem we need to find out a little bit about the author. </a:t>
            </a:r>
            <a:r>
              <a:rPr lang="en-GB" sz="2800" b="1" dirty="0">
                <a:solidFill>
                  <a:schemeClr val="tx1"/>
                </a:solidFill>
                <a:latin typeface="Comic Sans MS"/>
                <a:cs typeface="Comic Sans MS"/>
              </a:rPr>
              <a:t>Alfred, Lord Tennyson</a:t>
            </a:r>
            <a:r>
              <a:rPr lang="en-GB" sz="2800" dirty="0">
                <a:solidFill>
                  <a:schemeClr val="tx1"/>
                </a:solidFill>
                <a:latin typeface="Comic Sans MS"/>
                <a:cs typeface="Comic Sans MS"/>
              </a:rPr>
              <a:t> was born in 1809 and died in 1892.  He was </a:t>
            </a:r>
            <a:r>
              <a:rPr lang="en-GB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thought </a:t>
            </a:r>
            <a:r>
              <a:rPr lang="en-GB" sz="2800" dirty="0">
                <a:solidFill>
                  <a:schemeClr val="tx1"/>
                </a:solidFill>
                <a:latin typeface="Comic Sans MS"/>
                <a:cs typeface="Comic Sans MS"/>
              </a:rPr>
              <a:t>of as one of the great poets of the Victorian age</a:t>
            </a:r>
            <a:r>
              <a:rPr lang="en-GB" sz="2800" dirty="0" smtClean="0">
                <a:solidFill>
                  <a:schemeClr val="tx1"/>
                </a:solidFill>
                <a:latin typeface="Comic Sans MS"/>
                <a:cs typeface="Comic Sans MS"/>
              </a:rPr>
              <a:t>. </a:t>
            </a:r>
            <a:endParaRPr lang="en-GB" sz="2800" b="1" dirty="0">
              <a:solidFill>
                <a:schemeClr val="tx1"/>
              </a:solidFill>
              <a:latin typeface="Comic Sans MS"/>
              <a:cs typeface="Comic Sans MS"/>
            </a:endParaRPr>
          </a:p>
        </p:txBody>
      </p:sp>
      <p:pic>
        <p:nvPicPr>
          <p:cNvPr id="5125" name="Picture 9" descr="spaceb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11" descr="spaceb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13" descr="spaceb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238" y="3424238"/>
            <a:ext cx="9525" cy="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7" descr="File:Alfred Lord Tennyson 1869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08050"/>
            <a:ext cx="2938463" cy="432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714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836613"/>
          </a:xfrm>
        </p:spPr>
        <p:txBody>
          <a:bodyPr anchor="ctr"/>
          <a:lstStyle/>
          <a:p>
            <a:pPr eaLnBrk="1" hangingPunct="1"/>
            <a:r>
              <a:rPr lang="en-GB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cs typeface="Comic Sans MS"/>
              </a:rPr>
              <a:t>Social and Historical Context</a:t>
            </a:r>
          </a:p>
        </p:txBody>
      </p:sp>
      <p:sp>
        <p:nvSpPr>
          <p:cNvPr id="819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80975" y="1125538"/>
            <a:ext cx="8712200" cy="5399087"/>
          </a:xfrm>
          <a:solidFill>
            <a:srgbClr val="F79646"/>
          </a:solidFill>
        </p:spPr>
        <p:txBody>
          <a:bodyPr>
            <a:normAutofit fontScale="92500" lnSpcReduction="10000"/>
          </a:bodyPr>
          <a:lstStyle/>
          <a:p>
            <a:pPr marL="609600" indent="-609600" algn="l" eaLnBrk="1" hangingPunct="1"/>
            <a:r>
              <a:rPr lang="en-GB" sz="3600" b="1" dirty="0">
                <a:solidFill>
                  <a:srgbClr val="FF3300"/>
                </a:solidFill>
                <a:latin typeface="Trebuchet MS" charset="0"/>
              </a:rPr>
              <a:t>	</a:t>
            </a:r>
            <a:r>
              <a:rPr lang="en-GB" sz="3600" dirty="0">
                <a:solidFill>
                  <a:srgbClr val="000000"/>
                </a:solidFill>
                <a:latin typeface="Comic Sans MS"/>
                <a:cs typeface="Comic Sans MS"/>
              </a:rPr>
              <a:t>The poem is </a:t>
            </a:r>
            <a:r>
              <a:rPr lang="en-GB" sz="3600" dirty="0" smtClean="0">
                <a:solidFill>
                  <a:srgbClr val="000000"/>
                </a:solidFill>
                <a:latin typeface="Comic Sans MS"/>
                <a:cs typeface="Comic Sans MS"/>
              </a:rPr>
              <a:t>based on an actual historical event. It is set </a:t>
            </a:r>
            <a:r>
              <a:rPr lang="en-GB" sz="3600" dirty="0">
                <a:solidFill>
                  <a:srgbClr val="000000"/>
                </a:solidFill>
                <a:latin typeface="Comic Sans MS"/>
                <a:cs typeface="Comic Sans MS"/>
              </a:rPr>
              <a:t>in </a:t>
            </a:r>
            <a:r>
              <a:rPr lang="en-GB" sz="3600" b="1" dirty="0">
                <a:solidFill>
                  <a:srgbClr val="000000"/>
                </a:solidFill>
                <a:latin typeface="Comic Sans MS"/>
                <a:cs typeface="Comic Sans MS"/>
              </a:rPr>
              <a:t>1854</a:t>
            </a:r>
            <a:r>
              <a:rPr lang="en-GB" sz="3600" dirty="0">
                <a:solidFill>
                  <a:srgbClr val="000000"/>
                </a:solidFill>
                <a:latin typeface="Comic Sans MS"/>
                <a:cs typeface="Comic Sans MS"/>
              </a:rPr>
              <a:t> during the </a:t>
            </a:r>
            <a:r>
              <a:rPr lang="en-GB" sz="3600" b="1" dirty="0">
                <a:solidFill>
                  <a:srgbClr val="000000"/>
                </a:solidFill>
                <a:latin typeface="Comic Sans MS"/>
                <a:cs typeface="Comic Sans MS"/>
              </a:rPr>
              <a:t>Crimean War</a:t>
            </a:r>
            <a:r>
              <a:rPr lang="en-GB" sz="3400" dirty="0">
                <a:solidFill>
                  <a:srgbClr val="000000"/>
                </a:solidFill>
                <a:latin typeface="Comic Sans MS"/>
                <a:cs typeface="Comic Sans MS"/>
              </a:rPr>
              <a:t>.  </a:t>
            </a:r>
            <a:endParaRPr lang="en-GB" sz="3400" dirty="0" smtClean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609600" indent="-609600" algn="l" eaLnBrk="1" hangingPunct="1"/>
            <a:endParaRPr lang="en-GB" sz="3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609600" indent="-609600" algn="l" eaLnBrk="1" hangingPunct="1"/>
            <a:r>
              <a:rPr lang="en-GB" sz="3400" dirty="0">
                <a:solidFill>
                  <a:srgbClr val="000000"/>
                </a:solidFill>
                <a:latin typeface="Comic Sans MS"/>
                <a:cs typeface="Comic Sans MS"/>
              </a:rPr>
              <a:t>	It describes a terrible battle, the </a:t>
            </a:r>
            <a:r>
              <a:rPr lang="en-GB" sz="3400" b="1" dirty="0">
                <a:solidFill>
                  <a:srgbClr val="000000"/>
                </a:solidFill>
                <a:latin typeface="Comic Sans MS"/>
                <a:cs typeface="Comic Sans MS"/>
              </a:rPr>
              <a:t>Battle of Balaclava</a:t>
            </a:r>
            <a:r>
              <a:rPr lang="en-GB" sz="3400" dirty="0">
                <a:solidFill>
                  <a:srgbClr val="000000"/>
                </a:solidFill>
                <a:latin typeface="Comic Sans MS"/>
                <a:cs typeface="Comic Sans MS"/>
              </a:rPr>
              <a:t>, in which a mistake made by the commanding officer led to the deaths of many soldiers</a:t>
            </a:r>
            <a:r>
              <a:rPr lang="en-GB" sz="3400" dirty="0" smtClean="0">
                <a:solidFill>
                  <a:srgbClr val="000000"/>
                </a:solidFill>
                <a:latin typeface="Comic Sans MS"/>
                <a:cs typeface="Comic Sans MS"/>
              </a:rPr>
              <a:t>.</a:t>
            </a:r>
          </a:p>
          <a:p>
            <a:pPr marL="609600" indent="-609600" algn="l" eaLnBrk="1" hangingPunct="1"/>
            <a:endParaRPr lang="en-GB" sz="3400" dirty="0">
              <a:solidFill>
                <a:srgbClr val="000000"/>
              </a:solidFill>
              <a:latin typeface="Comic Sans MS"/>
              <a:cs typeface="Comic Sans MS"/>
            </a:endParaRPr>
          </a:p>
          <a:p>
            <a:pPr marL="609600" indent="-609600" algn="l" eaLnBrk="1" hangingPunct="1"/>
            <a:r>
              <a:rPr lang="en-GB" sz="3400" dirty="0">
                <a:solidFill>
                  <a:srgbClr val="000000"/>
                </a:solidFill>
                <a:latin typeface="Comic Sans MS"/>
                <a:cs typeface="Comic Sans MS"/>
              </a:rPr>
              <a:t>	Tennyson wrote the poem after reading about the battle in a newspaper.</a:t>
            </a:r>
            <a:endParaRPr lang="en-GB" sz="3600" dirty="0">
              <a:solidFill>
                <a:srgbClr val="00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144773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86800" cy="633670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000" dirty="0" smtClean="0">
                <a:latin typeface="Comic Sans MS"/>
                <a:cs typeface="Comic Sans MS"/>
              </a:rPr>
              <a:t>“The Charge of the Light Brigade” recalls a disastrous military situation that took place during the initial phase of the Crimean War fought between Turkey and Russia (1854-56). </a:t>
            </a:r>
          </a:p>
          <a:p>
            <a:pPr>
              <a:defRPr/>
            </a:pPr>
            <a:endParaRPr lang="en-GB" sz="2000" dirty="0" smtClean="0">
              <a:latin typeface="Comic Sans MS"/>
              <a:cs typeface="Comic Sans MS"/>
            </a:endParaRPr>
          </a:p>
          <a:p>
            <a:pPr>
              <a:defRPr/>
            </a:pPr>
            <a:r>
              <a:rPr lang="en-GB" sz="2000" dirty="0" smtClean="0">
                <a:latin typeface="Comic Sans MS"/>
                <a:cs typeface="Comic Sans MS"/>
              </a:rPr>
              <a:t>Under the command of Lord Raglan, British forces entered the war in September 1854 to stop the Russians.</a:t>
            </a:r>
          </a:p>
          <a:p>
            <a:pPr>
              <a:defRPr/>
            </a:pPr>
            <a:endParaRPr lang="en-GB" sz="2000" dirty="0" smtClean="0">
              <a:latin typeface="Comic Sans MS"/>
              <a:cs typeface="Comic Sans MS"/>
            </a:endParaRPr>
          </a:p>
          <a:p>
            <a:pPr>
              <a:defRPr/>
            </a:pPr>
            <a:r>
              <a:rPr lang="en-GB" sz="2000" dirty="0" smtClean="0">
                <a:latin typeface="Comic Sans MS"/>
                <a:cs typeface="Comic Sans MS"/>
              </a:rPr>
              <a:t>From the beginning, the war was plagued by a series of misunderstandings and errors, one of which serves as the subject of this poem</a:t>
            </a:r>
            <a:endParaRPr lang="en-GB" sz="2000" dirty="0">
              <a:latin typeface="Comic Sans MS"/>
              <a:cs typeface="Comic Sans MS"/>
            </a:endParaRPr>
          </a:p>
          <a:p>
            <a:pPr>
              <a:defRPr/>
            </a:pPr>
            <a:endParaRPr lang="en-GB" sz="2000" dirty="0" smtClean="0">
              <a:latin typeface="Comic Sans MS"/>
              <a:cs typeface="Comic Sans MS"/>
            </a:endParaRPr>
          </a:p>
          <a:p>
            <a:pPr>
              <a:defRPr/>
            </a:pPr>
            <a:r>
              <a:rPr lang="en-GB" sz="2000" dirty="0">
                <a:latin typeface="Comic Sans MS"/>
                <a:cs typeface="Comic Sans MS"/>
              </a:rPr>
              <a:t>O</a:t>
            </a:r>
            <a:r>
              <a:rPr lang="en-GB" sz="2000" dirty="0" smtClean="0">
                <a:latin typeface="Comic Sans MS"/>
                <a:cs typeface="Comic Sans MS"/>
              </a:rPr>
              <a:t>n October 25, 1854, Lord Raglan sent desperate orders to his Light Cavalry Brigade to fend off the Russians. </a:t>
            </a:r>
          </a:p>
          <a:p>
            <a:pPr>
              <a:defRPr/>
            </a:pPr>
            <a:endParaRPr lang="en-GB" sz="2000" dirty="0" smtClean="0">
              <a:latin typeface="Comic Sans MS"/>
              <a:cs typeface="Comic Sans MS"/>
            </a:endParaRPr>
          </a:p>
          <a:p>
            <a:pPr>
              <a:defRPr/>
            </a:pPr>
            <a:r>
              <a:rPr lang="en-GB" sz="2000" dirty="0">
                <a:latin typeface="Comic Sans MS"/>
                <a:cs typeface="Comic Sans MS"/>
              </a:rPr>
              <a:t>T</a:t>
            </a:r>
            <a:r>
              <a:rPr lang="en-GB" sz="2000" dirty="0" smtClean="0">
                <a:latin typeface="Comic Sans MS"/>
                <a:cs typeface="Comic Sans MS"/>
              </a:rPr>
              <a:t>he brigade began charging—but in the wrong direction! Over 650 men rushed forward, and well over 100 died within the next few minutes. </a:t>
            </a:r>
          </a:p>
          <a:p>
            <a:pPr>
              <a:defRPr/>
            </a:pPr>
            <a:endParaRPr lang="en-GB" sz="2000" dirty="0" smtClean="0">
              <a:latin typeface="Comic Sans MS"/>
              <a:cs typeface="Comic Sans MS"/>
            </a:endParaRPr>
          </a:p>
          <a:p>
            <a:pPr>
              <a:defRPr/>
            </a:pPr>
            <a:r>
              <a:rPr lang="en-GB" dirty="0">
                <a:latin typeface="Comic Sans MS"/>
                <a:cs typeface="Comic Sans MS"/>
                <a:hlinkClick r:id="rId2"/>
              </a:rPr>
              <a:t>http://www.youtube.com/watch?v=uj5bilCQEDU</a:t>
            </a:r>
            <a:r>
              <a:rPr lang="en-GB" dirty="0">
                <a:latin typeface="Comic Sans MS"/>
                <a:cs typeface="Comic Sans MS"/>
              </a:rPr>
              <a:t> history</a:t>
            </a:r>
          </a:p>
          <a:p>
            <a:pPr>
              <a:defRPr/>
            </a:pPr>
            <a:endParaRPr lang="en-GB" dirty="0"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8847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247653" y="260648"/>
            <a:ext cx="3028204" cy="6264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Comic Sans MS"/>
                <a:cs typeface="Comic Sans MS"/>
              </a:rPr>
              <a:t>Brigade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Comic Sans MS"/>
                <a:cs typeface="Comic Sans MS"/>
              </a:rPr>
              <a:t>League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Comic Sans MS"/>
                <a:cs typeface="Comic Sans MS"/>
              </a:rPr>
              <a:t>Dismayed 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Comic Sans MS"/>
                <a:cs typeface="Comic Sans MS"/>
              </a:rPr>
              <a:t>Blundered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Comic Sans MS"/>
                <a:cs typeface="Comic Sans MS"/>
              </a:rPr>
              <a:t>Volleyed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Comic Sans MS"/>
                <a:cs typeface="Comic Sans MS"/>
              </a:rPr>
              <a:t>Sabre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sz="2900" dirty="0" smtClean="0">
                <a:solidFill>
                  <a:srgbClr val="0070C0"/>
                </a:solidFill>
                <a:latin typeface="Comic Sans MS"/>
                <a:cs typeface="Comic Sans MS"/>
              </a:rPr>
              <a:t>Battery Smoke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smtClean="0">
                <a:solidFill>
                  <a:srgbClr val="0070C0"/>
                </a:solidFill>
                <a:latin typeface="Comic Sans MS"/>
                <a:cs typeface="Comic Sans MS"/>
              </a:rPr>
              <a:t>Cossack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rgbClr val="0070C0"/>
                </a:solidFill>
                <a:latin typeface="Comic Sans MS"/>
                <a:cs typeface="Comic Sans MS"/>
              </a:rPr>
              <a:t>Sunder’d</a:t>
            </a:r>
            <a:endParaRPr lang="en-US" dirty="0" smtClean="0">
              <a:solidFill>
                <a:srgbClr val="0070C0"/>
              </a:solidFill>
              <a:latin typeface="Comic Sans MS"/>
              <a:cs typeface="Comic Sans MS"/>
            </a:endParaRP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en-US" dirty="0">
                <a:solidFill>
                  <a:srgbClr val="0070C0"/>
                </a:solidFill>
                <a:latin typeface="Comic Sans MS"/>
                <a:cs typeface="Comic Sans MS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Comic Sans MS"/>
                <a:cs typeface="Comic Sans MS"/>
              </a:rPr>
              <a:t>Honour</a:t>
            </a:r>
            <a:r>
              <a:rPr lang="en-US" dirty="0" smtClean="0">
                <a:solidFill>
                  <a:srgbClr val="0070C0"/>
                </a:solidFill>
                <a:latin typeface="Comic Sans MS"/>
                <a:cs typeface="Comic Sans MS"/>
              </a:rPr>
              <a:t> </a:t>
            </a:r>
            <a:endParaRPr lang="en-US" dirty="0">
              <a:solidFill>
                <a:srgbClr val="0070C0"/>
              </a:solidFill>
              <a:latin typeface="Comic Sans MS"/>
              <a:cs typeface="Comic Sans M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2686" y="116632"/>
            <a:ext cx="588131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>
                <a:latin typeface="Comic Sans MS" panose="030F0702030302020204" pitchFamily="66" charset="0"/>
              </a:rPr>
              <a:t>Group of soldiers – they’re called light to separate them from the heavy brigade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>
                <a:latin typeface="Comic Sans MS" panose="030F0702030302020204" pitchFamily="66" charset="0"/>
              </a:rPr>
              <a:t>Measurement of distance.  About 3 miles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>
                <a:latin typeface="Comic Sans MS" panose="030F0702030302020204" pitchFamily="66" charset="0"/>
              </a:rPr>
              <a:t>Feeling low and discouraged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>
                <a:latin typeface="Comic Sans MS" panose="030F0702030302020204" pitchFamily="66" charset="0"/>
              </a:rPr>
              <a:t>Mistake made through carelessness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>
                <a:latin typeface="Comic Sans MS" panose="030F0702030302020204" pitchFamily="66" charset="0"/>
              </a:rPr>
              <a:t>Round of cannon fire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>
                <a:latin typeface="Comic Sans MS" panose="030F0702030302020204" pitchFamily="66" charset="0"/>
              </a:rPr>
              <a:t>H</a:t>
            </a:r>
            <a:r>
              <a:rPr lang="en-GB" dirty="0" smtClean="0">
                <a:latin typeface="Comic Sans MS" panose="030F0702030302020204" pitchFamily="66" charset="0"/>
              </a:rPr>
              <a:t>eavy sword with a curved blade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 smtClean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>
                <a:latin typeface="Comic Sans MS" panose="030F0702030302020204" pitchFamily="66" charset="0"/>
              </a:rPr>
              <a:t>Smoke emerging after cannon fire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>
                <a:latin typeface="Comic Sans MS" panose="030F0702030302020204" pitchFamily="66" charset="0"/>
              </a:rPr>
              <a:t>A member of the Ukraine/Southern Russia - famous for their horsemanship and military skill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>
                <a:latin typeface="Comic Sans MS" panose="030F0702030302020204" pitchFamily="66" charset="0"/>
              </a:rPr>
              <a:t>Broken in two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en-GB" dirty="0">
              <a:latin typeface="Comic Sans MS" panose="030F0702030302020204" pitchFamily="66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GB" dirty="0" smtClean="0">
                <a:latin typeface="Comic Sans MS" panose="030F0702030302020204" pitchFamily="66" charset="0"/>
              </a:rPr>
              <a:t>To regard with high respect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979712" y="404664"/>
            <a:ext cx="1296145" cy="21602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718910" y="3284984"/>
            <a:ext cx="1543776" cy="1080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966541" y="2744924"/>
            <a:ext cx="1296145" cy="1080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718910" y="1077888"/>
            <a:ext cx="1556947" cy="1080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32111" y="1700808"/>
            <a:ext cx="1130575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2176353" y="2168860"/>
            <a:ext cx="1099504" cy="1080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2658854" y="3861048"/>
            <a:ext cx="617003" cy="1080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1936696" y="4437112"/>
            <a:ext cx="1339161" cy="1080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109102" y="5049180"/>
            <a:ext cx="1166755" cy="1080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1964908" y="5697252"/>
            <a:ext cx="1297778" cy="1080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13560" y="5930600"/>
            <a:ext cx="8928992" cy="100811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omic Sans MS"/>
                <a:cs typeface="Comic Sans MS"/>
              </a:rPr>
              <a:t>First impressions: What is the poem about?</a:t>
            </a:r>
            <a:endParaRPr lang="en-US" dirty="0">
              <a:solidFill>
                <a:srgbClr val="FF0000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73185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2238"/>
            <a:ext cx="9144000" cy="5635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cs typeface="Comic Sans MS"/>
              </a:rPr>
              <a:t> </a:t>
            </a:r>
            <a:r>
              <a:rPr lang="en-GB" sz="4800" b="1" dirty="0">
                <a:solidFill>
                  <a:srgbClr val="000000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Comic Sans MS"/>
                <a:cs typeface="Comic Sans MS"/>
              </a:rPr>
              <a:t>Audio Reading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854075"/>
            <a:ext cx="9144000" cy="9906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en-GB" sz="2400" dirty="0">
                <a:solidFill>
                  <a:schemeClr val="accent2"/>
                </a:solidFill>
                <a:latin typeface="Trebuchet MS" charset="0"/>
              </a:rPr>
              <a:t>	</a:t>
            </a:r>
            <a:r>
              <a:rPr lang="en-GB" dirty="0">
                <a:solidFill>
                  <a:srgbClr val="000000"/>
                </a:solidFill>
                <a:latin typeface="Comic Sans MS"/>
                <a:cs typeface="Comic Sans MS"/>
              </a:rPr>
              <a:t>Click on the image below to hear an audio reading of the poem. </a:t>
            </a:r>
          </a:p>
        </p:txBody>
      </p:sp>
      <p:pic>
        <p:nvPicPr>
          <p:cNvPr id="15364" name="Picture 4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935163"/>
            <a:ext cx="7272337" cy="466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082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-100013"/>
            <a:ext cx="7772400" cy="981076"/>
          </a:xfrm>
        </p:spPr>
        <p:txBody>
          <a:bodyPr anchor="ctr"/>
          <a:lstStyle/>
          <a:p>
            <a:pPr eaLnBrk="1" hangingPunct="1"/>
            <a:r>
              <a:rPr lang="en-GB" sz="5400" b="1" dirty="0">
                <a:solidFill>
                  <a:srgbClr val="000000"/>
                </a:solidFill>
                <a:latin typeface="Comic Sans MS"/>
                <a:cs typeface="Comic Sans MS"/>
              </a:rPr>
              <a:t>What is it about?</a:t>
            </a:r>
          </a:p>
        </p:txBody>
      </p:sp>
      <p:graphicFrame>
        <p:nvGraphicFramePr>
          <p:cNvPr id="1812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330110"/>
              </p:ext>
            </p:extLst>
          </p:nvPr>
        </p:nvGraphicFramePr>
        <p:xfrm>
          <a:off x="179388" y="1557338"/>
          <a:ext cx="8785225" cy="5026641"/>
        </p:xfrm>
        <a:graphic>
          <a:graphicData uri="http://schemas.openxmlformats.org/drawingml/2006/table">
            <a:tbl>
              <a:tblPr/>
              <a:tblGrid>
                <a:gridCol w="2084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0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What is happening?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1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The poem begins in the middle of the action as six hundred soldiers charge onwards into the </a:t>
                      </a:r>
                      <a:r>
                        <a:rPr kumimoji="0" lang="ja-JP" alt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‘</a:t>
                      </a: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valley of Death</a:t>
                      </a:r>
                      <a:r>
                        <a:rPr kumimoji="0" lang="ja-JP" alt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’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437" name="Text Box 26"/>
          <p:cNvSpPr txBox="1">
            <a:spLocks noChangeArrowheads="1"/>
          </p:cNvSpPr>
          <p:nvPr/>
        </p:nvSpPr>
        <p:spPr bwMode="auto">
          <a:xfrm>
            <a:off x="250825" y="620713"/>
            <a:ext cx="87137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 defTabSz="457200">
              <a:spcBef>
                <a:spcPct val="50000"/>
              </a:spcBef>
            </a:pPr>
            <a:r>
              <a:rPr lang="en-GB" sz="2400" dirty="0">
                <a:solidFill>
                  <a:srgbClr val="000000"/>
                </a:solidFill>
                <a:latin typeface="Comic Sans MS"/>
                <a:cs typeface="Comic Sans MS"/>
              </a:rPr>
              <a:t>The poem is made up of six stanzas.  Can you work out what is happening in each?  Complete the table below:</a:t>
            </a:r>
          </a:p>
        </p:txBody>
      </p:sp>
    </p:spTree>
    <p:extLst>
      <p:ext uri="{BB962C8B-B14F-4D97-AF65-F5344CB8AC3E}">
        <p14:creationId xmlns:p14="http://schemas.microsoft.com/office/powerpoint/2010/main" val="42347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292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3751417"/>
              </p:ext>
            </p:extLst>
          </p:nvPr>
        </p:nvGraphicFramePr>
        <p:xfrm>
          <a:off x="179512" y="764704"/>
          <a:ext cx="8785225" cy="5797236"/>
        </p:xfrm>
        <a:graphic>
          <a:graphicData uri="http://schemas.openxmlformats.org/drawingml/2006/table">
            <a:tbl>
              <a:tblPr/>
              <a:tblGrid>
                <a:gridCol w="2084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008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What is happening?</a:t>
                      </a: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8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1</a:t>
                      </a: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ＭＳ Ｐゴシック" charset="0"/>
                          <a:cs typeface="Comic Sans MS"/>
                        </a:rPr>
                        <a:t>The poem begins in the middle of the action as six hundred soldiers charge onwards into the </a:t>
                      </a:r>
                      <a:r>
                        <a:rPr kumimoji="0" lang="ja-JP" alt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ＭＳ Ｐゴシック" charset="0"/>
                          <a:cs typeface="Comic Sans MS"/>
                        </a:rPr>
                        <a:t>‘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ＭＳ Ｐゴシック" charset="0"/>
                          <a:cs typeface="Comic Sans MS"/>
                        </a:rPr>
                        <a:t>valley of Death</a:t>
                      </a:r>
                      <a:r>
                        <a:rPr kumimoji="0" lang="ja-JP" alt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ＭＳ Ｐゴシック" charset="0"/>
                          <a:cs typeface="Comic Sans MS"/>
                        </a:rPr>
                        <a:t>’</a:t>
                      </a:r>
                      <a:endParaRPr kumimoji="0" lang="en-GB" altLang="ja-JP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ＭＳ Ｐゴシック" charset="0"/>
                        <a:cs typeface="Comic Sans M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ＭＳ Ｐゴシック" charset="0"/>
                          <a:cs typeface="Comic Sans MS"/>
                        </a:rPr>
                        <a:t>Soldiers are commanded to move towards doom. They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ＭＳ Ｐゴシック" charset="0"/>
                          <a:cs typeface="Comic Sans MS"/>
                        </a:rPr>
                        <a:t>realise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ＭＳ Ｐゴシック" charset="0"/>
                          <a:cs typeface="Comic Sans MS"/>
                        </a:rPr>
                        <a:t> this is a mistake but do as they are told because it is their duty.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 panose="030F0702030302020204" pitchFamily="66" charset="0"/>
                          <a:ea typeface="ＭＳ Ｐゴシック" charset="0"/>
                          <a:cs typeface="Comic Sans MS"/>
                        </a:rPr>
                        <a:t>Sensory description of the sounds of battle.  Highlights the bravery of the soldiers as they face certain death.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 panose="030F0702030302020204" pitchFamily="66" charset="0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2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Calvary only had swords against the Russian guns making them even more vulnerable yet they do have some luck – images of brutal warfare. However they have gone as far as they can and must turn back.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The return trip is just as deadly. Image of soldiers and horses collapsing under the rain of gunfire.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Emphasises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 how many have died.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Stanza 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mic Sans MS"/>
                          <a:ea typeface="ＭＳ Ｐゴシック" charset="0"/>
                          <a:cs typeface="Comic Sans MS"/>
                        </a:rPr>
                        <a:t>Reminded that we should be in awe of these noble men. They are now legendary. 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omic Sans MS"/>
                        <a:ea typeface="ＭＳ Ｐゴシック" charset="0"/>
                        <a:cs typeface="Comic Sans MS"/>
                      </a:endParaRPr>
                    </a:p>
                  </a:txBody>
                  <a:tcPr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755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1407</TotalTime>
  <Words>1211</Words>
  <Application>Microsoft Office PowerPoint</Application>
  <PresentationFormat>On-screen Show (4:3)</PresentationFormat>
  <Paragraphs>225</Paragraphs>
  <Slides>22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ＭＳ Ｐゴシック</vt:lpstr>
      <vt:lpstr>Arial</vt:lpstr>
      <vt:lpstr>Calibri</vt:lpstr>
      <vt:lpstr>Comic Sans MS</vt:lpstr>
      <vt:lpstr>Trebuchet MS</vt:lpstr>
      <vt:lpstr>Wingdings</vt:lpstr>
      <vt:lpstr>Office Theme</vt:lpstr>
      <vt:lpstr>1_Office Theme</vt:lpstr>
      <vt:lpstr>2_Office Theme</vt:lpstr>
      <vt:lpstr>3_Office Theme</vt:lpstr>
      <vt:lpstr>4_Office Theme</vt:lpstr>
      <vt:lpstr>5_Office Theme</vt:lpstr>
      <vt:lpstr>TITLE = Retrieval DNA </vt:lpstr>
      <vt:lpstr>Lesson 1: Charge of the Light Brigade</vt:lpstr>
      <vt:lpstr>Alfred, Lord Tennyson</vt:lpstr>
      <vt:lpstr>Social and Historical Context</vt:lpstr>
      <vt:lpstr>PowerPoint Presentation</vt:lpstr>
      <vt:lpstr>PowerPoint Presentation</vt:lpstr>
      <vt:lpstr> Audio Reading</vt:lpstr>
      <vt:lpstr>What is it about?</vt:lpstr>
      <vt:lpstr>PowerPoint Presentation</vt:lpstr>
      <vt:lpstr>Imagery</vt:lpstr>
      <vt:lpstr>PowerPoint Presentation</vt:lpstr>
      <vt:lpstr>DNA - Mood and atmosphere</vt:lpstr>
      <vt:lpstr>Group Work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Retrieval Starter </vt:lpstr>
      <vt:lpstr>How has Tennyson presented war? 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Share info</dc:title>
  <dc:creator>HandG</dc:creator>
  <cp:lastModifiedBy>Lisa Willetts</cp:lastModifiedBy>
  <cp:revision>35</cp:revision>
  <dcterms:created xsi:type="dcterms:W3CDTF">2016-04-11T08:44:44Z</dcterms:created>
  <dcterms:modified xsi:type="dcterms:W3CDTF">2019-12-16T09:35:13Z</dcterms:modified>
</cp:coreProperties>
</file>