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C1EEE7-A529-4119-A17B-49D1EB64A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EF7D6-E7EE-4690-902F-EDEC08D0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64000"/>
            </a:schemeClr>
          </a:solidFill>
          <a:ln w="38100">
            <a:solidFill>
              <a:schemeClr val="tx1"/>
            </a:solidFill>
          </a:ln>
        </p:spPr>
        <p:txBody>
          <a:bodyPr anchor="b"/>
          <a:lstStyle>
            <a:lvl1pPr algn="ctr"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F3ED8-32A3-4F2E-9695-127BCC759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64000"/>
            </a:schemeClr>
          </a:solidFill>
          <a:ln w="381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EDA0-9D7D-42BE-9EBD-4F831448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759D4-48F3-423D-8D78-59B54F89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ADD2-4AD6-4999-91F7-6B78768E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18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81BE-FFA9-409F-857A-3C84D013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BAF6F-7691-48CE-964B-DA1E56EBF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81A62-AA52-4BA0-8FC1-C2D787FE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E9054-6533-43C7-A90F-6A742124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F7B00-20E9-4B11-B4E4-B2DD654F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90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ACDBF-BB54-42DE-A252-0D93FBD9A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8D89B-9C82-4E5C-8EC3-DC264F6BA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9B87-CF2A-4E18-82C4-802595CE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E50B1-667E-46FA-8360-33008EF9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8845-3255-4B29-8D98-542A3142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0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755511-0436-4B90-B3F9-73C296D68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A6CD3B-D4F0-44DA-90F8-FEF520EDE1F9}"/>
              </a:ext>
            </a:extLst>
          </p:cNvPr>
          <p:cNvSpPr/>
          <p:nvPr userDrawn="1"/>
        </p:nvSpPr>
        <p:spPr>
          <a:xfrm>
            <a:off x="337751" y="609600"/>
            <a:ext cx="5906530" cy="508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ACE49-4158-4FAB-9A85-293D8F30D0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1AFCB-BF76-4B09-BBEF-34CFBF8A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2714-2CFB-49C3-B726-D680687D5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DE4F8-0F0D-4329-893D-4BB5CC96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771FA-BD66-48F4-B6EF-E846DC1D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47B6-32F3-42F3-BE3E-B5DFBCD6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0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4348-CF06-4CDF-A9F2-599F66E3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22014-B37B-42C8-BBAF-AFD9B0DB5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730BA-33A7-4918-98ED-FEA04956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3A3A4-F592-4DD1-9388-671EBA60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1D55-7365-4188-BCCB-F59D6477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7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5C3B-A854-401A-9F46-05ECC123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0D63-1B49-4577-B82D-5B367A2CA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7B5BC-80C6-4427-B5ED-59178F42E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4F8F5-7D2D-4B5D-A6E0-8F43B3CC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365ED-86EB-493A-802A-A5459554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384C6-4699-4C67-A1F7-0CC0EDB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48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94D7-F1CA-4FD1-A45E-1C70D8A0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BA4F9-264C-416F-81E9-4D646E03C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09983-2B91-4E10-8299-7170682D7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1F5F9-3852-42D3-BA99-7053AB4B8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0BCBF-B70F-4F0B-942D-C41D81281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9F71A-259F-430B-987F-9F4A117C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663F7-05F2-4433-8321-0A57569F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12526-005B-493F-9476-AC421DC3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3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7535-9CAB-4CD5-90BA-1F9D24C2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7B54C-E4E2-4F42-B84E-F8886CE6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944EF-3A8A-426E-9EA1-5FC058FD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1CB5C-5935-4071-AB36-8732849D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4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4F663-0F70-44C2-A527-F1150715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91D69-5E1C-4E9F-855B-324BBDC4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ED5C7-AA1A-4E7C-8D75-EA6B81D5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52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CD5D-F056-40A0-8D48-4E7365CE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B305-7229-44F9-8F87-7B8ACAF79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C1552-3EA2-48D0-8627-651550210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90955-563A-4DD0-B84C-BBACD433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EA00B-99D6-45FC-A27B-EFD46708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2C409-058D-4EB7-8BF9-2C67AE82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77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6475-E940-472F-B54E-68C99C5F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4FAA3-A44F-46DE-A836-501E60C39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ED22D-B46E-4012-AD9C-73125DC2C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7A66D-313C-4CDE-9FB7-B991B66F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B96EE-82C4-4BD7-9288-C76AFD83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2C8AC-C23A-4708-9F22-F557C8E0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6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5E80E-2CF1-499A-AD86-A8DB88F8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B84AE-1C92-4DBA-8000-E97C1E46D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2F38D-42FE-44FF-95CF-F73515CB8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D30EF-172B-4295-9B5F-376245CCC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9F39-5D16-4D6C-A2AE-C80526E59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14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A030547-C7B8-7A4F-B75F-19D10EFC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32371" cy="999651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Week 4 / Lesson Two: DNA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057" y="19247"/>
            <a:ext cx="1429943" cy="203888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03042" y="1348746"/>
          <a:ext cx="8259144" cy="42936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5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24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Mr</a:t>
                      </a:r>
                      <a:r>
                        <a:rPr lang="en-GB" sz="2400" baseline="0" dirty="0"/>
                        <a:t> Birling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Gerald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27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20709" y="2058130"/>
            <a:ext cx="1875518" cy="1733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did he treat Eva Smith?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(Actions/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Reasons) </a:t>
            </a:r>
          </a:p>
        </p:txBody>
      </p:sp>
      <p:sp>
        <p:nvSpPr>
          <p:cNvPr id="9" name="Oval 8"/>
          <p:cNvSpPr/>
          <p:nvPr/>
        </p:nvSpPr>
        <p:spPr>
          <a:xfrm>
            <a:off x="82071" y="4139511"/>
            <a:ext cx="2055822" cy="1253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 for Eva Smith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35662" y="4958366"/>
            <a:ext cx="3585752" cy="16742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you have completed the table – write a brief argument on which man is most to blame for Eva’s death…</a:t>
            </a:r>
          </a:p>
        </p:txBody>
      </p:sp>
    </p:spTree>
    <p:extLst>
      <p:ext uri="{BB962C8B-B14F-4D97-AF65-F5344CB8AC3E}">
        <p14:creationId xmlns:p14="http://schemas.microsoft.com/office/powerpoint/2010/main" val="116244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5EDE26-D1E0-413C-8652-3F546DA13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2" b="96404" l="9524" r="89524">
                        <a14:foregroundMark x1="40952" y1="48315" x2="47302" y2="57753"/>
                        <a14:foregroundMark x1="33968" y1="62697" x2="34921" y2="65393"/>
                        <a14:foregroundMark x1="34286" y1="61348" x2="37460" y2="63820"/>
                        <a14:foregroundMark x1="56825" y1="44270" x2="56825" y2="54607"/>
                        <a14:foregroundMark x1="64444" y1="41573" x2="65714" y2="51685"/>
                        <a14:foregroundMark x1="66032" y1="42921" x2="66667" y2="49213"/>
                        <a14:foregroundMark x1="67302" y1="43820" x2="67302" y2="4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5355" y="2895891"/>
            <a:ext cx="3000375" cy="4238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3C9D85-FE32-4D7C-B58D-81293FB3EE06}"/>
              </a:ext>
            </a:extLst>
          </p:cNvPr>
          <p:cNvSpPr/>
          <p:nvPr/>
        </p:nvSpPr>
        <p:spPr>
          <a:xfrm>
            <a:off x="606490" y="3433665"/>
            <a:ext cx="917510" cy="1287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A87DD59-DEB4-504F-A7AF-57A592F6FCE4}"/>
              </a:ext>
            </a:extLst>
          </p:cNvPr>
          <p:cNvSpPr txBox="1">
            <a:spLocks/>
          </p:cNvSpPr>
          <p:nvPr/>
        </p:nvSpPr>
        <p:spPr>
          <a:xfrm>
            <a:off x="1558481" y="407810"/>
            <a:ext cx="9144000" cy="3099740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C/W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								</a:t>
            </a: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Date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Lesson Title: Priestley’s Portrayal of Eric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Lesson Focus: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Use a repertoire of strategies to analyse and respond to layers of meaning, subtlety and allusion. 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/>
            </a: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3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6D9479D9-DCE3-0D46-AB45-79214C30AF31}"/>
              </a:ext>
            </a:extLst>
          </p:cNvPr>
          <p:cNvSpPr txBox="1">
            <a:spLocks/>
          </p:cNvSpPr>
          <p:nvPr/>
        </p:nvSpPr>
        <p:spPr>
          <a:xfrm>
            <a:off x="1474629" y="245432"/>
            <a:ext cx="9144000" cy="1198806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 Semibold" panose="020B0702040204020203" pitchFamily="34" charset="0"/>
              </a:rPr>
              <a:t>Word Consciousness – Please record on the back page of your exercise books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Segoe UI Semibold" panose="020B07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C7B475-EDE7-6B49-A78A-2BF121B235BB}"/>
              </a:ext>
            </a:extLst>
          </p:cNvPr>
          <p:cNvGraphicFramePr>
            <a:graphicFrameLocks noGrp="1"/>
          </p:cNvGraphicFramePr>
          <p:nvPr/>
        </p:nvGraphicFramePr>
        <p:xfrm>
          <a:off x="270453" y="1751527"/>
          <a:ext cx="11552352" cy="4778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76176">
                  <a:extLst>
                    <a:ext uri="{9D8B030D-6E8A-4147-A177-3AD203B41FA5}">
                      <a16:colId xmlns:a16="http://schemas.microsoft.com/office/drawing/2014/main" val="4050230822"/>
                    </a:ext>
                  </a:extLst>
                </a:gridCol>
                <a:gridCol w="5776176">
                  <a:extLst>
                    <a:ext uri="{9D8B030D-6E8A-4147-A177-3AD203B41FA5}">
                      <a16:colId xmlns:a16="http://schemas.microsoft.com/office/drawing/2014/main" val="1989019206"/>
                    </a:ext>
                  </a:extLst>
                </a:gridCol>
              </a:tblGrid>
              <a:tr h="1194516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  <a:r>
                        <a:rPr lang="en-GB" baseline="0" dirty="0"/>
                        <a:t> and definition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Your definition or synonyms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41173"/>
                  </a:ext>
                </a:extLst>
              </a:tr>
              <a:tr h="1194516">
                <a:tc>
                  <a:txBody>
                    <a:bodyPr/>
                    <a:lstStyle/>
                    <a:p>
                      <a:r>
                        <a:rPr lang="en-GB" sz="2000" b="1" dirty="0"/>
                        <a:t>Juvenile – being childish</a:t>
                      </a:r>
                      <a:r>
                        <a:rPr lang="en-GB" sz="2000" b="1" baseline="0" dirty="0"/>
                        <a:t> or immature 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9144"/>
                  </a:ext>
                </a:extLst>
              </a:tr>
              <a:tr h="1194516">
                <a:tc>
                  <a:txBody>
                    <a:bodyPr/>
                    <a:lstStyle/>
                    <a:p>
                      <a:r>
                        <a:rPr lang="en-GB" sz="2000" b="1" dirty="0"/>
                        <a:t>Compassionate</a:t>
                      </a:r>
                      <a:r>
                        <a:rPr lang="en-GB" sz="2000" b="0" baseline="0" dirty="0"/>
                        <a:t> – feeling or showing sympathy and concern for others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728328"/>
                  </a:ext>
                </a:extLst>
              </a:tr>
              <a:tr h="1194516">
                <a:tc>
                  <a:txBody>
                    <a:bodyPr/>
                    <a:lstStyle/>
                    <a:p>
                      <a:r>
                        <a:rPr lang="en-GB" sz="2000" b="1" dirty="0"/>
                        <a:t>Dissenting</a:t>
                      </a:r>
                      <a:r>
                        <a:rPr lang="en-GB" sz="2000" baseline="0" dirty="0"/>
                        <a:t>  -  expressing opinions that go against the majority view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8811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556A789-6B61-364B-9CA7-1DE7608705A2}"/>
              </a:ext>
            </a:extLst>
          </p:cNvPr>
          <p:cNvSpPr txBox="1"/>
          <p:nvPr/>
        </p:nvSpPr>
        <p:spPr>
          <a:xfrm>
            <a:off x="2511469" y="-4175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25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A2280D-AEBC-6D49-9BA4-5A888477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35097" cy="1325563"/>
          </a:xfr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/>
              <a:t>Learning Journey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252046-2E04-9C4B-8E47-9EB6A8B83B94}"/>
              </a:ext>
            </a:extLst>
          </p:cNvPr>
          <p:cNvGrpSpPr/>
          <p:nvPr/>
        </p:nvGrpSpPr>
        <p:grpSpPr>
          <a:xfrm>
            <a:off x="1928044" y="1838477"/>
            <a:ext cx="2668669" cy="1356311"/>
            <a:chOff x="-537250" y="-652635"/>
            <a:chExt cx="1937677" cy="135631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8B2E57D-8317-E349-838F-F44FA304898F}"/>
                </a:ext>
              </a:extLst>
            </p:cNvPr>
            <p:cNvSpPr/>
            <p:nvPr/>
          </p:nvSpPr>
          <p:spPr>
            <a:xfrm>
              <a:off x="-537250" y="-652635"/>
              <a:ext cx="1937677" cy="1356311"/>
            </a:xfrm>
            <a:prstGeom prst="roundRect">
              <a:avLst>
                <a:gd name="adj" fmla="val 166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EDCF3E59-4FC5-3442-86AD-DB6A21762B50}"/>
                </a:ext>
              </a:extLst>
            </p:cNvPr>
            <p:cNvSpPr txBox="1"/>
            <p:nvPr/>
          </p:nvSpPr>
          <p:spPr>
            <a:xfrm>
              <a:off x="-471029" y="-586414"/>
              <a:ext cx="1805233" cy="122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Last lesson we explored Eric’s presentation at the start of the play and discovered his side of things in Act 3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98FF95-EE9C-6F4E-81D1-603ED48454D0}"/>
              </a:ext>
            </a:extLst>
          </p:cNvPr>
          <p:cNvGrpSpPr/>
          <p:nvPr/>
        </p:nvGrpSpPr>
        <p:grpSpPr>
          <a:xfrm>
            <a:off x="4170706" y="3287053"/>
            <a:ext cx="2781736" cy="1517753"/>
            <a:chOff x="3911345" y="1549106"/>
            <a:chExt cx="1937677" cy="135631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C3EACDA-A75C-8E40-849C-E5204335B55D}"/>
                </a:ext>
              </a:extLst>
            </p:cNvPr>
            <p:cNvSpPr/>
            <p:nvPr/>
          </p:nvSpPr>
          <p:spPr>
            <a:xfrm>
              <a:off x="3911345" y="1549106"/>
              <a:ext cx="1937677" cy="13563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FDE90ECC-8656-F349-B4A9-414D2BDDE919}"/>
                </a:ext>
              </a:extLst>
            </p:cNvPr>
            <p:cNvSpPr txBox="1"/>
            <p:nvPr/>
          </p:nvSpPr>
          <p:spPr>
            <a:xfrm>
              <a:off x="3977567" y="1615328"/>
              <a:ext cx="1805233" cy="122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Today we are going to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analyse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Eric’s quotes from Act 3 to gain a deeper understanding of his character and purpose in the play.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0CD061-A1AF-F848-891C-C0E266E1A484}"/>
              </a:ext>
            </a:extLst>
          </p:cNvPr>
          <p:cNvGrpSpPr/>
          <p:nvPr/>
        </p:nvGrpSpPr>
        <p:grpSpPr>
          <a:xfrm>
            <a:off x="6469214" y="4917762"/>
            <a:ext cx="3408882" cy="1754326"/>
            <a:chOff x="5517885" y="3072692"/>
            <a:chExt cx="1937677" cy="13563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E358B75-A101-B641-B956-26114C9944D6}"/>
                </a:ext>
              </a:extLst>
            </p:cNvPr>
            <p:cNvSpPr/>
            <p:nvPr/>
          </p:nvSpPr>
          <p:spPr>
            <a:xfrm>
              <a:off x="5517885" y="3072692"/>
              <a:ext cx="1937677" cy="13563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550E57AA-C963-D047-8E4A-9C485C665B65}"/>
                </a:ext>
              </a:extLst>
            </p:cNvPr>
            <p:cNvSpPr txBox="1"/>
            <p:nvPr/>
          </p:nvSpPr>
          <p:spPr>
            <a:xfrm>
              <a:off x="5584107" y="3138914"/>
              <a:ext cx="1805233" cy="122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Then we will demonstrate our understanding of Eric’s role in Act 3 by also linking to theme, context and Priestley’s intentions. </a:t>
              </a:r>
            </a:p>
          </p:txBody>
        </p:sp>
      </p:grpSp>
      <p:sp>
        <p:nvSpPr>
          <p:cNvPr id="17" name="Bent Up Arrow 16">
            <a:extLst>
              <a:ext uri="{FF2B5EF4-FFF2-40B4-BE49-F238E27FC236}">
                <a16:creationId xmlns:a16="http://schemas.microsoft.com/office/drawing/2014/main" id="{A3E726F3-3B15-BA43-A1FD-9D28F1DE386B}"/>
              </a:ext>
            </a:extLst>
          </p:cNvPr>
          <p:cNvSpPr/>
          <p:nvPr/>
        </p:nvSpPr>
        <p:spPr>
          <a:xfrm rot="5400000">
            <a:off x="2844885" y="3225095"/>
            <a:ext cx="1151042" cy="127716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Bent Up Arrow 17">
            <a:extLst>
              <a:ext uri="{FF2B5EF4-FFF2-40B4-BE49-F238E27FC236}">
                <a16:creationId xmlns:a16="http://schemas.microsoft.com/office/drawing/2014/main" id="{E7A144F9-6042-004B-9E1A-14BD934580E1}"/>
              </a:ext>
            </a:extLst>
          </p:cNvPr>
          <p:cNvSpPr/>
          <p:nvPr/>
        </p:nvSpPr>
        <p:spPr>
          <a:xfrm rot="5400000">
            <a:off x="5184330" y="4865289"/>
            <a:ext cx="1151042" cy="131042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A19B7-2A34-1A42-932E-0BC7102AAF59}"/>
              </a:ext>
            </a:extLst>
          </p:cNvPr>
          <p:cNvSpPr/>
          <p:nvPr/>
        </p:nvSpPr>
        <p:spPr>
          <a:xfrm>
            <a:off x="2064851" y="2040039"/>
            <a:ext cx="248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FEF821-5494-5F41-B745-9CF8F67FF662}"/>
              </a:ext>
            </a:extLst>
          </p:cNvPr>
          <p:cNvSpPr/>
          <p:nvPr/>
        </p:nvSpPr>
        <p:spPr>
          <a:xfrm>
            <a:off x="6804703" y="5015547"/>
            <a:ext cx="2854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45FB81-E27B-2B45-9D77-2371A1221D3D}"/>
              </a:ext>
            </a:extLst>
          </p:cNvPr>
          <p:cNvSpPr txBox="1"/>
          <p:nvPr/>
        </p:nvSpPr>
        <p:spPr>
          <a:xfrm>
            <a:off x="2511469" y="-4175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44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7" y="107547"/>
            <a:ext cx="2059547" cy="781095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Key quotes from Act 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07334" y="4885461"/>
            <a:ext cx="2691684" cy="11075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was a bit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squiffy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07334" y="2887315"/>
            <a:ext cx="2691684" cy="1519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“Oh for God’s sake – what does it matter now whether they give you a knighthood”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1377" y="2893453"/>
            <a:ext cx="2843547" cy="1519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“She told me she didn’t want to go in but - well I was in the state when a chap easily turns nasty”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22001" y="4679403"/>
            <a:ext cx="2691684" cy="1519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“Yes. I wasn’t in love with her or anything – but I liked her – she was pretty and a good sport”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22001" y="2889202"/>
            <a:ext cx="2691684" cy="1519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“Because you’re not the kind of father a chap could go to when he’s in trouble.”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16129" y="2889202"/>
            <a:ext cx="2691684" cy="1519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 killed her – and the child she’d have had too – my child – your own grandchild – damn you”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1377" y="4679404"/>
            <a:ext cx="2805806" cy="1519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“She treated me as if I were a kid. Though I was nearly as old as she was.”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16129" y="4679402"/>
            <a:ext cx="2691684" cy="15197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insisted on giving her money to keep her going”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751525" y="1853711"/>
          <a:ext cx="8324320" cy="701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6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Juvenile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Selfish</a:t>
                      </a:r>
                    </a:p>
                    <a:p>
                      <a:pPr algn="ctr"/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Volatile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Compassionate/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dirty="0"/>
                        <a:t>Responsible</a:t>
                      </a:r>
                      <a:r>
                        <a:rPr lang="en-GB" sz="2000" baseline="0" dirty="0"/>
                        <a:t>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346767" y="76059"/>
            <a:ext cx="6335345" cy="16518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Task: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 these quotes into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four headings of how they present Eric.  You can put them into more than one. Be prepared to justify your choices.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05363" y="200075"/>
            <a:ext cx="2793655" cy="14037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there any better words you can think of that could be used to describe Eric from these quotations?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55135-05C1-4141-9851-9D3EF2B2302A}"/>
              </a:ext>
            </a:extLst>
          </p:cNvPr>
          <p:cNvSpPr txBox="1"/>
          <p:nvPr/>
        </p:nvSpPr>
        <p:spPr>
          <a:xfrm>
            <a:off x="2987183" y="6308216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38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69" y="59821"/>
            <a:ext cx="10515600" cy="566670"/>
          </a:xfrm>
        </p:spPr>
        <p:txBody>
          <a:bodyPr>
            <a:normAutofit/>
          </a:bodyPr>
          <a:lstStyle/>
          <a:p>
            <a:r>
              <a:rPr lang="en-GB" sz="3200" dirty="0"/>
              <a:t>TEXT DEPENDENT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57E1A-5946-A140-94E3-4F61ADC48CEF}"/>
              </a:ext>
            </a:extLst>
          </p:cNvPr>
          <p:cNvSpPr txBox="1"/>
          <p:nvPr/>
        </p:nvSpPr>
        <p:spPr>
          <a:xfrm>
            <a:off x="4829327" y="883605"/>
            <a:ext cx="7315199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How does this quote show the power Eric has in this situation? – What is the power than he has over Eva? – Why is he able to ignore her wishes?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Why do you think Eric stresses that he ‘wasn’t in love’ with Eva?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The adjective ‘pretty’ echoes Gerald’s words from earlier in the play – what does the use of this word show here?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‘A good sport’ – what does this noun phrase suggest about the way Eric views Eva Smith?  - in particular the word ‘sport’…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Why do you think Eva treats Eric like ‘a kid’, despite them being the same age? – What does this simile show about both Eva and Eric as characters?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9096" y="4996209"/>
            <a:ext cx="3962397" cy="15197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“She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treated me as if I were a kid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Though I was nearly as old as she was.”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8969" y="2662440"/>
            <a:ext cx="3962397" cy="15197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“Yes.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wasn’t in love with her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anything – but I liked her – she was pretty and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good sport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95" y="735702"/>
            <a:ext cx="3956071" cy="15197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“She told me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didn’t want to go in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- well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was in the state when a chap easily turns nasty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37149" y="2601533"/>
            <a:ext cx="540914" cy="42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37149" y="3344077"/>
            <a:ext cx="540788" cy="58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237149" y="3850783"/>
            <a:ext cx="540788" cy="20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37150" y="5781820"/>
            <a:ext cx="5407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237149" y="1440553"/>
            <a:ext cx="540788" cy="38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203449" y="0"/>
            <a:ext cx="5988551" cy="80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that Priestley is trying to convey a message or idea through the characters’ speech, so word choices are very deliberate – think about what he's trying to show about people and society.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08535-0CEA-834D-B2D6-D5CCA0490880}"/>
              </a:ext>
            </a:extLst>
          </p:cNvPr>
          <p:cNvSpPr txBox="1"/>
          <p:nvPr/>
        </p:nvSpPr>
        <p:spPr>
          <a:xfrm>
            <a:off x="4485978" y="6390921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6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326EFD-F4B1-1A44-AD36-A8EBBE06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68" t="18281" r="43024" b="15114"/>
          <a:stretch/>
        </p:blipFill>
        <p:spPr>
          <a:xfrm>
            <a:off x="0" y="1099456"/>
            <a:ext cx="2825087" cy="5758543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E58A243-4030-2A47-9538-3BA447811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797" y="1665129"/>
            <a:ext cx="8405813" cy="437252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/>
              <a:t>Independent writing: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AF5EB9-6C03-6646-8F68-3321CE507ECA}"/>
              </a:ext>
            </a:extLst>
          </p:cNvPr>
          <p:cNvSpPr/>
          <p:nvPr/>
        </p:nvSpPr>
        <p:spPr>
          <a:xfrm>
            <a:off x="3087445" y="2355925"/>
            <a:ext cx="4913028" cy="3267565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Priestley presents Eric as… when he says…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shows he is because…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use of the word/device (label) shows he is … because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that time 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Priestley wanted to show…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BE5D61-D741-454B-A7B2-EB957008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174310" cy="1325563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100" b="1" u="sng" dirty="0"/>
              <a:t>Demonstrate</a:t>
            </a:r>
            <a:r>
              <a:rPr lang="en-GB" sz="3100" dirty="0"/>
              <a:t> -</a:t>
            </a:r>
            <a:r>
              <a:rPr lang="en-GB" dirty="0"/>
              <a:t> </a:t>
            </a:r>
            <a:r>
              <a:rPr lang="en-GB" sz="3600" dirty="0"/>
              <a:t>How does Priestley present the role of Eric throughout ‘An Inspector Calls’? 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dirty="0"/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E37C177A-5599-8C48-A04D-71A834C68D93}"/>
              </a:ext>
            </a:extLst>
          </p:cNvPr>
          <p:cNvSpPr/>
          <p:nvPr/>
        </p:nvSpPr>
        <p:spPr>
          <a:xfrm>
            <a:off x="8562499" y="447350"/>
            <a:ext cx="3223624" cy="2681134"/>
          </a:xfrm>
          <a:prstGeom prst="cloudCallout">
            <a:avLst>
              <a:gd name="adj1" fmla="val -132273"/>
              <a:gd name="adj2" fmla="val 443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 Can you use any of the word consciousness vocabulary in your paragraph</a:t>
            </a:r>
          </a:p>
        </p:txBody>
      </p:sp>
      <p:sp>
        <p:nvSpPr>
          <p:cNvPr id="7" name="Rectangle 6"/>
          <p:cNvSpPr/>
          <p:nvPr/>
        </p:nvSpPr>
        <p:spPr>
          <a:xfrm>
            <a:off x="8727584" y="3508473"/>
            <a:ext cx="3464416" cy="3348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Criteria: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Quotes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Zooming in on quotes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Identifying techniques used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Discussing the effect/intention behind character words/actions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Discussing the effect on the audience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Linking to context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writer’s message </a:t>
            </a:r>
          </a:p>
        </p:txBody>
      </p:sp>
    </p:spTree>
    <p:extLst>
      <p:ext uri="{BB962C8B-B14F-4D97-AF65-F5344CB8AC3E}">
        <p14:creationId xmlns:p14="http://schemas.microsoft.com/office/powerpoint/2010/main" val="387713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FA9C14-8A90-0947-AC95-6156FA12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46493" cy="1325563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/>
              <a:t>Review: Self Assessment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D2A1059-7BD0-114A-A107-0E15B2CBFBC3}"/>
              </a:ext>
            </a:extLst>
          </p:cNvPr>
          <p:cNvSpPr txBox="1">
            <a:spLocks/>
          </p:cNvSpPr>
          <p:nvPr/>
        </p:nvSpPr>
        <p:spPr>
          <a:xfrm>
            <a:off x="6197599" y="1825624"/>
            <a:ext cx="5246255" cy="4351339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Estrangelo Edessa" panose="03080600000000000000" pitchFamily="66" charset="0"/>
              </a:rPr>
              <a:t>Success Criteria: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Estrangelo Edessa" panose="03080600000000000000" pitchFamily="66" charset="0"/>
              </a:rPr>
              <a:t>I can write confidently expressing my own views informed by the play.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Estrangelo Edessa" panose="03080600000000000000" pitchFamily="66" charset="0"/>
              </a:rPr>
              <a:t>I can include a range of references, zooming in on their connotations and linking these.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Estrangelo Edessa" panose="03080600000000000000" pitchFamily="66" charset="0"/>
              </a:rPr>
              <a:t>I can link quotations to deepen my analysis and expand ideas.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Estrangelo Edessa" panose="03080600000000000000" pitchFamily="66" charset="0"/>
              </a:rPr>
              <a:t>I can consider the writer’s intended effect on the audience, taking into consideration the context of the time.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143C87-AB66-1246-8882-3FF858A2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" y="2577954"/>
            <a:ext cx="5091833" cy="2860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8BC0A2-EEA1-0C4D-ABEB-BC45EF12A8D5}"/>
              </a:ext>
            </a:extLst>
          </p:cNvPr>
          <p:cNvSpPr txBox="1"/>
          <p:nvPr/>
        </p:nvSpPr>
        <p:spPr>
          <a:xfrm>
            <a:off x="2511469" y="-4175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531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5FC20FFEB924FB6AA678D6441D5BF" ma:contentTypeVersion="8" ma:contentTypeDescription="Create a new document." ma:contentTypeScope="" ma:versionID="1ac0c792b655add9680a99f9379e73c0">
  <xsd:schema xmlns:xsd="http://www.w3.org/2001/XMLSchema" xmlns:xs="http://www.w3.org/2001/XMLSchema" xmlns:p="http://schemas.microsoft.com/office/2006/metadata/properties" xmlns:ns2="2ee453fb-70d4-481f-b8ac-3f33dad850c1" xmlns:ns3="049f97e1-32ae-4d3d-9c64-63be60dba368" targetNamespace="http://schemas.microsoft.com/office/2006/metadata/properties" ma:root="true" ma:fieldsID="c35a207da0f87ea1a58ccf35b1a207c4" ns2:_="" ns3:_="">
    <xsd:import namespace="2ee453fb-70d4-481f-b8ac-3f33dad850c1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453fb-70d4-481f-b8ac-3f33dad85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8F44FB-BF8B-4056-B7B6-35EB52187E1F}"/>
</file>

<file path=customXml/itemProps2.xml><?xml version="1.0" encoding="utf-8"?>
<ds:datastoreItem xmlns:ds="http://schemas.openxmlformats.org/officeDocument/2006/customXml" ds:itemID="{2B39CA6F-CCEF-490B-B1C3-52D19044AB07}"/>
</file>

<file path=customXml/itemProps3.xml><?xml version="1.0" encoding="utf-8"?>
<ds:datastoreItem xmlns:ds="http://schemas.openxmlformats.org/officeDocument/2006/customXml" ds:itemID="{874C0360-60E8-4316-AE22-98836BDF3E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Estrangelo Edessa</vt:lpstr>
      <vt:lpstr>Segoe UI Light</vt:lpstr>
      <vt:lpstr>Segoe UI Semibold</vt:lpstr>
      <vt:lpstr>Wingdings</vt:lpstr>
      <vt:lpstr>1_Office Theme</vt:lpstr>
      <vt:lpstr>Week 4 / Lesson Two: DNA</vt:lpstr>
      <vt:lpstr>PowerPoint Presentation</vt:lpstr>
      <vt:lpstr>PowerPoint Presentation</vt:lpstr>
      <vt:lpstr>Learning Journey</vt:lpstr>
      <vt:lpstr>Key quotes from Act 3</vt:lpstr>
      <vt:lpstr>TEXT DEPENDENT QUESTIONS</vt:lpstr>
      <vt:lpstr>  Demonstrate - How does Priestley present the role of Eric throughout ‘An Inspector Calls’?   </vt:lpstr>
      <vt:lpstr>Review: Self Assessment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 / Lesson Two: DNA</dc:title>
  <dc:creator>KButtery</dc:creator>
  <cp:lastModifiedBy>KButtery</cp:lastModifiedBy>
  <cp:revision>1</cp:revision>
  <dcterms:created xsi:type="dcterms:W3CDTF">2020-09-21T14:48:56Z</dcterms:created>
  <dcterms:modified xsi:type="dcterms:W3CDTF">2020-09-21T14:49:20Z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0x01010057A5FC20FFEB924FB6AA678D6441D5BF</vt:lpwstr>
  </property>
</Properties>
</file>