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43" r:id="rId2"/>
    <p:sldId id="847" r:id="rId3"/>
    <p:sldId id="350" r:id="rId4"/>
    <p:sldId id="848" r:id="rId5"/>
    <p:sldId id="352" r:id="rId6"/>
    <p:sldId id="353" r:id="rId7"/>
    <p:sldId id="354" r:id="rId8"/>
    <p:sldId id="355" r:id="rId9"/>
    <p:sldId id="357" r:id="rId10"/>
    <p:sldId id="358" r:id="rId11"/>
    <p:sldId id="359" r:id="rId12"/>
    <p:sldId id="360" r:id="rId13"/>
    <p:sldId id="361" r:id="rId14"/>
    <p:sldId id="362" r:id="rId15"/>
    <p:sldId id="363" r:id="rId16"/>
    <p:sldId id="364" r:id="rId17"/>
    <p:sldId id="3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F12898-0B5C-4FD2-98FF-93072E5B6F53}"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A874258E-0180-4C4D-B3B6-E8B606BE48CE}">
      <dgm:prSet phldrT="[Text]" custT="1">
        <dgm:style>
          <a:lnRef idx="2">
            <a:schemeClr val="accent2">
              <a:shade val="50000"/>
            </a:schemeClr>
          </a:lnRef>
          <a:fillRef idx="1">
            <a:schemeClr val="accent2"/>
          </a:fillRef>
          <a:effectRef idx="0">
            <a:schemeClr val="accent2"/>
          </a:effectRef>
          <a:fontRef idx="minor">
            <a:schemeClr val="lt1"/>
          </a:fontRef>
        </dgm:style>
      </dgm:prSet>
      <dgm:spPr>
        <a:solidFill>
          <a:srgbClr val="FF0000"/>
        </a:solidFill>
      </dgm:spPr>
      <dgm:t>
        <a:bodyPr/>
        <a:lstStyle/>
        <a:p>
          <a:r>
            <a:rPr lang="en-US" sz="1400" dirty="0">
              <a:latin typeface="Comic Sans MS"/>
              <a:cs typeface="Comic Sans MS"/>
            </a:rPr>
            <a:t>Last lesson  we looked at  Gothic writing and its effect on the reader.</a:t>
          </a:r>
        </a:p>
      </dgm:t>
    </dgm:pt>
    <dgm:pt modelId="{F075DE5E-A7F6-471D-B1CB-C2DC9E5A2985}" type="parTrans" cxnId="{E4CEB9E0-A447-4338-A0C9-4CA3FCE1C49B}">
      <dgm:prSet/>
      <dgm:spPr/>
      <dgm:t>
        <a:bodyPr/>
        <a:lstStyle/>
        <a:p>
          <a:endParaRPr lang="en-US"/>
        </a:p>
      </dgm:t>
    </dgm:pt>
    <dgm:pt modelId="{8881615F-5CFE-4BE1-8174-F76698AA57FC}" type="sibTrans" cxnId="{E4CEB9E0-A447-4338-A0C9-4CA3FCE1C49B}">
      <dgm:prSet/>
      <dgm:spPr/>
      <dgm:t>
        <a:bodyPr/>
        <a:lstStyle/>
        <a:p>
          <a:endParaRPr lang="en-US"/>
        </a:p>
      </dgm:t>
    </dgm:pt>
    <dgm:pt modelId="{9D270672-A924-4484-98F1-026109417396}">
      <dgm:prSet phldrT="[Text]" custT="1"/>
      <dgm:spPr/>
      <dgm:t>
        <a:bodyPr/>
        <a:lstStyle/>
        <a:p>
          <a:endParaRPr lang="en-US" sz="1400" b="1" dirty="0"/>
        </a:p>
      </dgm:t>
    </dgm:pt>
    <dgm:pt modelId="{36764727-5F6F-4805-AE31-FA9AF0C79CCE}" type="parTrans" cxnId="{9D35B9CD-C9DB-43EC-94BC-F24F692CFE37}">
      <dgm:prSet/>
      <dgm:spPr/>
      <dgm:t>
        <a:bodyPr/>
        <a:lstStyle/>
        <a:p>
          <a:endParaRPr lang="en-US"/>
        </a:p>
      </dgm:t>
    </dgm:pt>
    <dgm:pt modelId="{679DB20C-9391-402D-B927-DD0175984915}" type="sibTrans" cxnId="{9D35B9CD-C9DB-43EC-94BC-F24F692CFE37}">
      <dgm:prSet/>
      <dgm:spPr/>
      <dgm:t>
        <a:bodyPr/>
        <a:lstStyle/>
        <a:p>
          <a:endParaRPr lang="en-US"/>
        </a:p>
      </dgm:t>
    </dgm:pt>
    <dgm:pt modelId="{22517444-2D09-47E7-A055-E000D4AA66C4}">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sz="1400" dirty="0">
              <a:latin typeface="Comic Sans MS"/>
              <a:cs typeface="Comic Sans MS"/>
            </a:rPr>
            <a:t>We selected and synthesized evidence from the text. </a:t>
          </a:r>
        </a:p>
      </dgm:t>
    </dgm:pt>
    <dgm:pt modelId="{C233EA29-13A6-412F-9475-FACAE331934C}" type="parTrans" cxnId="{C3C16C32-5409-4B68-806C-B2928339DDDF}">
      <dgm:prSet/>
      <dgm:spPr/>
      <dgm:t>
        <a:bodyPr/>
        <a:lstStyle/>
        <a:p>
          <a:endParaRPr lang="en-US"/>
        </a:p>
      </dgm:t>
    </dgm:pt>
    <dgm:pt modelId="{909C7C6F-0BB3-4110-A78D-9497152A38FC}" type="sibTrans" cxnId="{C3C16C32-5409-4B68-806C-B2928339DDDF}">
      <dgm:prSet/>
      <dgm:spPr/>
      <dgm:t>
        <a:bodyPr/>
        <a:lstStyle/>
        <a:p>
          <a:endParaRPr lang="en-US"/>
        </a:p>
      </dgm:t>
    </dgm:pt>
    <dgm:pt modelId="{C87E7549-25F8-469B-9BAB-916097323D17}">
      <dgm:prSet phldrT="[Text]"/>
      <dgm:spPr/>
      <dgm:t>
        <a:bodyPr/>
        <a:lstStyle/>
        <a:p>
          <a:endParaRPr lang="en-US" dirty="0"/>
        </a:p>
      </dgm:t>
    </dgm:pt>
    <dgm:pt modelId="{F8511CEB-E6AF-4921-A908-3DA81A7DDDEA}" type="parTrans" cxnId="{C7390A6C-7DF0-4251-B253-76472CA5214F}">
      <dgm:prSet/>
      <dgm:spPr/>
      <dgm:t>
        <a:bodyPr/>
        <a:lstStyle/>
        <a:p>
          <a:endParaRPr lang="en-US"/>
        </a:p>
      </dgm:t>
    </dgm:pt>
    <dgm:pt modelId="{3BE71934-9A03-4E8A-8C0E-952354410596}" type="sibTrans" cxnId="{C7390A6C-7DF0-4251-B253-76472CA5214F}">
      <dgm:prSet/>
      <dgm:spPr/>
      <dgm:t>
        <a:bodyPr/>
        <a:lstStyle/>
        <a:p>
          <a:endParaRPr lang="en-US"/>
        </a:p>
      </dgm:t>
    </dgm:pt>
    <dgm:pt modelId="{878BC6BE-3918-47A7-8113-C40F0AB83A04}">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dirty="0">
              <a:latin typeface="Comic Sans MS"/>
              <a:cs typeface="Comic Sans MS"/>
            </a:rPr>
            <a:t>Today we are going to  use a </a:t>
          </a:r>
          <a:r>
            <a:rPr lang="en-US" dirty="0">
              <a:latin typeface="Comic Sans MS"/>
            </a:rPr>
            <a:t>Contiguous read to learn more about Oliver and the way he is treated. </a:t>
          </a:r>
          <a:r>
            <a:rPr lang="en-US" dirty="0">
              <a:latin typeface="Comic Sans MS"/>
              <a:cs typeface="Comic Sans MS"/>
            </a:rPr>
            <a:t> </a:t>
          </a:r>
        </a:p>
      </dgm:t>
    </dgm:pt>
    <dgm:pt modelId="{769A85C4-729A-47A6-8F8C-2D56EC852D89}" type="parTrans" cxnId="{3408FA4E-B888-4591-86D1-88F6171F3874}">
      <dgm:prSet/>
      <dgm:spPr/>
      <dgm:t>
        <a:bodyPr/>
        <a:lstStyle/>
        <a:p>
          <a:endParaRPr lang="en-US"/>
        </a:p>
      </dgm:t>
    </dgm:pt>
    <dgm:pt modelId="{580160BF-1F01-451D-A9D3-8062D259CE3E}" type="sibTrans" cxnId="{3408FA4E-B888-4591-86D1-88F6171F3874}">
      <dgm:prSet/>
      <dgm:spPr/>
      <dgm:t>
        <a:bodyPr/>
        <a:lstStyle/>
        <a:p>
          <a:endParaRPr lang="en-US"/>
        </a:p>
      </dgm:t>
    </dgm:pt>
    <dgm:pt modelId="{8E560D77-881C-48D9-A944-AFEF62A0C9A3}" type="pres">
      <dgm:prSet presAssocID="{F1F12898-0B5C-4FD2-98FF-93072E5B6F53}" presName="rootnode" presStyleCnt="0">
        <dgm:presLayoutVars>
          <dgm:chMax/>
          <dgm:chPref/>
          <dgm:dir/>
          <dgm:animLvl val="lvl"/>
        </dgm:presLayoutVars>
      </dgm:prSet>
      <dgm:spPr/>
    </dgm:pt>
    <dgm:pt modelId="{CB6E480D-8366-46C7-900A-894EEBA8D426}" type="pres">
      <dgm:prSet presAssocID="{A874258E-0180-4C4D-B3B6-E8B606BE48CE}" presName="composite" presStyleCnt="0"/>
      <dgm:spPr/>
    </dgm:pt>
    <dgm:pt modelId="{0E04D851-F15F-4343-A7E3-BCACA13F098E}" type="pres">
      <dgm:prSet presAssocID="{A874258E-0180-4C4D-B3B6-E8B606BE48CE}" presName="bentUpArrow1" presStyleLbl="alignImgPlace1" presStyleIdx="0" presStyleCnt="2"/>
      <dgm:spPr>
        <a:solidFill>
          <a:srgbClr val="00B0F0"/>
        </a:solidFill>
      </dgm:spPr>
    </dgm:pt>
    <dgm:pt modelId="{064F6A4E-6649-41FE-9F7E-0FD591E20CEC}" type="pres">
      <dgm:prSet presAssocID="{A874258E-0180-4C4D-B3B6-E8B606BE48CE}" presName="ParentText" presStyleLbl="node1" presStyleIdx="0" presStyleCnt="3" custScaleX="230693" custScaleY="103518" custLinFactNeighborX="-1542" custLinFactNeighborY="-3974">
        <dgm:presLayoutVars>
          <dgm:chMax val="1"/>
          <dgm:chPref val="1"/>
          <dgm:bulletEnabled val="1"/>
        </dgm:presLayoutVars>
      </dgm:prSet>
      <dgm:spPr/>
    </dgm:pt>
    <dgm:pt modelId="{FC354D39-0B1C-4C9C-815B-BDD1B5746EDD}" type="pres">
      <dgm:prSet presAssocID="{A874258E-0180-4C4D-B3B6-E8B606BE48CE}" presName="ChildText" presStyleLbl="revTx" presStyleIdx="0" presStyleCnt="2" custLinFactNeighborX="93027" custLinFactNeighborY="8543">
        <dgm:presLayoutVars>
          <dgm:chMax val="0"/>
          <dgm:chPref val="0"/>
          <dgm:bulletEnabled val="1"/>
        </dgm:presLayoutVars>
      </dgm:prSet>
      <dgm:spPr/>
    </dgm:pt>
    <dgm:pt modelId="{C4D3C406-86E7-44BC-BE20-165A5F4935B6}" type="pres">
      <dgm:prSet presAssocID="{8881615F-5CFE-4BE1-8174-F76698AA57FC}" presName="sibTrans" presStyleCnt="0"/>
      <dgm:spPr/>
    </dgm:pt>
    <dgm:pt modelId="{535545DE-5AEF-45FF-8459-FBF0897EEAAD}" type="pres">
      <dgm:prSet presAssocID="{22517444-2D09-47E7-A055-E000D4AA66C4}" presName="composite" presStyleCnt="0"/>
      <dgm:spPr/>
    </dgm:pt>
    <dgm:pt modelId="{D068FED9-96D5-4E7C-B483-072463F4641C}" type="pres">
      <dgm:prSet presAssocID="{22517444-2D09-47E7-A055-E000D4AA66C4}" presName="bentUpArrow1" presStyleLbl="alignImgPlace1" presStyleIdx="1" presStyleCnt="2"/>
      <dgm:spPr>
        <a:solidFill>
          <a:srgbClr val="00B0F0"/>
        </a:solidFill>
      </dgm:spPr>
    </dgm:pt>
    <dgm:pt modelId="{75ADDAB6-EDD0-4D47-92F7-73ABB7ECBDE5}" type="pres">
      <dgm:prSet presAssocID="{22517444-2D09-47E7-A055-E000D4AA66C4}" presName="ParentText" presStyleLbl="node1" presStyleIdx="1" presStyleCnt="3" custScaleX="205455" custScaleY="99046">
        <dgm:presLayoutVars>
          <dgm:chMax val="1"/>
          <dgm:chPref val="1"/>
          <dgm:bulletEnabled val="1"/>
        </dgm:presLayoutVars>
      </dgm:prSet>
      <dgm:spPr/>
    </dgm:pt>
    <dgm:pt modelId="{A1397636-07B2-45DD-862D-1729CB8ECB22}" type="pres">
      <dgm:prSet presAssocID="{22517444-2D09-47E7-A055-E000D4AA66C4}" presName="ChildText" presStyleLbl="revTx" presStyleIdx="1" presStyleCnt="2" custLinFactNeighborX="81067" custLinFactNeighborY="5126">
        <dgm:presLayoutVars>
          <dgm:chMax val="0"/>
          <dgm:chPref val="0"/>
          <dgm:bulletEnabled val="1"/>
        </dgm:presLayoutVars>
      </dgm:prSet>
      <dgm:spPr/>
    </dgm:pt>
    <dgm:pt modelId="{4E43E776-3E48-49E9-BF5C-79389676F3E5}" type="pres">
      <dgm:prSet presAssocID="{909C7C6F-0BB3-4110-A78D-9497152A38FC}" presName="sibTrans" presStyleCnt="0"/>
      <dgm:spPr/>
    </dgm:pt>
    <dgm:pt modelId="{CB5C0B21-74CD-4125-813D-855B13126507}" type="pres">
      <dgm:prSet presAssocID="{878BC6BE-3918-47A7-8113-C40F0AB83A04}" presName="composite" presStyleCnt="0"/>
      <dgm:spPr/>
    </dgm:pt>
    <dgm:pt modelId="{698908F5-3661-4634-AA51-972239BC2BDF}" type="pres">
      <dgm:prSet presAssocID="{878BC6BE-3918-47A7-8113-C40F0AB83A04}" presName="ParentText" presStyleLbl="node1" presStyleIdx="2" presStyleCnt="3" custScaleX="196004" custScaleY="124781">
        <dgm:presLayoutVars>
          <dgm:chMax val="1"/>
          <dgm:chPref val="1"/>
          <dgm:bulletEnabled val="1"/>
        </dgm:presLayoutVars>
      </dgm:prSet>
      <dgm:spPr/>
    </dgm:pt>
  </dgm:ptLst>
  <dgm:cxnLst>
    <dgm:cxn modelId="{446FC00B-CAD0-7F42-824B-4203213515A7}" type="presOf" srcId="{F1F12898-0B5C-4FD2-98FF-93072E5B6F53}" destId="{8E560D77-881C-48D9-A944-AFEF62A0C9A3}" srcOrd="0" destOrd="0" presId="urn:microsoft.com/office/officeart/2005/8/layout/StepDownProcess"/>
    <dgm:cxn modelId="{D9DF6816-44BD-BC40-A65C-067C356D6C22}" type="presOf" srcId="{C87E7549-25F8-469B-9BAB-916097323D17}" destId="{A1397636-07B2-45DD-862D-1729CB8ECB22}" srcOrd="0" destOrd="0" presId="urn:microsoft.com/office/officeart/2005/8/layout/StepDownProcess"/>
    <dgm:cxn modelId="{5DB95E2C-6EF0-E44C-ADA4-C4A677A993C1}" type="presOf" srcId="{A874258E-0180-4C4D-B3B6-E8B606BE48CE}" destId="{064F6A4E-6649-41FE-9F7E-0FD591E20CEC}" srcOrd="0" destOrd="0" presId="urn:microsoft.com/office/officeart/2005/8/layout/StepDownProcess"/>
    <dgm:cxn modelId="{C3C16C32-5409-4B68-806C-B2928339DDDF}" srcId="{F1F12898-0B5C-4FD2-98FF-93072E5B6F53}" destId="{22517444-2D09-47E7-A055-E000D4AA66C4}" srcOrd="1" destOrd="0" parTransId="{C233EA29-13A6-412F-9475-FACAE331934C}" sibTransId="{909C7C6F-0BB3-4110-A78D-9497152A38FC}"/>
    <dgm:cxn modelId="{C7390A6C-7DF0-4251-B253-76472CA5214F}" srcId="{22517444-2D09-47E7-A055-E000D4AA66C4}" destId="{C87E7549-25F8-469B-9BAB-916097323D17}" srcOrd="0" destOrd="0" parTransId="{F8511CEB-E6AF-4921-A908-3DA81A7DDDEA}" sibTransId="{3BE71934-9A03-4E8A-8C0E-952354410596}"/>
    <dgm:cxn modelId="{428B5D6D-1C23-4341-9B0A-2519D039218F}" type="presOf" srcId="{22517444-2D09-47E7-A055-E000D4AA66C4}" destId="{75ADDAB6-EDD0-4D47-92F7-73ABB7ECBDE5}" srcOrd="0" destOrd="0" presId="urn:microsoft.com/office/officeart/2005/8/layout/StepDownProcess"/>
    <dgm:cxn modelId="{3408FA4E-B888-4591-86D1-88F6171F3874}" srcId="{F1F12898-0B5C-4FD2-98FF-93072E5B6F53}" destId="{878BC6BE-3918-47A7-8113-C40F0AB83A04}" srcOrd="2" destOrd="0" parTransId="{769A85C4-729A-47A6-8F8C-2D56EC852D89}" sibTransId="{580160BF-1F01-451D-A9D3-8062D259CE3E}"/>
    <dgm:cxn modelId="{4FF3D274-BA68-B642-A5F2-A502E6167307}" type="presOf" srcId="{9D270672-A924-4484-98F1-026109417396}" destId="{FC354D39-0B1C-4C9C-815B-BDD1B5746EDD}" srcOrd="0" destOrd="0" presId="urn:microsoft.com/office/officeart/2005/8/layout/StepDownProcess"/>
    <dgm:cxn modelId="{9D35B9CD-C9DB-43EC-94BC-F24F692CFE37}" srcId="{A874258E-0180-4C4D-B3B6-E8B606BE48CE}" destId="{9D270672-A924-4484-98F1-026109417396}" srcOrd="0" destOrd="0" parTransId="{36764727-5F6F-4805-AE31-FA9AF0C79CCE}" sibTransId="{679DB20C-9391-402D-B927-DD0175984915}"/>
    <dgm:cxn modelId="{145BB9E0-3B62-374C-8437-66FA8D91E7C9}" type="presOf" srcId="{878BC6BE-3918-47A7-8113-C40F0AB83A04}" destId="{698908F5-3661-4634-AA51-972239BC2BDF}" srcOrd="0" destOrd="0" presId="urn:microsoft.com/office/officeart/2005/8/layout/StepDownProcess"/>
    <dgm:cxn modelId="{E4CEB9E0-A447-4338-A0C9-4CA3FCE1C49B}" srcId="{F1F12898-0B5C-4FD2-98FF-93072E5B6F53}" destId="{A874258E-0180-4C4D-B3B6-E8B606BE48CE}" srcOrd="0" destOrd="0" parTransId="{F075DE5E-A7F6-471D-B1CB-C2DC9E5A2985}" sibTransId="{8881615F-5CFE-4BE1-8174-F76698AA57FC}"/>
    <dgm:cxn modelId="{AFB4A9C3-1F03-3246-BFCB-3EAF62343B82}" type="presParOf" srcId="{8E560D77-881C-48D9-A944-AFEF62A0C9A3}" destId="{CB6E480D-8366-46C7-900A-894EEBA8D426}" srcOrd="0" destOrd="0" presId="urn:microsoft.com/office/officeart/2005/8/layout/StepDownProcess"/>
    <dgm:cxn modelId="{FF4222F5-EC1B-AB47-AA33-9A8446FE04B7}" type="presParOf" srcId="{CB6E480D-8366-46C7-900A-894EEBA8D426}" destId="{0E04D851-F15F-4343-A7E3-BCACA13F098E}" srcOrd="0" destOrd="0" presId="urn:microsoft.com/office/officeart/2005/8/layout/StepDownProcess"/>
    <dgm:cxn modelId="{B2A9B71F-745E-5C46-B459-482AE335B900}" type="presParOf" srcId="{CB6E480D-8366-46C7-900A-894EEBA8D426}" destId="{064F6A4E-6649-41FE-9F7E-0FD591E20CEC}" srcOrd="1" destOrd="0" presId="urn:microsoft.com/office/officeart/2005/8/layout/StepDownProcess"/>
    <dgm:cxn modelId="{7D454D31-B1C5-1549-BCF7-22114F3FD4A5}" type="presParOf" srcId="{CB6E480D-8366-46C7-900A-894EEBA8D426}" destId="{FC354D39-0B1C-4C9C-815B-BDD1B5746EDD}" srcOrd="2" destOrd="0" presId="urn:microsoft.com/office/officeart/2005/8/layout/StepDownProcess"/>
    <dgm:cxn modelId="{CA444D68-03C1-C54D-BA1C-068774E03E50}" type="presParOf" srcId="{8E560D77-881C-48D9-A944-AFEF62A0C9A3}" destId="{C4D3C406-86E7-44BC-BE20-165A5F4935B6}" srcOrd="1" destOrd="0" presId="urn:microsoft.com/office/officeart/2005/8/layout/StepDownProcess"/>
    <dgm:cxn modelId="{89358E9D-ADAF-0A4F-9EF9-45D1D8BCA493}" type="presParOf" srcId="{8E560D77-881C-48D9-A944-AFEF62A0C9A3}" destId="{535545DE-5AEF-45FF-8459-FBF0897EEAAD}" srcOrd="2" destOrd="0" presId="urn:microsoft.com/office/officeart/2005/8/layout/StepDownProcess"/>
    <dgm:cxn modelId="{26683543-4B3B-1B42-80AB-0EAB81EB1BC7}" type="presParOf" srcId="{535545DE-5AEF-45FF-8459-FBF0897EEAAD}" destId="{D068FED9-96D5-4E7C-B483-072463F4641C}" srcOrd="0" destOrd="0" presId="urn:microsoft.com/office/officeart/2005/8/layout/StepDownProcess"/>
    <dgm:cxn modelId="{869A2956-F739-4D40-B9CC-6BF1D355ABE8}" type="presParOf" srcId="{535545DE-5AEF-45FF-8459-FBF0897EEAAD}" destId="{75ADDAB6-EDD0-4D47-92F7-73ABB7ECBDE5}" srcOrd="1" destOrd="0" presId="urn:microsoft.com/office/officeart/2005/8/layout/StepDownProcess"/>
    <dgm:cxn modelId="{F4863839-AD2C-D141-8AC4-6C18F15CC249}" type="presParOf" srcId="{535545DE-5AEF-45FF-8459-FBF0897EEAAD}" destId="{A1397636-07B2-45DD-862D-1729CB8ECB22}" srcOrd="2" destOrd="0" presId="urn:microsoft.com/office/officeart/2005/8/layout/StepDownProcess"/>
    <dgm:cxn modelId="{8CB01443-CF5C-FF49-A93B-765999D81A85}" type="presParOf" srcId="{8E560D77-881C-48D9-A944-AFEF62A0C9A3}" destId="{4E43E776-3E48-49E9-BF5C-79389676F3E5}" srcOrd="3" destOrd="0" presId="urn:microsoft.com/office/officeart/2005/8/layout/StepDownProcess"/>
    <dgm:cxn modelId="{4D58C9F1-46F8-A140-A1BE-BCEE082E3A40}" type="presParOf" srcId="{8E560D77-881C-48D9-A944-AFEF62A0C9A3}" destId="{CB5C0B21-74CD-4125-813D-855B13126507}" srcOrd="4" destOrd="0" presId="urn:microsoft.com/office/officeart/2005/8/layout/StepDownProcess"/>
    <dgm:cxn modelId="{36835ED8-7D90-4245-8106-8F8344B01B9D}" type="presParOf" srcId="{CB5C0B21-74CD-4125-813D-855B13126507}" destId="{698908F5-3661-4634-AA51-972239BC2BDF}" srcOrd="0" destOrd="0" presId="urn:microsoft.com/office/officeart/2005/8/layout/StepDown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4D851-F15F-4343-A7E3-BCACA13F098E}">
      <dsp:nvSpPr>
        <dsp:cNvPr id="0" name=""/>
        <dsp:cNvSpPr/>
      </dsp:nvSpPr>
      <dsp:spPr>
        <a:xfrm rot="5400000">
          <a:off x="1840032" y="1331332"/>
          <a:ext cx="1157399" cy="1317658"/>
        </a:xfrm>
        <a:prstGeom prst="bentUpArrow">
          <a:avLst>
            <a:gd name="adj1" fmla="val 32840"/>
            <a:gd name="adj2" fmla="val 25000"/>
            <a:gd name="adj3" fmla="val 3578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4F6A4E-6649-41FE-9F7E-0FD591E20CEC}">
      <dsp:nvSpPr>
        <dsp:cNvPr id="0" name=""/>
        <dsp:cNvSpPr/>
      </dsp:nvSpPr>
      <dsp:spPr>
        <a:xfrm>
          <a:off x="230150" y="0"/>
          <a:ext cx="4494775" cy="1411781"/>
        </a:xfrm>
        <a:prstGeom prst="roundRect">
          <a:avLst>
            <a:gd name="adj" fmla="val 16670"/>
          </a:avLst>
        </a:prstGeom>
        <a:solidFill>
          <a:srgbClr val="FF0000"/>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omic Sans MS"/>
              <a:cs typeface="Comic Sans MS"/>
            </a:rPr>
            <a:t>Last lesson  we looked at  Gothic writing and its effect on the reader.</a:t>
          </a:r>
        </a:p>
      </dsp:txBody>
      <dsp:txXfrm>
        <a:off x="299080" y="68930"/>
        <a:ext cx="4356915" cy="1273921"/>
      </dsp:txXfrm>
    </dsp:sp>
    <dsp:sp modelId="{FC354D39-0B1C-4C9C-815B-BDD1B5746EDD}">
      <dsp:nvSpPr>
        <dsp:cNvPr id="0" name=""/>
        <dsp:cNvSpPr/>
      </dsp:nvSpPr>
      <dsp:spPr>
        <a:xfrm>
          <a:off x="4800025" y="272569"/>
          <a:ext cx="1417065" cy="110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endParaRPr lang="en-US" sz="1400" b="1" kern="1200" dirty="0"/>
        </a:p>
      </dsp:txBody>
      <dsp:txXfrm>
        <a:off x="4800025" y="272569"/>
        <a:ext cx="1417065" cy="1102285"/>
      </dsp:txXfrm>
    </dsp:sp>
    <dsp:sp modelId="{D068FED9-96D5-4E7C-B483-072463F4641C}">
      <dsp:nvSpPr>
        <dsp:cNvPr id="0" name=""/>
        <dsp:cNvSpPr/>
      </dsp:nvSpPr>
      <dsp:spPr>
        <a:xfrm rot="5400000">
          <a:off x="3820715" y="2856827"/>
          <a:ext cx="1157399" cy="1317658"/>
        </a:xfrm>
        <a:prstGeom prst="bentUpArrow">
          <a:avLst>
            <a:gd name="adj1" fmla="val 32840"/>
            <a:gd name="adj2" fmla="val 25000"/>
            <a:gd name="adj3" fmla="val 3578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ADDAB6-EDD0-4D47-92F7-73ABB7ECBDE5}">
      <dsp:nvSpPr>
        <dsp:cNvPr id="0" name=""/>
        <dsp:cNvSpPr/>
      </dsp:nvSpPr>
      <dsp:spPr>
        <a:xfrm>
          <a:off x="2486742" y="1580332"/>
          <a:ext cx="4003043" cy="1350791"/>
        </a:xfrm>
        <a:prstGeom prst="roundRect">
          <a:avLst>
            <a:gd name="adj" fmla="val 16670"/>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omic Sans MS"/>
              <a:cs typeface="Comic Sans MS"/>
            </a:rPr>
            <a:t>We selected and synthesized evidence from the text. </a:t>
          </a:r>
        </a:p>
      </dsp:txBody>
      <dsp:txXfrm>
        <a:off x="2552694" y="1646284"/>
        <a:ext cx="3871139" cy="1218887"/>
      </dsp:txXfrm>
    </dsp:sp>
    <dsp:sp modelId="{A1397636-07B2-45DD-862D-1729CB8ECB22}">
      <dsp:nvSpPr>
        <dsp:cNvPr id="0" name=""/>
        <dsp:cNvSpPr/>
      </dsp:nvSpPr>
      <dsp:spPr>
        <a:xfrm>
          <a:off x="6611227" y="1760399"/>
          <a:ext cx="1417065" cy="110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6611227" y="1760399"/>
        <a:ext cx="1417065" cy="1102285"/>
      </dsp:txXfrm>
    </dsp:sp>
    <dsp:sp modelId="{698908F5-3661-4634-AA51-972239BC2BDF}">
      <dsp:nvSpPr>
        <dsp:cNvPr id="0" name=""/>
        <dsp:cNvSpPr/>
      </dsp:nvSpPr>
      <dsp:spPr>
        <a:xfrm>
          <a:off x="4713291" y="3105827"/>
          <a:ext cx="3818902" cy="1701766"/>
        </a:xfrm>
        <a:prstGeom prst="roundRect">
          <a:avLst>
            <a:gd name="adj" fmla="val 16670"/>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omic Sans MS"/>
              <a:cs typeface="Comic Sans MS"/>
            </a:rPr>
            <a:t>Today we are going to  use a </a:t>
          </a:r>
          <a:r>
            <a:rPr lang="en-US" sz="2100" kern="1200" dirty="0">
              <a:latin typeface="Comic Sans MS"/>
            </a:rPr>
            <a:t>Contiguous read to learn more about Oliver and the way he is treated. </a:t>
          </a:r>
          <a:r>
            <a:rPr lang="en-US" sz="2100" kern="1200" dirty="0">
              <a:latin typeface="Comic Sans MS"/>
              <a:cs typeface="Comic Sans MS"/>
            </a:rPr>
            <a:t> </a:t>
          </a:r>
        </a:p>
      </dsp:txBody>
      <dsp:txXfrm>
        <a:off x="4796379" y="3188915"/>
        <a:ext cx="3652726" cy="153559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21ED92-D066-455B-B1C7-F52C5DA7A90F}" type="datetimeFigureOut">
              <a:rPr lang="en-GB" smtClean="0"/>
              <a:t>17/04/2021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8A7C24-CA31-49B3-A44F-5C55D784C20F}" type="slidenum">
              <a:rPr lang="en-GB" smtClean="0"/>
              <a:t>‹#›</a:t>
            </a:fld>
            <a:endParaRPr lang="en-GB"/>
          </a:p>
        </p:txBody>
      </p:sp>
    </p:spTree>
    <p:extLst>
      <p:ext uri="{BB962C8B-B14F-4D97-AF65-F5344CB8AC3E}">
        <p14:creationId xmlns:p14="http://schemas.microsoft.com/office/powerpoint/2010/main" val="3782999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Learners respond independently </a:t>
            </a:r>
            <a:endParaRPr lang="en-GB" dirty="0"/>
          </a:p>
        </p:txBody>
      </p:sp>
      <p:sp>
        <p:nvSpPr>
          <p:cNvPr id="4" name="Slide Number Placeholder 3"/>
          <p:cNvSpPr>
            <a:spLocks noGrp="1"/>
          </p:cNvSpPr>
          <p:nvPr>
            <p:ph type="sldNum" sz="quarter" idx="10"/>
          </p:nvPr>
        </p:nvSpPr>
        <p:spPr/>
        <p:txBody>
          <a:bodyPr/>
          <a:lstStyle/>
          <a:p>
            <a:fld id="{127D7F0E-AD81-4604-8830-CCF28670E9B5}" type="slidenum">
              <a:rPr lang="en-GB" smtClean="0"/>
              <a:t>1</a:t>
            </a:fld>
            <a:endParaRPr lang="en-GB" dirty="0"/>
          </a:p>
        </p:txBody>
      </p:sp>
    </p:spTree>
    <p:extLst>
      <p:ext uri="{BB962C8B-B14F-4D97-AF65-F5344CB8AC3E}">
        <p14:creationId xmlns:p14="http://schemas.microsoft.com/office/powerpoint/2010/main" val="1109263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Learners respond independently </a:t>
            </a:r>
            <a:endParaRPr lang="en-GB" dirty="0"/>
          </a:p>
        </p:txBody>
      </p:sp>
      <p:sp>
        <p:nvSpPr>
          <p:cNvPr id="4" name="Slide Number Placeholder 3"/>
          <p:cNvSpPr>
            <a:spLocks noGrp="1"/>
          </p:cNvSpPr>
          <p:nvPr>
            <p:ph type="sldNum" sz="quarter" idx="10"/>
          </p:nvPr>
        </p:nvSpPr>
        <p:spPr/>
        <p:txBody>
          <a:bodyPr/>
          <a:lstStyle/>
          <a:p>
            <a:fld id="{127D7F0E-AD81-4604-8830-CCF28670E9B5}" type="slidenum">
              <a:rPr lang="en-GB" smtClean="0"/>
              <a:t>4</a:t>
            </a:fld>
            <a:endParaRPr lang="en-GB" dirty="0"/>
          </a:p>
        </p:txBody>
      </p:sp>
    </p:spTree>
    <p:extLst>
      <p:ext uri="{BB962C8B-B14F-4D97-AF65-F5344CB8AC3E}">
        <p14:creationId xmlns:p14="http://schemas.microsoft.com/office/powerpoint/2010/main" val="3819647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Learners respond independently </a:t>
            </a:r>
            <a:endParaRPr lang="en-GB" dirty="0"/>
          </a:p>
        </p:txBody>
      </p:sp>
      <p:sp>
        <p:nvSpPr>
          <p:cNvPr id="4" name="Slide Number Placeholder 3"/>
          <p:cNvSpPr>
            <a:spLocks noGrp="1"/>
          </p:cNvSpPr>
          <p:nvPr>
            <p:ph type="sldNum" sz="quarter" idx="10"/>
          </p:nvPr>
        </p:nvSpPr>
        <p:spPr/>
        <p:txBody>
          <a:bodyPr/>
          <a:lstStyle/>
          <a:p>
            <a:fld id="{127D7F0E-AD81-4604-8830-CCF28670E9B5}" type="slidenum">
              <a:rPr lang="en-GB" smtClean="0"/>
              <a:t>5</a:t>
            </a:fld>
            <a:endParaRPr lang="en-GB" dirty="0"/>
          </a:p>
        </p:txBody>
      </p:sp>
    </p:spTree>
    <p:extLst>
      <p:ext uri="{BB962C8B-B14F-4D97-AF65-F5344CB8AC3E}">
        <p14:creationId xmlns:p14="http://schemas.microsoft.com/office/powerpoint/2010/main" val="1962072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Learners respond independently </a:t>
            </a:r>
            <a:endParaRPr lang="en-GB" dirty="0"/>
          </a:p>
        </p:txBody>
      </p:sp>
      <p:sp>
        <p:nvSpPr>
          <p:cNvPr id="4" name="Slide Number Placeholder 3"/>
          <p:cNvSpPr>
            <a:spLocks noGrp="1"/>
          </p:cNvSpPr>
          <p:nvPr>
            <p:ph type="sldNum" sz="quarter" idx="10"/>
          </p:nvPr>
        </p:nvSpPr>
        <p:spPr/>
        <p:txBody>
          <a:bodyPr/>
          <a:lstStyle/>
          <a:p>
            <a:fld id="{127D7F0E-AD81-4604-8830-CCF28670E9B5}" type="slidenum">
              <a:rPr lang="en-GB" smtClean="0"/>
              <a:t>7</a:t>
            </a:fld>
            <a:endParaRPr lang="en-GB" dirty="0"/>
          </a:p>
        </p:txBody>
      </p:sp>
    </p:spTree>
    <p:extLst>
      <p:ext uri="{BB962C8B-B14F-4D97-AF65-F5344CB8AC3E}">
        <p14:creationId xmlns:p14="http://schemas.microsoft.com/office/powerpoint/2010/main" val="3412894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Learners respond independently </a:t>
            </a:r>
            <a:endParaRPr lang="en-GB" dirty="0"/>
          </a:p>
        </p:txBody>
      </p:sp>
      <p:sp>
        <p:nvSpPr>
          <p:cNvPr id="4" name="Slide Number Placeholder 3"/>
          <p:cNvSpPr>
            <a:spLocks noGrp="1"/>
          </p:cNvSpPr>
          <p:nvPr>
            <p:ph type="sldNum" sz="quarter" idx="10"/>
          </p:nvPr>
        </p:nvSpPr>
        <p:spPr/>
        <p:txBody>
          <a:bodyPr/>
          <a:lstStyle/>
          <a:p>
            <a:fld id="{127D7F0E-AD81-4604-8830-CCF28670E9B5}" type="slidenum">
              <a:rPr lang="en-GB" smtClean="0"/>
              <a:t>8</a:t>
            </a:fld>
            <a:endParaRPr lang="en-GB" dirty="0"/>
          </a:p>
        </p:txBody>
      </p:sp>
    </p:spTree>
    <p:extLst>
      <p:ext uri="{BB962C8B-B14F-4D97-AF65-F5344CB8AC3E}">
        <p14:creationId xmlns:p14="http://schemas.microsoft.com/office/powerpoint/2010/main" val="315613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Learners respond independently </a:t>
            </a:r>
            <a:endParaRPr lang="en-GB" dirty="0"/>
          </a:p>
        </p:txBody>
      </p:sp>
      <p:sp>
        <p:nvSpPr>
          <p:cNvPr id="4" name="Slide Number Placeholder 3"/>
          <p:cNvSpPr>
            <a:spLocks noGrp="1"/>
          </p:cNvSpPr>
          <p:nvPr>
            <p:ph type="sldNum" sz="quarter" idx="10"/>
          </p:nvPr>
        </p:nvSpPr>
        <p:spPr/>
        <p:txBody>
          <a:bodyPr/>
          <a:lstStyle/>
          <a:p>
            <a:fld id="{127D7F0E-AD81-4604-8830-CCF28670E9B5}" type="slidenum">
              <a:rPr lang="en-GB" smtClean="0"/>
              <a:t>16</a:t>
            </a:fld>
            <a:endParaRPr lang="en-GB" dirty="0"/>
          </a:p>
        </p:txBody>
      </p:sp>
    </p:spTree>
    <p:extLst>
      <p:ext uri="{BB962C8B-B14F-4D97-AF65-F5344CB8AC3E}">
        <p14:creationId xmlns:p14="http://schemas.microsoft.com/office/powerpoint/2010/main" val="1416792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Learners respond independently </a:t>
            </a:r>
            <a:endParaRPr lang="en-GB" dirty="0"/>
          </a:p>
        </p:txBody>
      </p:sp>
      <p:sp>
        <p:nvSpPr>
          <p:cNvPr id="4" name="Slide Number Placeholder 3"/>
          <p:cNvSpPr>
            <a:spLocks noGrp="1"/>
          </p:cNvSpPr>
          <p:nvPr>
            <p:ph type="sldNum" sz="quarter" idx="10"/>
          </p:nvPr>
        </p:nvSpPr>
        <p:spPr/>
        <p:txBody>
          <a:bodyPr/>
          <a:lstStyle/>
          <a:p>
            <a:fld id="{127D7F0E-AD81-4604-8830-CCF28670E9B5}" type="slidenum">
              <a:rPr lang="en-GB" smtClean="0"/>
              <a:t>17</a:t>
            </a:fld>
            <a:endParaRPr lang="en-GB" dirty="0"/>
          </a:p>
        </p:txBody>
      </p:sp>
    </p:spTree>
    <p:extLst>
      <p:ext uri="{BB962C8B-B14F-4D97-AF65-F5344CB8AC3E}">
        <p14:creationId xmlns:p14="http://schemas.microsoft.com/office/powerpoint/2010/main" val="2996451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2970F-F714-48C0-BD74-3ABE311683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90BFD8-3B9E-4A09-8DFE-E73012417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5445D6-9A97-42BF-9FCD-B70C794B5008}"/>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E4B19012-05AC-4E9A-8B22-41D55806C7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DDEE1E-2434-45CE-9936-A8369422E067}"/>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3499319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9B440-EEA8-4AAA-8603-C20E7BBA233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089256-1D50-4C3F-AE66-8CF0092C27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276F0F-5E23-4B91-9F0F-1F165526975C}"/>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B786E170-6639-40A0-863D-266A08CEAE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F5BF30-A268-4D04-9801-64B9A772CD4B}"/>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3489685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506269-DC1B-489F-BD9A-FE38C1999D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7B91FC-D9B7-4163-86D7-93A197ACC3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FA276C-4285-4986-BC52-BF175E4D8732}"/>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D8DEF86A-5F77-4FFE-AD0F-4FCC58AAE1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6FC96B-1B4C-4C99-82C4-54760AD7FDCD}"/>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8453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0452-0FA7-4416-860B-4EE386BE0C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31176A-1663-45F4-8C3B-157FDB3A0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48CD34-E5D7-43D2-A709-DC1D60540079}"/>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C480355C-6934-4793-8EFD-A17E78DF42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C8C800-7E0A-4C79-8AAA-10AC80F18A1A}"/>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262043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DACF-0047-4A6B-812A-DDCE4BEBA7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4F93C6-978E-499A-B300-99E39D990B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17FA50-2877-43C0-93AF-BDE24A3A1101}"/>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E36DB3D4-0AB7-41EF-B4A6-EA3215A774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C50917-9BC5-4E11-8901-299A477BC460}"/>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407814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F0381-8898-4654-98F5-644CC4C96A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A37C2E-34D6-4222-BB8F-6E63BE1D24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5B6147-0140-4F69-AFB7-0FAECE8318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EF470AF-9918-4E22-80E3-A0E555A3A4E8}"/>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6" name="Footer Placeholder 5">
            <a:extLst>
              <a:ext uri="{FF2B5EF4-FFF2-40B4-BE49-F238E27FC236}">
                <a16:creationId xmlns:a16="http://schemas.microsoft.com/office/drawing/2014/main" id="{A00213DE-4806-44EE-B8DB-5A832D75C3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5A98FF-CD6E-41D1-8797-4FB8C5787504}"/>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109498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F0DDB-538A-479E-8617-7171A393F6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A24EC8-F512-4737-ADF9-ACC9634F29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72F3E4-4AD5-4EDE-9579-46CF043AC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4E83D-CB07-4B90-ADBE-4C6554C34B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E916D5-5398-4A04-9B78-DE762BF076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1600AB-B38D-467F-8E9F-93A7ED752CFE}"/>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8" name="Footer Placeholder 7">
            <a:extLst>
              <a:ext uri="{FF2B5EF4-FFF2-40B4-BE49-F238E27FC236}">
                <a16:creationId xmlns:a16="http://schemas.microsoft.com/office/drawing/2014/main" id="{F3D3CFC5-98DA-43B8-98EF-A49F9948C0D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6DAF1A-12FD-4203-930D-9CF86F8F4AC2}"/>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171871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8816-0AE0-403A-8F42-B12CBE5A10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4F5EE3-6D84-45BE-A674-DE612C4FCF80}"/>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4" name="Footer Placeholder 3">
            <a:extLst>
              <a:ext uri="{FF2B5EF4-FFF2-40B4-BE49-F238E27FC236}">
                <a16:creationId xmlns:a16="http://schemas.microsoft.com/office/drawing/2014/main" id="{4E9182DD-DD61-4451-BAFC-4216A142EF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779BB8-AF97-4ECA-AB8E-59A15C79B09B}"/>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409192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0642FC-17CB-402C-BC25-1610389EA63D}"/>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3" name="Footer Placeholder 2">
            <a:extLst>
              <a:ext uri="{FF2B5EF4-FFF2-40B4-BE49-F238E27FC236}">
                <a16:creationId xmlns:a16="http://schemas.microsoft.com/office/drawing/2014/main" id="{2C6C2CC6-A888-4AEB-9975-CBB9D6E821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458B8DD-7614-426F-89AE-A3C3D80C023E}"/>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415862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E2046-1A09-45AE-904C-EF86DB54F1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5F7D90-7AAD-423B-BBCD-9B4B9A6E87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FA2B13-640F-4346-AD20-87B7768BF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B88D19-5183-484E-8E14-ADB0A82A7D3B}"/>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6" name="Footer Placeholder 5">
            <a:extLst>
              <a:ext uri="{FF2B5EF4-FFF2-40B4-BE49-F238E27FC236}">
                <a16:creationId xmlns:a16="http://schemas.microsoft.com/office/drawing/2014/main" id="{4D88B707-441B-438C-B33D-CE4244918E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58C6A3-7BE8-4A9A-AEB3-B9747D4C65CF}"/>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1642164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584A-DD56-4DF5-BA90-24BAD5CBA6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4CA22B-8C42-46C6-8989-479501783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1BC303-E9F3-4B3A-A1FF-B78438BC62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417D1E-01A0-4304-B2DD-27624C1F2E4E}"/>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6" name="Footer Placeholder 5">
            <a:extLst>
              <a:ext uri="{FF2B5EF4-FFF2-40B4-BE49-F238E27FC236}">
                <a16:creationId xmlns:a16="http://schemas.microsoft.com/office/drawing/2014/main" id="{3C2C0096-7AA3-42AA-B4F2-2FDCA4B1C0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955CCD-B965-48A3-8461-EB1B2ACD804E}"/>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245181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067ADF-B0F9-4DBB-A66A-D96669589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CBE25A-972C-4653-8194-0E06493A58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4A9451-6DF2-48DA-A164-7EF0C62033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087B5EF7-844E-41AC-AEC5-F25F274E91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29E694-4B4E-4EEE-8956-277AAE9CAC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70372-D7F5-44C4-BE1A-F1FDFF6DB488}" type="slidenum">
              <a:rPr lang="en-GB" smtClean="0"/>
              <a:t>‹#›</a:t>
            </a:fld>
            <a:endParaRPr lang="en-GB"/>
          </a:p>
        </p:txBody>
      </p:sp>
    </p:spTree>
    <p:extLst>
      <p:ext uri="{BB962C8B-B14F-4D97-AF65-F5344CB8AC3E}">
        <p14:creationId xmlns:p14="http://schemas.microsoft.com/office/powerpoint/2010/main" val="394573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jp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73300" y="2465821"/>
            <a:ext cx="2189473" cy="19218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5"/>
          <a:stretch>
            <a:fillRect/>
          </a:stretch>
        </p:blipFill>
        <p:spPr>
          <a:xfrm>
            <a:off x="9673300" y="4636736"/>
            <a:ext cx="2189473" cy="1801091"/>
          </a:xfrm>
          <a:prstGeom prst="rect">
            <a:avLst/>
          </a:prstGeom>
        </p:spPr>
      </p:pic>
      <p:sp>
        <p:nvSpPr>
          <p:cNvPr id="2" name="TextBox 1"/>
          <p:cNvSpPr txBox="1"/>
          <p:nvPr/>
        </p:nvSpPr>
        <p:spPr>
          <a:xfrm>
            <a:off x="632966" y="2574708"/>
            <a:ext cx="8229600" cy="523220"/>
          </a:xfrm>
          <a:prstGeom prst="rect">
            <a:avLst/>
          </a:prstGeom>
          <a:solidFill>
            <a:schemeClr val="bg2"/>
          </a:solidFill>
        </p:spPr>
        <p:txBody>
          <a:bodyPr wrap="square" rtlCol="0">
            <a:spAutoFit/>
          </a:bodyPr>
          <a:lstStyle/>
          <a:p>
            <a:r>
              <a:rPr lang="en-US" sz="2800" dirty="0"/>
              <a:t>Lesson 7 </a:t>
            </a:r>
            <a:r>
              <a:rPr lang="en-US" sz="2800" i="1" dirty="0"/>
              <a:t>Oliver</a:t>
            </a:r>
            <a:endParaRPr lang="en-US" sz="2800" i="1" dirty="0">
              <a:solidFill>
                <a:schemeClr val="accent2"/>
              </a:solidFill>
            </a:endParaRPr>
          </a:p>
        </p:txBody>
      </p:sp>
      <p:sp>
        <p:nvSpPr>
          <p:cNvPr id="7" name="TextBox 6">
            <a:extLst>
              <a:ext uri="{FF2B5EF4-FFF2-40B4-BE49-F238E27FC236}">
                <a16:creationId xmlns:a16="http://schemas.microsoft.com/office/drawing/2014/main" id="{5B56691B-4474-420E-BAA6-FC65227EF950}"/>
              </a:ext>
            </a:extLst>
          </p:cNvPr>
          <p:cNvSpPr txBox="1"/>
          <p:nvPr/>
        </p:nvSpPr>
        <p:spPr>
          <a:xfrm>
            <a:off x="440391" y="3580632"/>
            <a:ext cx="8614750" cy="2708434"/>
          </a:xfrm>
          <a:prstGeom prst="rect">
            <a:avLst/>
          </a:prstGeom>
          <a:noFill/>
        </p:spPr>
        <p:txBody>
          <a:bodyPr wrap="square" rtlCol="0">
            <a:spAutoFit/>
          </a:bodyPr>
          <a:lstStyle/>
          <a:p>
            <a:r>
              <a:rPr lang="en-US" sz="3200" b="1" u="sng" dirty="0"/>
              <a:t>Title: </a:t>
            </a:r>
            <a:r>
              <a:rPr lang="en-US" sz="3200" b="1" u="sng" dirty="0" err="1"/>
              <a:t>Criticising</a:t>
            </a:r>
            <a:r>
              <a:rPr lang="en-US" sz="3200" b="1" u="sng" dirty="0"/>
              <a:t> the rich </a:t>
            </a:r>
          </a:p>
          <a:p>
            <a:r>
              <a:rPr lang="en-GB" sz="2400" i="1" dirty="0">
                <a:latin typeface="Gill Sans MT" panose="020B0502020104020203" pitchFamily="34" charset="0"/>
                <a:ea typeface="Calibri" panose="020F0502020204030204" pitchFamily="34" charset="0"/>
                <a:cs typeface="Times New Roman" panose="02020603050405020304" pitchFamily="18" charset="0"/>
              </a:rPr>
              <a:t>Lesson focus </a:t>
            </a:r>
            <a:r>
              <a:rPr lang="en-US" sz="2400" i="1" dirty="0"/>
              <a:t>-analyse in depth and detail writers’ use of literary, rhetorical and grammatical features on different readers</a:t>
            </a:r>
          </a:p>
          <a:p>
            <a:endParaRPr lang="en-US" i="1" dirty="0"/>
          </a:p>
          <a:p>
            <a:endParaRPr lang="en-US" sz="2400" b="1" i="1" u="sng" dirty="0"/>
          </a:p>
          <a:p>
            <a:endParaRPr lang="en-US" sz="2400" b="1" i="1" u="sng" dirty="0"/>
          </a:p>
          <a:p>
            <a:endParaRPr lang="en-GB" sz="2400" b="1" u="sng" dirty="0"/>
          </a:p>
        </p:txBody>
      </p:sp>
    </p:spTree>
    <p:extLst>
      <p:ext uri="{BB962C8B-B14F-4D97-AF65-F5344CB8AC3E}">
        <p14:creationId xmlns:p14="http://schemas.microsoft.com/office/powerpoint/2010/main" val="561590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47850" y="333376"/>
            <a:ext cx="8280400" cy="3095625"/>
          </a:xfrm>
        </p:spPr>
        <p:txBody>
          <a:bodyPr anchor="ctr"/>
          <a:lstStyle/>
          <a:p>
            <a:r>
              <a:rPr lang="en-GB" altLang="en-US" sz="4400" dirty="0"/>
              <a:t>“for many months he continues to submit to the domination and ill-treatment of Noah Claypole.”</a:t>
            </a:r>
          </a:p>
        </p:txBody>
      </p:sp>
      <p:sp>
        <p:nvSpPr>
          <p:cNvPr id="3075" name="Rectangle 3"/>
          <p:cNvSpPr>
            <a:spLocks noGrp="1" noChangeArrowheads="1"/>
          </p:cNvSpPr>
          <p:nvPr>
            <p:ph type="subTitle" idx="1"/>
          </p:nvPr>
        </p:nvSpPr>
        <p:spPr>
          <a:xfrm>
            <a:off x="2782888" y="3789364"/>
            <a:ext cx="6400800" cy="3068637"/>
          </a:xfrm>
        </p:spPr>
        <p:txBody>
          <a:bodyPr/>
          <a:lstStyle/>
          <a:p>
            <a:r>
              <a:rPr lang="en-GB" altLang="en-US" sz="3200" dirty="0"/>
              <a:t>Still being bullied.</a:t>
            </a:r>
          </a:p>
          <a:p>
            <a:r>
              <a:rPr lang="en-GB" altLang="en-US" sz="3200" dirty="0"/>
              <a:t>Because Noah is jealous.</a:t>
            </a:r>
          </a:p>
          <a:p>
            <a:r>
              <a:rPr lang="en-GB" altLang="en-US" sz="3200" dirty="0"/>
              <a:t>Not Oliver’s fault.</a:t>
            </a:r>
          </a:p>
          <a:p>
            <a:endParaRPr lang="en-GB" altLang="en-US" sz="3200" dirty="0"/>
          </a:p>
        </p:txBody>
      </p:sp>
    </p:spTree>
    <p:extLst>
      <p:ext uri="{BB962C8B-B14F-4D97-AF65-F5344CB8AC3E}">
        <p14:creationId xmlns:p14="http://schemas.microsoft.com/office/powerpoint/2010/main" val="173113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down)">
                                      <p:cBhvr>
                                        <p:cTn id="7" dur="580">
                                          <p:stCondLst>
                                            <p:cond delay="0"/>
                                          </p:stCondLst>
                                        </p:cTn>
                                        <p:tgtEl>
                                          <p:spTgt spid="3075">
                                            <p:txEl>
                                              <p:pRg st="0" end="0"/>
                                            </p:txEl>
                                          </p:spTgt>
                                        </p:tgtEl>
                                      </p:cBhvr>
                                    </p:animEffect>
                                    <p:anim calcmode="lin" valueType="num">
                                      <p:cBhvr>
                                        <p:cTn id="8" dur="1822" tmFilter="0,0; 0.14,0.36; 0.43,0.73; 0.71,0.91; 1.0,1.0">
                                          <p:stCondLst>
                                            <p:cond delay="0"/>
                                          </p:stCondLst>
                                        </p:cTn>
                                        <p:tgtEl>
                                          <p:spTgt spid="307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5">
                                            <p:txEl>
                                              <p:pRg st="0" end="0"/>
                                            </p:txEl>
                                          </p:spTgt>
                                        </p:tgtEl>
                                      </p:cBhvr>
                                      <p:to x="100000" y="60000"/>
                                    </p:animScale>
                                    <p:animScale>
                                      <p:cBhvr>
                                        <p:cTn id="14" dur="166" decel="50000">
                                          <p:stCondLst>
                                            <p:cond delay="676"/>
                                          </p:stCondLst>
                                        </p:cTn>
                                        <p:tgtEl>
                                          <p:spTgt spid="3075">
                                            <p:txEl>
                                              <p:pRg st="0" end="0"/>
                                            </p:txEl>
                                          </p:spTgt>
                                        </p:tgtEl>
                                      </p:cBhvr>
                                      <p:to x="100000" y="100000"/>
                                    </p:animScale>
                                    <p:animScale>
                                      <p:cBhvr>
                                        <p:cTn id="15" dur="26">
                                          <p:stCondLst>
                                            <p:cond delay="1312"/>
                                          </p:stCondLst>
                                        </p:cTn>
                                        <p:tgtEl>
                                          <p:spTgt spid="3075">
                                            <p:txEl>
                                              <p:pRg st="0" end="0"/>
                                            </p:txEl>
                                          </p:spTgt>
                                        </p:tgtEl>
                                      </p:cBhvr>
                                      <p:to x="100000" y="80000"/>
                                    </p:animScale>
                                    <p:animScale>
                                      <p:cBhvr>
                                        <p:cTn id="16" dur="166" decel="50000">
                                          <p:stCondLst>
                                            <p:cond delay="1338"/>
                                          </p:stCondLst>
                                        </p:cTn>
                                        <p:tgtEl>
                                          <p:spTgt spid="3075">
                                            <p:txEl>
                                              <p:pRg st="0" end="0"/>
                                            </p:txEl>
                                          </p:spTgt>
                                        </p:tgtEl>
                                      </p:cBhvr>
                                      <p:to x="100000" y="100000"/>
                                    </p:animScale>
                                    <p:animScale>
                                      <p:cBhvr>
                                        <p:cTn id="17" dur="26">
                                          <p:stCondLst>
                                            <p:cond delay="1642"/>
                                          </p:stCondLst>
                                        </p:cTn>
                                        <p:tgtEl>
                                          <p:spTgt spid="3075">
                                            <p:txEl>
                                              <p:pRg st="0" end="0"/>
                                            </p:txEl>
                                          </p:spTgt>
                                        </p:tgtEl>
                                      </p:cBhvr>
                                      <p:to x="100000" y="90000"/>
                                    </p:animScale>
                                    <p:animScale>
                                      <p:cBhvr>
                                        <p:cTn id="18" dur="166" decel="50000">
                                          <p:stCondLst>
                                            <p:cond delay="1668"/>
                                          </p:stCondLst>
                                        </p:cTn>
                                        <p:tgtEl>
                                          <p:spTgt spid="3075">
                                            <p:txEl>
                                              <p:pRg st="0" end="0"/>
                                            </p:txEl>
                                          </p:spTgt>
                                        </p:tgtEl>
                                      </p:cBhvr>
                                      <p:to x="100000" y="100000"/>
                                    </p:animScale>
                                    <p:animScale>
                                      <p:cBhvr>
                                        <p:cTn id="19" dur="26">
                                          <p:stCondLst>
                                            <p:cond delay="1808"/>
                                          </p:stCondLst>
                                        </p:cTn>
                                        <p:tgtEl>
                                          <p:spTgt spid="3075">
                                            <p:txEl>
                                              <p:pRg st="0" end="0"/>
                                            </p:txEl>
                                          </p:spTgt>
                                        </p:tgtEl>
                                      </p:cBhvr>
                                      <p:to x="100000" y="95000"/>
                                    </p:animScale>
                                    <p:animScale>
                                      <p:cBhvr>
                                        <p:cTn id="20" dur="166" decel="50000">
                                          <p:stCondLst>
                                            <p:cond delay="1834"/>
                                          </p:stCondLst>
                                        </p:cTn>
                                        <p:tgtEl>
                                          <p:spTgt spid="3075">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075">
                                            <p:txEl>
                                              <p:pRg st="1" end="1"/>
                                            </p:txEl>
                                          </p:spTgt>
                                        </p:tgtEl>
                                        <p:attrNameLst>
                                          <p:attrName>style.visibility</p:attrName>
                                        </p:attrNameLst>
                                      </p:cBhvr>
                                      <p:to>
                                        <p:strVal val="visible"/>
                                      </p:to>
                                    </p:set>
                                    <p:animEffect transition="in" filter="wipe(down)">
                                      <p:cBhvr>
                                        <p:cTn id="25" dur="580">
                                          <p:stCondLst>
                                            <p:cond delay="0"/>
                                          </p:stCondLst>
                                        </p:cTn>
                                        <p:tgtEl>
                                          <p:spTgt spid="3075">
                                            <p:txEl>
                                              <p:pRg st="1" end="1"/>
                                            </p:txEl>
                                          </p:spTgt>
                                        </p:tgtEl>
                                      </p:cBhvr>
                                    </p:animEffect>
                                    <p:anim calcmode="lin" valueType="num">
                                      <p:cBhvr>
                                        <p:cTn id="26" dur="1822" tmFilter="0,0; 0.14,0.36; 0.43,0.73; 0.71,0.91; 1.0,1.0">
                                          <p:stCondLst>
                                            <p:cond delay="0"/>
                                          </p:stCondLst>
                                        </p:cTn>
                                        <p:tgtEl>
                                          <p:spTgt spid="307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07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07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07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07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075">
                                            <p:txEl>
                                              <p:pRg st="1" end="1"/>
                                            </p:txEl>
                                          </p:spTgt>
                                        </p:tgtEl>
                                      </p:cBhvr>
                                      <p:to x="100000" y="60000"/>
                                    </p:animScale>
                                    <p:animScale>
                                      <p:cBhvr>
                                        <p:cTn id="32" dur="166" decel="50000">
                                          <p:stCondLst>
                                            <p:cond delay="676"/>
                                          </p:stCondLst>
                                        </p:cTn>
                                        <p:tgtEl>
                                          <p:spTgt spid="3075">
                                            <p:txEl>
                                              <p:pRg st="1" end="1"/>
                                            </p:txEl>
                                          </p:spTgt>
                                        </p:tgtEl>
                                      </p:cBhvr>
                                      <p:to x="100000" y="100000"/>
                                    </p:animScale>
                                    <p:animScale>
                                      <p:cBhvr>
                                        <p:cTn id="33" dur="26">
                                          <p:stCondLst>
                                            <p:cond delay="1312"/>
                                          </p:stCondLst>
                                        </p:cTn>
                                        <p:tgtEl>
                                          <p:spTgt spid="3075">
                                            <p:txEl>
                                              <p:pRg st="1" end="1"/>
                                            </p:txEl>
                                          </p:spTgt>
                                        </p:tgtEl>
                                      </p:cBhvr>
                                      <p:to x="100000" y="80000"/>
                                    </p:animScale>
                                    <p:animScale>
                                      <p:cBhvr>
                                        <p:cTn id="34" dur="166" decel="50000">
                                          <p:stCondLst>
                                            <p:cond delay="1338"/>
                                          </p:stCondLst>
                                        </p:cTn>
                                        <p:tgtEl>
                                          <p:spTgt spid="3075">
                                            <p:txEl>
                                              <p:pRg st="1" end="1"/>
                                            </p:txEl>
                                          </p:spTgt>
                                        </p:tgtEl>
                                      </p:cBhvr>
                                      <p:to x="100000" y="100000"/>
                                    </p:animScale>
                                    <p:animScale>
                                      <p:cBhvr>
                                        <p:cTn id="35" dur="26">
                                          <p:stCondLst>
                                            <p:cond delay="1642"/>
                                          </p:stCondLst>
                                        </p:cTn>
                                        <p:tgtEl>
                                          <p:spTgt spid="3075">
                                            <p:txEl>
                                              <p:pRg st="1" end="1"/>
                                            </p:txEl>
                                          </p:spTgt>
                                        </p:tgtEl>
                                      </p:cBhvr>
                                      <p:to x="100000" y="90000"/>
                                    </p:animScale>
                                    <p:animScale>
                                      <p:cBhvr>
                                        <p:cTn id="36" dur="166" decel="50000">
                                          <p:stCondLst>
                                            <p:cond delay="1668"/>
                                          </p:stCondLst>
                                        </p:cTn>
                                        <p:tgtEl>
                                          <p:spTgt spid="3075">
                                            <p:txEl>
                                              <p:pRg st="1" end="1"/>
                                            </p:txEl>
                                          </p:spTgt>
                                        </p:tgtEl>
                                      </p:cBhvr>
                                      <p:to x="100000" y="100000"/>
                                    </p:animScale>
                                    <p:animScale>
                                      <p:cBhvr>
                                        <p:cTn id="37" dur="26">
                                          <p:stCondLst>
                                            <p:cond delay="1808"/>
                                          </p:stCondLst>
                                        </p:cTn>
                                        <p:tgtEl>
                                          <p:spTgt spid="3075">
                                            <p:txEl>
                                              <p:pRg st="1" end="1"/>
                                            </p:txEl>
                                          </p:spTgt>
                                        </p:tgtEl>
                                      </p:cBhvr>
                                      <p:to x="100000" y="95000"/>
                                    </p:animScale>
                                    <p:animScale>
                                      <p:cBhvr>
                                        <p:cTn id="38" dur="166" decel="50000">
                                          <p:stCondLst>
                                            <p:cond delay="1834"/>
                                          </p:stCondLst>
                                        </p:cTn>
                                        <p:tgtEl>
                                          <p:spTgt spid="3075">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075">
                                            <p:txEl>
                                              <p:pRg st="2" end="2"/>
                                            </p:txEl>
                                          </p:spTgt>
                                        </p:tgtEl>
                                        <p:attrNameLst>
                                          <p:attrName>style.visibility</p:attrName>
                                        </p:attrNameLst>
                                      </p:cBhvr>
                                      <p:to>
                                        <p:strVal val="visible"/>
                                      </p:to>
                                    </p:set>
                                    <p:animEffect transition="in" filter="wipe(down)">
                                      <p:cBhvr>
                                        <p:cTn id="43" dur="580">
                                          <p:stCondLst>
                                            <p:cond delay="0"/>
                                          </p:stCondLst>
                                        </p:cTn>
                                        <p:tgtEl>
                                          <p:spTgt spid="3075">
                                            <p:txEl>
                                              <p:pRg st="2" end="2"/>
                                            </p:txEl>
                                          </p:spTgt>
                                        </p:tgtEl>
                                      </p:cBhvr>
                                    </p:animEffect>
                                    <p:anim calcmode="lin" valueType="num">
                                      <p:cBhvr>
                                        <p:cTn id="44" dur="1822" tmFilter="0,0; 0.14,0.36; 0.43,0.73; 0.71,0.91; 1.0,1.0">
                                          <p:stCondLst>
                                            <p:cond delay="0"/>
                                          </p:stCondLst>
                                        </p:cTn>
                                        <p:tgtEl>
                                          <p:spTgt spid="307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07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07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07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07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075">
                                            <p:txEl>
                                              <p:pRg st="2" end="2"/>
                                            </p:txEl>
                                          </p:spTgt>
                                        </p:tgtEl>
                                      </p:cBhvr>
                                      <p:to x="100000" y="60000"/>
                                    </p:animScale>
                                    <p:animScale>
                                      <p:cBhvr>
                                        <p:cTn id="50" dur="166" decel="50000">
                                          <p:stCondLst>
                                            <p:cond delay="676"/>
                                          </p:stCondLst>
                                        </p:cTn>
                                        <p:tgtEl>
                                          <p:spTgt spid="3075">
                                            <p:txEl>
                                              <p:pRg st="2" end="2"/>
                                            </p:txEl>
                                          </p:spTgt>
                                        </p:tgtEl>
                                      </p:cBhvr>
                                      <p:to x="100000" y="100000"/>
                                    </p:animScale>
                                    <p:animScale>
                                      <p:cBhvr>
                                        <p:cTn id="51" dur="26">
                                          <p:stCondLst>
                                            <p:cond delay="1312"/>
                                          </p:stCondLst>
                                        </p:cTn>
                                        <p:tgtEl>
                                          <p:spTgt spid="3075">
                                            <p:txEl>
                                              <p:pRg st="2" end="2"/>
                                            </p:txEl>
                                          </p:spTgt>
                                        </p:tgtEl>
                                      </p:cBhvr>
                                      <p:to x="100000" y="80000"/>
                                    </p:animScale>
                                    <p:animScale>
                                      <p:cBhvr>
                                        <p:cTn id="52" dur="166" decel="50000">
                                          <p:stCondLst>
                                            <p:cond delay="1338"/>
                                          </p:stCondLst>
                                        </p:cTn>
                                        <p:tgtEl>
                                          <p:spTgt spid="3075">
                                            <p:txEl>
                                              <p:pRg st="2" end="2"/>
                                            </p:txEl>
                                          </p:spTgt>
                                        </p:tgtEl>
                                      </p:cBhvr>
                                      <p:to x="100000" y="100000"/>
                                    </p:animScale>
                                    <p:animScale>
                                      <p:cBhvr>
                                        <p:cTn id="53" dur="26">
                                          <p:stCondLst>
                                            <p:cond delay="1642"/>
                                          </p:stCondLst>
                                        </p:cTn>
                                        <p:tgtEl>
                                          <p:spTgt spid="3075">
                                            <p:txEl>
                                              <p:pRg st="2" end="2"/>
                                            </p:txEl>
                                          </p:spTgt>
                                        </p:tgtEl>
                                      </p:cBhvr>
                                      <p:to x="100000" y="90000"/>
                                    </p:animScale>
                                    <p:animScale>
                                      <p:cBhvr>
                                        <p:cTn id="54" dur="166" decel="50000">
                                          <p:stCondLst>
                                            <p:cond delay="1668"/>
                                          </p:stCondLst>
                                        </p:cTn>
                                        <p:tgtEl>
                                          <p:spTgt spid="3075">
                                            <p:txEl>
                                              <p:pRg st="2" end="2"/>
                                            </p:txEl>
                                          </p:spTgt>
                                        </p:tgtEl>
                                      </p:cBhvr>
                                      <p:to x="100000" y="100000"/>
                                    </p:animScale>
                                    <p:animScale>
                                      <p:cBhvr>
                                        <p:cTn id="55" dur="26">
                                          <p:stCondLst>
                                            <p:cond delay="1808"/>
                                          </p:stCondLst>
                                        </p:cTn>
                                        <p:tgtEl>
                                          <p:spTgt spid="3075">
                                            <p:txEl>
                                              <p:pRg st="2" end="2"/>
                                            </p:txEl>
                                          </p:spTgt>
                                        </p:tgtEl>
                                      </p:cBhvr>
                                      <p:to x="100000" y="95000"/>
                                    </p:animScale>
                                    <p:animScale>
                                      <p:cBhvr>
                                        <p:cTn id="56" dur="166" decel="50000">
                                          <p:stCondLst>
                                            <p:cond delay="1834"/>
                                          </p:stCondLst>
                                        </p:cTn>
                                        <p:tgtEl>
                                          <p:spTgt spid="3075">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47850" y="692151"/>
            <a:ext cx="7848600" cy="2232025"/>
          </a:xfrm>
        </p:spPr>
        <p:txBody>
          <a:bodyPr anchor="ctr">
            <a:normAutofit fontScale="90000"/>
          </a:bodyPr>
          <a:lstStyle/>
          <a:p>
            <a:r>
              <a:rPr lang="en-GB" altLang="en-US" sz="4000" dirty="0"/>
              <a:t>“Charlotte treated him ill, because Noah did and Mrs Sowerberry was his decided enemy because Mr Sowerberry was disposed to be his friend.” </a:t>
            </a:r>
          </a:p>
        </p:txBody>
      </p:sp>
      <p:sp>
        <p:nvSpPr>
          <p:cNvPr id="4099" name="Rectangle 3"/>
          <p:cNvSpPr>
            <a:spLocks noGrp="1" noChangeArrowheads="1"/>
          </p:cNvSpPr>
          <p:nvPr>
            <p:ph type="subTitle" idx="1"/>
          </p:nvPr>
        </p:nvSpPr>
        <p:spPr>
          <a:xfrm>
            <a:off x="2782888" y="3357564"/>
            <a:ext cx="6400800" cy="2663825"/>
          </a:xfrm>
        </p:spPr>
        <p:txBody>
          <a:bodyPr/>
          <a:lstStyle/>
          <a:p>
            <a:pPr>
              <a:lnSpc>
                <a:spcPct val="90000"/>
              </a:lnSpc>
            </a:pPr>
            <a:r>
              <a:rPr lang="en-GB" altLang="en-US" sz="3200" dirty="0"/>
              <a:t>People don’t like him because other people don’t.</a:t>
            </a:r>
          </a:p>
          <a:p>
            <a:pPr>
              <a:lnSpc>
                <a:spcPct val="90000"/>
              </a:lnSpc>
            </a:pPr>
            <a:r>
              <a:rPr lang="en-GB" altLang="en-US" sz="3200" dirty="0"/>
              <a:t>Mrs S jealous of the relationship.</a:t>
            </a:r>
          </a:p>
          <a:p>
            <a:pPr>
              <a:lnSpc>
                <a:spcPct val="90000"/>
              </a:lnSpc>
            </a:pPr>
            <a:r>
              <a:rPr lang="en-GB" altLang="en-US" sz="3200" dirty="0"/>
              <a:t>1 friend now and everybody hates it.</a:t>
            </a:r>
          </a:p>
        </p:txBody>
      </p:sp>
    </p:spTree>
    <p:extLst>
      <p:ext uri="{BB962C8B-B14F-4D97-AF65-F5344CB8AC3E}">
        <p14:creationId xmlns:p14="http://schemas.microsoft.com/office/powerpoint/2010/main" val="22422682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80">
                                          <p:stCondLst>
                                            <p:cond delay="0"/>
                                          </p:stCondLst>
                                        </p:cTn>
                                        <p:tgtEl>
                                          <p:spTgt spid="4099">
                                            <p:txEl>
                                              <p:pRg st="0" end="0"/>
                                            </p:txEl>
                                          </p:spTgt>
                                        </p:tgtEl>
                                      </p:cBhvr>
                                    </p:animEffect>
                                    <p:anim calcmode="lin" valueType="num">
                                      <p:cBhvr>
                                        <p:cTn id="8" dur="1822" tmFilter="0,0; 0.14,0.36; 0.43,0.73; 0.71,0.91; 1.0,1.0">
                                          <p:stCondLst>
                                            <p:cond delay="0"/>
                                          </p:stCondLst>
                                        </p:cTn>
                                        <p:tgtEl>
                                          <p:spTgt spid="409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9">
                                            <p:txEl>
                                              <p:pRg st="0" end="0"/>
                                            </p:txEl>
                                          </p:spTgt>
                                        </p:tgtEl>
                                      </p:cBhvr>
                                      <p:to x="100000" y="60000"/>
                                    </p:animScale>
                                    <p:animScale>
                                      <p:cBhvr>
                                        <p:cTn id="14" dur="166" decel="50000">
                                          <p:stCondLst>
                                            <p:cond delay="676"/>
                                          </p:stCondLst>
                                        </p:cTn>
                                        <p:tgtEl>
                                          <p:spTgt spid="4099">
                                            <p:txEl>
                                              <p:pRg st="0" end="0"/>
                                            </p:txEl>
                                          </p:spTgt>
                                        </p:tgtEl>
                                      </p:cBhvr>
                                      <p:to x="100000" y="100000"/>
                                    </p:animScale>
                                    <p:animScale>
                                      <p:cBhvr>
                                        <p:cTn id="15" dur="26">
                                          <p:stCondLst>
                                            <p:cond delay="1312"/>
                                          </p:stCondLst>
                                        </p:cTn>
                                        <p:tgtEl>
                                          <p:spTgt spid="4099">
                                            <p:txEl>
                                              <p:pRg st="0" end="0"/>
                                            </p:txEl>
                                          </p:spTgt>
                                        </p:tgtEl>
                                      </p:cBhvr>
                                      <p:to x="100000" y="80000"/>
                                    </p:animScale>
                                    <p:animScale>
                                      <p:cBhvr>
                                        <p:cTn id="16" dur="166" decel="50000">
                                          <p:stCondLst>
                                            <p:cond delay="1338"/>
                                          </p:stCondLst>
                                        </p:cTn>
                                        <p:tgtEl>
                                          <p:spTgt spid="4099">
                                            <p:txEl>
                                              <p:pRg st="0" end="0"/>
                                            </p:txEl>
                                          </p:spTgt>
                                        </p:tgtEl>
                                      </p:cBhvr>
                                      <p:to x="100000" y="100000"/>
                                    </p:animScale>
                                    <p:animScale>
                                      <p:cBhvr>
                                        <p:cTn id="17" dur="26">
                                          <p:stCondLst>
                                            <p:cond delay="1642"/>
                                          </p:stCondLst>
                                        </p:cTn>
                                        <p:tgtEl>
                                          <p:spTgt spid="4099">
                                            <p:txEl>
                                              <p:pRg st="0" end="0"/>
                                            </p:txEl>
                                          </p:spTgt>
                                        </p:tgtEl>
                                      </p:cBhvr>
                                      <p:to x="100000" y="90000"/>
                                    </p:animScale>
                                    <p:animScale>
                                      <p:cBhvr>
                                        <p:cTn id="18" dur="166" decel="50000">
                                          <p:stCondLst>
                                            <p:cond delay="1668"/>
                                          </p:stCondLst>
                                        </p:cTn>
                                        <p:tgtEl>
                                          <p:spTgt spid="4099">
                                            <p:txEl>
                                              <p:pRg st="0" end="0"/>
                                            </p:txEl>
                                          </p:spTgt>
                                        </p:tgtEl>
                                      </p:cBhvr>
                                      <p:to x="100000" y="100000"/>
                                    </p:animScale>
                                    <p:animScale>
                                      <p:cBhvr>
                                        <p:cTn id="19" dur="26">
                                          <p:stCondLst>
                                            <p:cond delay="1808"/>
                                          </p:stCondLst>
                                        </p:cTn>
                                        <p:tgtEl>
                                          <p:spTgt spid="4099">
                                            <p:txEl>
                                              <p:pRg st="0" end="0"/>
                                            </p:txEl>
                                          </p:spTgt>
                                        </p:tgtEl>
                                      </p:cBhvr>
                                      <p:to x="100000" y="95000"/>
                                    </p:animScale>
                                    <p:animScale>
                                      <p:cBhvr>
                                        <p:cTn id="20" dur="166" decel="50000">
                                          <p:stCondLst>
                                            <p:cond delay="1834"/>
                                          </p:stCondLst>
                                        </p:cTn>
                                        <p:tgtEl>
                                          <p:spTgt spid="4099">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099">
                                            <p:txEl>
                                              <p:pRg st="1" end="1"/>
                                            </p:txEl>
                                          </p:spTgt>
                                        </p:tgtEl>
                                        <p:attrNameLst>
                                          <p:attrName>style.visibility</p:attrName>
                                        </p:attrNameLst>
                                      </p:cBhvr>
                                      <p:to>
                                        <p:strVal val="visible"/>
                                      </p:to>
                                    </p:set>
                                    <p:animEffect transition="in" filter="wipe(down)">
                                      <p:cBhvr>
                                        <p:cTn id="25" dur="580">
                                          <p:stCondLst>
                                            <p:cond delay="0"/>
                                          </p:stCondLst>
                                        </p:cTn>
                                        <p:tgtEl>
                                          <p:spTgt spid="4099">
                                            <p:txEl>
                                              <p:pRg st="1" end="1"/>
                                            </p:txEl>
                                          </p:spTgt>
                                        </p:tgtEl>
                                      </p:cBhvr>
                                    </p:animEffect>
                                    <p:anim calcmode="lin" valueType="num">
                                      <p:cBhvr>
                                        <p:cTn id="26" dur="1822" tmFilter="0,0; 0.14,0.36; 0.43,0.73; 0.71,0.91; 1.0,1.0">
                                          <p:stCondLst>
                                            <p:cond delay="0"/>
                                          </p:stCondLst>
                                        </p:cTn>
                                        <p:tgtEl>
                                          <p:spTgt spid="4099">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099">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099">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099">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099">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099">
                                            <p:txEl>
                                              <p:pRg st="1" end="1"/>
                                            </p:txEl>
                                          </p:spTgt>
                                        </p:tgtEl>
                                      </p:cBhvr>
                                      <p:to x="100000" y="60000"/>
                                    </p:animScale>
                                    <p:animScale>
                                      <p:cBhvr>
                                        <p:cTn id="32" dur="166" decel="50000">
                                          <p:stCondLst>
                                            <p:cond delay="676"/>
                                          </p:stCondLst>
                                        </p:cTn>
                                        <p:tgtEl>
                                          <p:spTgt spid="4099">
                                            <p:txEl>
                                              <p:pRg st="1" end="1"/>
                                            </p:txEl>
                                          </p:spTgt>
                                        </p:tgtEl>
                                      </p:cBhvr>
                                      <p:to x="100000" y="100000"/>
                                    </p:animScale>
                                    <p:animScale>
                                      <p:cBhvr>
                                        <p:cTn id="33" dur="26">
                                          <p:stCondLst>
                                            <p:cond delay="1312"/>
                                          </p:stCondLst>
                                        </p:cTn>
                                        <p:tgtEl>
                                          <p:spTgt spid="4099">
                                            <p:txEl>
                                              <p:pRg st="1" end="1"/>
                                            </p:txEl>
                                          </p:spTgt>
                                        </p:tgtEl>
                                      </p:cBhvr>
                                      <p:to x="100000" y="80000"/>
                                    </p:animScale>
                                    <p:animScale>
                                      <p:cBhvr>
                                        <p:cTn id="34" dur="166" decel="50000">
                                          <p:stCondLst>
                                            <p:cond delay="1338"/>
                                          </p:stCondLst>
                                        </p:cTn>
                                        <p:tgtEl>
                                          <p:spTgt spid="4099">
                                            <p:txEl>
                                              <p:pRg st="1" end="1"/>
                                            </p:txEl>
                                          </p:spTgt>
                                        </p:tgtEl>
                                      </p:cBhvr>
                                      <p:to x="100000" y="100000"/>
                                    </p:animScale>
                                    <p:animScale>
                                      <p:cBhvr>
                                        <p:cTn id="35" dur="26">
                                          <p:stCondLst>
                                            <p:cond delay="1642"/>
                                          </p:stCondLst>
                                        </p:cTn>
                                        <p:tgtEl>
                                          <p:spTgt spid="4099">
                                            <p:txEl>
                                              <p:pRg st="1" end="1"/>
                                            </p:txEl>
                                          </p:spTgt>
                                        </p:tgtEl>
                                      </p:cBhvr>
                                      <p:to x="100000" y="90000"/>
                                    </p:animScale>
                                    <p:animScale>
                                      <p:cBhvr>
                                        <p:cTn id="36" dur="166" decel="50000">
                                          <p:stCondLst>
                                            <p:cond delay="1668"/>
                                          </p:stCondLst>
                                        </p:cTn>
                                        <p:tgtEl>
                                          <p:spTgt spid="4099">
                                            <p:txEl>
                                              <p:pRg st="1" end="1"/>
                                            </p:txEl>
                                          </p:spTgt>
                                        </p:tgtEl>
                                      </p:cBhvr>
                                      <p:to x="100000" y="100000"/>
                                    </p:animScale>
                                    <p:animScale>
                                      <p:cBhvr>
                                        <p:cTn id="37" dur="26">
                                          <p:stCondLst>
                                            <p:cond delay="1808"/>
                                          </p:stCondLst>
                                        </p:cTn>
                                        <p:tgtEl>
                                          <p:spTgt spid="4099">
                                            <p:txEl>
                                              <p:pRg st="1" end="1"/>
                                            </p:txEl>
                                          </p:spTgt>
                                        </p:tgtEl>
                                      </p:cBhvr>
                                      <p:to x="100000" y="95000"/>
                                    </p:animScale>
                                    <p:animScale>
                                      <p:cBhvr>
                                        <p:cTn id="38" dur="166" decel="50000">
                                          <p:stCondLst>
                                            <p:cond delay="1834"/>
                                          </p:stCondLst>
                                        </p:cTn>
                                        <p:tgtEl>
                                          <p:spTgt spid="4099">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099">
                                            <p:txEl>
                                              <p:pRg st="2" end="2"/>
                                            </p:txEl>
                                          </p:spTgt>
                                        </p:tgtEl>
                                        <p:attrNameLst>
                                          <p:attrName>style.visibility</p:attrName>
                                        </p:attrNameLst>
                                      </p:cBhvr>
                                      <p:to>
                                        <p:strVal val="visible"/>
                                      </p:to>
                                    </p:set>
                                    <p:animEffect transition="in" filter="wipe(down)">
                                      <p:cBhvr>
                                        <p:cTn id="43" dur="580">
                                          <p:stCondLst>
                                            <p:cond delay="0"/>
                                          </p:stCondLst>
                                        </p:cTn>
                                        <p:tgtEl>
                                          <p:spTgt spid="4099">
                                            <p:txEl>
                                              <p:pRg st="2" end="2"/>
                                            </p:txEl>
                                          </p:spTgt>
                                        </p:tgtEl>
                                      </p:cBhvr>
                                    </p:animEffect>
                                    <p:anim calcmode="lin" valueType="num">
                                      <p:cBhvr>
                                        <p:cTn id="44" dur="1822" tmFilter="0,0; 0.14,0.36; 0.43,0.73; 0.71,0.91; 1.0,1.0">
                                          <p:stCondLst>
                                            <p:cond delay="0"/>
                                          </p:stCondLst>
                                        </p:cTn>
                                        <p:tgtEl>
                                          <p:spTgt spid="4099">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099">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099">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099">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099">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099">
                                            <p:txEl>
                                              <p:pRg st="2" end="2"/>
                                            </p:txEl>
                                          </p:spTgt>
                                        </p:tgtEl>
                                      </p:cBhvr>
                                      <p:to x="100000" y="60000"/>
                                    </p:animScale>
                                    <p:animScale>
                                      <p:cBhvr>
                                        <p:cTn id="50" dur="166" decel="50000">
                                          <p:stCondLst>
                                            <p:cond delay="676"/>
                                          </p:stCondLst>
                                        </p:cTn>
                                        <p:tgtEl>
                                          <p:spTgt spid="4099">
                                            <p:txEl>
                                              <p:pRg st="2" end="2"/>
                                            </p:txEl>
                                          </p:spTgt>
                                        </p:tgtEl>
                                      </p:cBhvr>
                                      <p:to x="100000" y="100000"/>
                                    </p:animScale>
                                    <p:animScale>
                                      <p:cBhvr>
                                        <p:cTn id="51" dur="26">
                                          <p:stCondLst>
                                            <p:cond delay="1312"/>
                                          </p:stCondLst>
                                        </p:cTn>
                                        <p:tgtEl>
                                          <p:spTgt spid="4099">
                                            <p:txEl>
                                              <p:pRg st="2" end="2"/>
                                            </p:txEl>
                                          </p:spTgt>
                                        </p:tgtEl>
                                      </p:cBhvr>
                                      <p:to x="100000" y="80000"/>
                                    </p:animScale>
                                    <p:animScale>
                                      <p:cBhvr>
                                        <p:cTn id="52" dur="166" decel="50000">
                                          <p:stCondLst>
                                            <p:cond delay="1338"/>
                                          </p:stCondLst>
                                        </p:cTn>
                                        <p:tgtEl>
                                          <p:spTgt spid="4099">
                                            <p:txEl>
                                              <p:pRg st="2" end="2"/>
                                            </p:txEl>
                                          </p:spTgt>
                                        </p:tgtEl>
                                      </p:cBhvr>
                                      <p:to x="100000" y="100000"/>
                                    </p:animScale>
                                    <p:animScale>
                                      <p:cBhvr>
                                        <p:cTn id="53" dur="26">
                                          <p:stCondLst>
                                            <p:cond delay="1642"/>
                                          </p:stCondLst>
                                        </p:cTn>
                                        <p:tgtEl>
                                          <p:spTgt spid="4099">
                                            <p:txEl>
                                              <p:pRg st="2" end="2"/>
                                            </p:txEl>
                                          </p:spTgt>
                                        </p:tgtEl>
                                      </p:cBhvr>
                                      <p:to x="100000" y="90000"/>
                                    </p:animScale>
                                    <p:animScale>
                                      <p:cBhvr>
                                        <p:cTn id="54" dur="166" decel="50000">
                                          <p:stCondLst>
                                            <p:cond delay="1668"/>
                                          </p:stCondLst>
                                        </p:cTn>
                                        <p:tgtEl>
                                          <p:spTgt spid="4099">
                                            <p:txEl>
                                              <p:pRg st="2" end="2"/>
                                            </p:txEl>
                                          </p:spTgt>
                                        </p:tgtEl>
                                      </p:cBhvr>
                                      <p:to x="100000" y="100000"/>
                                    </p:animScale>
                                    <p:animScale>
                                      <p:cBhvr>
                                        <p:cTn id="55" dur="26">
                                          <p:stCondLst>
                                            <p:cond delay="1808"/>
                                          </p:stCondLst>
                                        </p:cTn>
                                        <p:tgtEl>
                                          <p:spTgt spid="4099">
                                            <p:txEl>
                                              <p:pRg st="2" end="2"/>
                                            </p:txEl>
                                          </p:spTgt>
                                        </p:tgtEl>
                                      </p:cBhvr>
                                      <p:to x="100000" y="95000"/>
                                    </p:animScale>
                                    <p:animScale>
                                      <p:cBhvr>
                                        <p:cTn id="56" dur="166" decel="50000">
                                          <p:stCondLst>
                                            <p:cond delay="1834"/>
                                          </p:stCondLst>
                                        </p:cTn>
                                        <p:tgtEl>
                                          <p:spTgt spid="4099">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24000" y="333375"/>
            <a:ext cx="9144000" cy="2808288"/>
          </a:xfrm>
        </p:spPr>
        <p:txBody>
          <a:bodyPr anchor="ctr"/>
          <a:lstStyle/>
          <a:p>
            <a:r>
              <a:rPr lang="en-GB" altLang="en-US" sz="4000" dirty="0"/>
              <a:t>“And it’s a great deal better… that she died when she did, or else she’d be hard labouring in Bridewell, or transported, or hung”</a:t>
            </a:r>
          </a:p>
        </p:txBody>
      </p:sp>
      <p:sp>
        <p:nvSpPr>
          <p:cNvPr id="5123" name="Rectangle 3"/>
          <p:cNvSpPr>
            <a:spLocks noGrp="1" noChangeArrowheads="1"/>
          </p:cNvSpPr>
          <p:nvPr>
            <p:ph type="subTitle" idx="1"/>
          </p:nvPr>
        </p:nvSpPr>
        <p:spPr>
          <a:xfrm>
            <a:off x="2855913" y="3500438"/>
            <a:ext cx="6400800" cy="1752600"/>
          </a:xfrm>
        </p:spPr>
        <p:txBody>
          <a:bodyPr/>
          <a:lstStyle/>
          <a:p>
            <a:r>
              <a:rPr lang="en-GB" altLang="en-US" sz="3200" dirty="0"/>
              <a:t>Presumptions of The State about Oliver’s heritage.</a:t>
            </a:r>
          </a:p>
          <a:p>
            <a:endParaRPr lang="en-GB" altLang="en-US" sz="3200" dirty="0"/>
          </a:p>
        </p:txBody>
      </p:sp>
    </p:spTree>
    <p:extLst>
      <p:ext uri="{BB962C8B-B14F-4D97-AF65-F5344CB8AC3E}">
        <p14:creationId xmlns:p14="http://schemas.microsoft.com/office/powerpoint/2010/main" val="1389700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80">
                                          <p:stCondLst>
                                            <p:cond delay="0"/>
                                          </p:stCondLst>
                                        </p:cTn>
                                        <p:tgtEl>
                                          <p:spTgt spid="5123">
                                            <p:txEl>
                                              <p:pRg st="0" end="0"/>
                                            </p:txEl>
                                          </p:spTgt>
                                        </p:tgtEl>
                                      </p:cBhvr>
                                    </p:animEffect>
                                    <p:anim calcmode="lin" valueType="num">
                                      <p:cBhvr>
                                        <p:cTn id="8" dur="1822" tmFilter="0,0; 0.14,0.36; 0.43,0.73; 0.71,0.91; 1.0,1.0">
                                          <p:stCondLst>
                                            <p:cond delay="0"/>
                                          </p:stCondLst>
                                        </p:cTn>
                                        <p:tgtEl>
                                          <p:spTgt spid="512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3">
                                            <p:txEl>
                                              <p:pRg st="0" end="0"/>
                                            </p:txEl>
                                          </p:spTgt>
                                        </p:tgtEl>
                                      </p:cBhvr>
                                      <p:to x="100000" y="60000"/>
                                    </p:animScale>
                                    <p:animScale>
                                      <p:cBhvr>
                                        <p:cTn id="14" dur="166" decel="50000">
                                          <p:stCondLst>
                                            <p:cond delay="676"/>
                                          </p:stCondLst>
                                        </p:cTn>
                                        <p:tgtEl>
                                          <p:spTgt spid="5123">
                                            <p:txEl>
                                              <p:pRg st="0" end="0"/>
                                            </p:txEl>
                                          </p:spTgt>
                                        </p:tgtEl>
                                      </p:cBhvr>
                                      <p:to x="100000" y="100000"/>
                                    </p:animScale>
                                    <p:animScale>
                                      <p:cBhvr>
                                        <p:cTn id="15" dur="26">
                                          <p:stCondLst>
                                            <p:cond delay="1312"/>
                                          </p:stCondLst>
                                        </p:cTn>
                                        <p:tgtEl>
                                          <p:spTgt spid="5123">
                                            <p:txEl>
                                              <p:pRg st="0" end="0"/>
                                            </p:txEl>
                                          </p:spTgt>
                                        </p:tgtEl>
                                      </p:cBhvr>
                                      <p:to x="100000" y="80000"/>
                                    </p:animScale>
                                    <p:animScale>
                                      <p:cBhvr>
                                        <p:cTn id="16" dur="166" decel="50000">
                                          <p:stCondLst>
                                            <p:cond delay="1338"/>
                                          </p:stCondLst>
                                        </p:cTn>
                                        <p:tgtEl>
                                          <p:spTgt spid="5123">
                                            <p:txEl>
                                              <p:pRg st="0" end="0"/>
                                            </p:txEl>
                                          </p:spTgt>
                                        </p:tgtEl>
                                      </p:cBhvr>
                                      <p:to x="100000" y="100000"/>
                                    </p:animScale>
                                    <p:animScale>
                                      <p:cBhvr>
                                        <p:cTn id="17" dur="26">
                                          <p:stCondLst>
                                            <p:cond delay="1642"/>
                                          </p:stCondLst>
                                        </p:cTn>
                                        <p:tgtEl>
                                          <p:spTgt spid="5123">
                                            <p:txEl>
                                              <p:pRg st="0" end="0"/>
                                            </p:txEl>
                                          </p:spTgt>
                                        </p:tgtEl>
                                      </p:cBhvr>
                                      <p:to x="100000" y="90000"/>
                                    </p:animScale>
                                    <p:animScale>
                                      <p:cBhvr>
                                        <p:cTn id="18" dur="166" decel="50000">
                                          <p:stCondLst>
                                            <p:cond delay="1668"/>
                                          </p:stCondLst>
                                        </p:cTn>
                                        <p:tgtEl>
                                          <p:spTgt spid="5123">
                                            <p:txEl>
                                              <p:pRg st="0" end="0"/>
                                            </p:txEl>
                                          </p:spTgt>
                                        </p:tgtEl>
                                      </p:cBhvr>
                                      <p:to x="100000" y="100000"/>
                                    </p:animScale>
                                    <p:animScale>
                                      <p:cBhvr>
                                        <p:cTn id="19" dur="26">
                                          <p:stCondLst>
                                            <p:cond delay="1808"/>
                                          </p:stCondLst>
                                        </p:cTn>
                                        <p:tgtEl>
                                          <p:spTgt spid="5123">
                                            <p:txEl>
                                              <p:pRg st="0" end="0"/>
                                            </p:txEl>
                                          </p:spTgt>
                                        </p:tgtEl>
                                      </p:cBhvr>
                                      <p:to x="100000" y="95000"/>
                                    </p:animScale>
                                    <p:animScale>
                                      <p:cBhvr>
                                        <p:cTn id="20" dur="166" decel="50000">
                                          <p:stCondLst>
                                            <p:cond delay="1834"/>
                                          </p:stCondLst>
                                        </p:cTn>
                                        <p:tgtEl>
                                          <p:spTgt spid="512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847850" y="333376"/>
            <a:ext cx="7772400" cy="3311525"/>
          </a:xfrm>
        </p:spPr>
        <p:txBody>
          <a:bodyPr anchor="ctr"/>
          <a:lstStyle/>
          <a:p>
            <a:r>
              <a:rPr lang="en-GB" altLang="en-US" sz="4400" dirty="0"/>
              <a:t>“the cruel insult to his dead mother had set his blood on fire”</a:t>
            </a:r>
          </a:p>
        </p:txBody>
      </p:sp>
      <p:sp>
        <p:nvSpPr>
          <p:cNvPr id="6147" name="Rectangle 3"/>
          <p:cNvSpPr>
            <a:spLocks noGrp="1" noChangeArrowheads="1"/>
          </p:cNvSpPr>
          <p:nvPr>
            <p:ph type="subTitle" idx="1"/>
          </p:nvPr>
        </p:nvSpPr>
        <p:spPr>
          <a:xfrm>
            <a:off x="2279650" y="3860800"/>
            <a:ext cx="6400800" cy="2808288"/>
          </a:xfrm>
        </p:spPr>
        <p:txBody>
          <a:bodyPr/>
          <a:lstStyle/>
          <a:p>
            <a:r>
              <a:rPr lang="en-GB" altLang="en-US" sz="3200" dirty="0"/>
              <a:t>Fighting back</a:t>
            </a:r>
          </a:p>
          <a:p>
            <a:r>
              <a:rPr lang="en-GB" altLang="en-US" sz="3200" dirty="0"/>
              <a:t>Metaphor for Oliver fighting back against all of his ill treatment</a:t>
            </a:r>
          </a:p>
          <a:p>
            <a:r>
              <a:rPr lang="en-GB" altLang="en-US" sz="3200" dirty="0"/>
              <a:t>Catalyst is in defence of his mother.</a:t>
            </a:r>
          </a:p>
        </p:txBody>
      </p:sp>
    </p:spTree>
    <p:extLst>
      <p:ext uri="{BB962C8B-B14F-4D97-AF65-F5344CB8AC3E}">
        <p14:creationId xmlns:p14="http://schemas.microsoft.com/office/powerpoint/2010/main" val="1643546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80">
                                          <p:stCondLst>
                                            <p:cond delay="0"/>
                                          </p:stCondLst>
                                        </p:cTn>
                                        <p:tgtEl>
                                          <p:spTgt spid="6147">
                                            <p:txEl>
                                              <p:pRg st="0" end="0"/>
                                            </p:txEl>
                                          </p:spTgt>
                                        </p:tgtEl>
                                      </p:cBhvr>
                                    </p:animEffect>
                                    <p:anim calcmode="lin" valueType="num">
                                      <p:cBhvr>
                                        <p:cTn id="8" dur="1822" tmFilter="0,0; 0.14,0.36; 0.43,0.73; 0.71,0.91; 1.0,1.0">
                                          <p:stCondLst>
                                            <p:cond delay="0"/>
                                          </p:stCondLst>
                                        </p:cTn>
                                        <p:tgtEl>
                                          <p:spTgt spid="614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4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4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4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147">
                                            <p:txEl>
                                              <p:pRg st="0" end="0"/>
                                            </p:txEl>
                                          </p:spTgt>
                                        </p:tgtEl>
                                      </p:cBhvr>
                                      <p:to x="100000" y="60000"/>
                                    </p:animScale>
                                    <p:animScale>
                                      <p:cBhvr>
                                        <p:cTn id="14" dur="166" decel="50000">
                                          <p:stCondLst>
                                            <p:cond delay="676"/>
                                          </p:stCondLst>
                                        </p:cTn>
                                        <p:tgtEl>
                                          <p:spTgt spid="6147">
                                            <p:txEl>
                                              <p:pRg st="0" end="0"/>
                                            </p:txEl>
                                          </p:spTgt>
                                        </p:tgtEl>
                                      </p:cBhvr>
                                      <p:to x="100000" y="100000"/>
                                    </p:animScale>
                                    <p:animScale>
                                      <p:cBhvr>
                                        <p:cTn id="15" dur="26">
                                          <p:stCondLst>
                                            <p:cond delay="1312"/>
                                          </p:stCondLst>
                                        </p:cTn>
                                        <p:tgtEl>
                                          <p:spTgt spid="6147">
                                            <p:txEl>
                                              <p:pRg st="0" end="0"/>
                                            </p:txEl>
                                          </p:spTgt>
                                        </p:tgtEl>
                                      </p:cBhvr>
                                      <p:to x="100000" y="80000"/>
                                    </p:animScale>
                                    <p:animScale>
                                      <p:cBhvr>
                                        <p:cTn id="16" dur="166" decel="50000">
                                          <p:stCondLst>
                                            <p:cond delay="1338"/>
                                          </p:stCondLst>
                                        </p:cTn>
                                        <p:tgtEl>
                                          <p:spTgt spid="6147">
                                            <p:txEl>
                                              <p:pRg st="0" end="0"/>
                                            </p:txEl>
                                          </p:spTgt>
                                        </p:tgtEl>
                                      </p:cBhvr>
                                      <p:to x="100000" y="100000"/>
                                    </p:animScale>
                                    <p:animScale>
                                      <p:cBhvr>
                                        <p:cTn id="17" dur="26">
                                          <p:stCondLst>
                                            <p:cond delay="1642"/>
                                          </p:stCondLst>
                                        </p:cTn>
                                        <p:tgtEl>
                                          <p:spTgt spid="6147">
                                            <p:txEl>
                                              <p:pRg st="0" end="0"/>
                                            </p:txEl>
                                          </p:spTgt>
                                        </p:tgtEl>
                                      </p:cBhvr>
                                      <p:to x="100000" y="90000"/>
                                    </p:animScale>
                                    <p:animScale>
                                      <p:cBhvr>
                                        <p:cTn id="18" dur="166" decel="50000">
                                          <p:stCondLst>
                                            <p:cond delay="1668"/>
                                          </p:stCondLst>
                                        </p:cTn>
                                        <p:tgtEl>
                                          <p:spTgt spid="6147">
                                            <p:txEl>
                                              <p:pRg st="0" end="0"/>
                                            </p:txEl>
                                          </p:spTgt>
                                        </p:tgtEl>
                                      </p:cBhvr>
                                      <p:to x="100000" y="100000"/>
                                    </p:animScale>
                                    <p:animScale>
                                      <p:cBhvr>
                                        <p:cTn id="19" dur="26">
                                          <p:stCondLst>
                                            <p:cond delay="1808"/>
                                          </p:stCondLst>
                                        </p:cTn>
                                        <p:tgtEl>
                                          <p:spTgt spid="6147">
                                            <p:txEl>
                                              <p:pRg st="0" end="0"/>
                                            </p:txEl>
                                          </p:spTgt>
                                        </p:tgtEl>
                                      </p:cBhvr>
                                      <p:to x="100000" y="95000"/>
                                    </p:animScale>
                                    <p:animScale>
                                      <p:cBhvr>
                                        <p:cTn id="20" dur="166" decel="50000">
                                          <p:stCondLst>
                                            <p:cond delay="1834"/>
                                          </p:stCondLst>
                                        </p:cTn>
                                        <p:tgtEl>
                                          <p:spTgt spid="6147">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147">
                                            <p:txEl>
                                              <p:pRg st="1" end="1"/>
                                            </p:txEl>
                                          </p:spTgt>
                                        </p:tgtEl>
                                        <p:attrNameLst>
                                          <p:attrName>style.visibility</p:attrName>
                                        </p:attrNameLst>
                                      </p:cBhvr>
                                      <p:to>
                                        <p:strVal val="visible"/>
                                      </p:to>
                                    </p:set>
                                    <p:animEffect transition="in" filter="wipe(down)">
                                      <p:cBhvr>
                                        <p:cTn id="25" dur="580">
                                          <p:stCondLst>
                                            <p:cond delay="0"/>
                                          </p:stCondLst>
                                        </p:cTn>
                                        <p:tgtEl>
                                          <p:spTgt spid="6147">
                                            <p:txEl>
                                              <p:pRg st="1" end="1"/>
                                            </p:txEl>
                                          </p:spTgt>
                                        </p:tgtEl>
                                      </p:cBhvr>
                                    </p:animEffect>
                                    <p:anim calcmode="lin" valueType="num">
                                      <p:cBhvr>
                                        <p:cTn id="26" dur="1822" tmFilter="0,0; 0.14,0.36; 0.43,0.73; 0.71,0.91; 1.0,1.0">
                                          <p:stCondLst>
                                            <p:cond delay="0"/>
                                          </p:stCondLst>
                                        </p:cTn>
                                        <p:tgtEl>
                                          <p:spTgt spid="6147">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147">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147">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147">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147">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147">
                                            <p:txEl>
                                              <p:pRg st="1" end="1"/>
                                            </p:txEl>
                                          </p:spTgt>
                                        </p:tgtEl>
                                      </p:cBhvr>
                                      <p:to x="100000" y="60000"/>
                                    </p:animScale>
                                    <p:animScale>
                                      <p:cBhvr>
                                        <p:cTn id="32" dur="166" decel="50000">
                                          <p:stCondLst>
                                            <p:cond delay="676"/>
                                          </p:stCondLst>
                                        </p:cTn>
                                        <p:tgtEl>
                                          <p:spTgt spid="6147">
                                            <p:txEl>
                                              <p:pRg st="1" end="1"/>
                                            </p:txEl>
                                          </p:spTgt>
                                        </p:tgtEl>
                                      </p:cBhvr>
                                      <p:to x="100000" y="100000"/>
                                    </p:animScale>
                                    <p:animScale>
                                      <p:cBhvr>
                                        <p:cTn id="33" dur="26">
                                          <p:stCondLst>
                                            <p:cond delay="1312"/>
                                          </p:stCondLst>
                                        </p:cTn>
                                        <p:tgtEl>
                                          <p:spTgt spid="6147">
                                            <p:txEl>
                                              <p:pRg st="1" end="1"/>
                                            </p:txEl>
                                          </p:spTgt>
                                        </p:tgtEl>
                                      </p:cBhvr>
                                      <p:to x="100000" y="80000"/>
                                    </p:animScale>
                                    <p:animScale>
                                      <p:cBhvr>
                                        <p:cTn id="34" dur="166" decel="50000">
                                          <p:stCondLst>
                                            <p:cond delay="1338"/>
                                          </p:stCondLst>
                                        </p:cTn>
                                        <p:tgtEl>
                                          <p:spTgt spid="6147">
                                            <p:txEl>
                                              <p:pRg st="1" end="1"/>
                                            </p:txEl>
                                          </p:spTgt>
                                        </p:tgtEl>
                                      </p:cBhvr>
                                      <p:to x="100000" y="100000"/>
                                    </p:animScale>
                                    <p:animScale>
                                      <p:cBhvr>
                                        <p:cTn id="35" dur="26">
                                          <p:stCondLst>
                                            <p:cond delay="1642"/>
                                          </p:stCondLst>
                                        </p:cTn>
                                        <p:tgtEl>
                                          <p:spTgt spid="6147">
                                            <p:txEl>
                                              <p:pRg st="1" end="1"/>
                                            </p:txEl>
                                          </p:spTgt>
                                        </p:tgtEl>
                                      </p:cBhvr>
                                      <p:to x="100000" y="90000"/>
                                    </p:animScale>
                                    <p:animScale>
                                      <p:cBhvr>
                                        <p:cTn id="36" dur="166" decel="50000">
                                          <p:stCondLst>
                                            <p:cond delay="1668"/>
                                          </p:stCondLst>
                                        </p:cTn>
                                        <p:tgtEl>
                                          <p:spTgt spid="6147">
                                            <p:txEl>
                                              <p:pRg st="1" end="1"/>
                                            </p:txEl>
                                          </p:spTgt>
                                        </p:tgtEl>
                                      </p:cBhvr>
                                      <p:to x="100000" y="100000"/>
                                    </p:animScale>
                                    <p:animScale>
                                      <p:cBhvr>
                                        <p:cTn id="37" dur="26">
                                          <p:stCondLst>
                                            <p:cond delay="1808"/>
                                          </p:stCondLst>
                                        </p:cTn>
                                        <p:tgtEl>
                                          <p:spTgt spid="6147">
                                            <p:txEl>
                                              <p:pRg st="1" end="1"/>
                                            </p:txEl>
                                          </p:spTgt>
                                        </p:tgtEl>
                                      </p:cBhvr>
                                      <p:to x="100000" y="95000"/>
                                    </p:animScale>
                                    <p:animScale>
                                      <p:cBhvr>
                                        <p:cTn id="38" dur="166" decel="50000">
                                          <p:stCondLst>
                                            <p:cond delay="1834"/>
                                          </p:stCondLst>
                                        </p:cTn>
                                        <p:tgtEl>
                                          <p:spTgt spid="6147">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147">
                                            <p:txEl>
                                              <p:pRg st="2" end="2"/>
                                            </p:txEl>
                                          </p:spTgt>
                                        </p:tgtEl>
                                        <p:attrNameLst>
                                          <p:attrName>style.visibility</p:attrName>
                                        </p:attrNameLst>
                                      </p:cBhvr>
                                      <p:to>
                                        <p:strVal val="visible"/>
                                      </p:to>
                                    </p:set>
                                    <p:animEffect transition="in" filter="wipe(down)">
                                      <p:cBhvr>
                                        <p:cTn id="43" dur="580">
                                          <p:stCondLst>
                                            <p:cond delay="0"/>
                                          </p:stCondLst>
                                        </p:cTn>
                                        <p:tgtEl>
                                          <p:spTgt spid="6147">
                                            <p:txEl>
                                              <p:pRg st="2" end="2"/>
                                            </p:txEl>
                                          </p:spTgt>
                                        </p:tgtEl>
                                      </p:cBhvr>
                                    </p:animEffect>
                                    <p:anim calcmode="lin" valueType="num">
                                      <p:cBhvr>
                                        <p:cTn id="44" dur="1822" tmFilter="0,0; 0.14,0.36; 0.43,0.73; 0.71,0.91; 1.0,1.0">
                                          <p:stCondLst>
                                            <p:cond delay="0"/>
                                          </p:stCondLst>
                                        </p:cTn>
                                        <p:tgtEl>
                                          <p:spTgt spid="6147">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147">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147">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147">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147">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147">
                                            <p:txEl>
                                              <p:pRg st="2" end="2"/>
                                            </p:txEl>
                                          </p:spTgt>
                                        </p:tgtEl>
                                      </p:cBhvr>
                                      <p:to x="100000" y="60000"/>
                                    </p:animScale>
                                    <p:animScale>
                                      <p:cBhvr>
                                        <p:cTn id="50" dur="166" decel="50000">
                                          <p:stCondLst>
                                            <p:cond delay="676"/>
                                          </p:stCondLst>
                                        </p:cTn>
                                        <p:tgtEl>
                                          <p:spTgt spid="6147">
                                            <p:txEl>
                                              <p:pRg st="2" end="2"/>
                                            </p:txEl>
                                          </p:spTgt>
                                        </p:tgtEl>
                                      </p:cBhvr>
                                      <p:to x="100000" y="100000"/>
                                    </p:animScale>
                                    <p:animScale>
                                      <p:cBhvr>
                                        <p:cTn id="51" dur="26">
                                          <p:stCondLst>
                                            <p:cond delay="1312"/>
                                          </p:stCondLst>
                                        </p:cTn>
                                        <p:tgtEl>
                                          <p:spTgt spid="6147">
                                            <p:txEl>
                                              <p:pRg st="2" end="2"/>
                                            </p:txEl>
                                          </p:spTgt>
                                        </p:tgtEl>
                                      </p:cBhvr>
                                      <p:to x="100000" y="80000"/>
                                    </p:animScale>
                                    <p:animScale>
                                      <p:cBhvr>
                                        <p:cTn id="52" dur="166" decel="50000">
                                          <p:stCondLst>
                                            <p:cond delay="1338"/>
                                          </p:stCondLst>
                                        </p:cTn>
                                        <p:tgtEl>
                                          <p:spTgt spid="6147">
                                            <p:txEl>
                                              <p:pRg st="2" end="2"/>
                                            </p:txEl>
                                          </p:spTgt>
                                        </p:tgtEl>
                                      </p:cBhvr>
                                      <p:to x="100000" y="100000"/>
                                    </p:animScale>
                                    <p:animScale>
                                      <p:cBhvr>
                                        <p:cTn id="53" dur="26">
                                          <p:stCondLst>
                                            <p:cond delay="1642"/>
                                          </p:stCondLst>
                                        </p:cTn>
                                        <p:tgtEl>
                                          <p:spTgt spid="6147">
                                            <p:txEl>
                                              <p:pRg st="2" end="2"/>
                                            </p:txEl>
                                          </p:spTgt>
                                        </p:tgtEl>
                                      </p:cBhvr>
                                      <p:to x="100000" y="90000"/>
                                    </p:animScale>
                                    <p:animScale>
                                      <p:cBhvr>
                                        <p:cTn id="54" dur="166" decel="50000">
                                          <p:stCondLst>
                                            <p:cond delay="1668"/>
                                          </p:stCondLst>
                                        </p:cTn>
                                        <p:tgtEl>
                                          <p:spTgt spid="6147">
                                            <p:txEl>
                                              <p:pRg st="2" end="2"/>
                                            </p:txEl>
                                          </p:spTgt>
                                        </p:tgtEl>
                                      </p:cBhvr>
                                      <p:to x="100000" y="100000"/>
                                    </p:animScale>
                                    <p:animScale>
                                      <p:cBhvr>
                                        <p:cTn id="55" dur="26">
                                          <p:stCondLst>
                                            <p:cond delay="1808"/>
                                          </p:stCondLst>
                                        </p:cTn>
                                        <p:tgtEl>
                                          <p:spTgt spid="6147">
                                            <p:txEl>
                                              <p:pRg st="2" end="2"/>
                                            </p:txEl>
                                          </p:spTgt>
                                        </p:tgtEl>
                                      </p:cBhvr>
                                      <p:to x="100000" y="95000"/>
                                    </p:animScale>
                                    <p:animScale>
                                      <p:cBhvr>
                                        <p:cTn id="56" dur="166" decel="50000">
                                          <p:stCondLst>
                                            <p:cond delay="1834"/>
                                          </p:stCondLst>
                                        </p:cTn>
                                        <p:tgtEl>
                                          <p:spTgt spid="6147">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847850" y="1268414"/>
            <a:ext cx="7772400" cy="1470025"/>
          </a:xfrm>
        </p:spPr>
        <p:txBody>
          <a:bodyPr anchor="ctr"/>
          <a:lstStyle/>
          <a:p>
            <a:r>
              <a:rPr lang="en-GB" altLang="en-US" sz="4000" dirty="0"/>
              <a:t>“Oh you little un-grateful, mur-derous, </a:t>
            </a:r>
            <a:r>
              <a:rPr lang="en-GB" altLang="en-US" sz="4000" dirty="0" err="1"/>
              <a:t>hor</a:t>
            </a:r>
            <a:r>
              <a:rPr lang="en-GB" altLang="en-US" sz="4000" dirty="0"/>
              <a:t>-rid villain!”</a:t>
            </a:r>
          </a:p>
        </p:txBody>
      </p:sp>
      <p:sp>
        <p:nvSpPr>
          <p:cNvPr id="10243" name="Rectangle 3"/>
          <p:cNvSpPr>
            <a:spLocks noGrp="1" noChangeArrowheads="1"/>
          </p:cNvSpPr>
          <p:nvPr>
            <p:ph type="subTitle" idx="1"/>
          </p:nvPr>
        </p:nvSpPr>
        <p:spPr>
          <a:xfrm>
            <a:off x="2495550" y="3716339"/>
            <a:ext cx="6400800" cy="2808287"/>
          </a:xfrm>
        </p:spPr>
        <p:txBody>
          <a:bodyPr/>
          <a:lstStyle/>
          <a:p>
            <a:r>
              <a:rPr lang="en-GB" altLang="en-US" sz="3200" dirty="0"/>
              <a:t>Presume that it’s Oliver’s fault.</a:t>
            </a:r>
          </a:p>
          <a:p>
            <a:r>
              <a:rPr lang="en-GB" altLang="en-US" sz="3200" dirty="0"/>
              <a:t>Not bothered about the fact that it isn’t.</a:t>
            </a:r>
          </a:p>
        </p:txBody>
      </p:sp>
    </p:spTree>
    <p:extLst>
      <p:ext uri="{BB962C8B-B14F-4D97-AF65-F5344CB8AC3E}">
        <p14:creationId xmlns:p14="http://schemas.microsoft.com/office/powerpoint/2010/main" val="3776169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down)">
                                      <p:cBhvr>
                                        <p:cTn id="7" dur="580">
                                          <p:stCondLst>
                                            <p:cond delay="0"/>
                                          </p:stCondLst>
                                        </p:cTn>
                                        <p:tgtEl>
                                          <p:spTgt spid="10243">
                                            <p:txEl>
                                              <p:pRg st="0" end="0"/>
                                            </p:txEl>
                                          </p:spTgt>
                                        </p:tgtEl>
                                      </p:cBhvr>
                                    </p:animEffect>
                                    <p:anim calcmode="lin" valueType="num">
                                      <p:cBhvr>
                                        <p:cTn id="8" dur="1822" tmFilter="0,0; 0.14,0.36; 0.43,0.73; 0.71,0.91; 1.0,1.0">
                                          <p:stCondLst>
                                            <p:cond delay="0"/>
                                          </p:stCondLst>
                                        </p:cTn>
                                        <p:tgtEl>
                                          <p:spTgt spid="1024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4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4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4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4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43">
                                            <p:txEl>
                                              <p:pRg st="0" end="0"/>
                                            </p:txEl>
                                          </p:spTgt>
                                        </p:tgtEl>
                                      </p:cBhvr>
                                      <p:to x="100000" y="60000"/>
                                    </p:animScale>
                                    <p:animScale>
                                      <p:cBhvr>
                                        <p:cTn id="14" dur="166" decel="50000">
                                          <p:stCondLst>
                                            <p:cond delay="676"/>
                                          </p:stCondLst>
                                        </p:cTn>
                                        <p:tgtEl>
                                          <p:spTgt spid="10243">
                                            <p:txEl>
                                              <p:pRg st="0" end="0"/>
                                            </p:txEl>
                                          </p:spTgt>
                                        </p:tgtEl>
                                      </p:cBhvr>
                                      <p:to x="100000" y="100000"/>
                                    </p:animScale>
                                    <p:animScale>
                                      <p:cBhvr>
                                        <p:cTn id="15" dur="26">
                                          <p:stCondLst>
                                            <p:cond delay="1312"/>
                                          </p:stCondLst>
                                        </p:cTn>
                                        <p:tgtEl>
                                          <p:spTgt spid="10243">
                                            <p:txEl>
                                              <p:pRg st="0" end="0"/>
                                            </p:txEl>
                                          </p:spTgt>
                                        </p:tgtEl>
                                      </p:cBhvr>
                                      <p:to x="100000" y="80000"/>
                                    </p:animScale>
                                    <p:animScale>
                                      <p:cBhvr>
                                        <p:cTn id="16" dur="166" decel="50000">
                                          <p:stCondLst>
                                            <p:cond delay="1338"/>
                                          </p:stCondLst>
                                        </p:cTn>
                                        <p:tgtEl>
                                          <p:spTgt spid="10243">
                                            <p:txEl>
                                              <p:pRg st="0" end="0"/>
                                            </p:txEl>
                                          </p:spTgt>
                                        </p:tgtEl>
                                      </p:cBhvr>
                                      <p:to x="100000" y="100000"/>
                                    </p:animScale>
                                    <p:animScale>
                                      <p:cBhvr>
                                        <p:cTn id="17" dur="26">
                                          <p:stCondLst>
                                            <p:cond delay="1642"/>
                                          </p:stCondLst>
                                        </p:cTn>
                                        <p:tgtEl>
                                          <p:spTgt spid="10243">
                                            <p:txEl>
                                              <p:pRg st="0" end="0"/>
                                            </p:txEl>
                                          </p:spTgt>
                                        </p:tgtEl>
                                      </p:cBhvr>
                                      <p:to x="100000" y="90000"/>
                                    </p:animScale>
                                    <p:animScale>
                                      <p:cBhvr>
                                        <p:cTn id="18" dur="166" decel="50000">
                                          <p:stCondLst>
                                            <p:cond delay="1668"/>
                                          </p:stCondLst>
                                        </p:cTn>
                                        <p:tgtEl>
                                          <p:spTgt spid="10243">
                                            <p:txEl>
                                              <p:pRg st="0" end="0"/>
                                            </p:txEl>
                                          </p:spTgt>
                                        </p:tgtEl>
                                      </p:cBhvr>
                                      <p:to x="100000" y="100000"/>
                                    </p:animScale>
                                    <p:animScale>
                                      <p:cBhvr>
                                        <p:cTn id="19" dur="26">
                                          <p:stCondLst>
                                            <p:cond delay="1808"/>
                                          </p:stCondLst>
                                        </p:cTn>
                                        <p:tgtEl>
                                          <p:spTgt spid="10243">
                                            <p:txEl>
                                              <p:pRg st="0" end="0"/>
                                            </p:txEl>
                                          </p:spTgt>
                                        </p:tgtEl>
                                      </p:cBhvr>
                                      <p:to x="100000" y="95000"/>
                                    </p:animScale>
                                    <p:animScale>
                                      <p:cBhvr>
                                        <p:cTn id="20" dur="166" decel="50000">
                                          <p:stCondLst>
                                            <p:cond delay="1834"/>
                                          </p:stCondLst>
                                        </p:cTn>
                                        <p:tgtEl>
                                          <p:spTgt spid="10243">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243">
                                            <p:txEl>
                                              <p:pRg st="1" end="1"/>
                                            </p:txEl>
                                          </p:spTgt>
                                        </p:tgtEl>
                                        <p:attrNameLst>
                                          <p:attrName>style.visibility</p:attrName>
                                        </p:attrNameLst>
                                      </p:cBhvr>
                                      <p:to>
                                        <p:strVal val="visible"/>
                                      </p:to>
                                    </p:set>
                                    <p:animEffect transition="in" filter="wipe(down)">
                                      <p:cBhvr>
                                        <p:cTn id="25" dur="580">
                                          <p:stCondLst>
                                            <p:cond delay="0"/>
                                          </p:stCondLst>
                                        </p:cTn>
                                        <p:tgtEl>
                                          <p:spTgt spid="10243">
                                            <p:txEl>
                                              <p:pRg st="1" end="1"/>
                                            </p:txEl>
                                          </p:spTgt>
                                        </p:tgtEl>
                                      </p:cBhvr>
                                    </p:animEffect>
                                    <p:anim calcmode="lin" valueType="num">
                                      <p:cBhvr>
                                        <p:cTn id="26" dur="1822" tmFilter="0,0; 0.14,0.36; 0.43,0.73; 0.71,0.91; 1.0,1.0">
                                          <p:stCondLst>
                                            <p:cond delay="0"/>
                                          </p:stCondLst>
                                        </p:cTn>
                                        <p:tgtEl>
                                          <p:spTgt spid="1024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24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24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24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24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0243">
                                            <p:txEl>
                                              <p:pRg st="1" end="1"/>
                                            </p:txEl>
                                          </p:spTgt>
                                        </p:tgtEl>
                                      </p:cBhvr>
                                      <p:to x="100000" y="60000"/>
                                    </p:animScale>
                                    <p:animScale>
                                      <p:cBhvr>
                                        <p:cTn id="32" dur="166" decel="50000">
                                          <p:stCondLst>
                                            <p:cond delay="676"/>
                                          </p:stCondLst>
                                        </p:cTn>
                                        <p:tgtEl>
                                          <p:spTgt spid="10243">
                                            <p:txEl>
                                              <p:pRg st="1" end="1"/>
                                            </p:txEl>
                                          </p:spTgt>
                                        </p:tgtEl>
                                      </p:cBhvr>
                                      <p:to x="100000" y="100000"/>
                                    </p:animScale>
                                    <p:animScale>
                                      <p:cBhvr>
                                        <p:cTn id="33" dur="26">
                                          <p:stCondLst>
                                            <p:cond delay="1312"/>
                                          </p:stCondLst>
                                        </p:cTn>
                                        <p:tgtEl>
                                          <p:spTgt spid="10243">
                                            <p:txEl>
                                              <p:pRg st="1" end="1"/>
                                            </p:txEl>
                                          </p:spTgt>
                                        </p:tgtEl>
                                      </p:cBhvr>
                                      <p:to x="100000" y="80000"/>
                                    </p:animScale>
                                    <p:animScale>
                                      <p:cBhvr>
                                        <p:cTn id="34" dur="166" decel="50000">
                                          <p:stCondLst>
                                            <p:cond delay="1338"/>
                                          </p:stCondLst>
                                        </p:cTn>
                                        <p:tgtEl>
                                          <p:spTgt spid="10243">
                                            <p:txEl>
                                              <p:pRg st="1" end="1"/>
                                            </p:txEl>
                                          </p:spTgt>
                                        </p:tgtEl>
                                      </p:cBhvr>
                                      <p:to x="100000" y="100000"/>
                                    </p:animScale>
                                    <p:animScale>
                                      <p:cBhvr>
                                        <p:cTn id="35" dur="26">
                                          <p:stCondLst>
                                            <p:cond delay="1642"/>
                                          </p:stCondLst>
                                        </p:cTn>
                                        <p:tgtEl>
                                          <p:spTgt spid="10243">
                                            <p:txEl>
                                              <p:pRg st="1" end="1"/>
                                            </p:txEl>
                                          </p:spTgt>
                                        </p:tgtEl>
                                      </p:cBhvr>
                                      <p:to x="100000" y="90000"/>
                                    </p:animScale>
                                    <p:animScale>
                                      <p:cBhvr>
                                        <p:cTn id="36" dur="166" decel="50000">
                                          <p:stCondLst>
                                            <p:cond delay="1668"/>
                                          </p:stCondLst>
                                        </p:cTn>
                                        <p:tgtEl>
                                          <p:spTgt spid="10243">
                                            <p:txEl>
                                              <p:pRg st="1" end="1"/>
                                            </p:txEl>
                                          </p:spTgt>
                                        </p:tgtEl>
                                      </p:cBhvr>
                                      <p:to x="100000" y="100000"/>
                                    </p:animScale>
                                    <p:animScale>
                                      <p:cBhvr>
                                        <p:cTn id="37" dur="26">
                                          <p:stCondLst>
                                            <p:cond delay="1808"/>
                                          </p:stCondLst>
                                        </p:cTn>
                                        <p:tgtEl>
                                          <p:spTgt spid="10243">
                                            <p:txEl>
                                              <p:pRg st="1" end="1"/>
                                            </p:txEl>
                                          </p:spTgt>
                                        </p:tgtEl>
                                      </p:cBhvr>
                                      <p:to x="100000" y="95000"/>
                                    </p:animScale>
                                    <p:animScale>
                                      <p:cBhvr>
                                        <p:cTn id="38" dur="166" decel="50000">
                                          <p:stCondLst>
                                            <p:cond delay="1834"/>
                                          </p:stCondLst>
                                        </p:cTn>
                                        <p:tgtEl>
                                          <p:spTgt spid="1024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847850" y="1268414"/>
            <a:ext cx="7772400" cy="1470025"/>
          </a:xfrm>
        </p:spPr>
        <p:txBody>
          <a:bodyPr anchor="ctr">
            <a:normAutofit fontScale="90000"/>
          </a:bodyPr>
          <a:lstStyle/>
          <a:p>
            <a:r>
              <a:rPr lang="en-GB" altLang="en-US" sz="4000" dirty="0"/>
              <a:t>“I only hope this’ll teach the master not to have any more of these dreadful creaturs, that are born to be murderers and robbers from their very cradle”</a:t>
            </a:r>
          </a:p>
        </p:txBody>
      </p:sp>
      <p:sp>
        <p:nvSpPr>
          <p:cNvPr id="11267" name="Rectangle 3"/>
          <p:cNvSpPr>
            <a:spLocks noGrp="1" noChangeArrowheads="1"/>
          </p:cNvSpPr>
          <p:nvPr>
            <p:ph type="subTitle" idx="1"/>
          </p:nvPr>
        </p:nvSpPr>
        <p:spPr>
          <a:xfrm>
            <a:off x="2495550" y="4049714"/>
            <a:ext cx="6400800" cy="2808287"/>
          </a:xfrm>
        </p:spPr>
        <p:txBody>
          <a:bodyPr/>
          <a:lstStyle/>
          <a:p>
            <a:r>
              <a:rPr lang="en-GB" altLang="en-US" sz="3200" dirty="0"/>
              <a:t>Again – presumptions that he will be a bad character because he was an orphan!</a:t>
            </a:r>
          </a:p>
        </p:txBody>
      </p:sp>
    </p:spTree>
    <p:extLst>
      <p:ext uri="{BB962C8B-B14F-4D97-AF65-F5344CB8AC3E}">
        <p14:creationId xmlns:p14="http://schemas.microsoft.com/office/powerpoint/2010/main" val="3166676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down)">
                                      <p:cBhvr>
                                        <p:cTn id="7" dur="580">
                                          <p:stCondLst>
                                            <p:cond delay="0"/>
                                          </p:stCondLst>
                                        </p:cTn>
                                        <p:tgtEl>
                                          <p:spTgt spid="11267">
                                            <p:txEl>
                                              <p:pRg st="0" end="0"/>
                                            </p:txEl>
                                          </p:spTgt>
                                        </p:tgtEl>
                                      </p:cBhvr>
                                    </p:animEffect>
                                    <p:anim calcmode="lin" valueType="num">
                                      <p:cBhvr>
                                        <p:cTn id="8" dur="1822" tmFilter="0,0; 0.14,0.36; 0.43,0.73; 0.71,0.91; 1.0,1.0">
                                          <p:stCondLst>
                                            <p:cond delay="0"/>
                                          </p:stCondLst>
                                        </p:cTn>
                                        <p:tgtEl>
                                          <p:spTgt spid="1126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26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26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26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26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1267">
                                            <p:txEl>
                                              <p:pRg st="0" end="0"/>
                                            </p:txEl>
                                          </p:spTgt>
                                        </p:tgtEl>
                                      </p:cBhvr>
                                      <p:to x="100000" y="60000"/>
                                    </p:animScale>
                                    <p:animScale>
                                      <p:cBhvr>
                                        <p:cTn id="14" dur="166" decel="50000">
                                          <p:stCondLst>
                                            <p:cond delay="676"/>
                                          </p:stCondLst>
                                        </p:cTn>
                                        <p:tgtEl>
                                          <p:spTgt spid="11267">
                                            <p:txEl>
                                              <p:pRg st="0" end="0"/>
                                            </p:txEl>
                                          </p:spTgt>
                                        </p:tgtEl>
                                      </p:cBhvr>
                                      <p:to x="100000" y="100000"/>
                                    </p:animScale>
                                    <p:animScale>
                                      <p:cBhvr>
                                        <p:cTn id="15" dur="26">
                                          <p:stCondLst>
                                            <p:cond delay="1312"/>
                                          </p:stCondLst>
                                        </p:cTn>
                                        <p:tgtEl>
                                          <p:spTgt spid="11267">
                                            <p:txEl>
                                              <p:pRg st="0" end="0"/>
                                            </p:txEl>
                                          </p:spTgt>
                                        </p:tgtEl>
                                      </p:cBhvr>
                                      <p:to x="100000" y="80000"/>
                                    </p:animScale>
                                    <p:animScale>
                                      <p:cBhvr>
                                        <p:cTn id="16" dur="166" decel="50000">
                                          <p:stCondLst>
                                            <p:cond delay="1338"/>
                                          </p:stCondLst>
                                        </p:cTn>
                                        <p:tgtEl>
                                          <p:spTgt spid="11267">
                                            <p:txEl>
                                              <p:pRg st="0" end="0"/>
                                            </p:txEl>
                                          </p:spTgt>
                                        </p:tgtEl>
                                      </p:cBhvr>
                                      <p:to x="100000" y="100000"/>
                                    </p:animScale>
                                    <p:animScale>
                                      <p:cBhvr>
                                        <p:cTn id="17" dur="26">
                                          <p:stCondLst>
                                            <p:cond delay="1642"/>
                                          </p:stCondLst>
                                        </p:cTn>
                                        <p:tgtEl>
                                          <p:spTgt spid="11267">
                                            <p:txEl>
                                              <p:pRg st="0" end="0"/>
                                            </p:txEl>
                                          </p:spTgt>
                                        </p:tgtEl>
                                      </p:cBhvr>
                                      <p:to x="100000" y="90000"/>
                                    </p:animScale>
                                    <p:animScale>
                                      <p:cBhvr>
                                        <p:cTn id="18" dur="166" decel="50000">
                                          <p:stCondLst>
                                            <p:cond delay="1668"/>
                                          </p:stCondLst>
                                        </p:cTn>
                                        <p:tgtEl>
                                          <p:spTgt spid="11267">
                                            <p:txEl>
                                              <p:pRg st="0" end="0"/>
                                            </p:txEl>
                                          </p:spTgt>
                                        </p:tgtEl>
                                      </p:cBhvr>
                                      <p:to x="100000" y="100000"/>
                                    </p:animScale>
                                    <p:animScale>
                                      <p:cBhvr>
                                        <p:cTn id="19" dur="26">
                                          <p:stCondLst>
                                            <p:cond delay="1808"/>
                                          </p:stCondLst>
                                        </p:cTn>
                                        <p:tgtEl>
                                          <p:spTgt spid="11267">
                                            <p:txEl>
                                              <p:pRg st="0" end="0"/>
                                            </p:txEl>
                                          </p:spTgt>
                                        </p:tgtEl>
                                      </p:cBhvr>
                                      <p:to x="100000" y="95000"/>
                                    </p:animScale>
                                    <p:animScale>
                                      <p:cBhvr>
                                        <p:cTn id="20" dur="166" decel="50000">
                                          <p:stCondLst>
                                            <p:cond delay="1834"/>
                                          </p:stCondLst>
                                        </p:cTn>
                                        <p:tgtEl>
                                          <p:spTgt spid="11267">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73300" y="2465821"/>
            <a:ext cx="2189473" cy="19218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5"/>
          <a:stretch>
            <a:fillRect/>
          </a:stretch>
        </p:blipFill>
        <p:spPr>
          <a:xfrm>
            <a:off x="9673300" y="4636736"/>
            <a:ext cx="2189473" cy="1801091"/>
          </a:xfrm>
          <a:prstGeom prst="rect">
            <a:avLst/>
          </a:prstGeom>
        </p:spPr>
      </p:pic>
      <p:sp>
        <p:nvSpPr>
          <p:cNvPr id="2" name="TextBox 1"/>
          <p:cNvSpPr txBox="1"/>
          <p:nvPr/>
        </p:nvSpPr>
        <p:spPr>
          <a:xfrm>
            <a:off x="576694" y="436419"/>
            <a:ext cx="8567305" cy="4401205"/>
          </a:xfrm>
          <a:prstGeom prst="rect">
            <a:avLst/>
          </a:prstGeom>
          <a:solidFill>
            <a:schemeClr val="bg1"/>
          </a:solidFill>
        </p:spPr>
        <p:txBody>
          <a:bodyPr wrap="square" rtlCol="0">
            <a:spAutoFit/>
          </a:bodyPr>
          <a:lstStyle/>
          <a:p>
            <a:r>
              <a:rPr lang="en-US" sz="2800" dirty="0"/>
              <a:t>Write down which numbers you think are TRUE</a:t>
            </a:r>
          </a:p>
          <a:p>
            <a:endParaRPr lang="en-US" sz="2800" dirty="0"/>
          </a:p>
          <a:p>
            <a:pPr marL="514350" indent="-514350">
              <a:buAutoNum type="arabicParenR"/>
            </a:pPr>
            <a:r>
              <a:rPr lang="en-US" sz="2800" dirty="0"/>
              <a:t>Dickens wrote the poor law to show his readers how bad it was</a:t>
            </a:r>
          </a:p>
          <a:p>
            <a:pPr marL="514350" indent="-514350">
              <a:buAutoNum type="arabicParenR"/>
            </a:pPr>
            <a:r>
              <a:rPr lang="en-US" sz="2800" dirty="0"/>
              <a:t>Dickens wrote Oliver Twist in response to the poor law </a:t>
            </a:r>
          </a:p>
          <a:p>
            <a:pPr marL="514350" indent="-514350">
              <a:buAutoNum type="arabicParenR"/>
            </a:pPr>
            <a:r>
              <a:rPr lang="en-US" sz="2800" dirty="0"/>
              <a:t>This chapter shows the way the poor were little of by the rich </a:t>
            </a:r>
          </a:p>
          <a:p>
            <a:pPr marL="514350" indent="-514350">
              <a:buAutoNum type="arabicParenR"/>
            </a:pPr>
            <a:r>
              <a:rPr lang="en-US" sz="2800" dirty="0"/>
              <a:t>“Set his blood on fire” is a metaphor</a:t>
            </a:r>
          </a:p>
          <a:p>
            <a:pPr marL="514350" indent="-514350">
              <a:buAutoNum type="arabicParenR"/>
            </a:pPr>
            <a:endParaRPr lang="en-US" sz="2800" dirty="0"/>
          </a:p>
          <a:p>
            <a:endParaRPr lang="en-US" sz="2800" dirty="0"/>
          </a:p>
        </p:txBody>
      </p:sp>
    </p:spTree>
    <p:extLst>
      <p:ext uri="{BB962C8B-B14F-4D97-AF65-F5344CB8AC3E}">
        <p14:creationId xmlns:p14="http://schemas.microsoft.com/office/powerpoint/2010/main" val="3342457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73300" y="2465821"/>
            <a:ext cx="2189473" cy="19218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5"/>
          <a:stretch>
            <a:fillRect/>
          </a:stretch>
        </p:blipFill>
        <p:spPr>
          <a:xfrm>
            <a:off x="9673300" y="4636736"/>
            <a:ext cx="2189473" cy="1801091"/>
          </a:xfrm>
          <a:prstGeom prst="rect">
            <a:avLst/>
          </a:prstGeom>
        </p:spPr>
      </p:pic>
      <p:sp>
        <p:nvSpPr>
          <p:cNvPr id="2" name="TextBox 1"/>
          <p:cNvSpPr txBox="1"/>
          <p:nvPr/>
        </p:nvSpPr>
        <p:spPr>
          <a:xfrm>
            <a:off x="576694" y="436419"/>
            <a:ext cx="8567305" cy="5262979"/>
          </a:xfrm>
          <a:prstGeom prst="rect">
            <a:avLst/>
          </a:prstGeom>
          <a:solidFill>
            <a:schemeClr val="bg1"/>
          </a:solidFill>
        </p:spPr>
        <p:txBody>
          <a:bodyPr wrap="square" rtlCol="0">
            <a:spAutoFit/>
          </a:bodyPr>
          <a:lstStyle/>
          <a:p>
            <a:r>
              <a:rPr lang="en-US" sz="2800" dirty="0"/>
              <a:t>On your whiteboard write down which numbers you think are TRUE</a:t>
            </a:r>
          </a:p>
          <a:p>
            <a:endParaRPr lang="en-US" sz="2800" dirty="0"/>
          </a:p>
          <a:p>
            <a:pPr marL="514350" indent="-514350">
              <a:buAutoNum type="arabicParenR"/>
            </a:pPr>
            <a:r>
              <a:rPr lang="en-US" sz="2800" dirty="0"/>
              <a:t>Dickens wrote the poor law to show his readers how bad it was</a:t>
            </a:r>
          </a:p>
          <a:p>
            <a:pPr marL="514350" indent="-514350">
              <a:buAutoNum type="arabicParenR"/>
            </a:pPr>
            <a:r>
              <a:rPr lang="en-US" sz="2800" dirty="0">
                <a:solidFill>
                  <a:srgbClr val="FF0000"/>
                </a:solidFill>
              </a:rPr>
              <a:t>Dickens wrote Oliver Twist in response to the poor law </a:t>
            </a:r>
          </a:p>
          <a:p>
            <a:pPr marL="514350" indent="-514350">
              <a:buAutoNum type="arabicParenR"/>
            </a:pPr>
            <a:r>
              <a:rPr lang="en-US" sz="2800" dirty="0">
                <a:solidFill>
                  <a:srgbClr val="FF0000"/>
                </a:solidFill>
              </a:rPr>
              <a:t>This chapter shows the way the poor were little of by the rich </a:t>
            </a:r>
          </a:p>
          <a:p>
            <a:pPr marL="514350" indent="-514350">
              <a:buAutoNum type="arabicParenR"/>
            </a:pPr>
            <a:r>
              <a:rPr lang="en-US" sz="2800" dirty="0">
                <a:solidFill>
                  <a:srgbClr val="FF0000"/>
                </a:solidFill>
              </a:rPr>
              <a:t>“Set his blood on fire” is a metaphor</a:t>
            </a:r>
          </a:p>
          <a:p>
            <a:pPr marL="514350" indent="-514350">
              <a:buAutoNum type="arabicParenR"/>
            </a:pPr>
            <a:endParaRPr lang="en-US" sz="2800" dirty="0"/>
          </a:p>
          <a:p>
            <a:endParaRPr lang="en-US" sz="2800" dirty="0"/>
          </a:p>
        </p:txBody>
      </p:sp>
    </p:spTree>
    <p:extLst>
      <p:ext uri="{BB962C8B-B14F-4D97-AF65-F5344CB8AC3E}">
        <p14:creationId xmlns:p14="http://schemas.microsoft.com/office/powerpoint/2010/main" val="3409830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395899" y="1606839"/>
            <a:ext cx="7167809" cy="324758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tx1"/>
                </a:solidFill>
              </a:rPr>
              <a:t>DNA</a:t>
            </a:r>
          </a:p>
          <a:p>
            <a:pPr algn="ctr"/>
            <a:r>
              <a:rPr lang="en-US" sz="2400" dirty="0">
                <a:solidFill>
                  <a:schemeClr val="tx1"/>
                </a:solidFill>
              </a:rPr>
              <a:t>A pupil said “Being rich would be the best thing in the world. You would be so happy and everyone would look up to you.” </a:t>
            </a:r>
          </a:p>
          <a:p>
            <a:pPr algn="ctr"/>
            <a:endParaRPr lang="en-US" sz="2400" dirty="0">
              <a:solidFill>
                <a:schemeClr val="tx1"/>
              </a:solidFill>
            </a:endParaRPr>
          </a:p>
          <a:p>
            <a:pPr algn="ctr"/>
            <a:r>
              <a:rPr lang="en-US" sz="2400" dirty="0">
                <a:solidFill>
                  <a:schemeClr val="tx1"/>
                </a:solidFill>
              </a:rPr>
              <a:t>To what extent do you agree? </a:t>
            </a:r>
          </a:p>
          <a:p>
            <a:pPr algn="ctr"/>
            <a:endParaRPr lang="en-US" sz="2400" dirty="0">
              <a:solidFill>
                <a:schemeClr val="tx1"/>
              </a:solidFill>
            </a:endParaRPr>
          </a:p>
          <a:p>
            <a:pPr algn="ctr"/>
            <a:r>
              <a:rPr lang="en-US" sz="2400" dirty="0">
                <a:solidFill>
                  <a:schemeClr val="tx1"/>
                </a:solidFill>
              </a:rPr>
              <a:t>Challenge: Can you think of any examples to support your response?</a:t>
            </a:r>
          </a:p>
        </p:txBody>
      </p:sp>
      <p:sp>
        <p:nvSpPr>
          <p:cNvPr id="7" name="TextBox 6"/>
          <p:cNvSpPr txBox="1"/>
          <p:nvPr/>
        </p:nvSpPr>
        <p:spPr>
          <a:xfrm>
            <a:off x="10719582" y="998274"/>
            <a:ext cx="1085311" cy="369332"/>
          </a:xfrm>
          <a:prstGeom prst="rect">
            <a:avLst/>
          </a:prstGeom>
          <a:solidFill>
            <a:schemeClr val="bg1"/>
          </a:solidFill>
        </p:spPr>
        <p:txBody>
          <a:bodyPr wrap="square" rtlCol="0">
            <a:spAutoFit/>
          </a:bodyPr>
          <a:lstStyle/>
          <a:p>
            <a:endParaRPr lang="en-GB" dirty="0"/>
          </a:p>
        </p:txBody>
      </p:sp>
      <p:pic>
        <p:nvPicPr>
          <p:cNvPr id="9" name="Picture 8"/>
          <p:cNvPicPr>
            <a:picLocks noChangeAspect="1"/>
          </p:cNvPicPr>
          <p:nvPr/>
        </p:nvPicPr>
        <p:blipFill>
          <a:blip r:embed="rId2"/>
          <a:stretch>
            <a:fillRect/>
          </a:stretch>
        </p:blipFill>
        <p:spPr>
          <a:xfrm>
            <a:off x="9673300" y="2465821"/>
            <a:ext cx="2189473" cy="1921822"/>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12" name="Picture 11"/>
          <p:cNvPicPr>
            <a:picLocks noChangeAspect="1"/>
          </p:cNvPicPr>
          <p:nvPr/>
        </p:nvPicPr>
        <p:blipFill>
          <a:blip r:embed="rId4"/>
          <a:stretch>
            <a:fillRect/>
          </a:stretch>
        </p:blipFill>
        <p:spPr>
          <a:xfrm>
            <a:off x="9673300" y="4636736"/>
            <a:ext cx="2189473" cy="1801091"/>
          </a:xfrm>
          <a:prstGeom prst="rect">
            <a:avLst/>
          </a:prstGeom>
        </p:spPr>
      </p:pic>
    </p:spTree>
    <p:extLst>
      <p:ext uri="{BB962C8B-B14F-4D97-AF65-F5344CB8AC3E}">
        <p14:creationId xmlns:p14="http://schemas.microsoft.com/office/powerpoint/2010/main" val="3403283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673300" y="2465821"/>
            <a:ext cx="2189473" cy="192182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4"/>
          <a:stretch>
            <a:fillRect/>
          </a:stretch>
        </p:blipFill>
        <p:spPr>
          <a:xfrm>
            <a:off x="9673300" y="4636736"/>
            <a:ext cx="2189473" cy="1801091"/>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846063928"/>
              </p:ext>
            </p:extLst>
          </p:nvPr>
        </p:nvGraphicFramePr>
        <p:xfrm>
          <a:off x="329227" y="2165532"/>
          <a:ext cx="8881035" cy="4444221"/>
        </p:xfrm>
        <a:graphic>
          <a:graphicData uri="http://schemas.openxmlformats.org/drawingml/2006/table">
            <a:tbl>
              <a:tblPr firstRow="1" bandRow="1">
                <a:tableStyleId>{5C22544A-7EE6-4342-B048-85BDC9FD1C3A}</a:tableStyleId>
              </a:tblPr>
              <a:tblGrid>
                <a:gridCol w="3195332">
                  <a:extLst>
                    <a:ext uri="{9D8B030D-6E8A-4147-A177-3AD203B41FA5}">
                      <a16:colId xmlns:a16="http://schemas.microsoft.com/office/drawing/2014/main" val="70928685"/>
                    </a:ext>
                  </a:extLst>
                </a:gridCol>
                <a:gridCol w="2725358">
                  <a:extLst>
                    <a:ext uri="{9D8B030D-6E8A-4147-A177-3AD203B41FA5}">
                      <a16:colId xmlns:a16="http://schemas.microsoft.com/office/drawing/2014/main" val="4234017701"/>
                    </a:ext>
                  </a:extLst>
                </a:gridCol>
                <a:gridCol w="2960345">
                  <a:extLst>
                    <a:ext uri="{9D8B030D-6E8A-4147-A177-3AD203B41FA5}">
                      <a16:colId xmlns:a16="http://schemas.microsoft.com/office/drawing/2014/main" val="119103581"/>
                    </a:ext>
                  </a:extLst>
                </a:gridCol>
              </a:tblGrid>
              <a:tr h="1070247">
                <a:tc>
                  <a:txBody>
                    <a:bodyPr/>
                    <a:lstStyle/>
                    <a:p>
                      <a:pPr algn="ctr"/>
                      <a:r>
                        <a:rPr lang="en-US" b="1" u="sng" dirty="0">
                          <a:solidFill>
                            <a:schemeClr val="tx1"/>
                          </a:solidFill>
                        </a:rPr>
                        <a:t>New word</a:t>
                      </a:r>
                      <a:r>
                        <a:rPr lang="en-US" b="1" u="sng" baseline="0" dirty="0">
                          <a:solidFill>
                            <a:schemeClr val="tx1"/>
                          </a:solidFill>
                        </a:rPr>
                        <a:t> and DD</a:t>
                      </a:r>
                    </a:p>
                    <a:p>
                      <a:pPr algn="l"/>
                      <a:r>
                        <a:rPr lang="en-US" b="1" u="none" baseline="0" dirty="0">
                          <a:solidFill>
                            <a:schemeClr val="tx1"/>
                          </a:solidFill>
                        </a:rPr>
                        <a:t>Sojourning  </a:t>
                      </a:r>
                      <a:r>
                        <a:rPr lang="en-US" b="0" u="none" baseline="0" dirty="0">
                          <a:solidFill>
                            <a:schemeClr val="tx1"/>
                          </a:solidFill>
                        </a:rPr>
                        <a:t>– Staying somewhere temporarily </a:t>
                      </a:r>
                      <a:endParaRPr lang="en-US" b="1" u="none" baseline="0" dirty="0">
                        <a:solidFill>
                          <a:schemeClr val="tx1"/>
                        </a:solidFill>
                      </a:endParaRPr>
                    </a:p>
                  </a:txBody>
                  <a:tcPr>
                    <a:solidFill>
                      <a:schemeClr val="bg2"/>
                    </a:solidFill>
                  </a:tcPr>
                </a:tc>
                <a:tc>
                  <a:txBody>
                    <a:bodyPr/>
                    <a:lstStyle/>
                    <a:p>
                      <a:pPr algn="ctr"/>
                      <a:r>
                        <a:rPr lang="en-US" u="sng" dirty="0">
                          <a:solidFill>
                            <a:schemeClr val="tx1"/>
                          </a:solidFill>
                        </a:rPr>
                        <a:t>Your definition </a:t>
                      </a:r>
                      <a:endParaRPr lang="en-GB" u="sng" dirty="0">
                        <a:solidFill>
                          <a:schemeClr val="tx1"/>
                        </a:solidFill>
                      </a:endParaRPr>
                    </a:p>
                  </a:txBody>
                  <a:tcPr>
                    <a:solidFill>
                      <a:schemeClr val="bg2"/>
                    </a:solidFill>
                  </a:tcPr>
                </a:tc>
                <a:tc>
                  <a:txBody>
                    <a:bodyPr/>
                    <a:lstStyle/>
                    <a:p>
                      <a:pPr algn="ctr"/>
                      <a:r>
                        <a:rPr lang="en-US" u="sng" dirty="0">
                          <a:solidFill>
                            <a:schemeClr val="tx1"/>
                          </a:solidFill>
                        </a:rPr>
                        <a:t>Synonym </a:t>
                      </a:r>
                      <a:endParaRPr lang="en-GB" u="sng" dirty="0">
                        <a:solidFill>
                          <a:schemeClr val="tx1"/>
                        </a:solidFill>
                      </a:endParaRPr>
                    </a:p>
                  </a:txBody>
                  <a:tcPr>
                    <a:solidFill>
                      <a:schemeClr val="bg2"/>
                    </a:solidFill>
                  </a:tcPr>
                </a:tc>
                <a:extLst>
                  <a:ext uri="{0D108BD9-81ED-4DB2-BD59-A6C34878D82A}">
                    <a16:rowId xmlns:a16="http://schemas.microsoft.com/office/drawing/2014/main" val="1567021936"/>
                  </a:ext>
                </a:extLst>
              </a:tr>
              <a:tr h="1001187">
                <a:tc>
                  <a:txBody>
                    <a:bodyPr/>
                    <a:lstStyle/>
                    <a:p>
                      <a:r>
                        <a:rPr lang="en-US" b="1" dirty="0"/>
                        <a:t>Interment</a:t>
                      </a:r>
                      <a:r>
                        <a:rPr lang="en-US" b="1" baseline="0" dirty="0"/>
                        <a:t>- </a:t>
                      </a:r>
                      <a:r>
                        <a:rPr lang="en-US" b="0" baseline="0" dirty="0"/>
                        <a:t>the burial of a corpse in a grave or tomb, typically with funeral rites</a:t>
                      </a:r>
                      <a:endParaRPr lang="en-GB" b="0" dirty="0"/>
                    </a:p>
                  </a:txBody>
                  <a:tcPr>
                    <a:solidFill>
                      <a:schemeClr val="bg2"/>
                    </a:solidFill>
                  </a:tcPr>
                </a:tc>
                <a:tc>
                  <a:txBody>
                    <a:bodyPr/>
                    <a:lstStyle/>
                    <a:p>
                      <a:endParaRPr lang="en-GB" dirty="0"/>
                    </a:p>
                  </a:txBody>
                  <a:tcPr>
                    <a:solidFill>
                      <a:schemeClr val="bg2"/>
                    </a:solidFill>
                  </a:tcPr>
                </a:tc>
                <a:tc>
                  <a:txBody>
                    <a:bodyPr/>
                    <a:lstStyle/>
                    <a:p>
                      <a:pPr algn="ctr"/>
                      <a:endParaRPr lang="en-GB" b="1" u="sng" dirty="0">
                        <a:solidFill>
                          <a:schemeClr val="tx1"/>
                        </a:solidFill>
                      </a:endParaRPr>
                    </a:p>
                  </a:txBody>
                  <a:tcPr>
                    <a:solidFill>
                      <a:schemeClr val="bg2"/>
                    </a:solidFill>
                  </a:tcPr>
                </a:tc>
                <a:extLst>
                  <a:ext uri="{0D108BD9-81ED-4DB2-BD59-A6C34878D82A}">
                    <a16:rowId xmlns:a16="http://schemas.microsoft.com/office/drawing/2014/main" val="2427866919"/>
                  </a:ext>
                </a:extLst>
              </a:tr>
              <a:tr h="1001187">
                <a:tc>
                  <a:txBody>
                    <a:bodyPr/>
                    <a:lstStyle/>
                    <a:p>
                      <a:r>
                        <a:rPr lang="en-US" b="1" dirty="0"/>
                        <a:t>Malicious  -</a:t>
                      </a:r>
                      <a:r>
                        <a:rPr lang="en-US" b="1" baseline="0" dirty="0"/>
                        <a:t> </a:t>
                      </a:r>
                      <a:r>
                        <a:rPr lang="en-US" b="0" baseline="0" dirty="0"/>
                        <a:t>intending or intended to do harm</a:t>
                      </a:r>
                      <a:endParaRPr lang="en-GB" b="0" dirty="0"/>
                    </a:p>
                  </a:txBody>
                  <a:tcPr>
                    <a:solidFill>
                      <a:schemeClr val="bg2"/>
                    </a:solidFill>
                  </a:tcPr>
                </a:tc>
                <a:tc>
                  <a:txBody>
                    <a:bodyPr/>
                    <a:lstStyle/>
                    <a:p>
                      <a:endParaRPr lang="en-GB" dirty="0"/>
                    </a:p>
                  </a:txBody>
                  <a:tcPr>
                    <a:solidFill>
                      <a:schemeClr val="bg2"/>
                    </a:solidFill>
                  </a:tcPr>
                </a:tc>
                <a:tc>
                  <a:txBody>
                    <a:bodyPr/>
                    <a:lstStyle/>
                    <a:p>
                      <a:pPr algn="ctr"/>
                      <a:endParaRPr lang="en-GB" b="1" u="sng" dirty="0">
                        <a:solidFill>
                          <a:schemeClr val="tx1"/>
                        </a:solidFill>
                      </a:endParaRPr>
                    </a:p>
                  </a:txBody>
                  <a:tcPr>
                    <a:solidFill>
                      <a:schemeClr val="bg2"/>
                    </a:solidFill>
                  </a:tcPr>
                </a:tc>
                <a:extLst>
                  <a:ext uri="{0D108BD9-81ED-4DB2-BD59-A6C34878D82A}">
                    <a16:rowId xmlns:a16="http://schemas.microsoft.com/office/drawing/2014/main" val="3934231148"/>
                  </a:ext>
                </a:extLst>
              </a:tr>
              <a:tr h="1001187">
                <a:tc>
                  <a:txBody>
                    <a:bodyPr/>
                    <a:lstStyle/>
                    <a:p>
                      <a:r>
                        <a:rPr lang="en-US" sz="1800" b="1" dirty="0"/>
                        <a:t>Bureaucracies -</a:t>
                      </a:r>
                      <a:r>
                        <a:rPr lang="en-US" sz="1600" b="0" i="0" kern="1200" dirty="0">
                          <a:solidFill>
                            <a:schemeClr val="dk1"/>
                          </a:solidFill>
                          <a:effectLst/>
                          <a:latin typeface="+mn-lt"/>
                          <a:ea typeface="+mn-ea"/>
                          <a:cs typeface="+mn-cs"/>
                        </a:rPr>
                        <a:t>The structure and set of rules that control the activities of people that work for large </a:t>
                      </a:r>
                      <a:r>
                        <a:rPr lang="en-US" sz="1600" b="0" i="0" kern="1200" dirty="0" err="1">
                          <a:solidFill>
                            <a:schemeClr val="dk1"/>
                          </a:solidFill>
                          <a:effectLst/>
                          <a:latin typeface="+mn-lt"/>
                          <a:ea typeface="+mn-ea"/>
                          <a:cs typeface="+mn-cs"/>
                        </a:rPr>
                        <a:t>organisations</a:t>
                      </a:r>
                      <a:r>
                        <a:rPr lang="en-US" sz="1600" b="0" i="0" kern="1200" dirty="0">
                          <a:solidFill>
                            <a:schemeClr val="dk1"/>
                          </a:solidFill>
                          <a:effectLst/>
                          <a:latin typeface="+mn-lt"/>
                          <a:ea typeface="+mn-ea"/>
                          <a:cs typeface="+mn-cs"/>
                        </a:rPr>
                        <a:t> and </a:t>
                      </a:r>
                      <a:r>
                        <a:rPr lang="en-US" sz="1800" b="0" i="0" kern="1200" dirty="0">
                          <a:solidFill>
                            <a:schemeClr val="dk1"/>
                          </a:solidFill>
                          <a:effectLst/>
                          <a:latin typeface="+mn-lt"/>
                          <a:ea typeface="+mn-ea"/>
                          <a:cs typeface="+mn-cs"/>
                        </a:rPr>
                        <a:t>governments</a:t>
                      </a:r>
                      <a:endParaRPr lang="en-GB" b="1" dirty="0"/>
                    </a:p>
                  </a:txBody>
                  <a:tcPr>
                    <a:solidFill>
                      <a:schemeClr val="bg2"/>
                    </a:solidFill>
                  </a:tcPr>
                </a:tc>
                <a:tc>
                  <a:txBody>
                    <a:bodyPr/>
                    <a:lstStyle/>
                    <a:p>
                      <a:endParaRPr lang="en-GB" dirty="0"/>
                    </a:p>
                  </a:txBody>
                  <a:tcPr>
                    <a:solidFill>
                      <a:schemeClr val="bg2"/>
                    </a:solidFill>
                  </a:tcPr>
                </a:tc>
                <a:tc>
                  <a:txBody>
                    <a:bodyPr/>
                    <a:lstStyle/>
                    <a:p>
                      <a:pPr algn="ctr"/>
                      <a:endParaRPr lang="en-GB" b="1" u="sng" dirty="0">
                        <a:solidFill>
                          <a:schemeClr val="tx1"/>
                        </a:solidFill>
                      </a:endParaRPr>
                    </a:p>
                  </a:txBody>
                  <a:tcPr>
                    <a:solidFill>
                      <a:schemeClr val="bg2"/>
                    </a:solidFill>
                  </a:tcPr>
                </a:tc>
                <a:extLst>
                  <a:ext uri="{0D108BD9-81ED-4DB2-BD59-A6C34878D82A}">
                    <a16:rowId xmlns:a16="http://schemas.microsoft.com/office/drawing/2014/main" val="3907872462"/>
                  </a:ext>
                </a:extLst>
              </a:tr>
            </a:tbl>
          </a:graphicData>
        </a:graphic>
      </p:graphicFrame>
      <p:pic>
        <p:nvPicPr>
          <p:cNvPr id="7" name="Picture 6">
            <a:extLst>
              <a:ext uri="{FF2B5EF4-FFF2-40B4-BE49-F238E27FC236}">
                <a16:creationId xmlns:a16="http://schemas.microsoft.com/office/drawing/2014/main" id="{084C6CB4-9864-4C14-A456-0C2F4ACD968A}"/>
              </a:ext>
            </a:extLst>
          </p:cNvPr>
          <p:cNvPicPr>
            <a:picLocks noChangeAspect="1"/>
          </p:cNvPicPr>
          <p:nvPr/>
        </p:nvPicPr>
        <p:blipFill>
          <a:blip r:embed="rId5"/>
          <a:stretch>
            <a:fillRect/>
          </a:stretch>
        </p:blipFill>
        <p:spPr>
          <a:xfrm>
            <a:off x="676151" y="0"/>
            <a:ext cx="7554803" cy="2134364"/>
          </a:xfrm>
          <a:prstGeom prst="rect">
            <a:avLst/>
          </a:prstGeom>
        </p:spPr>
      </p:pic>
    </p:spTree>
    <p:extLst>
      <p:ext uri="{BB962C8B-B14F-4D97-AF65-F5344CB8AC3E}">
        <p14:creationId xmlns:p14="http://schemas.microsoft.com/office/powerpoint/2010/main" val="3530622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73300" y="2465821"/>
            <a:ext cx="2189473" cy="19218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5"/>
          <a:stretch>
            <a:fillRect/>
          </a:stretch>
        </p:blipFill>
        <p:spPr>
          <a:xfrm>
            <a:off x="9673300" y="4636736"/>
            <a:ext cx="2189473" cy="1801091"/>
          </a:xfrm>
          <a:prstGeom prst="rect">
            <a:avLst/>
          </a:prstGeom>
        </p:spPr>
      </p:pic>
      <p:sp>
        <p:nvSpPr>
          <p:cNvPr id="2" name="TextBox 1"/>
          <p:cNvSpPr txBox="1"/>
          <p:nvPr/>
        </p:nvSpPr>
        <p:spPr>
          <a:xfrm>
            <a:off x="618898" y="394216"/>
            <a:ext cx="8229600" cy="523220"/>
          </a:xfrm>
          <a:prstGeom prst="rect">
            <a:avLst/>
          </a:prstGeom>
          <a:solidFill>
            <a:schemeClr val="bg2"/>
          </a:solidFill>
        </p:spPr>
        <p:txBody>
          <a:bodyPr wrap="square" rtlCol="0">
            <a:spAutoFit/>
          </a:bodyPr>
          <a:lstStyle/>
          <a:p>
            <a:r>
              <a:rPr lang="en-US" sz="2800" dirty="0"/>
              <a:t>Learning Journey</a:t>
            </a:r>
            <a:endParaRPr lang="en-US" sz="2800" dirty="0">
              <a:solidFill>
                <a:schemeClr val="accent2"/>
              </a:solidFill>
            </a:endParaRPr>
          </a:p>
        </p:txBody>
      </p:sp>
      <p:graphicFrame>
        <p:nvGraphicFramePr>
          <p:cNvPr id="7" name="Content Placeholder 5">
            <a:extLst>
              <a:ext uri="{FF2B5EF4-FFF2-40B4-BE49-F238E27FC236}">
                <a16:creationId xmlns:a16="http://schemas.microsoft.com/office/drawing/2014/main" id="{897D0948-A9D9-4C35-893A-F2DCFE9A461F}"/>
              </a:ext>
            </a:extLst>
          </p:cNvPr>
          <p:cNvGraphicFramePr>
            <a:graphicFrameLocks/>
          </p:cNvGraphicFramePr>
          <p:nvPr/>
        </p:nvGraphicFramePr>
        <p:xfrm>
          <a:off x="618898" y="1294229"/>
          <a:ext cx="8792388" cy="483193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161717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73300" y="2465821"/>
            <a:ext cx="2189473" cy="19218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5"/>
          <a:stretch>
            <a:fillRect/>
          </a:stretch>
        </p:blipFill>
        <p:spPr>
          <a:xfrm>
            <a:off x="9673300" y="4636736"/>
            <a:ext cx="2189473" cy="1801091"/>
          </a:xfrm>
          <a:prstGeom prst="rect">
            <a:avLst/>
          </a:prstGeom>
        </p:spPr>
      </p:pic>
      <p:sp>
        <p:nvSpPr>
          <p:cNvPr id="2" name="TextBox 1"/>
          <p:cNvSpPr txBox="1"/>
          <p:nvPr/>
        </p:nvSpPr>
        <p:spPr>
          <a:xfrm>
            <a:off x="851015" y="514136"/>
            <a:ext cx="8515054" cy="2677656"/>
          </a:xfrm>
          <a:prstGeom prst="rect">
            <a:avLst/>
          </a:prstGeom>
          <a:solidFill>
            <a:schemeClr val="bg2"/>
          </a:solidFill>
        </p:spPr>
        <p:txBody>
          <a:bodyPr wrap="square" rtlCol="0">
            <a:spAutoFit/>
          </a:bodyPr>
          <a:lstStyle/>
          <a:p>
            <a:pPr algn="ctr"/>
            <a:r>
              <a:rPr lang="en-US" sz="2800" b="1" u="sng" dirty="0"/>
              <a:t>Contiguous read</a:t>
            </a:r>
          </a:p>
          <a:p>
            <a:pPr algn="ctr"/>
            <a:endParaRPr lang="en-US" sz="2800" b="1" u="sng" dirty="0"/>
          </a:p>
          <a:p>
            <a:pPr algn="ctr"/>
            <a:r>
              <a:rPr lang="en-US" sz="2800" dirty="0"/>
              <a:t>We will now read chapter 6</a:t>
            </a:r>
          </a:p>
          <a:p>
            <a:pPr algn="ctr"/>
            <a:endParaRPr lang="en-US" sz="2800" dirty="0"/>
          </a:p>
          <a:p>
            <a:pPr algn="ctr"/>
            <a:r>
              <a:rPr lang="en-US" sz="2800" dirty="0"/>
              <a:t>This is available on pages 37-40 of the copy of the text your teacher has uploaded for you</a:t>
            </a:r>
          </a:p>
        </p:txBody>
      </p:sp>
    </p:spTree>
    <p:extLst>
      <p:ext uri="{BB962C8B-B14F-4D97-AF65-F5344CB8AC3E}">
        <p14:creationId xmlns:p14="http://schemas.microsoft.com/office/powerpoint/2010/main" val="34761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a:ln w="38100">
            <a:solidFill>
              <a:schemeClr val="tx1"/>
            </a:solidFill>
          </a:ln>
        </p:spPr>
        <p:txBody>
          <a:bodyPr>
            <a:normAutofit/>
          </a:bodyPr>
          <a:lstStyle/>
          <a:p>
            <a:r>
              <a:rPr lang="en-GB" dirty="0"/>
              <a:t>Cornell Notes</a:t>
            </a:r>
          </a:p>
        </p:txBody>
      </p:sp>
      <p:sp>
        <p:nvSpPr>
          <p:cNvPr id="4" name="Content Placeholder 3"/>
          <p:cNvSpPr>
            <a:spLocks noGrp="1"/>
          </p:cNvSpPr>
          <p:nvPr>
            <p:ph sz="half" idx="1"/>
          </p:nvPr>
        </p:nvSpPr>
        <p:spPr>
          <a:xfrm>
            <a:off x="838199" y="1825624"/>
            <a:ext cx="5221637" cy="4764011"/>
          </a:xfrm>
          <a:solidFill>
            <a:schemeClr val="bg1"/>
          </a:solidFill>
        </p:spPr>
        <p:txBody>
          <a:bodyPr>
            <a:normAutofit/>
          </a:bodyPr>
          <a:lstStyle/>
          <a:p>
            <a:pPr marL="0" indent="0">
              <a:buNone/>
            </a:pPr>
            <a:endParaRPr lang="en-GB" dirty="0"/>
          </a:p>
        </p:txBody>
      </p:sp>
      <p:sp>
        <p:nvSpPr>
          <p:cNvPr id="5" name="Content Placeholder 4"/>
          <p:cNvSpPr>
            <a:spLocks noGrp="1"/>
          </p:cNvSpPr>
          <p:nvPr>
            <p:ph sz="half" idx="2"/>
          </p:nvPr>
        </p:nvSpPr>
        <p:spPr>
          <a:xfrm>
            <a:off x="6172200" y="1825625"/>
            <a:ext cx="5181600" cy="4764010"/>
          </a:xfrm>
          <a:solidFill>
            <a:schemeClr val="bg1">
              <a:lumMod val="95000"/>
            </a:schemeClr>
          </a:solidFill>
        </p:spPr>
        <p:txBody>
          <a:bodyPr>
            <a:normAutofit/>
          </a:bodyPr>
          <a:lstStyle/>
          <a:p>
            <a:pPr marL="0" indent="0">
              <a:buNone/>
            </a:pPr>
            <a:endParaRPr lang="en-GB" dirty="0"/>
          </a:p>
          <a:p>
            <a:pPr marL="0" indent="0">
              <a:buNone/>
            </a:pPr>
            <a:r>
              <a:rPr lang="en-GB" dirty="0"/>
              <a:t>Complete the notes summary for Chapter 6</a:t>
            </a:r>
          </a:p>
          <a:p>
            <a:pPr marL="0" indent="0">
              <a:buNone/>
            </a:pPr>
            <a:endParaRPr lang="en-GB" dirty="0"/>
          </a:p>
          <a:p>
            <a:pPr marL="0" indent="0">
              <a:buNone/>
            </a:pPr>
            <a:endParaRPr lang="en-GB" dirty="0"/>
          </a:p>
        </p:txBody>
      </p:sp>
      <p:pic>
        <p:nvPicPr>
          <p:cNvPr id="3" name="Picture 2"/>
          <p:cNvPicPr>
            <a:picLocks noChangeAspect="1"/>
          </p:cNvPicPr>
          <p:nvPr/>
        </p:nvPicPr>
        <p:blipFill>
          <a:blip r:embed="rId2"/>
          <a:stretch>
            <a:fillRect/>
          </a:stretch>
        </p:blipFill>
        <p:spPr>
          <a:xfrm>
            <a:off x="1240510" y="1825625"/>
            <a:ext cx="4376979" cy="4764011"/>
          </a:xfrm>
          <a:prstGeom prst="rect">
            <a:avLst/>
          </a:prstGeom>
        </p:spPr>
      </p:pic>
    </p:spTree>
    <p:extLst>
      <p:ext uri="{BB962C8B-B14F-4D97-AF65-F5344CB8AC3E}">
        <p14:creationId xmlns:p14="http://schemas.microsoft.com/office/powerpoint/2010/main" val="1866149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73300" y="2465821"/>
            <a:ext cx="2189473" cy="19218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5"/>
          <a:stretch>
            <a:fillRect/>
          </a:stretch>
        </p:blipFill>
        <p:spPr>
          <a:xfrm>
            <a:off x="9673300" y="4636736"/>
            <a:ext cx="2189473" cy="1801091"/>
          </a:xfrm>
          <a:prstGeom prst="rect">
            <a:avLst/>
          </a:prstGeom>
        </p:spPr>
      </p:pic>
      <p:sp>
        <p:nvSpPr>
          <p:cNvPr id="2" name="TextBox 1"/>
          <p:cNvSpPr txBox="1"/>
          <p:nvPr/>
        </p:nvSpPr>
        <p:spPr>
          <a:xfrm>
            <a:off x="851015" y="514135"/>
            <a:ext cx="8451247" cy="3662541"/>
          </a:xfrm>
          <a:prstGeom prst="rect">
            <a:avLst/>
          </a:prstGeom>
          <a:solidFill>
            <a:schemeClr val="bg2"/>
          </a:solidFill>
        </p:spPr>
        <p:txBody>
          <a:bodyPr wrap="square" rtlCol="0">
            <a:spAutoFit/>
          </a:bodyPr>
          <a:lstStyle/>
          <a:p>
            <a:pPr algn="ctr"/>
            <a:r>
              <a:rPr lang="en-US" sz="2800" dirty="0"/>
              <a:t>In this chapter Dickens is strongly emphasizing one of his key messages. Think back to our previous lessons and look at today’s title. </a:t>
            </a:r>
          </a:p>
          <a:p>
            <a:pPr algn="ctr"/>
            <a:endParaRPr lang="en-US" sz="2800" dirty="0"/>
          </a:p>
          <a:p>
            <a:pPr marL="514350" indent="-514350" algn="ctr">
              <a:buAutoNum type="arabicPeriod"/>
            </a:pPr>
            <a:r>
              <a:rPr lang="en-US" sz="2800" dirty="0"/>
              <a:t>What can you remember about the poor law? </a:t>
            </a:r>
          </a:p>
          <a:p>
            <a:pPr marL="514350" indent="-514350" algn="ctr">
              <a:buAutoNum type="arabicPeriod"/>
            </a:pPr>
            <a:r>
              <a:rPr lang="en-US" sz="2800" dirty="0"/>
              <a:t>What do you think this message might be?</a:t>
            </a:r>
          </a:p>
          <a:p>
            <a:pPr algn="ctr"/>
            <a:endParaRPr lang="en-US" sz="2800" dirty="0"/>
          </a:p>
          <a:p>
            <a:pPr algn="ctr"/>
            <a:endParaRPr lang="en-US" sz="3600" b="1" dirty="0"/>
          </a:p>
        </p:txBody>
      </p:sp>
    </p:spTree>
    <p:extLst>
      <p:ext uri="{BB962C8B-B14F-4D97-AF65-F5344CB8AC3E}">
        <p14:creationId xmlns:p14="http://schemas.microsoft.com/office/powerpoint/2010/main" val="363334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73300" y="2465821"/>
            <a:ext cx="2189473" cy="19218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5"/>
          <a:stretch>
            <a:fillRect/>
          </a:stretch>
        </p:blipFill>
        <p:spPr>
          <a:xfrm>
            <a:off x="9673300" y="4636736"/>
            <a:ext cx="2189473" cy="1801091"/>
          </a:xfrm>
          <a:prstGeom prst="rect">
            <a:avLst/>
          </a:prstGeom>
        </p:spPr>
      </p:pic>
      <p:sp>
        <p:nvSpPr>
          <p:cNvPr id="2" name="TextBox 1"/>
          <p:cNvSpPr txBox="1"/>
          <p:nvPr/>
        </p:nvSpPr>
        <p:spPr>
          <a:xfrm>
            <a:off x="604831" y="1233307"/>
            <a:ext cx="8515054" cy="4832092"/>
          </a:xfrm>
          <a:prstGeom prst="rect">
            <a:avLst/>
          </a:prstGeom>
          <a:solidFill>
            <a:schemeClr val="bg2"/>
          </a:solidFill>
        </p:spPr>
        <p:txBody>
          <a:bodyPr wrap="square" rtlCol="0">
            <a:spAutoFit/>
          </a:bodyPr>
          <a:lstStyle/>
          <a:p>
            <a:pPr algn="ctr"/>
            <a:endParaRPr lang="en-US" sz="2800" dirty="0"/>
          </a:p>
          <a:p>
            <a:pPr algn="ctr"/>
            <a:r>
              <a:rPr lang="en-US" sz="2800" dirty="0"/>
              <a:t>The cruelty of institutions and bureaucracies toward the unfortunate is perhaps the leading theme of Oliver Twist, and essentially what makes it a social novel. Dickens wrote the book largely in response to the Poor Law Amendment Act of 1834, which represented the government's both passive and active cruelty to the poor and helpless.</a:t>
            </a:r>
          </a:p>
          <a:p>
            <a:pPr algn="ctr"/>
            <a:endParaRPr lang="en-US" sz="2800" dirty="0"/>
          </a:p>
          <a:p>
            <a:pPr algn="ctr"/>
            <a:r>
              <a:rPr lang="en-US" sz="2800" dirty="0"/>
              <a:t>Can you find any examples from the text? </a:t>
            </a:r>
          </a:p>
          <a:p>
            <a:pPr algn="ctr"/>
            <a:endParaRPr lang="en-US" sz="2800" dirty="0"/>
          </a:p>
        </p:txBody>
      </p:sp>
    </p:spTree>
    <p:extLst>
      <p:ext uri="{BB962C8B-B14F-4D97-AF65-F5344CB8AC3E}">
        <p14:creationId xmlns:p14="http://schemas.microsoft.com/office/powerpoint/2010/main" val="492118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47851" y="333375"/>
            <a:ext cx="7993063" cy="5327650"/>
          </a:xfrm>
        </p:spPr>
        <p:txBody>
          <a:bodyPr anchor="ctr"/>
          <a:lstStyle/>
          <a:p>
            <a:r>
              <a:rPr lang="en-GB" altLang="en-US" sz="4000" dirty="0"/>
              <a:t>“who had been perfectly inconsolable during the previous illness…conversing together with as much freedom and gaiety”</a:t>
            </a:r>
          </a:p>
        </p:txBody>
      </p:sp>
      <p:sp>
        <p:nvSpPr>
          <p:cNvPr id="2051" name="Rectangle 3"/>
          <p:cNvSpPr>
            <a:spLocks noGrp="1" noChangeArrowheads="1"/>
          </p:cNvSpPr>
          <p:nvPr>
            <p:ph type="subTitle" idx="1"/>
          </p:nvPr>
        </p:nvSpPr>
        <p:spPr>
          <a:xfrm>
            <a:off x="2640013" y="4365625"/>
            <a:ext cx="6400800" cy="3048000"/>
          </a:xfrm>
        </p:spPr>
        <p:txBody>
          <a:bodyPr/>
          <a:lstStyle/>
          <a:p>
            <a:r>
              <a:rPr lang="en-GB" altLang="en-US" sz="3200" b="1" dirty="0"/>
              <a:t>Dickens describes rich as greedy because they all cry whilst person alive, but happy on death.</a:t>
            </a:r>
            <a:r>
              <a:rPr lang="en-GB" altLang="en-US" sz="3200" dirty="0"/>
              <a:t> </a:t>
            </a:r>
          </a:p>
        </p:txBody>
      </p:sp>
      <p:sp>
        <p:nvSpPr>
          <p:cNvPr id="2" name="Oval 1"/>
          <p:cNvSpPr/>
          <p:nvPr/>
        </p:nvSpPr>
        <p:spPr>
          <a:xfrm>
            <a:off x="364181" y="282437"/>
            <a:ext cx="2710324" cy="173396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srgbClr val="FF0000"/>
                </a:solidFill>
              </a:rPr>
              <a:t>Each quote helps to show us the intention of the writer</a:t>
            </a:r>
            <a:endParaRPr lang="en-GB" dirty="0">
              <a:solidFill>
                <a:srgbClr val="FF0000"/>
              </a:solidFill>
            </a:endParaRPr>
          </a:p>
        </p:txBody>
      </p:sp>
    </p:spTree>
    <p:extLst>
      <p:ext uri="{BB962C8B-B14F-4D97-AF65-F5344CB8AC3E}">
        <p14:creationId xmlns:p14="http://schemas.microsoft.com/office/powerpoint/2010/main" val="625762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down)">
                                      <p:cBhvr>
                                        <p:cTn id="7" dur="580">
                                          <p:stCondLst>
                                            <p:cond delay="0"/>
                                          </p:stCondLst>
                                        </p:cTn>
                                        <p:tgtEl>
                                          <p:spTgt spid="2051">
                                            <p:txEl>
                                              <p:pRg st="0" end="0"/>
                                            </p:txEl>
                                          </p:spTgt>
                                        </p:tgtEl>
                                      </p:cBhvr>
                                    </p:animEffect>
                                    <p:anim calcmode="lin" valueType="num">
                                      <p:cBhvr>
                                        <p:cTn id="8" dur="1822" tmFilter="0,0; 0.14,0.36; 0.43,0.73; 0.71,0.91; 1.0,1.0">
                                          <p:stCondLst>
                                            <p:cond delay="0"/>
                                          </p:stCondLst>
                                        </p:cTn>
                                        <p:tgtEl>
                                          <p:spTgt spid="2051">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1">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1">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1">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1">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1">
                                            <p:txEl>
                                              <p:pRg st="0" end="0"/>
                                            </p:txEl>
                                          </p:spTgt>
                                        </p:tgtEl>
                                      </p:cBhvr>
                                      <p:to x="100000" y="60000"/>
                                    </p:animScale>
                                    <p:animScale>
                                      <p:cBhvr>
                                        <p:cTn id="14" dur="166" decel="50000">
                                          <p:stCondLst>
                                            <p:cond delay="676"/>
                                          </p:stCondLst>
                                        </p:cTn>
                                        <p:tgtEl>
                                          <p:spTgt spid="2051">
                                            <p:txEl>
                                              <p:pRg st="0" end="0"/>
                                            </p:txEl>
                                          </p:spTgt>
                                        </p:tgtEl>
                                      </p:cBhvr>
                                      <p:to x="100000" y="100000"/>
                                    </p:animScale>
                                    <p:animScale>
                                      <p:cBhvr>
                                        <p:cTn id="15" dur="26">
                                          <p:stCondLst>
                                            <p:cond delay="1312"/>
                                          </p:stCondLst>
                                        </p:cTn>
                                        <p:tgtEl>
                                          <p:spTgt spid="2051">
                                            <p:txEl>
                                              <p:pRg st="0" end="0"/>
                                            </p:txEl>
                                          </p:spTgt>
                                        </p:tgtEl>
                                      </p:cBhvr>
                                      <p:to x="100000" y="80000"/>
                                    </p:animScale>
                                    <p:animScale>
                                      <p:cBhvr>
                                        <p:cTn id="16" dur="166" decel="50000">
                                          <p:stCondLst>
                                            <p:cond delay="1338"/>
                                          </p:stCondLst>
                                        </p:cTn>
                                        <p:tgtEl>
                                          <p:spTgt spid="2051">
                                            <p:txEl>
                                              <p:pRg st="0" end="0"/>
                                            </p:txEl>
                                          </p:spTgt>
                                        </p:tgtEl>
                                      </p:cBhvr>
                                      <p:to x="100000" y="100000"/>
                                    </p:animScale>
                                    <p:animScale>
                                      <p:cBhvr>
                                        <p:cTn id="17" dur="26">
                                          <p:stCondLst>
                                            <p:cond delay="1642"/>
                                          </p:stCondLst>
                                        </p:cTn>
                                        <p:tgtEl>
                                          <p:spTgt spid="2051">
                                            <p:txEl>
                                              <p:pRg st="0" end="0"/>
                                            </p:txEl>
                                          </p:spTgt>
                                        </p:tgtEl>
                                      </p:cBhvr>
                                      <p:to x="100000" y="90000"/>
                                    </p:animScale>
                                    <p:animScale>
                                      <p:cBhvr>
                                        <p:cTn id="18" dur="166" decel="50000">
                                          <p:stCondLst>
                                            <p:cond delay="1668"/>
                                          </p:stCondLst>
                                        </p:cTn>
                                        <p:tgtEl>
                                          <p:spTgt spid="2051">
                                            <p:txEl>
                                              <p:pRg st="0" end="0"/>
                                            </p:txEl>
                                          </p:spTgt>
                                        </p:tgtEl>
                                      </p:cBhvr>
                                      <p:to x="100000" y="100000"/>
                                    </p:animScale>
                                    <p:animScale>
                                      <p:cBhvr>
                                        <p:cTn id="19" dur="26">
                                          <p:stCondLst>
                                            <p:cond delay="1808"/>
                                          </p:stCondLst>
                                        </p:cTn>
                                        <p:tgtEl>
                                          <p:spTgt spid="2051">
                                            <p:txEl>
                                              <p:pRg st="0" end="0"/>
                                            </p:txEl>
                                          </p:spTgt>
                                        </p:tgtEl>
                                      </p:cBhvr>
                                      <p:to x="100000" y="95000"/>
                                    </p:animScale>
                                    <p:animScale>
                                      <p:cBhvr>
                                        <p:cTn id="20" dur="166" decel="50000">
                                          <p:stCondLst>
                                            <p:cond delay="1834"/>
                                          </p:stCondLst>
                                        </p:cTn>
                                        <p:tgtEl>
                                          <p:spTgt spid="2051">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741</Words>
  <Application>Microsoft Office PowerPoint</Application>
  <PresentationFormat>Widescreen</PresentationFormat>
  <Paragraphs>86</Paragraphs>
  <Slides>17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Comic Sans MS</vt:lpstr>
      <vt:lpstr>Gill Sans MT</vt:lpstr>
      <vt:lpstr>Office Theme</vt:lpstr>
      <vt:lpstr>PowerPoint Presentation</vt:lpstr>
      <vt:lpstr>PowerPoint Presentation</vt:lpstr>
      <vt:lpstr>PowerPoint Presentation</vt:lpstr>
      <vt:lpstr>PowerPoint Presentation</vt:lpstr>
      <vt:lpstr>PowerPoint Presentation</vt:lpstr>
      <vt:lpstr>Cornell Notes</vt:lpstr>
      <vt:lpstr>PowerPoint Presentation</vt:lpstr>
      <vt:lpstr>PowerPoint Presentation</vt:lpstr>
      <vt:lpstr>“who had been perfectly inconsolable during the previous illness…conversing together with as much freedom and gaiety”</vt:lpstr>
      <vt:lpstr>“for many months he continues to submit to the domination and ill-treatment of Noah Claypole.”</vt:lpstr>
      <vt:lpstr>“Charlotte treated him ill, because Noah did and Mrs Sowerberry was his decided enemy because Mr Sowerberry was disposed to be his friend.” </vt:lpstr>
      <vt:lpstr>“And it’s a great deal better… that she died when she did, or else she’d be hard labouring in Bridewell, or transported, or hung”</vt:lpstr>
      <vt:lpstr>“the cruel insult to his dead mother had set his blood on fire”</vt:lpstr>
      <vt:lpstr>“Oh you little un-grateful, mur-derous, hor-rid villain!”</vt:lpstr>
      <vt:lpstr>“I only hope this’ll teach the master not to have any more of these dreadful creaturs, that are born to be murderers and robbers from their very cradle”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Watton</dc:creator>
  <cp:lastModifiedBy>Mrs S. Watton</cp:lastModifiedBy>
  <cp:revision>9</cp:revision>
  <dcterms:created xsi:type="dcterms:W3CDTF">2021-04-17T11:52:28Z</dcterms:created>
  <dcterms:modified xsi:type="dcterms:W3CDTF">2021-04-17T12:52:22Z</dcterms:modified>
</cp:coreProperties>
</file>