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9" r:id="rId5"/>
    <p:sldId id="370" r:id="rId6"/>
    <p:sldId id="404" r:id="rId7"/>
    <p:sldId id="454" r:id="rId8"/>
    <p:sldId id="405" r:id="rId9"/>
    <p:sldId id="406" r:id="rId10"/>
    <p:sldId id="455" r:id="rId11"/>
    <p:sldId id="456" r:id="rId12"/>
    <p:sldId id="407" r:id="rId13"/>
    <p:sldId id="457" r:id="rId14"/>
    <p:sldId id="458" r:id="rId15"/>
    <p:sldId id="459" r:id="rId16"/>
    <p:sldId id="412" r:id="rId17"/>
    <p:sldId id="408" r:id="rId18"/>
    <p:sldId id="4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6" autoAdjust="0"/>
    <p:restoredTop sz="72526" autoAdjust="0"/>
  </p:normalViewPr>
  <p:slideViewPr>
    <p:cSldViewPr snapToGrid="0">
      <p:cViewPr varScale="1">
        <p:scale>
          <a:sx n="52" d="100"/>
          <a:sy n="52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FB27E-C2AC-4E87-8E46-E22DF471D7B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F19F2-9136-43DF-BB90-0FEB053B0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5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D019-F77D-4759-A672-941AE0FF0EA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66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12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18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3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8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15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8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8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3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8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to label their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9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4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EEA-D7F9-6D41-AB2B-6F03CB5A9F69}" type="slidenum">
              <a:rPr lang="en-GB"/>
              <a:pPr/>
              <a:t>8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2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students what pattern they can see in the resulting data, and question them as to why in relation to particles and structure. Solids can be linked to newtons cradle.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1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B30F-A94C-4E29-8320-396A5BFBE6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2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6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7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4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9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3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5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2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6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323B-D0D7-4EDA-A68B-C733B1A8461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BF26-F2FD-434C-8207-3B126CBE4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598" y="101601"/>
            <a:ext cx="8252604" cy="1215904"/>
          </a:xfrm>
          <a:prstGeom prst="roundRect">
            <a:avLst/>
          </a:prstGeom>
          <a:solidFill>
            <a:srgbClr val="9BF7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22" y="141538"/>
            <a:ext cx="7201177" cy="9906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omic Sans MS" pitchFamily="66" charset="0"/>
              </a:rPr>
              <a:t>More about Waves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F9176-019C-4123-B28B-8A2CCB8D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7493" y="107143"/>
            <a:ext cx="2972765" cy="1289858"/>
          </a:xfrm>
        </p:spPr>
        <p:txBody>
          <a:bodyPr/>
          <a:lstStyle/>
          <a:p>
            <a:fld id="{DA4F8A54-D9D6-42BC-828F-544B0EC2496F}" type="datetime2">
              <a:rPr lang="en-GB" sz="2800">
                <a:solidFill>
                  <a:schemeClr val="tx1"/>
                </a:solidFill>
                <a:latin typeface="Comic Sans MS" panose="030F0702030302020204" pitchFamily="66" charset="0"/>
              </a:rPr>
              <a:t>Monday, 23 November 2020</a:t>
            </a:fld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DFB239-A0AE-4E19-A816-9CB60FE09BCF}"/>
              </a:ext>
            </a:extLst>
          </p:cNvPr>
          <p:cNvSpPr txBox="1">
            <a:spLocks/>
          </p:cNvSpPr>
          <p:nvPr/>
        </p:nvSpPr>
        <p:spPr>
          <a:xfrm>
            <a:off x="407368" y="1839343"/>
            <a:ext cx="11377264" cy="4729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11"/>
            <a:r>
              <a:rPr lang="en-GB" sz="4000" b="1" dirty="0">
                <a:latin typeface="Comic Sans MS" panose="030F0702030302020204" pitchFamily="66" charset="0"/>
              </a:rPr>
              <a:t>DNA</a:t>
            </a:r>
          </a:p>
          <a:p>
            <a:pPr marL="742950" indent="-742950" algn="l" defTabSz="685811">
              <a:buFont typeface="+mj-lt"/>
              <a:buAutoNum type="arabicPeriod"/>
            </a:pPr>
            <a:r>
              <a:rPr lang="en-GB" sz="4000" b="1" dirty="0">
                <a:latin typeface="Comic Sans MS" panose="030F0702030302020204" pitchFamily="66" charset="0"/>
              </a:rPr>
              <a:t>Name some equipment needed for the waves required practical</a:t>
            </a:r>
          </a:p>
          <a:p>
            <a:pPr marL="742950" indent="-742950" algn="l" defTabSz="685811">
              <a:buFont typeface="+mj-lt"/>
              <a:buAutoNum type="arabicPeriod"/>
            </a:pPr>
            <a:endParaRPr lang="en-GB" sz="4000" b="1" dirty="0">
              <a:latin typeface="Comic Sans MS" panose="030F0702030302020204" pitchFamily="66" charset="0"/>
            </a:endParaRPr>
          </a:p>
          <a:p>
            <a:pPr marL="742950" indent="-742950" algn="l" defTabSz="685811">
              <a:buFont typeface="+mj-lt"/>
              <a:buAutoNum type="arabicPeriod"/>
            </a:pPr>
            <a:r>
              <a:rPr lang="en-GB" sz="4000" b="1" dirty="0">
                <a:latin typeface="Comic Sans MS" panose="030F0702030302020204" pitchFamily="66" charset="0"/>
              </a:rPr>
              <a:t>What is the wave speed equation?</a:t>
            </a:r>
          </a:p>
          <a:p>
            <a:pPr marL="742950" indent="-742950" algn="l" defTabSz="685811">
              <a:buFont typeface="+mj-lt"/>
              <a:buAutoNum type="arabicPeriod"/>
            </a:pPr>
            <a:endParaRPr lang="en-GB" sz="4000" b="1" dirty="0">
              <a:latin typeface="Comic Sans MS" panose="030F0702030302020204" pitchFamily="66" charset="0"/>
            </a:endParaRPr>
          </a:p>
          <a:p>
            <a:pPr marL="742950" indent="-742950" algn="l" defTabSz="685811">
              <a:buFont typeface="+mj-lt"/>
              <a:buAutoNum type="arabicPeriod"/>
            </a:pPr>
            <a:r>
              <a:rPr lang="en-GB" sz="4000" b="1" dirty="0">
                <a:latin typeface="Comic Sans MS" panose="030F0702030302020204" pitchFamily="66" charset="0"/>
              </a:rPr>
              <a:t>What does amplitude tell us?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7E848E-EEAE-475E-B6A3-0EB29D08014B}"/>
              </a:ext>
            </a:extLst>
          </p:cNvPr>
          <p:cNvSpPr txBox="1"/>
          <p:nvPr/>
        </p:nvSpPr>
        <p:spPr>
          <a:xfrm>
            <a:off x="563658" y="342673"/>
            <a:ext cx="6072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Sound Traveling through a Solid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F3FAC0-F86E-41B4-9C17-9F9AA3B8E114}"/>
              </a:ext>
            </a:extLst>
          </p:cNvPr>
          <p:cNvGrpSpPr/>
          <p:nvPr/>
        </p:nvGrpSpPr>
        <p:grpSpPr>
          <a:xfrm>
            <a:off x="1590289" y="2475094"/>
            <a:ext cx="959751" cy="4040233"/>
            <a:chOff x="671394" y="3026664"/>
            <a:chExt cx="551906" cy="23233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662C83-3E2C-4C31-B089-CCF7781730D7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2F6EB2-BE89-442D-9816-D6BB77110B5D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DC8151-4905-4095-B3F4-B6417991EE1F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C006AB-B372-438E-81D3-F6257F317D51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6C464D-0DBB-4623-86E8-EB03C676BB29}"/>
              </a:ext>
            </a:extLst>
          </p:cNvPr>
          <p:cNvGrpSpPr/>
          <p:nvPr/>
        </p:nvGrpSpPr>
        <p:grpSpPr>
          <a:xfrm>
            <a:off x="2199889" y="2475094"/>
            <a:ext cx="959751" cy="4040233"/>
            <a:chOff x="671394" y="3026664"/>
            <a:chExt cx="551906" cy="232334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7C4D67-9021-4280-8BE1-9013EDD05400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5EBB3D-0471-43D7-AC20-5DCE375481EA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54C380-49AE-463F-A2A5-ED09121F6114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31E131-B652-4762-8F95-0DCBB6151B0F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8247FC-5E1A-46E6-9EEE-E9285803F16A}"/>
              </a:ext>
            </a:extLst>
          </p:cNvPr>
          <p:cNvGrpSpPr/>
          <p:nvPr/>
        </p:nvGrpSpPr>
        <p:grpSpPr>
          <a:xfrm>
            <a:off x="2809489" y="2475094"/>
            <a:ext cx="959751" cy="4040233"/>
            <a:chOff x="671394" y="3026664"/>
            <a:chExt cx="551906" cy="232334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4B5184-0FD5-403D-8D8E-4BADF574D6E4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0F8845E-622C-4607-B4D7-503D132F2879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CD66D48-3891-490E-BF33-3735E3E665F5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FF33F9-3D4C-49B0-97FD-A616B5391095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1F3B34-4E1F-466B-AD57-68708DE8F24C}"/>
              </a:ext>
            </a:extLst>
          </p:cNvPr>
          <p:cNvGrpSpPr/>
          <p:nvPr/>
        </p:nvGrpSpPr>
        <p:grpSpPr>
          <a:xfrm>
            <a:off x="3419089" y="2475094"/>
            <a:ext cx="959751" cy="4040233"/>
            <a:chOff x="671394" y="3026664"/>
            <a:chExt cx="551906" cy="232334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D139730-C60B-4481-A55E-637DE08FAB9D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FEC6BC-4905-43AD-9A55-4AEA8C7AD84F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E36FC8-220F-4154-B795-2E7A6EC9F5BA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631CC08-D67B-4E5F-90F4-338B2A0F70FD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69093B-78FD-4F0A-90CB-7B3A6AF51371}"/>
              </a:ext>
            </a:extLst>
          </p:cNvPr>
          <p:cNvGrpSpPr/>
          <p:nvPr/>
        </p:nvGrpSpPr>
        <p:grpSpPr>
          <a:xfrm>
            <a:off x="4028689" y="2475094"/>
            <a:ext cx="959751" cy="4040233"/>
            <a:chOff x="671394" y="3026664"/>
            <a:chExt cx="551906" cy="232334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61E763A-0313-4542-90D8-DF8A04E6F0E7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CC46EFA-F71D-4A62-B3CD-3BB9F9637950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4746634-6EEE-4A09-B386-7F7143287319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6058A31-DE26-4C81-882C-7FEB1424DB00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8DCA18-F345-4C37-8BB9-7AD6C9F88AB6}"/>
              </a:ext>
            </a:extLst>
          </p:cNvPr>
          <p:cNvGrpSpPr/>
          <p:nvPr/>
        </p:nvGrpSpPr>
        <p:grpSpPr>
          <a:xfrm>
            <a:off x="4638289" y="2475094"/>
            <a:ext cx="959751" cy="4040233"/>
            <a:chOff x="671394" y="3026664"/>
            <a:chExt cx="551906" cy="232334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711A6D6-4DCE-47CE-A52F-D7F17488A955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B50DC07-A521-4EDD-920E-197E9C1487B4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D759EED-A86E-452E-BC20-6CE0A2D4E76A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EF5CEC6-9416-4315-9091-5D427A4503D2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67A8BF-81C8-4006-BE4E-1AD2A6DC009C}"/>
              </a:ext>
            </a:extLst>
          </p:cNvPr>
          <p:cNvGrpSpPr/>
          <p:nvPr/>
        </p:nvGrpSpPr>
        <p:grpSpPr>
          <a:xfrm>
            <a:off x="5247889" y="2475094"/>
            <a:ext cx="959751" cy="4040233"/>
            <a:chOff x="671394" y="3026664"/>
            <a:chExt cx="551906" cy="232334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142C7BC-EDFC-4C5C-8AF6-8C1EB2616C89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6FEB708-189F-4232-8D90-FE1780E710E4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C348A07-CE33-4CF2-918C-7776D5BB3489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5925FF0-8A09-457B-85ED-8D0D493FBF1E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4C5955-F0C0-4D5D-8764-4E1DDA2FE28F}"/>
              </a:ext>
            </a:extLst>
          </p:cNvPr>
          <p:cNvGrpSpPr/>
          <p:nvPr/>
        </p:nvGrpSpPr>
        <p:grpSpPr>
          <a:xfrm>
            <a:off x="5857489" y="2475094"/>
            <a:ext cx="959751" cy="4040233"/>
            <a:chOff x="671394" y="3026664"/>
            <a:chExt cx="551906" cy="232334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DFBBE17-479A-4E78-82E2-84715A204646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DA95A5B-1734-4E38-ACEE-762E6FFDF24E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819CD6-6F5D-4F15-82AF-DD52206C5416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9F8F71D-0B68-4D92-ABA3-CF0AEE50670D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4C2036-E3DC-4347-BD3D-53AA6538E452}"/>
              </a:ext>
            </a:extLst>
          </p:cNvPr>
          <p:cNvGrpSpPr/>
          <p:nvPr/>
        </p:nvGrpSpPr>
        <p:grpSpPr>
          <a:xfrm>
            <a:off x="6467089" y="2475094"/>
            <a:ext cx="959751" cy="4040233"/>
            <a:chOff x="671394" y="3026664"/>
            <a:chExt cx="551906" cy="232334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7CF411D-AE74-4957-9A07-33AA0DC2E6E1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D036DA3-5AFC-4A17-AB83-A8F59C78A26C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554CB0-5543-4A8B-8EDC-4A319D28090F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703F186-1913-428A-B916-BE880FE7B6E2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8BE4F3-562B-4C17-B29D-C1C8892162F9}"/>
              </a:ext>
            </a:extLst>
          </p:cNvPr>
          <p:cNvGrpSpPr/>
          <p:nvPr/>
        </p:nvGrpSpPr>
        <p:grpSpPr>
          <a:xfrm>
            <a:off x="7076689" y="2475094"/>
            <a:ext cx="959751" cy="4040233"/>
            <a:chOff x="671394" y="3026664"/>
            <a:chExt cx="551906" cy="232334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F8BEE7C-F520-4D54-9172-E2E8379F315B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9F7961A-B241-4D93-9552-B7C666E53102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CB760C2-3055-44E7-830E-A2F65C3DCE66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C8FC153-4AD6-4C05-BD6B-DC67A39E0B20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ED101F6-53BA-44A1-B83B-00C76765FB06}"/>
              </a:ext>
            </a:extLst>
          </p:cNvPr>
          <p:cNvGrpSpPr/>
          <p:nvPr/>
        </p:nvGrpSpPr>
        <p:grpSpPr>
          <a:xfrm>
            <a:off x="7686289" y="2475094"/>
            <a:ext cx="959751" cy="4040233"/>
            <a:chOff x="671394" y="3026664"/>
            <a:chExt cx="551906" cy="232334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D2DEF7F-E5D7-46D1-9AF8-590AFFC9C0BD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90DC7-68C4-4074-9D32-D0A88346F1D4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AEBC308-F2AF-4C5E-A456-CE94A8BD771F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6959E08-5DA4-44C2-ADAE-192B02F757B2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E151402-D972-4A5A-836C-A5C32F564C66}"/>
              </a:ext>
            </a:extLst>
          </p:cNvPr>
          <p:cNvGrpSpPr/>
          <p:nvPr/>
        </p:nvGrpSpPr>
        <p:grpSpPr>
          <a:xfrm>
            <a:off x="8295889" y="2475094"/>
            <a:ext cx="959751" cy="4040233"/>
            <a:chOff x="671394" y="3026664"/>
            <a:chExt cx="551906" cy="232334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3A6E7F6-C9AB-46DE-BD72-679964361214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FC8E629-292C-4791-831C-045C72DDFBDE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7BCD63-5FA2-45A4-B8E5-839BF72E55EE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781F5EC-7A12-48E4-8FDE-04DA022BCC4B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6231CA7-49AB-4CE9-979F-2582E565FBD1}"/>
              </a:ext>
            </a:extLst>
          </p:cNvPr>
          <p:cNvGrpSpPr/>
          <p:nvPr/>
        </p:nvGrpSpPr>
        <p:grpSpPr>
          <a:xfrm>
            <a:off x="8905489" y="2475094"/>
            <a:ext cx="959751" cy="4040233"/>
            <a:chOff x="671394" y="3026664"/>
            <a:chExt cx="551906" cy="2323341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9CFBA42-66ED-4869-B9C4-0CA0304626DC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5B7AC5A-93A4-4043-976F-9540033722FC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6FEE85E-04A9-41B9-B099-6815B0A92CE4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588537-20CF-454A-9258-2A8EA07F2924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33E5A39-9714-40C4-BFD0-2C103F691B0D}"/>
              </a:ext>
            </a:extLst>
          </p:cNvPr>
          <p:cNvSpPr txBox="1"/>
          <p:nvPr/>
        </p:nvSpPr>
        <p:spPr>
          <a:xfrm>
            <a:off x="1420955" y="1430824"/>
            <a:ext cx="8682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particles in a solid are very close together so can pass on the vibration quickly to the next particle</a:t>
            </a:r>
          </a:p>
        </p:txBody>
      </p:sp>
    </p:spTree>
    <p:extLst>
      <p:ext uri="{BB962C8B-B14F-4D97-AF65-F5344CB8AC3E}">
        <p14:creationId xmlns:p14="http://schemas.microsoft.com/office/powerpoint/2010/main" val="17142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1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2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24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27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30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33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36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39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1003 -4.07407E-6 " pathEditMode="relative" rAng="0" ptsTypes="AA">
                                      <p:cBhvr>
                                        <p:cTn id="4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7E848E-EEAE-475E-B6A3-0EB29D08014B}"/>
              </a:ext>
            </a:extLst>
          </p:cNvPr>
          <p:cNvSpPr txBox="1"/>
          <p:nvPr/>
        </p:nvSpPr>
        <p:spPr>
          <a:xfrm>
            <a:off x="563658" y="342673"/>
            <a:ext cx="585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Sound Traveling through a Gas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3E5A39-9714-40C4-BFD0-2C103F691B0D}"/>
              </a:ext>
            </a:extLst>
          </p:cNvPr>
          <p:cNvSpPr txBox="1"/>
          <p:nvPr/>
        </p:nvSpPr>
        <p:spPr>
          <a:xfrm>
            <a:off x="1420955" y="1159891"/>
            <a:ext cx="8682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particles in a gas are spread out so </a:t>
            </a:r>
            <a:r>
              <a:rPr lang="en-GB" sz="2800" b="1" u="sng" dirty="0"/>
              <a:t>cannot</a:t>
            </a:r>
            <a:r>
              <a:rPr lang="en-GB" sz="2800" dirty="0"/>
              <a:t> pass on the vibration to the next particle.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40AA400-0ED3-4BDD-AB93-5DF7BF228D78}"/>
              </a:ext>
            </a:extLst>
          </p:cNvPr>
          <p:cNvGrpSpPr/>
          <p:nvPr/>
        </p:nvGrpSpPr>
        <p:grpSpPr>
          <a:xfrm>
            <a:off x="1297926" y="2284885"/>
            <a:ext cx="937273" cy="3945608"/>
            <a:chOff x="671394" y="3026664"/>
            <a:chExt cx="551906" cy="232334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793E00-6D34-4757-94F4-2545A5F08007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20B3B75-5FC8-41E8-B437-77A8F7A9B194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A3C309F-A1EB-4D25-88B6-BA6A0A513CC4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2D5E350-659F-4CD0-B704-81F8560F8BCB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0DBDD54-AE75-48C1-8B64-C9988410CC87}"/>
              </a:ext>
            </a:extLst>
          </p:cNvPr>
          <p:cNvGrpSpPr/>
          <p:nvPr/>
        </p:nvGrpSpPr>
        <p:grpSpPr>
          <a:xfrm>
            <a:off x="4955526" y="2284885"/>
            <a:ext cx="937273" cy="3945608"/>
            <a:chOff x="671394" y="3026664"/>
            <a:chExt cx="551906" cy="2323341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178DEB7-0FCD-4D24-8017-92DE3EC91553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476849D-D2F5-4A70-AD81-5D5F74730596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FF45D59-9A18-4CA0-A742-4C646D0CA772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700FBFD-4A4C-462C-986B-C249531AD271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CD69399-EAB3-456A-91EE-087CB0B89B4F}"/>
              </a:ext>
            </a:extLst>
          </p:cNvPr>
          <p:cNvGrpSpPr/>
          <p:nvPr/>
        </p:nvGrpSpPr>
        <p:grpSpPr>
          <a:xfrm>
            <a:off x="8613126" y="2284885"/>
            <a:ext cx="937273" cy="3945608"/>
            <a:chOff x="671394" y="3026664"/>
            <a:chExt cx="551906" cy="2323341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0C1D9B4-B62E-4636-B7B7-3BDFD5D62C27}"/>
                </a:ext>
              </a:extLst>
            </p:cNvPr>
            <p:cNvSpPr/>
            <p:nvPr/>
          </p:nvSpPr>
          <p:spPr>
            <a:xfrm>
              <a:off x="671394" y="3026664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DE00E3-456D-4B8C-B9CC-9AC9D541D1B0}"/>
                </a:ext>
              </a:extLst>
            </p:cNvPr>
            <p:cNvSpPr/>
            <p:nvPr/>
          </p:nvSpPr>
          <p:spPr>
            <a:xfrm>
              <a:off x="671394" y="3617142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C99BA39-614A-432A-99EC-AB3A4C97602A}"/>
                </a:ext>
              </a:extLst>
            </p:cNvPr>
            <p:cNvSpPr/>
            <p:nvPr/>
          </p:nvSpPr>
          <p:spPr>
            <a:xfrm>
              <a:off x="671394" y="4207620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43E0AFB-42CB-4544-8866-E06A55F5B0D4}"/>
                </a:ext>
              </a:extLst>
            </p:cNvPr>
            <p:cNvSpPr/>
            <p:nvPr/>
          </p:nvSpPr>
          <p:spPr>
            <a:xfrm>
              <a:off x="671394" y="4798099"/>
              <a:ext cx="551906" cy="551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385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34909 -3.33333E-6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875E-6 -3.33333E-6 L 0.34909 -3.33333E-6 " pathEditMode="relative" rAng="0" ptsTypes="AA">
                                      <p:cBhvr>
                                        <p:cTn id="8" dur="4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autoRev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1.875E-6 -3.33333E-6 L 0.34909 -3.33333E-6 " pathEditMode="relative" rAng="0" ptsTypes="AA">
                                      <p:cBhvr>
                                        <p:cTn id="10" dur="4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83E97EAD-C5D8-45C6-BB27-BE54F3E56612}"/>
              </a:ext>
            </a:extLst>
          </p:cNvPr>
          <p:cNvSpPr txBox="1">
            <a:spLocks noChangeArrowheads="1"/>
          </p:cNvSpPr>
          <p:nvPr/>
        </p:nvSpPr>
        <p:spPr>
          <a:xfrm>
            <a:off x="455814" y="346041"/>
            <a:ext cx="3198040" cy="7080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– 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66BED2-6B11-4303-9CC4-41DDDBC574CC}"/>
              </a:ext>
            </a:extLst>
          </p:cNvPr>
          <p:cNvSpPr txBox="1">
            <a:spLocks/>
          </p:cNvSpPr>
          <p:nvPr/>
        </p:nvSpPr>
        <p:spPr>
          <a:xfrm>
            <a:off x="98367" y="1495582"/>
            <a:ext cx="11913524" cy="1230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None/>
            </a:pPr>
            <a:r>
              <a:rPr lang="en-GB" sz="4000" b="1" dirty="0">
                <a:latin typeface="Comic Sans MS" panose="030F0702030302020204" pitchFamily="66" charset="0"/>
              </a:rPr>
              <a:t>Explain why the speed of sound changes with material type?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56DF0F-122C-4CCB-AD1D-586D9F70AEC2}"/>
              </a:ext>
            </a:extLst>
          </p:cNvPr>
          <p:cNvSpPr txBox="1">
            <a:spLocks/>
          </p:cNvSpPr>
          <p:nvPr/>
        </p:nvSpPr>
        <p:spPr>
          <a:xfrm>
            <a:off x="8053065" y="182896"/>
            <a:ext cx="4050266" cy="85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Font typeface="Arial" panose="020B0604020202020204" pitchFamily="34" charset="0"/>
              <a:buNone/>
            </a:pPr>
            <a:r>
              <a:rPr lang="en-GB" sz="2400" dirty="0">
                <a:latin typeface="Comic Sans MS" panose="030F0702030302020204" pitchFamily="66" charset="0"/>
              </a:rPr>
              <a:t>Self Assess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2400" dirty="0">
                <a:latin typeface="Comic Sans MS" panose="030F0702030302020204" pitchFamily="66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98CD1C-ED8E-4E60-A9FD-DB4D2E194220}"/>
              </a:ext>
            </a:extLst>
          </p:cNvPr>
          <p:cNvSpPr txBox="1"/>
          <p:nvPr/>
        </p:nvSpPr>
        <p:spPr>
          <a:xfrm>
            <a:off x="455813" y="3066184"/>
            <a:ext cx="105847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Solid particles are close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Vibration is passed on quickly in a solid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Gas particles are far apart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Vibration passed on less quickly in a gas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B7249-1311-4392-A592-F31A6ED8B3D1}"/>
              </a:ext>
            </a:extLst>
          </p:cNvPr>
          <p:cNvSpPr txBox="1"/>
          <p:nvPr/>
        </p:nvSpPr>
        <p:spPr>
          <a:xfrm>
            <a:off x="1013669" y="5709828"/>
            <a:ext cx="8595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Average Speed of sound in Air = 330 m/s</a:t>
            </a:r>
          </a:p>
        </p:txBody>
      </p:sp>
    </p:spTree>
    <p:extLst>
      <p:ext uri="{BB962C8B-B14F-4D97-AF65-F5344CB8AC3E}">
        <p14:creationId xmlns:p14="http://schemas.microsoft.com/office/powerpoint/2010/main" val="18741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8" y="127188"/>
            <a:ext cx="10515600" cy="1325563"/>
          </a:xfrm>
        </p:spPr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What is an Echo?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A24292-8054-4ACA-88C0-956F1D9D753D}"/>
              </a:ext>
            </a:extLst>
          </p:cNvPr>
          <p:cNvSpPr/>
          <p:nvPr/>
        </p:nvSpPr>
        <p:spPr>
          <a:xfrm>
            <a:off x="2574084" y="1292984"/>
            <a:ext cx="7198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A reflection of sound is known as an echo.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9ACF4-3EDA-4BB0-947F-5790EF8D6AE8}"/>
              </a:ext>
            </a:extLst>
          </p:cNvPr>
          <p:cNvSpPr txBox="1"/>
          <p:nvPr/>
        </p:nvSpPr>
        <p:spPr>
          <a:xfrm>
            <a:off x="1774559" y="5850421"/>
            <a:ext cx="805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Hard surfaces produce good echo's, soft surfaces produce poor echo's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03F6789-E340-4AD8-A940-CB09951E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072217"/>
            <a:ext cx="85820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B626F8-BCEE-40D2-9F59-C478A38E4F4B}"/>
              </a:ext>
            </a:extLst>
          </p:cNvPr>
          <p:cNvSpPr txBox="1"/>
          <p:nvPr/>
        </p:nvSpPr>
        <p:spPr>
          <a:xfrm>
            <a:off x="5972860" y="2166287"/>
            <a:ext cx="323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Sound waves from the horn travel towards both the wall and the man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C87CBD-7AC7-471A-81C9-40B1611D107E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514331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DB191-3F4D-4B86-8E2B-60C2B68C2121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498297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AE3F3E-02BB-4DC0-ADE5-F41A33493810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482262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93F780-F387-4443-9592-0F4921DD0569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466228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3A2201-EEB3-4A8D-A557-9FD762B3059C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450193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03A018-638B-4BED-8789-4975FDFC5FE4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434159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084FBE-4CC6-41FB-8833-C2AE96DB50B2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418124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687D9FD-2890-40D9-A644-F14F6846C05C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402090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AA6F72-75E7-4081-AC64-F324F6D81FA5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386055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1C7112-071E-4A6A-BA55-0915166ECB8F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370021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7FBCC1-F88A-416D-8FF4-52ED8532DE42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353986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5C9CAB-FF7A-4FD7-8022-F221F220F10C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337952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B5AE0D-EF56-4D8F-B7D0-B804C15EBA9C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321917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0CECAC-43B5-4034-B520-00053BA015FE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305883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F851C5-2337-4EBA-860E-6ED83F587C69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289848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1D901B6-09CE-48C2-971D-523467B548F7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273814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B59C91-5127-4C19-8B81-4C4A71703C70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642607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B4482C-C9E0-4D74-AEC2-DE6B05D0C277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626573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7CDB49-99DB-401A-9452-5829D5BEF290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610538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4AA9FE-E335-4A81-B8F3-318D77DD84D6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594504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4D9328B-0977-4A6C-8217-563396F0AC8F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578469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2B988F-5E10-4F0E-96AC-C839068FAD42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562435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FC8488B-652A-443A-9504-E40FD19E9118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546400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1F10B85-4B9D-458F-95FB-E18BEC556F88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530366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C100FD-9D3B-4B38-89B0-0650F47BAC34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6746780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7AE79E-CC90-413D-AE97-2D3007B50D59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6586424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CBCF8D7-3EB9-4893-81A4-CAE08E784E42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257779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76B520-61CE-4794-A961-D466A7B264B2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7594537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4751B10-50F8-4BD5-A9F6-6DD2C10CA78E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7768263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B8B74C-7EEA-4F83-868A-9F754C63273A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7941989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A92998-39E9-4901-9B1B-001AD9B8CFFF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8115713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24E17E-168A-4923-A91C-9EC59C2DBC65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7247085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116C53-2D8A-4CC2-AE49-248E2A7CBACC}"/>
              </a:ext>
            </a:extLst>
          </p:cNvPr>
          <p:cNvCxnSpPr>
            <a:cxnSpLocks noChangeAspect="1"/>
          </p:cNvCxnSpPr>
          <p:nvPr/>
        </p:nvCxnSpPr>
        <p:spPr>
          <a:xfrm rot="3540000">
            <a:off x="7420811" y="3347230"/>
            <a:ext cx="175571" cy="10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C55CD71-B9A7-456B-824C-5E864698EA66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5154781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D6836D-5AE2-4741-8388-AB4B7C14DA37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4991919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A20894-9E51-4335-B283-5DF8F7BDEAA6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4829057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D8727CF-DDD3-46F2-A52A-2C88241AE46F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4666195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6D9EBB-E525-44C6-A096-7E7E6851D27B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4503333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8DA691-BB3B-438C-B03F-586625E17D2A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4340471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DF9BB8B-9B5F-41D4-91D3-B55C91F3C955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4177609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C13B87-6C4B-4DA4-BA2F-2C06003B174B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4014747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5F49348-3878-4A60-93FB-B01CAA9D4524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3851885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096255-746F-4416-9304-B2A1A5B9CB75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3689023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50E7124-8F18-4A51-A933-C72D9B654AA3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3526161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0DF0867-28D8-4656-8E97-E17C09AFE333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3363299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3C4B010-0949-417A-8B34-48A22A329667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3200437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0EA702A-7421-4528-955D-F0D9C6E01403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3037575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62051B-4F91-4D31-93F8-F2DFDC7EB8DF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2874713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F406614-1C37-4941-BAC7-6025D0575C19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2711851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CE6EE97-BAE1-437F-98B3-C62C9A491EC4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6457677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07C3AF-606C-4150-A34D-C709A58C2E07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6294815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7B6EDAC-D0F5-4176-89AB-5858DA138329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6131953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8B6D3DA-7A95-4BB5-A287-AACEA91351C9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5969091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2B8D6FE-4BAC-46AF-8D74-D972E044CDFD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5806229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FD8697A-B3FF-4AC1-99A1-24B66AA50535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5643367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C3A6F5A-C8A6-45B4-8468-B59344232D65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5480505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EF7B39-91F7-4734-9B84-3281895BC084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5317643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3F020E8-C082-4AED-A1F6-5D1FCE6D8207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6783401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9592BF0-218F-42E4-91E7-0C0F8279EBF4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6620539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0177DEB-9B28-4A43-B875-2B4B3D924600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2548989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4A45CC2-AF36-4E0C-B90E-33AA157C2BB4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7923435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960FE65-43BF-41F5-BD76-5ED73F5A1EFC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7760573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279D6CC-C0AC-4066-805C-B26860997759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7597711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8531157-C7CF-4B73-9CA0-786F15A790E7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7434849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8804340-CF93-439F-9C3A-714C51934E38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7271987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D354C5E-28A2-418A-9AC3-D02C4EFC5C61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7109125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AEF8A97-9FCD-47AC-8BF0-A9C6E924C75F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6946263" y="4061271"/>
            <a:ext cx="175570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F415991-662B-4C4E-AE6E-52E241179DC7}"/>
              </a:ext>
            </a:extLst>
          </p:cNvPr>
          <p:cNvCxnSpPr>
            <a:cxnSpLocks noChangeAspect="1"/>
          </p:cNvCxnSpPr>
          <p:nvPr/>
        </p:nvCxnSpPr>
        <p:spPr>
          <a:xfrm rot="-3480000" flipH="1">
            <a:off x="8086307" y="4061270"/>
            <a:ext cx="175571" cy="1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D44D5FF-6F8B-4CF7-8CB0-CC28555253BF}"/>
              </a:ext>
            </a:extLst>
          </p:cNvPr>
          <p:cNvSpPr txBox="1"/>
          <p:nvPr/>
        </p:nvSpPr>
        <p:spPr>
          <a:xfrm>
            <a:off x="8697264" y="3134957"/>
            <a:ext cx="166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Horn heard first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63867A7-09F7-4C21-B723-F88A6344D03E}"/>
              </a:ext>
            </a:extLst>
          </p:cNvPr>
          <p:cNvSpPr txBox="1"/>
          <p:nvPr/>
        </p:nvSpPr>
        <p:spPr>
          <a:xfrm>
            <a:off x="8682882" y="3981070"/>
            <a:ext cx="17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Echo heard after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3D98C5-BD49-42FC-8B10-C4A630144BD4}"/>
              </a:ext>
            </a:extLst>
          </p:cNvPr>
          <p:cNvSpPr txBox="1"/>
          <p:nvPr/>
        </p:nvSpPr>
        <p:spPr>
          <a:xfrm>
            <a:off x="2090377" y="2304786"/>
            <a:ext cx="201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Sound waves reflected by wall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560EB5A-F15E-46A6-BF4F-6E8AD62A7913}"/>
              </a:ext>
            </a:extLst>
          </p:cNvPr>
          <p:cNvSpPr txBox="1"/>
          <p:nvPr/>
        </p:nvSpPr>
        <p:spPr>
          <a:xfrm>
            <a:off x="3774863" y="4321042"/>
            <a:ext cx="289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Reflected waves travel back to the man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5E872BE-FC9E-4958-A1AF-AEDA82BAF9A4}"/>
              </a:ext>
            </a:extLst>
          </p:cNvPr>
          <p:cNvCxnSpPr/>
          <p:nvPr/>
        </p:nvCxnSpPr>
        <p:spPr>
          <a:xfrm flipH="1">
            <a:off x="3727509" y="3401230"/>
            <a:ext cx="192291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831D9AB-4768-4D87-B53F-445C510A75F9}"/>
              </a:ext>
            </a:extLst>
          </p:cNvPr>
          <p:cNvCxnSpPr/>
          <p:nvPr/>
        </p:nvCxnSpPr>
        <p:spPr>
          <a:xfrm>
            <a:off x="7598820" y="3401230"/>
            <a:ext cx="51317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04C3D69-F26D-44E3-B15F-9006000A70E1}"/>
              </a:ext>
            </a:extLst>
          </p:cNvPr>
          <p:cNvCxnSpPr/>
          <p:nvPr/>
        </p:nvCxnSpPr>
        <p:spPr>
          <a:xfrm>
            <a:off x="4459681" y="4115289"/>
            <a:ext cx="192291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4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9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84" grpId="0"/>
      <p:bldP spid="85" grpId="0"/>
      <p:bldP spid="86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36" y="0"/>
            <a:ext cx="10426897" cy="1325563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Calculating the Speed of Sound from an Echo.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37818D-8E29-4DF3-A361-C6D61E26585B}"/>
              </a:ext>
            </a:extLst>
          </p:cNvPr>
          <p:cNvSpPr/>
          <p:nvPr/>
        </p:nvSpPr>
        <p:spPr>
          <a:xfrm>
            <a:off x="290393" y="1325563"/>
            <a:ext cx="107501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You hear a delay between the original sound and the reflected sound because the reflected sound waves have to travel further, taking longer to reach your ears.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It’s known as an </a:t>
            </a:r>
            <a:r>
              <a:rPr lang="en-GB" sz="3200" b="1" dirty="0">
                <a:latin typeface="Comic Sans MS" panose="030F0702030302020204" pitchFamily="66" charset="0"/>
              </a:rPr>
              <a:t>echo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CF663F-C095-4151-9D68-A25BE5F72886}"/>
              </a:ext>
            </a:extLst>
          </p:cNvPr>
          <p:cNvGrpSpPr/>
          <p:nvPr/>
        </p:nvGrpSpPr>
        <p:grpSpPr>
          <a:xfrm>
            <a:off x="669507" y="4980170"/>
            <a:ext cx="6280985" cy="1426207"/>
            <a:chOff x="669507" y="4980170"/>
            <a:chExt cx="6280985" cy="1426207"/>
          </a:xfrm>
        </p:grpSpPr>
        <p:sp>
          <p:nvSpPr>
            <p:cNvPr id="22" name="Rounded Rectangle 23">
              <a:extLst>
                <a:ext uri="{FF2B5EF4-FFF2-40B4-BE49-F238E27FC236}">
                  <a16:creationId xmlns:a16="http://schemas.microsoft.com/office/drawing/2014/main" id="{968DB550-03E4-4049-963B-54B21EB98110}"/>
                </a:ext>
              </a:extLst>
            </p:cNvPr>
            <p:cNvSpPr/>
            <p:nvPr/>
          </p:nvSpPr>
          <p:spPr>
            <a:xfrm>
              <a:off x="669507" y="4980170"/>
              <a:ext cx="6280985" cy="1426207"/>
            </a:xfrm>
            <a:prstGeom prst="roundRect">
              <a:avLst/>
            </a:prstGeom>
            <a:solidFill>
              <a:srgbClr val="F5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7A7F2A4-81A6-4CEF-A5B2-C72D0DDB338C}"/>
                    </a:ext>
                  </a:extLst>
                </p:cNvPr>
                <p:cNvSpPr txBox="1"/>
                <p:nvPr/>
              </p:nvSpPr>
              <p:spPr>
                <a:xfrm>
                  <a:off x="669507" y="5107634"/>
                  <a:ext cx="6082114" cy="1215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Speed</m:t>
                        </m:r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= </m:t>
                        </m:r>
                        <m:f>
                          <m:f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Distance</m:t>
                            </m:r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travelled</m:t>
                            </m:r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time</m:t>
                            </m:r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taken</m:t>
                            </m:r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GB" sz="3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7A7F2A4-81A6-4CEF-A5B2-C72D0DDB33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507" y="5107634"/>
                  <a:ext cx="6082114" cy="1215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99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83E97EAD-C5D8-45C6-BB27-BE54F3E56612}"/>
              </a:ext>
            </a:extLst>
          </p:cNvPr>
          <p:cNvSpPr txBox="1">
            <a:spLocks noChangeArrowheads="1"/>
          </p:cNvSpPr>
          <p:nvPr/>
        </p:nvSpPr>
        <p:spPr>
          <a:xfrm>
            <a:off x="455814" y="346041"/>
            <a:ext cx="3198040" cy="7080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– 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66BED2-6B11-4303-9CC4-41DDDBC574CC}"/>
              </a:ext>
            </a:extLst>
          </p:cNvPr>
          <p:cNvSpPr txBox="1">
            <a:spLocks/>
          </p:cNvSpPr>
          <p:nvPr/>
        </p:nvSpPr>
        <p:spPr>
          <a:xfrm>
            <a:off x="98367" y="1495582"/>
            <a:ext cx="11913524" cy="1230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None/>
            </a:pPr>
            <a:r>
              <a:rPr lang="en-GB" sz="4000" b="1" dirty="0">
                <a:latin typeface="Comic Sans MS" panose="030F0702030302020204" pitchFamily="66" charset="0"/>
              </a:rPr>
              <a:t>Can we hear you SCREAM in space? Explain your answer?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56DF0F-122C-4CCB-AD1D-586D9F70AEC2}"/>
              </a:ext>
            </a:extLst>
          </p:cNvPr>
          <p:cNvSpPr txBox="1">
            <a:spLocks/>
          </p:cNvSpPr>
          <p:nvPr/>
        </p:nvSpPr>
        <p:spPr>
          <a:xfrm>
            <a:off x="8053065" y="182896"/>
            <a:ext cx="4050266" cy="85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Font typeface="Arial" panose="020B0604020202020204" pitchFamily="34" charset="0"/>
              <a:buNone/>
            </a:pPr>
            <a:r>
              <a:rPr lang="en-GB" sz="2400" dirty="0">
                <a:latin typeface="Comic Sans MS" panose="030F0702030302020204" pitchFamily="66" charset="0"/>
              </a:rPr>
              <a:t>Self Assess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2400" dirty="0">
                <a:latin typeface="Comic Sans MS" panose="030F0702030302020204" pitchFamily="66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98CD1C-ED8E-4E60-A9FD-DB4D2E194220}"/>
              </a:ext>
            </a:extLst>
          </p:cNvPr>
          <p:cNvSpPr txBox="1"/>
          <p:nvPr/>
        </p:nvSpPr>
        <p:spPr>
          <a:xfrm>
            <a:off x="455813" y="3066184"/>
            <a:ext cx="105847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No as sound waves are mechanical waves which require matter for them to transfer sound energy.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Space is a Vacuum therefore there are no particles for the sound energy to transfer to and pass 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However transverse waves do not require a medium for the waves to transfer energy, an example of which would be light.</a:t>
            </a:r>
          </a:p>
        </p:txBody>
      </p:sp>
    </p:spTree>
    <p:extLst>
      <p:ext uri="{BB962C8B-B14F-4D97-AF65-F5344CB8AC3E}">
        <p14:creationId xmlns:p14="http://schemas.microsoft.com/office/powerpoint/2010/main" val="29972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GOOD PROGRESS:</a:t>
            </a:r>
          </a:p>
          <a:p>
            <a:pPr marL="347472" indent="-347472" fontAlgn="t">
              <a:spcBef>
                <a:spcPts val="0"/>
              </a:spcBef>
              <a:buSzPts val="2400"/>
            </a:pPr>
            <a:r>
              <a:rPr lang="en-GB" dirty="0">
                <a:latin typeface="Calibri" panose="020F0502020204030204" pitchFamily="34" charset="0"/>
              </a:rPr>
              <a:t>State that sound waves require a medium to travel in.</a:t>
            </a:r>
            <a:endParaRPr lang="en-GB" dirty="0">
              <a:latin typeface="Arial" panose="020B0604020202020204" pitchFamily="34" charset="0"/>
            </a:endParaRPr>
          </a:p>
          <a:p>
            <a:pPr marL="347472" indent="-347472" fontAlgn="t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</a:rPr>
              <a:t>Describe how sound waves travel more quickly in solid than they do in gases.</a:t>
            </a:r>
            <a:endParaRPr lang="en-GB" sz="2000" dirty="0">
              <a:latin typeface="Arial" panose="020B0604020202020204" pitchFamily="34" charset="0"/>
            </a:endParaRPr>
          </a:p>
          <a:p>
            <a:pPr marL="347472" indent="-347472" fontAlgn="t">
              <a:spcBef>
                <a:spcPts val="0"/>
              </a:spcBef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OUTSTANDING PROGRESS:</a:t>
            </a:r>
          </a:p>
          <a:p>
            <a:r>
              <a:rPr lang="en-GB" dirty="0">
                <a:latin typeface="Calibri" panose="020F0502020204030204" pitchFamily="34" charset="0"/>
              </a:rPr>
              <a:t>Calculate the speed of waves using the wave speed equation.</a:t>
            </a:r>
            <a:endParaRPr lang="en-GB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b="1" u="sn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1752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1752600" y="228602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254897"/>
            <a:ext cx="10515600" cy="1325563"/>
          </a:xfrm>
        </p:spPr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What type of wave is this?</a:t>
            </a:r>
          </a:p>
        </p:txBody>
      </p:sp>
      <p:pic>
        <p:nvPicPr>
          <p:cNvPr id="10" name="Picture 4" descr="animation showing particle motion for a longitudinal pressure wave">
            <a:extLst>
              <a:ext uri="{FF2B5EF4-FFF2-40B4-BE49-F238E27FC236}">
                <a16:creationId xmlns:a16="http://schemas.microsoft.com/office/drawing/2014/main" id="{82AD0F8A-AD94-41C0-9E23-595FE32791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50" y="2847391"/>
            <a:ext cx="5937857" cy="19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AC492C-1249-4A8C-8EA0-8F9C8AAC4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47" y="2352082"/>
            <a:ext cx="3600450" cy="28765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308E73D-E520-4AA6-A4C6-1912B57D0794}"/>
              </a:ext>
            </a:extLst>
          </p:cNvPr>
          <p:cNvGrpSpPr/>
          <p:nvPr/>
        </p:nvGrpSpPr>
        <p:grpSpPr>
          <a:xfrm>
            <a:off x="3907994" y="3031405"/>
            <a:ext cx="5864705" cy="1514856"/>
            <a:chOff x="1148743" y="2779776"/>
            <a:chExt cx="5864705" cy="15148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72EBAB-8306-4A24-B7FB-3786920B1004}"/>
                </a:ext>
              </a:extLst>
            </p:cNvPr>
            <p:cNvCxnSpPr/>
            <p:nvPr/>
          </p:nvCxnSpPr>
          <p:spPr>
            <a:xfrm>
              <a:off x="1148743" y="2779776"/>
              <a:ext cx="586470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709A3E-8C4C-4884-A1F1-4801F8141C29}"/>
                </a:ext>
              </a:extLst>
            </p:cNvPr>
            <p:cNvCxnSpPr/>
            <p:nvPr/>
          </p:nvCxnSpPr>
          <p:spPr>
            <a:xfrm>
              <a:off x="1148743" y="4294632"/>
              <a:ext cx="586470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426ACC8-98E7-446A-9B0E-9E061D37344D}"/>
              </a:ext>
            </a:extLst>
          </p:cNvPr>
          <p:cNvSpPr/>
          <p:nvPr/>
        </p:nvSpPr>
        <p:spPr>
          <a:xfrm>
            <a:off x="2443320" y="5617911"/>
            <a:ext cx="159798" cy="1597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D269CD-F902-4C3B-9562-5A922A0489CC}"/>
              </a:ext>
            </a:extLst>
          </p:cNvPr>
          <p:cNvSpPr txBox="1"/>
          <p:nvPr/>
        </p:nvSpPr>
        <p:spPr>
          <a:xfrm>
            <a:off x="2736283" y="5453955"/>
            <a:ext cx="136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 Particle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27BB0B-3EC3-4610-A3F5-FFC0CC5A3380}"/>
              </a:ext>
            </a:extLst>
          </p:cNvPr>
          <p:cNvSpPr/>
          <p:nvPr/>
        </p:nvSpPr>
        <p:spPr>
          <a:xfrm>
            <a:off x="2453678" y="6098791"/>
            <a:ext cx="159798" cy="1597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20016D-7807-42E4-8D4B-09813AA36D32}"/>
              </a:ext>
            </a:extLst>
          </p:cNvPr>
          <p:cNvSpPr txBox="1"/>
          <p:nvPr/>
        </p:nvSpPr>
        <p:spPr>
          <a:xfrm>
            <a:off x="2736283" y="5930109"/>
            <a:ext cx="558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 Particle we are tracking the movement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43F70A-F535-4A2B-B4A7-BECEE9C86513}"/>
              </a:ext>
            </a:extLst>
          </p:cNvPr>
          <p:cNvSpPr txBox="1"/>
          <p:nvPr/>
        </p:nvSpPr>
        <p:spPr>
          <a:xfrm>
            <a:off x="2201952" y="1535002"/>
            <a:ext cx="479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The movement of Sound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F6EBB7-E0BC-4DE8-B03E-A73C07DAE5B7}"/>
              </a:ext>
            </a:extLst>
          </p:cNvPr>
          <p:cNvSpPr txBox="1"/>
          <p:nvPr/>
        </p:nvSpPr>
        <p:spPr>
          <a:xfrm>
            <a:off x="2201952" y="2281742"/>
            <a:ext cx="811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As a speaker vibrates a diaphragm moves backward and forward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2F4F55-1B54-4C89-AE77-ABA6FAED298E}"/>
              </a:ext>
            </a:extLst>
          </p:cNvPr>
          <p:cNvSpPr txBox="1"/>
          <p:nvPr/>
        </p:nvSpPr>
        <p:spPr>
          <a:xfrm>
            <a:off x="3907994" y="4826677"/>
            <a:ext cx="626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diaphragm of the speaker pushes and pulls the air particles in front of 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49234A-22C0-4933-80AD-8E310F1F3677}"/>
              </a:ext>
            </a:extLst>
          </p:cNvPr>
          <p:cNvSpPr txBox="1"/>
          <p:nvPr/>
        </p:nvSpPr>
        <p:spPr>
          <a:xfrm>
            <a:off x="5317506" y="3482134"/>
            <a:ext cx="338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Consider a Tube of Air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B63DBF-F162-42CA-9483-39417B7E679E}"/>
              </a:ext>
            </a:extLst>
          </p:cNvPr>
          <p:cNvSpPr txBox="1"/>
          <p:nvPr/>
        </p:nvSpPr>
        <p:spPr>
          <a:xfrm>
            <a:off x="6195435" y="2718633"/>
            <a:ext cx="111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slow motion</a:t>
            </a:r>
          </a:p>
        </p:txBody>
      </p:sp>
    </p:spTree>
    <p:extLst>
      <p:ext uri="{BB962C8B-B14F-4D97-AF65-F5344CB8AC3E}">
        <p14:creationId xmlns:p14="http://schemas.microsoft.com/office/powerpoint/2010/main" val="2536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F5DC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F5DC"/>
                                      </p:to>
                                    </p:animClr>
                                    <p:set>
                                      <p:cBhvr>
                                        <p:cTn id="38" dur="1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3" grpId="0"/>
      <p:bldP spid="24" grpId="0"/>
      <p:bldP spid="24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254897"/>
            <a:ext cx="10515600" cy="1325563"/>
          </a:xfrm>
        </p:spPr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Longitudinal Wave Propagation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8FE6D8-88B5-4D16-8094-45582D798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6" y="2128270"/>
            <a:ext cx="8993631" cy="299787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C90B6BB2-86CA-47D2-8007-A905A7DA8C1D}"/>
              </a:ext>
            </a:extLst>
          </p:cNvPr>
          <p:cNvSpPr/>
          <p:nvPr/>
        </p:nvSpPr>
        <p:spPr>
          <a:xfrm>
            <a:off x="2883851" y="5898512"/>
            <a:ext cx="159798" cy="1597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67D9AF-3343-44CC-B9A0-3543CA83BE6D}"/>
              </a:ext>
            </a:extLst>
          </p:cNvPr>
          <p:cNvSpPr txBox="1"/>
          <p:nvPr/>
        </p:nvSpPr>
        <p:spPr>
          <a:xfrm>
            <a:off x="3176814" y="5734556"/>
            <a:ext cx="1563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 Particle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2765B50-8267-4A70-89EA-9C2C247141A9}"/>
              </a:ext>
            </a:extLst>
          </p:cNvPr>
          <p:cNvSpPr/>
          <p:nvPr/>
        </p:nvSpPr>
        <p:spPr>
          <a:xfrm>
            <a:off x="2894209" y="6379392"/>
            <a:ext cx="159798" cy="1597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F8A71C-A39B-4028-A3DF-38F558B2EE9E}"/>
              </a:ext>
            </a:extLst>
          </p:cNvPr>
          <p:cNvSpPr txBox="1"/>
          <p:nvPr/>
        </p:nvSpPr>
        <p:spPr>
          <a:xfrm>
            <a:off x="3176814" y="6210710"/>
            <a:ext cx="6486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 Particle we are tracking the movement of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ED957C-078B-4BFC-AF62-22BEB4CD2009}"/>
              </a:ext>
            </a:extLst>
          </p:cNvPr>
          <p:cNvGrpSpPr/>
          <p:nvPr/>
        </p:nvGrpSpPr>
        <p:grpSpPr>
          <a:xfrm>
            <a:off x="-14172874" y="5269161"/>
            <a:ext cx="13835026" cy="528475"/>
            <a:chOff x="-13793359" y="4190859"/>
            <a:chExt cx="13835026" cy="5284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9609224-BBC3-4D9B-83B2-43B75125AEED}"/>
                </a:ext>
              </a:extLst>
            </p:cNvPr>
            <p:cNvGrpSpPr/>
            <p:nvPr/>
          </p:nvGrpSpPr>
          <p:grpSpPr>
            <a:xfrm>
              <a:off x="-6761708" y="4196114"/>
              <a:ext cx="6803375" cy="523220"/>
              <a:chOff x="1436361" y="4118918"/>
              <a:chExt cx="6803375" cy="523220"/>
            </a:xfrm>
          </p:grpSpPr>
          <p:sp>
            <p:nvSpPr>
              <p:cNvPr id="37" name="Right Arrow 20">
                <a:extLst>
                  <a:ext uri="{FF2B5EF4-FFF2-40B4-BE49-F238E27FC236}">
                    <a16:creationId xmlns:a16="http://schemas.microsoft.com/office/drawing/2014/main" id="{A52FEAE4-3389-4C16-A623-D7557AF544EC}"/>
                  </a:ext>
                </a:extLst>
              </p:cNvPr>
              <p:cNvSpPr/>
              <p:nvPr/>
            </p:nvSpPr>
            <p:spPr>
              <a:xfrm>
                <a:off x="1436361" y="4177224"/>
                <a:ext cx="2577796" cy="38589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8A241C5-8F39-40C7-ABA4-0046AE2A7651}"/>
                  </a:ext>
                </a:extLst>
              </p:cNvPr>
              <p:cNvSpPr txBox="1"/>
              <p:nvPr/>
            </p:nvSpPr>
            <p:spPr>
              <a:xfrm>
                <a:off x="4014156" y="4118918"/>
                <a:ext cx="4225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Direction of Energy Transfer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387FD5-2D7B-48C1-BF98-7B911FB0EBDE}"/>
                </a:ext>
              </a:extLst>
            </p:cNvPr>
            <p:cNvGrpSpPr/>
            <p:nvPr/>
          </p:nvGrpSpPr>
          <p:grpSpPr>
            <a:xfrm>
              <a:off x="-13793359" y="4190859"/>
              <a:ext cx="6060415" cy="523220"/>
              <a:chOff x="1436361" y="4118918"/>
              <a:chExt cx="6060415" cy="523220"/>
            </a:xfrm>
          </p:grpSpPr>
          <p:sp>
            <p:nvSpPr>
              <p:cNvPr id="35" name="Right Arrow 18">
                <a:extLst>
                  <a:ext uri="{FF2B5EF4-FFF2-40B4-BE49-F238E27FC236}">
                    <a16:creationId xmlns:a16="http://schemas.microsoft.com/office/drawing/2014/main" id="{28327B21-55C5-4C70-B475-A1672DB900B9}"/>
                  </a:ext>
                </a:extLst>
              </p:cNvPr>
              <p:cNvSpPr/>
              <p:nvPr/>
            </p:nvSpPr>
            <p:spPr>
              <a:xfrm>
                <a:off x="1436361" y="4177224"/>
                <a:ext cx="2577796" cy="38589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9F073C-A7EA-465B-8131-8693EAD84318}"/>
                  </a:ext>
                </a:extLst>
              </p:cNvPr>
              <p:cNvSpPr txBox="1"/>
              <p:nvPr/>
            </p:nvSpPr>
            <p:spPr>
              <a:xfrm>
                <a:off x="4014156" y="4118918"/>
                <a:ext cx="3482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Direction of the Wave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12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95963E-7 L 2.5184 4.95963E-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8" y="127188"/>
            <a:ext cx="2814902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4C67-2B39-4231-9491-E072CE8BA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98" y="1599243"/>
            <a:ext cx="10515600" cy="3354714"/>
          </a:xfrm>
        </p:spPr>
        <p:txBody>
          <a:bodyPr>
            <a:normAutofit lnSpcReduction="10000"/>
          </a:bodyPr>
          <a:lstStyle/>
          <a:p>
            <a:pPr marL="0" indent="0" defTabSz="685811">
              <a:buNone/>
            </a:pPr>
            <a:r>
              <a:rPr lang="en-GB" sz="6000" dirty="0">
                <a:latin typeface="Comic Sans MS" panose="030F0702030302020204" pitchFamily="66" charset="0"/>
              </a:rPr>
              <a:t>If a tree falls in the woods and there is no one around to hear it, does it still make a sound?</a:t>
            </a:r>
          </a:p>
          <a:p>
            <a:pPr defTabSz="685811"/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02C703-93E1-4327-8D42-3178546B6B68}"/>
              </a:ext>
            </a:extLst>
          </p:cNvPr>
          <p:cNvSpPr txBox="1">
            <a:spLocks/>
          </p:cNvSpPr>
          <p:nvPr/>
        </p:nvSpPr>
        <p:spPr>
          <a:xfrm>
            <a:off x="588698" y="5100449"/>
            <a:ext cx="10515600" cy="1172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Font typeface="Arial" panose="020B0604020202020204" pitchFamily="34" charset="0"/>
              <a:buNone/>
            </a:pPr>
            <a:r>
              <a:rPr lang="en-GB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So how do we hear sound?</a:t>
            </a:r>
          </a:p>
          <a:p>
            <a:pPr defTabSz="685811"/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6" y="25477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Hearing Sound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ACE27D6-B518-487D-BFC3-A9DA8E39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512" y="1015540"/>
            <a:ext cx="8468129" cy="571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C4DFA17-94FC-4D5A-A5C3-65F89459B91A}"/>
              </a:ext>
            </a:extLst>
          </p:cNvPr>
          <p:cNvGrpSpPr/>
          <p:nvPr/>
        </p:nvGrpSpPr>
        <p:grpSpPr>
          <a:xfrm>
            <a:off x="-5727859" y="-379927"/>
            <a:ext cx="11156902" cy="8123375"/>
            <a:chOff x="-7505859" y="-460645"/>
            <a:chExt cx="11156902" cy="8123375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144AB9F-630C-49A5-8959-B3C0E4A8DB76}"/>
                </a:ext>
              </a:extLst>
            </p:cNvPr>
            <p:cNvSpPr/>
            <p:nvPr/>
          </p:nvSpPr>
          <p:spPr>
            <a:xfrm>
              <a:off x="-7505859" y="-460645"/>
              <a:ext cx="8123375" cy="8123375"/>
            </a:xfrm>
            <a:prstGeom prst="arc">
              <a:avLst>
                <a:gd name="adj1" fmla="val 20001343"/>
                <a:gd name="adj2" fmla="val 1467164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FDA5C044-C5FF-4419-AEF2-D295ED44CF6D}"/>
                </a:ext>
              </a:extLst>
            </p:cNvPr>
            <p:cNvSpPr/>
            <p:nvPr/>
          </p:nvSpPr>
          <p:spPr>
            <a:xfrm>
              <a:off x="-6899154" y="-460645"/>
              <a:ext cx="8123375" cy="8123375"/>
            </a:xfrm>
            <a:prstGeom prst="arc">
              <a:avLst>
                <a:gd name="adj1" fmla="val 20001343"/>
                <a:gd name="adj2" fmla="val 1467164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B52F2A12-6DE1-4F95-B4A7-B30E90667517}"/>
                </a:ext>
              </a:extLst>
            </p:cNvPr>
            <p:cNvSpPr/>
            <p:nvPr/>
          </p:nvSpPr>
          <p:spPr>
            <a:xfrm>
              <a:off x="-6292449" y="-460645"/>
              <a:ext cx="8123375" cy="8123375"/>
            </a:xfrm>
            <a:prstGeom prst="arc">
              <a:avLst>
                <a:gd name="adj1" fmla="val 21157230"/>
                <a:gd name="adj2" fmla="val 44447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C520FDB-4F89-4E67-9919-9B73ABE86F6B}"/>
                </a:ext>
              </a:extLst>
            </p:cNvPr>
            <p:cNvSpPr/>
            <p:nvPr/>
          </p:nvSpPr>
          <p:spPr>
            <a:xfrm>
              <a:off x="-5685744" y="-460645"/>
              <a:ext cx="8123375" cy="8123375"/>
            </a:xfrm>
            <a:prstGeom prst="arc">
              <a:avLst>
                <a:gd name="adj1" fmla="val 21314168"/>
                <a:gd name="adj2" fmla="val 46609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8CF0329-E64E-4CDB-8440-FB4523022AF4}"/>
                </a:ext>
              </a:extLst>
            </p:cNvPr>
            <p:cNvSpPr/>
            <p:nvPr/>
          </p:nvSpPr>
          <p:spPr>
            <a:xfrm>
              <a:off x="-5079039" y="-460645"/>
              <a:ext cx="8123375" cy="8123375"/>
            </a:xfrm>
            <a:prstGeom prst="arc">
              <a:avLst>
                <a:gd name="adj1" fmla="val 21304390"/>
                <a:gd name="adj2" fmla="val 39479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E5070628-3946-4821-9CCF-5761EC3E9C26}"/>
                </a:ext>
              </a:extLst>
            </p:cNvPr>
            <p:cNvSpPr/>
            <p:nvPr/>
          </p:nvSpPr>
          <p:spPr>
            <a:xfrm>
              <a:off x="-4472332" y="-460645"/>
              <a:ext cx="8123375" cy="8123375"/>
            </a:xfrm>
            <a:prstGeom prst="arc">
              <a:avLst>
                <a:gd name="adj1" fmla="val 21199917"/>
                <a:gd name="adj2" fmla="val 2319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81CF69-3C82-4AF2-B56B-DB7E4346B1AE}"/>
              </a:ext>
            </a:extLst>
          </p:cNvPr>
          <p:cNvGrpSpPr/>
          <p:nvPr/>
        </p:nvGrpSpPr>
        <p:grpSpPr>
          <a:xfrm>
            <a:off x="6770624" y="3629861"/>
            <a:ext cx="2058171" cy="1133026"/>
            <a:chOff x="4992624" y="3549143"/>
            <a:chExt cx="2058171" cy="1133026"/>
          </a:xfrm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2DBBD9A-0A2F-4E4F-91E6-0961BC7C61D0}"/>
                </a:ext>
              </a:extLst>
            </p:cNvPr>
            <p:cNvSpPr/>
            <p:nvPr/>
          </p:nvSpPr>
          <p:spPr>
            <a:xfrm>
              <a:off x="4992624" y="3549143"/>
              <a:ext cx="499284" cy="209041"/>
            </a:xfrm>
            <a:custGeom>
              <a:avLst/>
              <a:gdLst>
                <a:gd name="connsiteX0" fmla="*/ 0 w 475488"/>
                <a:gd name="connsiteY0" fmla="*/ 192024 h 192024"/>
                <a:gd name="connsiteX1" fmla="*/ 265176 w 475488"/>
                <a:gd name="connsiteY1" fmla="*/ 146304 h 192024"/>
                <a:gd name="connsiteX2" fmla="*/ 475488 w 475488"/>
                <a:gd name="connsiteY2" fmla="*/ 0 h 1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488" h="192024">
                  <a:moveTo>
                    <a:pt x="0" y="192024"/>
                  </a:moveTo>
                  <a:cubicBezTo>
                    <a:pt x="92964" y="185166"/>
                    <a:pt x="185928" y="178308"/>
                    <a:pt x="265176" y="146304"/>
                  </a:cubicBezTo>
                  <a:cubicBezTo>
                    <a:pt x="344424" y="114300"/>
                    <a:pt x="409956" y="57150"/>
                    <a:pt x="47548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3570F37-0AA4-4AF7-8AD5-2FF692F4AE6F}"/>
                </a:ext>
              </a:extLst>
            </p:cNvPr>
            <p:cNvSpPr/>
            <p:nvPr/>
          </p:nvSpPr>
          <p:spPr>
            <a:xfrm>
              <a:off x="5148072" y="3758184"/>
              <a:ext cx="466344" cy="246888"/>
            </a:xfrm>
            <a:custGeom>
              <a:avLst/>
              <a:gdLst>
                <a:gd name="connsiteX0" fmla="*/ 0 w 448056"/>
                <a:gd name="connsiteY0" fmla="*/ 228600 h 228600"/>
                <a:gd name="connsiteX1" fmla="*/ 301752 w 448056"/>
                <a:gd name="connsiteY1" fmla="*/ 164592 h 228600"/>
                <a:gd name="connsiteX2" fmla="*/ 448056 w 448056"/>
                <a:gd name="connsiteY2" fmla="*/ 0 h 228600"/>
                <a:gd name="connsiteX0" fmla="*/ 0 w 448056"/>
                <a:gd name="connsiteY0" fmla="*/ 228600 h 228600"/>
                <a:gd name="connsiteX1" fmla="*/ 296460 w 448056"/>
                <a:gd name="connsiteY1" fmla="*/ 149291 h 228600"/>
                <a:gd name="connsiteX2" fmla="*/ 448056 w 448056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056" h="228600">
                  <a:moveTo>
                    <a:pt x="0" y="228600"/>
                  </a:moveTo>
                  <a:cubicBezTo>
                    <a:pt x="113538" y="215646"/>
                    <a:pt x="221784" y="187391"/>
                    <a:pt x="296460" y="149291"/>
                  </a:cubicBezTo>
                  <a:cubicBezTo>
                    <a:pt x="371136" y="111191"/>
                    <a:pt x="412242" y="63246"/>
                    <a:pt x="44805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3B6AEBD-6696-4FA3-A49E-FD31465A7DA9}"/>
                </a:ext>
              </a:extLst>
            </p:cNvPr>
            <p:cNvSpPr/>
            <p:nvPr/>
          </p:nvSpPr>
          <p:spPr>
            <a:xfrm>
              <a:off x="5358384" y="3957810"/>
              <a:ext cx="434340" cy="275862"/>
            </a:xfrm>
            <a:custGeom>
              <a:avLst/>
              <a:gdLst>
                <a:gd name="connsiteX0" fmla="*/ 0 w 420624"/>
                <a:gd name="connsiteY0" fmla="*/ 256032 h 256032"/>
                <a:gd name="connsiteX1" fmla="*/ 265176 w 420624"/>
                <a:gd name="connsiteY1" fmla="*/ 182880 h 256032"/>
                <a:gd name="connsiteX2" fmla="*/ 420624 w 420624"/>
                <a:gd name="connsiteY2" fmla="*/ 0 h 256032"/>
                <a:gd name="connsiteX0" fmla="*/ 0 w 420624"/>
                <a:gd name="connsiteY0" fmla="*/ 256032 h 256032"/>
                <a:gd name="connsiteX1" fmla="*/ 265176 w 420624"/>
                <a:gd name="connsiteY1" fmla="*/ 167543 h 256032"/>
                <a:gd name="connsiteX2" fmla="*/ 420624 w 420624"/>
                <a:gd name="connsiteY2" fmla="*/ 0 h 25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24" h="256032">
                  <a:moveTo>
                    <a:pt x="0" y="256032"/>
                  </a:moveTo>
                  <a:cubicBezTo>
                    <a:pt x="97536" y="240792"/>
                    <a:pt x="195072" y="210215"/>
                    <a:pt x="265176" y="167543"/>
                  </a:cubicBezTo>
                  <a:cubicBezTo>
                    <a:pt x="335280" y="124871"/>
                    <a:pt x="377952" y="70104"/>
                    <a:pt x="42062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187F87B8-1576-4973-9624-9CD9E3230E6A}"/>
                </a:ext>
              </a:extLst>
            </p:cNvPr>
            <p:cNvSpPr/>
            <p:nvPr/>
          </p:nvSpPr>
          <p:spPr>
            <a:xfrm>
              <a:off x="5614416" y="4133088"/>
              <a:ext cx="356615" cy="325989"/>
            </a:xfrm>
            <a:custGeom>
              <a:avLst/>
              <a:gdLst>
                <a:gd name="connsiteX0" fmla="*/ 0 w 356616"/>
                <a:gd name="connsiteY0" fmla="*/ 347472 h 347472"/>
                <a:gd name="connsiteX1" fmla="*/ 237744 w 356616"/>
                <a:gd name="connsiteY1" fmla="*/ 201168 h 347472"/>
                <a:gd name="connsiteX2" fmla="*/ 356616 w 356616"/>
                <a:gd name="connsiteY2" fmla="*/ 0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" h="347472">
                  <a:moveTo>
                    <a:pt x="0" y="347472"/>
                  </a:moveTo>
                  <a:cubicBezTo>
                    <a:pt x="89154" y="303276"/>
                    <a:pt x="178308" y="259080"/>
                    <a:pt x="237744" y="201168"/>
                  </a:cubicBezTo>
                  <a:cubicBezTo>
                    <a:pt x="297180" y="143256"/>
                    <a:pt x="326898" y="71628"/>
                    <a:pt x="35661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32DD386-8E1E-4219-BE5F-5B877C0F32B7}"/>
                </a:ext>
              </a:extLst>
            </p:cNvPr>
            <p:cNvSpPr/>
            <p:nvPr/>
          </p:nvSpPr>
          <p:spPr>
            <a:xfrm>
              <a:off x="5927075" y="4277299"/>
              <a:ext cx="247879" cy="347031"/>
            </a:xfrm>
            <a:custGeom>
              <a:avLst/>
              <a:gdLst>
                <a:gd name="connsiteX0" fmla="*/ 0 w 247879"/>
                <a:gd name="connsiteY0" fmla="*/ 347031 h 347031"/>
                <a:gd name="connsiteX1" fmla="*/ 148727 w 247879"/>
                <a:gd name="connsiteY1" fmla="*/ 214829 h 347031"/>
                <a:gd name="connsiteX2" fmla="*/ 247879 w 247879"/>
                <a:gd name="connsiteY2" fmla="*/ 0 h 3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879" h="347031">
                  <a:moveTo>
                    <a:pt x="0" y="347031"/>
                  </a:moveTo>
                  <a:cubicBezTo>
                    <a:pt x="53707" y="309849"/>
                    <a:pt x="107414" y="272667"/>
                    <a:pt x="148727" y="214829"/>
                  </a:cubicBezTo>
                  <a:cubicBezTo>
                    <a:pt x="190040" y="156990"/>
                    <a:pt x="218959" y="78495"/>
                    <a:pt x="24787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F2C338A-6CD6-40C3-BBE5-D6301DA8A540}"/>
                </a:ext>
              </a:extLst>
            </p:cNvPr>
            <p:cNvSpPr/>
            <p:nvPr/>
          </p:nvSpPr>
          <p:spPr>
            <a:xfrm>
              <a:off x="6307157" y="4299333"/>
              <a:ext cx="93113" cy="382836"/>
            </a:xfrm>
            <a:custGeom>
              <a:avLst/>
              <a:gdLst>
                <a:gd name="connsiteX0" fmla="*/ 0 w 93113"/>
                <a:gd name="connsiteY0" fmla="*/ 382836 h 382836"/>
                <a:gd name="connsiteX1" fmla="*/ 88135 w 93113"/>
                <a:gd name="connsiteY1" fmla="*/ 220337 h 382836"/>
                <a:gd name="connsiteX2" fmla="*/ 74363 w 93113"/>
                <a:gd name="connsiteY2" fmla="*/ 0 h 38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3" h="382836">
                  <a:moveTo>
                    <a:pt x="0" y="382836"/>
                  </a:moveTo>
                  <a:cubicBezTo>
                    <a:pt x="37870" y="333489"/>
                    <a:pt x="75741" y="284143"/>
                    <a:pt x="88135" y="220337"/>
                  </a:cubicBezTo>
                  <a:cubicBezTo>
                    <a:pt x="100529" y="156531"/>
                    <a:pt x="87446" y="78265"/>
                    <a:pt x="7436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08848C8A-2A7D-4EBC-9288-258E618AA633}"/>
                </a:ext>
              </a:extLst>
            </p:cNvPr>
            <p:cNvSpPr/>
            <p:nvPr/>
          </p:nvSpPr>
          <p:spPr>
            <a:xfrm>
              <a:off x="6673467" y="4213952"/>
              <a:ext cx="68608" cy="393853"/>
            </a:xfrm>
            <a:custGeom>
              <a:avLst/>
              <a:gdLst>
                <a:gd name="connsiteX0" fmla="*/ 60593 w 68608"/>
                <a:gd name="connsiteY0" fmla="*/ 393853 h 393853"/>
                <a:gd name="connsiteX1" fmla="*/ 63347 w 68608"/>
                <a:gd name="connsiteY1" fmla="*/ 195549 h 393853"/>
                <a:gd name="connsiteX2" fmla="*/ 0 w 68608"/>
                <a:gd name="connsiteY2" fmla="*/ 0 h 39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08" h="393853">
                  <a:moveTo>
                    <a:pt x="60593" y="393853"/>
                  </a:moveTo>
                  <a:cubicBezTo>
                    <a:pt x="67019" y="327522"/>
                    <a:pt x="73446" y="261191"/>
                    <a:pt x="63347" y="195549"/>
                  </a:cubicBezTo>
                  <a:cubicBezTo>
                    <a:pt x="53248" y="129907"/>
                    <a:pt x="26624" y="64953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8EDFDE00-959D-4BBD-9AC4-B4C6A59ABCB3}"/>
                </a:ext>
              </a:extLst>
            </p:cNvPr>
            <p:cNvSpPr/>
            <p:nvPr/>
          </p:nvSpPr>
          <p:spPr>
            <a:xfrm>
              <a:off x="6835966" y="4070733"/>
              <a:ext cx="214829" cy="247879"/>
            </a:xfrm>
            <a:custGeom>
              <a:avLst/>
              <a:gdLst>
                <a:gd name="connsiteX0" fmla="*/ 214829 w 214829"/>
                <a:gd name="connsiteY0" fmla="*/ 247879 h 247879"/>
                <a:gd name="connsiteX1" fmla="*/ 151482 w 214829"/>
                <a:gd name="connsiteY1" fmla="*/ 115677 h 247879"/>
                <a:gd name="connsiteX2" fmla="*/ 0 w 214829"/>
                <a:gd name="connsiteY2" fmla="*/ 0 h 2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829" h="247879">
                  <a:moveTo>
                    <a:pt x="214829" y="247879"/>
                  </a:moveTo>
                  <a:cubicBezTo>
                    <a:pt x="201058" y="202434"/>
                    <a:pt x="187287" y="156990"/>
                    <a:pt x="151482" y="115677"/>
                  </a:cubicBezTo>
                  <a:cubicBezTo>
                    <a:pt x="115677" y="74364"/>
                    <a:pt x="57838" y="37182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Picture 7">
            <a:extLst>
              <a:ext uri="{FF2B5EF4-FFF2-40B4-BE49-F238E27FC236}">
                <a16:creationId xmlns:a16="http://schemas.microsoft.com/office/drawing/2014/main" id="{F48BEF46-A12C-4A8B-A252-E9029B93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31" y="2799153"/>
            <a:ext cx="1143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3DA8AF8-1AC3-4EAC-BE15-48EEA296BEDC}"/>
              </a:ext>
            </a:extLst>
          </p:cNvPr>
          <p:cNvGrpSpPr/>
          <p:nvPr/>
        </p:nvGrpSpPr>
        <p:grpSpPr>
          <a:xfrm>
            <a:off x="7572845" y="2616868"/>
            <a:ext cx="2537294" cy="700937"/>
            <a:chOff x="5794845" y="2536150"/>
            <a:chExt cx="2537294" cy="70093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90C8E5-BF92-4BAF-A047-3CD91B0CCC1F}"/>
                </a:ext>
              </a:extLst>
            </p:cNvPr>
            <p:cNvSpPr/>
            <p:nvPr/>
          </p:nvSpPr>
          <p:spPr>
            <a:xfrm>
              <a:off x="5794845" y="2921597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889FAB-17A7-4F2B-AE9C-2B8AA84CD6E6}"/>
                </a:ext>
              </a:extLst>
            </p:cNvPr>
            <p:cNvSpPr/>
            <p:nvPr/>
          </p:nvSpPr>
          <p:spPr>
            <a:xfrm>
              <a:off x="6017364" y="2846698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1DF55F-BCDF-4DA8-B25D-F9C14A7FD9F4}"/>
                </a:ext>
              </a:extLst>
            </p:cNvPr>
            <p:cNvSpPr/>
            <p:nvPr/>
          </p:nvSpPr>
          <p:spPr>
            <a:xfrm>
              <a:off x="6247641" y="2807982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26C6448-E77B-4ABF-BE81-0321F1887961}"/>
                </a:ext>
              </a:extLst>
            </p:cNvPr>
            <p:cNvSpPr/>
            <p:nvPr/>
          </p:nvSpPr>
          <p:spPr>
            <a:xfrm>
              <a:off x="6467341" y="2792853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8723578-597A-4DB3-9A0C-54B49A115523}"/>
                </a:ext>
              </a:extLst>
            </p:cNvPr>
            <p:cNvSpPr/>
            <p:nvPr/>
          </p:nvSpPr>
          <p:spPr>
            <a:xfrm>
              <a:off x="6717197" y="2782068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C1AEB9-FE46-4E44-95BD-3D4B7FE5AC87}"/>
                </a:ext>
              </a:extLst>
            </p:cNvPr>
            <p:cNvSpPr/>
            <p:nvPr/>
          </p:nvSpPr>
          <p:spPr>
            <a:xfrm>
              <a:off x="6943380" y="2776864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ECA9E18-E44F-405F-B184-A57CC9695C66}"/>
                </a:ext>
              </a:extLst>
            </p:cNvPr>
            <p:cNvSpPr/>
            <p:nvPr/>
          </p:nvSpPr>
          <p:spPr>
            <a:xfrm>
              <a:off x="6857899" y="2973046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628CDA-060A-4369-8D95-6A84A9C2A570}"/>
                </a:ext>
              </a:extLst>
            </p:cNvPr>
            <p:cNvSpPr/>
            <p:nvPr/>
          </p:nvSpPr>
          <p:spPr>
            <a:xfrm>
              <a:off x="7040439" y="2903703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66FCBD-2248-4BFE-88EB-1CE0A64783BF}"/>
                </a:ext>
              </a:extLst>
            </p:cNvPr>
            <p:cNvSpPr/>
            <p:nvPr/>
          </p:nvSpPr>
          <p:spPr>
            <a:xfrm>
              <a:off x="6965483" y="3051037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A8A71A-40DD-41E1-A63C-2E8EC4BC0FCF}"/>
                </a:ext>
              </a:extLst>
            </p:cNvPr>
            <p:cNvSpPr/>
            <p:nvPr/>
          </p:nvSpPr>
          <p:spPr>
            <a:xfrm>
              <a:off x="7080143" y="3169787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F38CACB-1A3E-4171-8E38-D54D1E05B073}"/>
                </a:ext>
              </a:extLst>
            </p:cNvPr>
            <p:cNvSpPr/>
            <p:nvPr/>
          </p:nvSpPr>
          <p:spPr>
            <a:xfrm>
              <a:off x="7165243" y="2991090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977DC48-2744-43BA-853E-5C9405004A27}"/>
                </a:ext>
              </a:extLst>
            </p:cNvPr>
            <p:cNvSpPr/>
            <p:nvPr/>
          </p:nvSpPr>
          <p:spPr>
            <a:xfrm>
              <a:off x="7351925" y="2649405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29F553-B02C-4B94-929E-49AA49DB6B1C}"/>
                </a:ext>
              </a:extLst>
            </p:cNvPr>
            <p:cNvSpPr/>
            <p:nvPr/>
          </p:nvSpPr>
          <p:spPr>
            <a:xfrm>
              <a:off x="7600577" y="2595137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FD40EB3-115D-47D1-B23A-FC01798C794E}"/>
                </a:ext>
              </a:extLst>
            </p:cNvPr>
            <p:cNvSpPr/>
            <p:nvPr/>
          </p:nvSpPr>
          <p:spPr>
            <a:xfrm>
              <a:off x="7840990" y="2536150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3197A69-CA41-45F1-9BDF-5B8BF208FACD}"/>
                </a:ext>
              </a:extLst>
            </p:cNvPr>
            <p:cNvSpPr/>
            <p:nvPr/>
          </p:nvSpPr>
          <p:spPr>
            <a:xfrm>
              <a:off x="7504325" y="2748418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61FD872-DADD-4640-9510-42403D8104ED}"/>
                </a:ext>
              </a:extLst>
            </p:cNvPr>
            <p:cNvSpPr/>
            <p:nvPr/>
          </p:nvSpPr>
          <p:spPr>
            <a:xfrm>
              <a:off x="7752977" y="2711881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FFBD012-0880-4099-A5F1-E020FB706DE4}"/>
                </a:ext>
              </a:extLst>
            </p:cNvPr>
            <p:cNvSpPr/>
            <p:nvPr/>
          </p:nvSpPr>
          <p:spPr>
            <a:xfrm>
              <a:off x="7993390" y="2655427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CF46DD-CA65-437A-AF80-5A1FA5810B38}"/>
                </a:ext>
              </a:extLst>
            </p:cNvPr>
            <p:cNvSpPr/>
            <p:nvPr/>
          </p:nvSpPr>
          <p:spPr>
            <a:xfrm>
              <a:off x="8264839" y="2569800"/>
              <a:ext cx="67300" cy="67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49" name="Text Box 24">
            <a:extLst>
              <a:ext uri="{FF2B5EF4-FFF2-40B4-BE49-F238E27FC236}">
                <a16:creationId xmlns:a16="http://schemas.microsoft.com/office/drawing/2014/main" id="{B9C44537-60E9-4F7C-93E2-0FE0CA6F5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101" y="5923055"/>
            <a:ext cx="30158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+mn-lt"/>
              </a:rPr>
              <a:t>1</a:t>
            </a:r>
            <a:r>
              <a:rPr lang="en-GB" altLang="en-US" sz="2000" dirty="0">
                <a:latin typeface="+mn-lt"/>
              </a:rPr>
              <a:t>.Sound waves are collected by the ear lobe (or pinna)</a:t>
            </a:r>
            <a:r>
              <a:rPr lang="en-GB" altLang="en-US" sz="2000" i="1" dirty="0">
                <a:latin typeface="+mn-lt"/>
              </a:rPr>
              <a:t>.</a:t>
            </a:r>
            <a:endParaRPr lang="en-GB" altLang="en-US" sz="2000" dirty="0">
              <a:latin typeface="+mn-lt"/>
            </a:endParaRPr>
          </a:p>
        </p:txBody>
      </p:sp>
      <p:sp>
        <p:nvSpPr>
          <p:cNvPr id="50" name="Text Box 25">
            <a:extLst>
              <a:ext uri="{FF2B5EF4-FFF2-40B4-BE49-F238E27FC236}">
                <a16:creationId xmlns:a16="http://schemas.microsoft.com/office/drawing/2014/main" id="{159E2ABA-78F1-4D25-A459-2D1BB63D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320" y="4940293"/>
            <a:ext cx="23764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+mn-lt"/>
              </a:rPr>
              <a:t>2.</a:t>
            </a:r>
            <a:r>
              <a:rPr lang="en-GB" altLang="en-US" sz="2000" dirty="0">
                <a:latin typeface="+mn-lt"/>
              </a:rPr>
              <a:t>The waves travel along the ear canal.</a:t>
            </a: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id="{1DCB36C6-17AD-43E2-8FD5-36C5D3224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617" y="759576"/>
            <a:ext cx="2809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+mn-lt"/>
              </a:rPr>
              <a:t>3.</a:t>
            </a:r>
            <a:r>
              <a:rPr lang="en-GB" altLang="en-US" sz="2000" dirty="0">
                <a:latin typeface="+mn-lt"/>
              </a:rPr>
              <a:t>The waves reach the eardrum and make it vibrate.</a:t>
            </a: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id="{AA2F58D6-DA91-41E0-A769-FE8F7DAE4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216" y="5590489"/>
            <a:ext cx="28082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+mn-lt"/>
              </a:rPr>
              <a:t>4.</a:t>
            </a:r>
            <a:r>
              <a:rPr lang="en-GB" altLang="en-US" sz="2000" dirty="0">
                <a:latin typeface="+mn-lt"/>
              </a:rPr>
              <a:t>The small bones (ossicles) amplify the vibrations.</a:t>
            </a:r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id="{FDBE28BB-3F87-4BC0-BF82-37B6C2952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966" y="5444821"/>
            <a:ext cx="220903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>
            <a:lvl1pPr marL="266700" indent="-2667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+mn-lt"/>
              </a:rPr>
              <a:t>5.</a:t>
            </a:r>
            <a:r>
              <a:rPr lang="en-GB" altLang="en-US" sz="2000" dirty="0">
                <a:latin typeface="+mn-lt"/>
              </a:rPr>
              <a:t>The cochlea turns these into electrical signals.</a:t>
            </a:r>
          </a:p>
        </p:txBody>
      </p:sp>
      <p:sp>
        <p:nvSpPr>
          <p:cNvPr id="54" name="Text Box 29">
            <a:extLst>
              <a:ext uri="{FF2B5EF4-FFF2-40B4-BE49-F238E27FC236}">
                <a16:creationId xmlns:a16="http://schemas.microsoft.com/office/drawing/2014/main" id="{40328AC6-6ED5-4A78-A2D2-01916471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41" y="1383362"/>
            <a:ext cx="27193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en-US" sz="2000" b="1" dirty="0">
                <a:latin typeface="+mn-lt"/>
              </a:rPr>
              <a:t>6.</a:t>
            </a:r>
            <a:r>
              <a:rPr lang="en-GB" altLang="en-US" sz="2000" dirty="0">
                <a:latin typeface="+mn-lt"/>
              </a:rPr>
              <a:t>The auditory nerve </a:t>
            </a:r>
          </a:p>
          <a:p>
            <a:pPr algn="r"/>
            <a:r>
              <a:rPr lang="en-GB" altLang="en-US" sz="2000" dirty="0">
                <a:latin typeface="+mn-lt"/>
              </a:rPr>
              <a:t>takes the signals </a:t>
            </a:r>
          </a:p>
          <a:p>
            <a:pPr algn="r"/>
            <a:r>
              <a:rPr lang="en-GB" altLang="en-US" sz="2000" dirty="0">
                <a:latin typeface="+mn-lt"/>
              </a:rPr>
              <a:t>to the brain.</a:t>
            </a:r>
          </a:p>
        </p:txBody>
      </p:sp>
    </p:spTree>
    <p:extLst>
      <p:ext uri="{BB962C8B-B14F-4D97-AF65-F5344CB8AC3E}">
        <p14:creationId xmlns:p14="http://schemas.microsoft.com/office/powerpoint/2010/main" val="35445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7.40741E-7 L 0.00664 -7.40741E-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  <p:bldP spid="49" grpId="1"/>
      <p:bldP spid="50" grpId="0" autoUpdateAnimBg="0"/>
      <p:bldP spid="50" grpId="1"/>
      <p:bldP spid="51" grpId="0" autoUpdateAnimBg="0"/>
      <p:bldP spid="51" grpId="1"/>
      <p:bldP spid="52" grpId="0" autoUpdateAnimBg="0"/>
      <p:bldP spid="52" grpId="1"/>
      <p:bldP spid="53" grpId="0" autoUpdateAnimBg="0"/>
      <p:bldP spid="53" grpId="1"/>
      <p:bldP spid="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6131AF-B02E-4413-A1C3-30188BCBEBA7}"/>
              </a:ext>
            </a:extLst>
          </p:cNvPr>
          <p:cNvSpPr txBox="1"/>
          <p:nvPr/>
        </p:nvSpPr>
        <p:spPr>
          <a:xfrm>
            <a:off x="486020" y="578285"/>
            <a:ext cx="5545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Sound is a Mechanical Wave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A826B-FE74-456C-9024-EDD38F779E12}"/>
              </a:ext>
            </a:extLst>
          </p:cNvPr>
          <p:cNvSpPr txBox="1"/>
          <p:nvPr/>
        </p:nvSpPr>
        <p:spPr>
          <a:xfrm>
            <a:off x="2541322" y="3737639"/>
            <a:ext cx="8158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</a:t>
            </a:r>
            <a:r>
              <a:rPr lang="en-GB" sz="2800" b="1" dirty="0"/>
              <a:t>Mechanical Wave</a:t>
            </a:r>
            <a:r>
              <a:rPr lang="en-GB" sz="2800" dirty="0"/>
              <a:t> is a wave that travels as a displacement of matter, and therefore transfers energy through a medium.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092A3-D240-4A3B-9BDA-3B093574B0A4}"/>
              </a:ext>
            </a:extLst>
          </p:cNvPr>
          <p:cNvSpPr txBox="1"/>
          <p:nvPr/>
        </p:nvSpPr>
        <p:spPr>
          <a:xfrm>
            <a:off x="2541322" y="5124050"/>
            <a:ext cx="775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Mechanical Waves cannot travel through a vacuum.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AF7158-B85A-4A69-B549-7E7ED3EFC4E0}"/>
              </a:ext>
            </a:extLst>
          </p:cNvPr>
          <p:cNvSpPr/>
          <p:nvPr/>
        </p:nvSpPr>
        <p:spPr>
          <a:xfrm>
            <a:off x="2541322" y="5753943"/>
            <a:ext cx="7896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A </a:t>
            </a:r>
            <a:r>
              <a:rPr lang="en-GB" b="1" i="1" dirty="0"/>
              <a:t>Medium</a:t>
            </a:r>
            <a:r>
              <a:rPr lang="en-GB" i="1" dirty="0"/>
              <a:t> is any material substance though which a wave or energy can travel e.g. solid, liquid or gas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8FC443-08C8-43EC-A47B-FA1356627309}"/>
              </a:ext>
            </a:extLst>
          </p:cNvPr>
          <p:cNvGrpSpPr/>
          <p:nvPr/>
        </p:nvGrpSpPr>
        <p:grpSpPr>
          <a:xfrm>
            <a:off x="-15124493" y="2339334"/>
            <a:ext cx="14908174" cy="1090355"/>
            <a:chOff x="-3882977" y="2423235"/>
            <a:chExt cx="14908174" cy="10903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5BF455-5F24-4C25-9ED3-E04CDEE38027}"/>
                </a:ext>
              </a:extLst>
            </p:cNvPr>
            <p:cNvGrpSpPr/>
            <p:nvPr/>
          </p:nvGrpSpPr>
          <p:grpSpPr>
            <a:xfrm>
              <a:off x="2082377" y="2445194"/>
              <a:ext cx="2982677" cy="1057730"/>
              <a:chOff x="1542722" y="3502924"/>
              <a:chExt cx="5139250" cy="1822504"/>
            </a:xfrm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AE2E2A47-A45D-40AA-A9AD-FF7596D8FE47}"/>
                  </a:ext>
                </a:extLst>
              </p:cNvPr>
              <p:cNvSpPr/>
              <p:nvPr/>
            </p:nvSpPr>
            <p:spPr>
              <a:xfrm>
                <a:off x="1542722" y="3512113"/>
                <a:ext cx="2569625" cy="1813315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A62C8B98-993D-4ED0-BB6C-5E0760C9D9FA}"/>
                  </a:ext>
                </a:extLst>
              </p:cNvPr>
              <p:cNvSpPr/>
              <p:nvPr/>
            </p:nvSpPr>
            <p:spPr>
              <a:xfrm>
                <a:off x="4112347" y="3502924"/>
                <a:ext cx="2569625" cy="1813315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518FCE0-51D6-48DC-9449-968893D975D6}"/>
                </a:ext>
              </a:extLst>
            </p:cNvPr>
            <p:cNvGrpSpPr/>
            <p:nvPr/>
          </p:nvGrpSpPr>
          <p:grpSpPr>
            <a:xfrm>
              <a:off x="5059842" y="2450527"/>
              <a:ext cx="2982677" cy="1057730"/>
              <a:chOff x="1542722" y="3502924"/>
              <a:chExt cx="5139250" cy="1822504"/>
            </a:xfrm>
          </p:grpSpPr>
          <p:sp>
            <p:nvSpPr>
              <p:cNvPr id="24" name="Freeform 35">
                <a:extLst>
                  <a:ext uri="{FF2B5EF4-FFF2-40B4-BE49-F238E27FC236}">
                    <a16:creationId xmlns:a16="http://schemas.microsoft.com/office/drawing/2014/main" id="{CCAD5A1D-E963-4982-83B4-21C15D1417EA}"/>
                  </a:ext>
                </a:extLst>
              </p:cNvPr>
              <p:cNvSpPr/>
              <p:nvPr/>
            </p:nvSpPr>
            <p:spPr>
              <a:xfrm>
                <a:off x="1542722" y="3512113"/>
                <a:ext cx="2569625" cy="1813315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Freeform 36">
                <a:extLst>
                  <a:ext uri="{FF2B5EF4-FFF2-40B4-BE49-F238E27FC236}">
                    <a16:creationId xmlns:a16="http://schemas.microsoft.com/office/drawing/2014/main" id="{A691144A-2878-49D0-99CB-6B9114C05D36}"/>
                  </a:ext>
                </a:extLst>
              </p:cNvPr>
              <p:cNvSpPr/>
              <p:nvPr/>
            </p:nvSpPr>
            <p:spPr>
              <a:xfrm>
                <a:off x="4112347" y="3502924"/>
                <a:ext cx="2569625" cy="1813315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AFBED3-33DD-46C7-81B1-550426D41CA6}"/>
                </a:ext>
              </a:extLst>
            </p:cNvPr>
            <p:cNvGrpSpPr/>
            <p:nvPr/>
          </p:nvGrpSpPr>
          <p:grpSpPr>
            <a:xfrm>
              <a:off x="8042520" y="2455860"/>
              <a:ext cx="2982677" cy="1057730"/>
              <a:chOff x="1542722" y="3502924"/>
              <a:chExt cx="5139250" cy="1822504"/>
            </a:xfrm>
          </p:grpSpPr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0B4CA3B4-7121-469F-BA91-7C76C651074A}"/>
                  </a:ext>
                </a:extLst>
              </p:cNvPr>
              <p:cNvSpPr/>
              <p:nvPr/>
            </p:nvSpPr>
            <p:spPr>
              <a:xfrm>
                <a:off x="1542722" y="3512113"/>
                <a:ext cx="2569625" cy="1813315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CFBBD97-A27A-43D9-9EF7-79DF955F5695}"/>
                  </a:ext>
                </a:extLst>
              </p:cNvPr>
              <p:cNvSpPr/>
              <p:nvPr/>
            </p:nvSpPr>
            <p:spPr>
              <a:xfrm>
                <a:off x="4112347" y="3502924"/>
                <a:ext cx="2569625" cy="1813315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B71BC0-65DB-446A-AF6F-4161527CF499}"/>
                </a:ext>
              </a:extLst>
            </p:cNvPr>
            <p:cNvGrpSpPr/>
            <p:nvPr/>
          </p:nvGrpSpPr>
          <p:grpSpPr>
            <a:xfrm>
              <a:off x="-900300" y="2423235"/>
              <a:ext cx="2982677" cy="1057730"/>
              <a:chOff x="1542722" y="3502924"/>
              <a:chExt cx="5139250" cy="1822504"/>
            </a:xfrm>
          </p:grpSpPr>
          <p:sp>
            <p:nvSpPr>
              <p:cNvPr id="20" name="Freeform 41">
                <a:extLst>
                  <a:ext uri="{FF2B5EF4-FFF2-40B4-BE49-F238E27FC236}">
                    <a16:creationId xmlns:a16="http://schemas.microsoft.com/office/drawing/2014/main" id="{0DC9A829-566D-45D6-925B-23985BB45AC3}"/>
                  </a:ext>
                </a:extLst>
              </p:cNvPr>
              <p:cNvSpPr/>
              <p:nvPr/>
            </p:nvSpPr>
            <p:spPr>
              <a:xfrm>
                <a:off x="1542722" y="3512113"/>
                <a:ext cx="2569625" cy="1813315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Freeform 42">
                <a:extLst>
                  <a:ext uri="{FF2B5EF4-FFF2-40B4-BE49-F238E27FC236}">
                    <a16:creationId xmlns:a16="http://schemas.microsoft.com/office/drawing/2014/main" id="{D4B2B285-A4D0-4848-9126-798A06BAEC18}"/>
                  </a:ext>
                </a:extLst>
              </p:cNvPr>
              <p:cNvSpPr/>
              <p:nvPr/>
            </p:nvSpPr>
            <p:spPr>
              <a:xfrm>
                <a:off x="4112347" y="3502924"/>
                <a:ext cx="2569625" cy="1813315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C96D033-68B8-43C6-A2C4-C7805243B422}"/>
                </a:ext>
              </a:extLst>
            </p:cNvPr>
            <p:cNvGrpSpPr/>
            <p:nvPr/>
          </p:nvGrpSpPr>
          <p:grpSpPr>
            <a:xfrm>
              <a:off x="-3882977" y="2439861"/>
              <a:ext cx="2982677" cy="1057730"/>
              <a:chOff x="1542722" y="3502924"/>
              <a:chExt cx="5139250" cy="1822504"/>
            </a:xfrm>
          </p:grpSpPr>
          <p:sp>
            <p:nvSpPr>
              <p:cNvPr id="18" name="Freeform 44">
                <a:extLst>
                  <a:ext uri="{FF2B5EF4-FFF2-40B4-BE49-F238E27FC236}">
                    <a16:creationId xmlns:a16="http://schemas.microsoft.com/office/drawing/2014/main" id="{AD3406BD-0995-4A45-8D88-B6046C3732C4}"/>
                  </a:ext>
                </a:extLst>
              </p:cNvPr>
              <p:cNvSpPr/>
              <p:nvPr/>
            </p:nvSpPr>
            <p:spPr>
              <a:xfrm>
                <a:off x="1542722" y="3512113"/>
                <a:ext cx="2569625" cy="1813315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Freeform 45">
                <a:extLst>
                  <a:ext uri="{FF2B5EF4-FFF2-40B4-BE49-F238E27FC236}">
                    <a16:creationId xmlns:a16="http://schemas.microsoft.com/office/drawing/2014/main" id="{2AEF2670-2A4A-427E-9C2F-BE9AEB0F8F98}"/>
                  </a:ext>
                </a:extLst>
              </p:cNvPr>
              <p:cNvSpPr/>
              <p:nvPr/>
            </p:nvSpPr>
            <p:spPr>
              <a:xfrm>
                <a:off x="4112347" y="3502924"/>
                <a:ext cx="2569625" cy="1813315"/>
              </a:xfrm>
              <a:custGeom>
                <a:avLst/>
                <a:gdLst>
                  <a:gd name="connsiteX0" fmla="*/ 0 w 6092982"/>
                  <a:gd name="connsiteY0" fmla="*/ 371192 h 742384"/>
                  <a:gd name="connsiteX1" fmla="*/ 1520982 w 6092982"/>
                  <a:gd name="connsiteY1" fmla="*/ 0 h 742384"/>
                  <a:gd name="connsiteX2" fmla="*/ 3041965 w 6092982"/>
                  <a:gd name="connsiteY2" fmla="*/ 371192 h 742384"/>
                  <a:gd name="connsiteX3" fmla="*/ 4572000 w 6092982"/>
                  <a:gd name="connsiteY3" fmla="*/ 742384 h 742384"/>
                  <a:gd name="connsiteX4" fmla="*/ 6092982 w 6092982"/>
                  <a:gd name="connsiteY4" fmla="*/ 371192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2982" h="742384">
                    <a:moveTo>
                      <a:pt x="0" y="371192"/>
                    </a:moveTo>
                    <a:cubicBezTo>
                      <a:pt x="506994" y="185596"/>
                      <a:pt x="1013988" y="0"/>
                      <a:pt x="1520982" y="0"/>
                    </a:cubicBezTo>
                    <a:cubicBezTo>
                      <a:pt x="2027976" y="0"/>
                      <a:pt x="3041965" y="371192"/>
                      <a:pt x="3041965" y="371192"/>
                    </a:cubicBezTo>
                    <a:cubicBezTo>
                      <a:pt x="3550468" y="494923"/>
                      <a:pt x="4063497" y="742384"/>
                      <a:pt x="4572000" y="742384"/>
                    </a:cubicBezTo>
                    <a:cubicBezTo>
                      <a:pt x="5080503" y="742384"/>
                      <a:pt x="5586742" y="556788"/>
                      <a:pt x="6092982" y="371192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B2A2222-B291-4E80-B188-2C46657101A2}"/>
              </a:ext>
            </a:extLst>
          </p:cNvPr>
          <p:cNvSpPr/>
          <p:nvPr/>
        </p:nvSpPr>
        <p:spPr>
          <a:xfrm>
            <a:off x="0" y="2232561"/>
            <a:ext cx="4683715" cy="150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" descr="Image result for animated gears">
            <a:extLst>
              <a:ext uri="{FF2B5EF4-FFF2-40B4-BE49-F238E27FC236}">
                <a16:creationId xmlns:a16="http://schemas.microsoft.com/office/drawing/2014/main" id="{574A1C9B-AD31-481B-91CE-E33DC4ACE8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0334" y="1582545"/>
            <a:ext cx="2069348" cy="235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A3D8E3D4-CE1B-468E-9689-F7EB1B233803}"/>
              </a:ext>
            </a:extLst>
          </p:cNvPr>
          <p:cNvSpPr/>
          <p:nvPr/>
        </p:nvSpPr>
        <p:spPr>
          <a:xfrm>
            <a:off x="2428080" y="3737639"/>
            <a:ext cx="8378434" cy="1909631"/>
          </a:xfrm>
          <a:prstGeom prst="roundRect">
            <a:avLst>
              <a:gd name="adj" fmla="val 123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2.31315 -1.85185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83E97EAD-C5D8-45C6-BB27-BE54F3E56612}"/>
              </a:ext>
            </a:extLst>
          </p:cNvPr>
          <p:cNvSpPr txBox="1">
            <a:spLocks noChangeArrowheads="1"/>
          </p:cNvSpPr>
          <p:nvPr/>
        </p:nvSpPr>
        <p:spPr>
          <a:xfrm>
            <a:off x="455814" y="346041"/>
            <a:ext cx="3198040" cy="7080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Task – 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66BED2-6B11-4303-9CC4-41DDDBC574CC}"/>
              </a:ext>
            </a:extLst>
          </p:cNvPr>
          <p:cNvSpPr txBox="1">
            <a:spLocks/>
          </p:cNvSpPr>
          <p:nvPr/>
        </p:nvSpPr>
        <p:spPr>
          <a:xfrm>
            <a:off x="98367" y="1495582"/>
            <a:ext cx="11913524" cy="1230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11"/>
            <a:r>
              <a:rPr lang="en-GB" sz="4000" b="1" dirty="0">
                <a:latin typeface="Comic Sans MS" panose="030F0702030302020204" pitchFamily="66" charset="0"/>
              </a:rPr>
              <a:t>Describe how sound waves are produced and how we hear them.</a:t>
            </a:r>
          </a:p>
          <a:p>
            <a:pPr defTabSz="685811"/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56DF0F-122C-4CCB-AD1D-586D9F70AEC2}"/>
              </a:ext>
            </a:extLst>
          </p:cNvPr>
          <p:cNvSpPr txBox="1">
            <a:spLocks/>
          </p:cNvSpPr>
          <p:nvPr/>
        </p:nvSpPr>
        <p:spPr>
          <a:xfrm>
            <a:off x="8053065" y="182896"/>
            <a:ext cx="4050266" cy="85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1">
              <a:buFont typeface="Arial" panose="020B0604020202020204" pitchFamily="34" charset="0"/>
              <a:buNone/>
            </a:pPr>
            <a:r>
              <a:rPr lang="en-GB" sz="2400" dirty="0">
                <a:latin typeface="Comic Sans MS" panose="030F0702030302020204" pitchFamily="66" charset="0"/>
              </a:rPr>
              <a:t>Self Assess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2400" dirty="0">
                <a:latin typeface="Comic Sans MS" panose="030F0702030302020204" pitchFamily="66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98CD1C-ED8E-4E60-A9FD-DB4D2E194220}"/>
              </a:ext>
            </a:extLst>
          </p:cNvPr>
          <p:cNvSpPr txBox="1"/>
          <p:nvPr/>
        </p:nvSpPr>
        <p:spPr>
          <a:xfrm>
            <a:off x="455813" y="3066184"/>
            <a:ext cx="105847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Mechanical Wave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Vibration or Oscillation of Particles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Vibration is Parallel to the direction of energy transfer of the wave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Transmission by Particles</a:t>
            </a:r>
          </a:p>
        </p:txBody>
      </p:sp>
    </p:spTree>
    <p:extLst>
      <p:ext uri="{BB962C8B-B14F-4D97-AF65-F5344CB8AC3E}">
        <p14:creationId xmlns:p14="http://schemas.microsoft.com/office/powerpoint/2010/main" val="326239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2151-DF17-4318-A23B-D4C0EBEC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02133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Measuring the speed of sound.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9FDBB1-42EB-42E9-95C8-E005A39BCA95}"/>
              </a:ext>
            </a:extLst>
          </p:cNvPr>
          <p:cNvGrpSpPr/>
          <p:nvPr/>
        </p:nvGrpSpPr>
        <p:grpSpPr>
          <a:xfrm flipH="1">
            <a:off x="7989049" y="2687267"/>
            <a:ext cx="608597" cy="1376285"/>
            <a:chOff x="2221957" y="914400"/>
            <a:chExt cx="1080120" cy="24425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D6F6D4-E1EE-4474-9418-53990236BF6B}"/>
                </a:ext>
              </a:extLst>
            </p:cNvPr>
            <p:cNvSpPr/>
            <p:nvPr/>
          </p:nvSpPr>
          <p:spPr>
            <a:xfrm>
              <a:off x="2221957" y="2060848"/>
              <a:ext cx="792088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372C20-C11E-4D31-A4E0-F2A1DAD87369}"/>
                </a:ext>
              </a:extLst>
            </p:cNvPr>
            <p:cNvSpPr/>
            <p:nvPr/>
          </p:nvSpPr>
          <p:spPr>
            <a:xfrm>
              <a:off x="3014045" y="2060848"/>
              <a:ext cx="144016" cy="12961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81D6F1-9386-4CC9-B9E1-1CD7FD5DD07C}"/>
                </a:ext>
              </a:extLst>
            </p:cNvPr>
            <p:cNvSpPr/>
            <p:nvPr/>
          </p:nvSpPr>
          <p:spPr>
            <a:xfrm>
              <a:off x="3158061" y="2132856"/>
              <a:ext cx="144016" cy="6480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B76FED59-AD57-418B-891F-D75537647A17}"/>
                </a:ext>
              </a:extLst>
            </p:cNvPr>
            <p:cNvSpPr/>
            <p:nvPr/>
          </p:nvSpPr>
          <p:spPr>
            <a:xfrm>
              <a:off x="2286000" y="914400"/>
              <a:ext cx="166255" cy="1149927"/>
            </a:xfrm>
            <a:custGeom>
              <a:avLst/>
              <a:gdLst>
                <a:gd name="connsiteX0" fmla="*/ 0 w 166255"/>
                <a:gd name="connsiteY0" fmla="*/ 1149927 h 1149927"/>
                <a:gd name="connsiteX1" fmla="*/ 110836 w 166255"/>
                <a:gd name="connsiteY1" fmla="*/ 955964 h 1149927"/>
                <a:gd name="connsiteX2" fmla="*/ 138545 w 166255"/>
                <a:gd name="connsiteY2" fmla="*/ 872836 h 1149927"/>
                <a:gd name="connsiteX3" fmla="*/ 124691 w 166255"/>
                <a:gd name="connsiteY3" fmla="*/ 789709 h 1149927"/>
                <a:gd name="connsiteX4" fmla="*/ 138545 w 166255"/>
                <a:gd name="connsiteY4" fmla="*/ 651164 h 1149927"/>
                <a:gd name="connsiteX5" fmla="*/ 152400 w 166255"/>
                <a:gd name="connsiteY5" fmla="*/ 609600 h 1149927"/>
                <a:gd name="connsiteX6" fmla="*/ 166255 w 166255"/>
                <a:gd name="connsiteY6" fmla="*/ 554182 h 1149927"/>
                <a:gd name="connsiteX7" fmla="*/ 124691 w 166255"/>
                <a:gd name="connsiteY7" fmla="*/ 457200 h 1149927"/>
                <a:gd name="connsiteX8" fmla="*/ 83127 w 166255"/>
                <a:gd name="connsiteY8" fmla="*/ 415636 h 1149927"/>
                <a:gd name="connsiteX9" fmla="*/ 69273 w 166255"/>
                <a:gd name="connsiteY9" fmla="*/ 346364 h 1149927"/>
                <a:gd name="connsiteX10" fmla="*/ 41564 w 166255"/>
                <a:gd name="connsiteY10" fmla="*/ 277091 h 1149927"/>
                <a:gd name="connsiteX11" fmla="*/ 41564 w 166255"/>
                <a:gd name="connsiteY11" fmla="*/ 0 h 114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55" h="1149927">
                  <a:moveTo>
                    <a:pt x="0" y="1149927"/>
                  </a:moveTo>
                  <a:cubicBezTo>
                    <a:pt x="28062" y="981559"/>
                    <a:pt x="-15367" y="1152282"/>
                    <a:pt x="110836" y="955964"/>
                  </a:cubicBezTo>
                  <a:cubicBezTo>
                    <a:pt x="126630" y="931395"/>
                    <a:pt x="138545" y="872836"/>
                    <a:pt x="138545" y="872836"/>
                  </a:cubicBezTo>
                  <a:cubicBezTo>
                    <a:pt x="133927" y="845127"/>
                    <a:pt x="124691" y="817800"/>
                    <a:pt x="124691" y="789709"/>
                  </a:cubicBezTo>
                  <a:cubicBezTo>
                    <a:pt x="124691" y="743297"/>
                    <a:pt x="131488" y="697036"/>
                    <a:pt x="138545" y="651164"/>
                  </a:cubicBezTo>
                  <a:cubicBezTo>
                    <a:pt x="140766" y="636730"/>
                    <a:pt x="148388" y="623642"/>
                    <a:pt x="152400" y="609600"/>
                  </a:cubicBezTo>
                  <a:cubicBezTo>
                    <a:pt x="157631" y="591291"/>
                    <a:pt x="161637" y="572655"/>
                    <a:pt x="166255" y="554182"/>
                  </a:cubicBezTo>
                  <a:cubicBezTo>
                    <a:pt x="154949" y="520264"/>
                    <a:pt x="146090" y="487159"/>
                    <a:pt x="124691" y="457200"/>
                  </a:cubicBezTo>
                  <a:cubicBezTo>
                    <a:pt x="113303" y="441256"/>
                    <a:pt x="96982" y="429491"/>
                    <a:pt x="83127" y="415636"/>
                  </a:cubicBezTo>
                  <a:cubicBezTo>
                    <a:pt x="78509" y="392545"/>
                    <a:pt x="76039" y="368919"/>
                    <a:pt x="69273" y="346364"/>
                  </a:cubicBezTo>
                  <a:cubicBezTo>
                    <a:pt x="62127" y="322543"/>
                    <a:pt x="43547" y="301882"/>
                    <a:pt x="41564" y="277091"/>
                  </a:cubicBezTo>
                  <a:cubicBezTo>
                    <a:pt x="34198" y="185021"/>
                    <a:pt x="41564" y="92364"/>
                    <a:pt x="41564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18E64-25FB-45D8-986D-2D7783C34DA2}"/>
              </a:ext>
            </a:extLst>
          </p:cNvPr>
          <p:cNvGrpSpPr/>
          <p:nvPr/>
        </p:nvGrpSpPr>
        <p:grpSpPr>
          <a:xfrm flipH="1">
            <a:off x="3583425" y="2687267"/>
            <a:ext cx="608597" cy="1376285"/>
            <a:chOff x="2221957" y="914400"/>
            <a:chExt cx="1080120" cy="24425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EA99E4-987B-45CC-9FBF-6A9AD0C75019}"/>
                </a:ext>
              </a:extLst>
            </p:cNvPr>
            <p:cNvSpPr/>
            <p:nvPr/>
          </p:nvSpPr>
          <p:spPr>
            <a:xfrm>
              <a:off x="2221957" y="2060848"/>
              <a:ext cx="792088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6F312F-BE32-474D-B080-D3B51FE5E5E5}"/>
                </a:ext>
              </a:extLst>
            </p:cNvPr>
            <p:cNvSpPr/>
            <p:nvPr/>
          </p:nvSpPr>
          <p:spPr>
            <a:xfrm>
              <a:off x="3014045" y="2060848"/>
              <a:ext cx="144016" cy="12961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D3AA5-2D5E-49EA-A708-997FC11B5B94}"/>
                </a:ext>
              </a:extLst>
            </p:cNvPr>
            <p:cNvSpPr/>
            <p:nvPr/>
          </p:nvSpPr>
          <p:spPr>
            <a:xfrm>
              <a:off x="3158061" y="2132856"/>
              <a:ext cx="144016" cy="6480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75ED3BD9-D111-453B-B32F-C34D73B1AFAA}"/>
                </a:ext>
              </a:extLst>
            </p:cNvPr>
            <p:cNvSpPr/>
            <p:nvPr/>
          </p:nvSpPr>
          <p:spPr>
            <a:xfrm>
              <a:off x="2286000" y="914400"/>
              <a:ext cx="166255" cy="1149927"/>
            </a:xfrm>
            <a:custGeom>
              <a:avLst/>
              <a:gdLst>
                <a:gd name="connsiteX0" fmla="*/ 0 w 166255"/>
                <a:gd name="connsiteY0" fmla="*/ 1149927 h 1149927"/>
                <a:gd name="connsiteX1" fmla="*/ 110836 w 166255"/>
                <a:gd name="connsiteY1" fmla="*/ 955964 h 1149927"/>
                <a:gd name="connsiteX2" fmla="*/ 138545 w 166255"/>
                <a:gd name="connsiteY2" fmla="*/ 872836 h 1149927"/>
                <a:gd name="connsiteX3" fmla="*/ 124691 w 166255"/>
                <a:gd name="connsiteY3" fmla="*/ 789709 h 1149927"/>
                <a:gd name="connsiteX4" fmla="*/ 138545 w 166255"/>
                <a:gd name="connsiteY4" fmla="*/ 651164 h 1149927"/>
                <a:gd name="connsiteX5" fmla="*/ 152400 w 166255"/>
                <a:gd name="connsiteY5" fmla="*/ 609600 h 1149927"/>
                <a:gd name="connsiteX6" fmla="*/ 166255 w 166255"/>
                <a:gd name="connsiteY6" fmla="*/ 554182 h 1149927"/>
                <a:gd name="connsiteX7" fmla="*/ 124691 w 166255"/>
                <a:gd name="connsiteY7" fmla="*/ 457200 h 1149927"/>
                <a:gd name="connsiteX8" fmla="*/ 83127 w 166255"/>
                <a:gd name="connsiteY8" fmla="*/ 415636 h 1149927"/>
                <a:gd name="connsiteX9" fmla="*/ 69273 w 166255"/>
                <a:gd name="connsiteY9" fmla="*/ 346364 h 1149927"/>
                <a:gd name="connsiteX10" fmla="*/ 41564 w 166255"/>
                <a:gd name="connsiteY10" fmla="*/ 277091 h 1149927"/>
                <a:gd name="connsiteX11" fmla="*/ 41564 w 166255"/>
                <a:gd name="connsiteY11" fmla="*/ 0 h 114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55" h="1149927">
                  <a:moveTo>
                    <a:pt x="0" y="1149927"/>
                  </a:moveTo>
                  <a:cubicBezTo>
                    <a:pt x="28062" y="981559"/>
                    <a:pt x="-15367" y="1152282"/>
                    <a:pt x="110836" y="955964"/>
                  </a:cubicBezTo>
                  <a:cubicBezTo>
                    <a:pt x="126630" y="931395"/>
                    <a:pt x="138545" y="872836"/>
                    <a:pt x="138545" y="872836"/>
                  </a:cubicBezTo>
                  <a:cubicBezTo>
                    <a:pt x="133927" y="845127"/>
                    <a:pt x="124691" y="817800"/>
                    <a:pt x="124691" y="789709"/>
                  </a:cubicBezTo>
                  <a:cubicBezTo>
                    <a:pt x="124691" y="743297"/>
                    <a:pt x="131488" y="697036"/>
                    <a:pt x="138545" y="651164"/>
                  </a:cubicBezTo>
                  <a:cubicBezTo>
                    <a:pt x="140766" y="636730"/>
                    <a:pt x="148388" y="623642"/>
                    <a:pt x="152400" y="609600"/>
                  </a:cubicBezTo>
                  <a:cubicBezTo>
                    <a:pt x="157631" y="591291"/>
                    <a:pt x="161637" y="572655"/>
                    <a:pt x="166255" y="554182"/>
                  </a:cubicBezTo>
                  <a:cubicBezTo>
                    <a:pt x="154949" y="520264"/>
                    <a:pt x="146090" y="487159"/>
                    <a:pt x="124691" y="457200"/>
                  </a:cubicBezTo>
                  <a:cubicBezTo>
                    <a:pt x="113303" y="441256"/>
                    <a:pt x="96982" y="429491"/>
                    <a:pt x="83127" y="415636"/>
                  </a:cubicBezTo>
                  <a:cubicBezTo>
                    <a:pt x="78509" y="392545"/>
                    <a:pt x="76039" y="368919"/>
                    <a:pt x="69273" y="346364"/>
                  </a:cubicBezTo>
                  <a:cubicBezTo>
                    <a:pt x="62127" y="322543"/>
                    <a:pt x="43547" y="301882"/>
                    <a:pt x="41564" y="277091"/>
                  </a:cubicBezTo>
                  <a:cubicBezTo>
                    <a:pt x="34198" y="185021"/>
                    <a:pt x="41564" y="92364"/>
                    <a:pt x="41564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C6B45E9-31C8-4284-B177-248717F3325F}"/>
              </a:ext>
            </a:extLst>
          </p:cNvPr>
          <p:cNvSpPr/>
          <p:nvPr/>
        </p:nvSpPr>
        <p:spPr>
          <a:xfrm flipH="1">
            <a:off x="2548436" y="2445503"/>
            <a:ext cx="113000" cy="1988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7E55C4-7F29-4D89-9D78-CEF5C1B59025}"/>
              </a:ext>
            </a:extLst>
          </p:cNvPr>
          <p:cNvGrpSpPr/>
          <p:nvPr/>
        </p:nvGrpSpPr>
        <p:grpSpPr>
          <a:xfrm rot="2700000">
            <a:off x="1415065" y="2739319"/>
            <a:ext cx="1675915" cy="1675921"/>
            <a:chOff x="3167739" y="3099029"/>
            <a:chExt cx="1067959" cy="1067963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7D6E3D9-9B60-49B0-8BB2-1EF1A63024E9}"/>
                </a:ext>
              </a:extLst>
            </p:cNvPr>
            <p:cNvSpPr/>
            <p:nvPr/>
          </p:nvSpPr>
          <p:spPr>
            <a:xfrm>
              <a:off x="3167743" y="3167743"/>
              <a:ext cx="999249" cy="999249"/>
            </a:xfrm>
            <a:prstGeom prst="arc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1C590D7E-D66F-4C2E-9F1F-4A667678F681}"/>
                </a:ext>
              </a:extLst>
            </p:cNvPr>
            <p:cNvSpPr/>
            <p:nvPr/>
          </p:nvSpPr>
          <p:spPr>
            <a:xfrm>
              <a:off x="3167739" y="3099029"/>
              <a:ext cx="1067959" cy="1067959"/>
            </a:xfrm>
            <a:prstGeom prst="arc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Picture 3">
            <a:extLst>
              <a:ext uri="{FF2B5EF4-FFF2-40B4-BE49-F238E27FC236}">
                <a16:creationId xmlns:a16="http://schemas.microsoft.com/office/drawing/2014/main" id="{B3BAEC84-752D-4B32-B2A3-DC90CAD4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26" y="4210281"/>
            <a:ext cx="4405624" cy="27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B6934A-5DB8-46F5-BAB3-B0294F822BBE}"/>
              </a:ext>
            </a:extLst>
          </p:cNvPr>
          <p:cNvSpPr/>
          <p:nvPr/>
        </p:nvSpPr>
        <p:spPr>
          <a:xfrm>
            <a:off x="5233087" y="2225275"/>
            <a:ext cx="1958794" cy="6453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8CFBA-86EF-48FE-9A4B-2A83C4569381}"/>
              </a:ext>
            </a:extLst>
          </p:cNvPr>
          <p:cNvSpPr txBox="1"/>
          <p:nvPr/>
        </p:nvSpPr>
        <p:spPr>
          <a:xfrm>
            <a:off x="5501610" y="2169289"/>
            <a:ext cx="1580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000.0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0BF98-EA4D-4760-9D81-27BC363BD05A}"/>
              </a:ext>
            </a:extLst>
          </p:cNvPr>
          <p:cNvSpPr txBox="1"/>
          <p:nvPr/>
        </p:nvSpPr>
        <p:spPr>
          <a:xfrm>
            <a:off x="5505428" y="2168784"/>
            <a:ext cx="1580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002.9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988DF4-B279-4E02-A47A-AA3E03659071}"/>
              </a:ext>
            </a:extLst>
          </p:cNvPr>
          <p:cNvSpPr txBox="1"/>
          <p:nvPr/>
        </p:nvSpPr>
        <p:spPr>
          <a:xfrm>
            <a:off x="1310931" y="1402245"/>
            <a:ext cx="5315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Measuring the Speed of Sound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A2E521-B7D3-4A0E-9247-F43D57200177}"/>
              </a:ext>
            </a:extLst>
          </p:cNvPr>
          <p:cNvSpPr txBox="1"/>
          <p:nvPr/>
        </p:nvSpPr>
        <p:spPr>
          <a:xfrm>
            <a:off x="5465087" y="375467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CC0B50-34B8-440D-8E2E-0F374D2E1FA8}"/>
              </a:ext>
            </a:extLst>
          </p:cNvPr>
          <p:cNvSpPr txBox="1"/>
          <p:nvPr/>
        </p:nvSpPr>
        <p:spPr>
          <a:xfrm>
            <a:off x="7191881" y="2261622"/>
            <a:ext cx="197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milliseconds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1A221E-FE97-4EE8-B473-989883D326A2}"/>
              </a:ext>
            </a:extLst>
          </p:cNvPr>
          <p:cNvSpPr txBox="1"/>
          <p:nvPr/>
        </p:nvSpPr>
        <p:spPr>
          <a:xfrm>
            <a:off x="2514095" y="4811348"/>
            <a:ext cx="6505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Speed of Sound in QMGS Lab Air = 345m/s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A72350-CE8E-4689-9F13-403EBB34E410}"/>
              </a:ext>
            </a:extLst>
          </p:cNvPr>
          <p:cNvSpPr txBox="1"/>
          <p:nvPr/>
        </p:nvSpPr>
        <p:spPr>
          <a:xfrm>
            <a:off x="2181375" y="5334451"/>
            <a:ext cx="7170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Speed of Sound in QMGS Lab Water = 1405m/s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6E9820-395E-4A89-BE0C-3FE970F9180C}"/>
              </a:ext>
            </a:extLst>
          </p:cNvPr>
          <p:cNvSpPr txBox="1"/>
          <p:nvPr/>
        </p:nvSpPr>
        <p:spPr>
          <a:xfrm>
            <a:off x="2207376" y="5892275"/>
            <a:ext cx="7118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Speed of Sound in QMGS Steel Pole = 4980m/s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138C10-1843-4EDF-B1CB-CF17540DA138}"/>
              </a:ext>
            </a:extLst>
          </p:cNvPr>
          <p:cNvSpPr txBox="1"/>
          <p:nvPr/>
        </p:nvSpPr>
        <p:spPr>
          <a:xfrm>
            <a:off x="3846767" y="4709867"/>
            <a:ext cx="383996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Speed = Distance </a:t>
            </a:r>
            <a:r>
              <a:rPr lang="en-GB" sz="3200" b="1" dirty="0"/>
              <a:t>÷ </a:t>
            </a:r>
            <a:r>
              <a:rPr lang="en-GB" sz="2800" b="1" dirty="0"/>
              <a:t>Time</a:t>
            </a:r>
          </a:p>
          <a:p>
            <a:r>
              <a:rPr lang="en-GB" sz="2800" b="1" dirty="0"/>
              <a:t>      	 =  1  </a:t>
            </a:r>
            <a:r>
              <a:rPr lang="en-GB" sz="3200" b="1" dirty="0"/>
              <a:t>÷</a:t>
            </a:r>
            <a:r>
              <a:rPr lang="en-GB" sz="2800" b="1" dirty="0"/>
              <a:t>  0.0029</a:t>
            </a:r>
          </a:p>
          <a:p>
            <a:r>
              <a:rPr lang="en-GB" sz="2800" b="1" dirty="0"/>
              <a:t>	 =  345m/s </a:t>
            </a:r>
          </a:p>
        </p:txBody>
      </p:sp>
    </p:spTree>
    <p:extLst>
      <p:ext uri="{BB962C8B-B14F-4D97-AF65-F5344CB8AC3E}">
        <p14:creationId xmlns:p14="http://schemas.microsoft.com/office/powerpoint/2010/main" val="18574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76184 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8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2" grpId="1"/>
      <p:bldP spid="23" grpId="0"/>
      <p:bldP spid="25" grpId="0"/>
      <p:bldP spid="26" grpId="0"/>
      <p:bldP spid="27" grpId="0"/>
      <p:bldP spid="28" grpId="0"/>
      <p:bldP spid="29" grpId="0"/>
      <p:bldP spid="36" grpId="0"/>
      <p:bldP spid="36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93592-2F24-4110-B6FE-42AA5A4AFC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7690FB-D61F-446D-954E-A2BB53D8D2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740D73-6B70-4D0C-80BA-C85FDE8A9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772</Words>
  <Application>Microsoft Office PowerPoint</Application>
  <PresentationFormat>Widescreen</PresentationFormat>
  <Paragraphs>116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Comic Sans MS</vt:lpstr>
      <vt:lpstr>Office Theme</vt:lpstr>
      <vt:lpstr>More about Waves</vt:lpstr>
      <vt:lpstr>PowerPoint Presentation</vt:lpstr>
      <vt:lpstr>What type of wave is this?</vt:lpstr>
      <vt:lpstr>Longitudinal Wave Propagation</vt:lpstr>
      <vt:lpstr>Waves</vt:lpstr>
      <vt:lpstr>Hearing Sound</vt:lpstr>
      <vt:lpstr>PowerPoint Presentation</vt:lpstr>
      <vt:lpstr>PowerPoint Presentation</vt:lpstr>
      <vt:lpstr>Measuring the speed of sound.</vt:lpstr>
      <vt:lpstr>PowerPoint Presentation</vt:lpstr>
      <vt:lpstr>PowerPoint Presentation</vt:lpstr>
      <vt:lpstr>PowerPoint Presentation</vt:lpstr>
      <vt:lpstr>What is an Echo?</vt:lpstr>
      <vt:lpstr>Calculating the Speed of Sound from an Echo.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Amie Holden</cp:lastModifiedBy>
  <cp:revision>91</cp:revision>
  <dcterms:created xsi:type="dcterms:W3CDTF">2020-04-07T11:39:08Z</dcterms:created>
  <dcterms:modified xsi:type="dcterms:W3CDTF">2020-11-23T14:35:55Z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