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98" r:id="rId2"/>
    <p:sldId id="408" r:id="rId3"/>
    <p:sldId id="256" r:id="rId4"/>
    <p:sldId id="356" r:id="rId5"/>
    <p:sldId id="409" r:id="rId6"/>
    <p:sldId id="257" r:id="rId7"/>
    <p:sldId id="293" r:id="rId8"/>
    <p:sldId id="303" r:id="rId9"/>
    <p:sldId id="264" r:id="rId10"/>
    <p:sldId id="262" r:id="rId11"/>
    <p:sldId id="304" r:id="rId12"/>
    <p:sldId id="297" r:id="rId13"/>
    <p:sldId id="296" r:id="rId14"/>
    <p:sldId id="265" r:id="rId15"/>
    <p:sldId id="259" r:id="rId16"/>
    <p:sldId id="267" r:id="rId17"/>
    <p:sldId id="270" r:id="rId18"/>
    <p:sldId id="295" r:id="rId19"/>
    <p:sldId id="269" r:id="rId20"/>
    <p:sldId id="271" r:id="rId21"/>
    <p:sldId id="268" r:id="rId22"/>
    <p:sldId id="274" r:id="rId23"/>
    <p:sldId id="272" r:id="rId24"/>
    <p:sldId id="299" r:id="rId25"/>
    <p:sldId id="275" r:id="rId26"/>
    <p:sldId id="276" r:id="rId27"/>
    <p:sldId id="288" r:id="rId28"/>
    <p:sldId id="258" r:id="rId29"/>
    <p:sldId id="260" r:id="rId30"/>
    <p:sldId id="286" r:id="rId31"/>
    <p:sldId id="278" r:id="rId32"/>
    <p:sldId id="279" r:id="rId33"/>
    <p:sldId id="285" r:id="rId34"/>
    <p:sldId id="280" r:id="rId35"/>
    <p:sldId id="281" r:id="rId36"/>
    <p:sldId id="289" r:id="rId37"/>
    <p:sldId id="290" r:id="rId38"/>
    <p:sldId id="294" r:id="rId39"/>
    <p:sldId id="283" r:id="rId40"/>
    <p:sldId id="284" r:id="rId41"/>
    <p:sldId id="291" r:id="rId42"/>
    <p:sldId id="292" r:id="rId43"/>
    <p:sldId id="300" r:id="rId44"/>
    <p:sldId id="301" r:id="rId45"/>
    <p:sldId id="302" r:id="rId46"/>
    <p:sldId id="305" r:id="rId47"/>
    <p:sldId id="411" r:id="rId48"/>
    <p:sldId id="413" r:id="rId49"/>
    <p:sldId id="414" r:id="rId50"/>
    <p:sldId id="415" r:id="rId51"/>
    <p:sldId id="261" r:id="rId52"/>
    <p:sldId id="416" r:id="rId53"/>
    <p:sldId id="417" r:id="rId54"/>
    <p:sldId id="418" r:id="rId55"/>
    <p:sldId id="263" r:id="rId56"/>
    <p:sldId id="419" r:id="rId57"/>
    <p:sldId id="420" r:id="rId58"/>
    <p:sldId id="421" r:id="rId59"/>
    <p:sldId id="422" r:id="rId60"/>
    <p:sldId id="423" r:id="rId61"/>
    <p:sldId id="273" r:id="rId62"/>
    <p:sldId id="424" r:id="rId63"/>
    <p:sldId id="425" r:id="rId64"/>
    <p:sldId id="426" r:id="rId65"/>
    <p:sldId id="277" r:id="rId66"/>
    <p:sldId id="427" r:id="rId67"/>
    <p:sldId id="428" r:id="rId68"/>
    <p:sldId id="412" r:id="rId69"/>
    <p:sldId id="429" r:id="rId70"/>
    <p:sldId id="430" r:id="rId71"/>
    <p:sldId id="431" r:id="rId72"/>
    <p:sldId id="432" r:id="rId73"/>
    <p:sldId id="433" r:id="rId74"/>
    <p:sldId id="436" r:id="rId75"/>
    <p:sldId id="434" r:id="rId76"/>
    <p:sldId id="435" r:id="rId77"/>
    <p:sldId id="387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0129" autoAdjust="0"/>
  </p:normalViewPr>
  <p:slideViewPr>
    <p:cSldViewPr snapToGrid="0" snapToObjects="1">
      <p:cViewPr varScale="1">
        <p:scale>
          <a:sx n="99" d="100"/>
          <a:sy n="9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98AE-1154-4EA4-899F-722CB7986E9F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F82C0-F23D-4216-B121-5EAD982AC6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68D6-0326-4B79-8674-7F44EAF95900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D7BA-5A63-49A6-BA4D-47957ED634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55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3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4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40FB0-98B8-4E35-BE79-A8ED08AF9316}" type="slidenum">
              <a:rPr lang="en-GB" smtClean="0"/>
              <a:pPr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7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5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9672-F1D8-41EA-9CE3-EDBC8A75721B}" type="datetimeFigureOut">
              <a:rPr lang="en-GB" smtClean="0"/>
              <a:pPr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9FE7-6CA0-468D-BB53-0C242480D2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8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55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07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D368B0-1004-4D0D-997D-097961F4C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B04C8-EBD7-4EA0-8B55-34ADFA49C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FBDA8B-CDE8-4930-B95B-8E438CAB7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2A18A-50A0-4499-8CFD-01BBB5DA78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302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4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4.wmf"/><Relationship Id="rId9" Type="http://schemas.openxmlformats.org/officeDocument/2006/relationships/image" Target="../media/image9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525490"/>
              </p:ext>
            </p:extLst>
          </p:nvPr>
        </p:nvGraphicFramePr>
        <p:xfrm>
          <a:off x="1216644" y="1366983"/>
          <a:ext cx="9529437" cy="48490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6479">
                  <a:extLst>
                    <a:ext uri="{9D8B030D-6E8A-4147-A177-3AD203B41FA5}">
                      <a16:colId xmlns:a16="http://schemas.microsoft.com/office/drawing/2014/main" val="3948460011"/>
                    </a:ext>
                  </a:extLst>
                </a:gridCol>
                <a:gridCol w="3176479">
                  <a:extLst>
                    <a:ext uri="{9D8B030D-6E8A-4147-A177-3AD203B41FA5}">
                      <a16:colId xmlns:a16="http://schemas.microsoft.com/office/drawing/2014/main" val="2622554619"/>
                    </a:ext>
                  </a:extLst>
                </a:gridCol>
                <a:gridCol w="3176479">
                  <a:extLst>
                    <a:ext uri="{9D8B030D-6E8A-4147-A177-3AD203B41FA5}">
                      <a16:colId xmlns:a16="http://schemas.microsoft.com/office/drawing/2014/main" val="697066530"/>
                    </a:ext>
                  </a:extLst>
                </a:gridCol>
              </a:tblGrid>
              <a:tr h="484909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dirty="0"/>
                        <a:t>The mean of 4 numbers is 7.   Four of the numbers are 3, 8 and 9.  What’s the fifth number?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b="1" dirty="0"/>
                    </a:p>
                  </a:txBody>
                  <a:tcPr>
                    <a:solidFill>
                      <a:srgbClr val="FC5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 delivers pint bottles of milk to two streets. For the first street of 10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houses, the mean number of bottles of milk he delivers is 3.1.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 second street of six houses, the mean number of bottles he delivers is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 the mean number of bottles of milk he delivers per household for the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1" u="non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streets altogether. </a:t>
                      </a:r>
                    </a:p>
                  </a:txBody>
                  <a:tcPr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Nigel has scored a mean of 18 runs in the last five cricket matches. His mean</a:t>
                      </a:r>
                    </a:p>
                    <a:p>
                      <a:r>
                        <a:rPr lang="en-GB" sz="1800" dirty="0"/>
                        <a:t>score must be 20 or more for him to be chosen for the school team.</a:t>
                      </a:r>
                    </a:p>
                    <a:p>
                      <a:r>
                        <a:rPr lang="en-GB" sz="1800" dirty="0"/>
                        <a:t>Find the number of runs that he must make in the next match if he is to be</a:t>
                      </a:r>
                    </a:p>
                    <a:p>
                      <a:r>
                        <a:rPr lang="en-GB" sz="1800" dirty="0"/>
                        <a:t>chosen for the school team.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992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6070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corners and sides does this shape have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1700808"/>
            <a:ext cx="3857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4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Semi - circle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It has only 1 curved side and 1 straight side.</a:t>
            </a:r>
          </a:p>
          <a:p>
            <a:r>
              <a:rPr lang="en-GB" dirty="0">
                <a:latin typeface="Comic Sans MS" panose="030F0702030302020204" pitchFamily="66" charset="0"/>
              </a:rPr>
              <a:t>It has 2 corners.</a:t>
            </a:r>
          </a:p>
          <a:p>
            <a:r>
              <a:rPr lang="en-GB" dirty="0">
                <a:latin typeface="Comic Sans MS" panose="030F0702030302020204" pitchFamily="66" charset="0"/>
              </a:rPr>
              <a:t>A semi-circle is half of a circle.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1484785"/>
            <a:ext cx="3859213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34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05273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There are lots of circular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2d shapes 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in our everyday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3356992"/>
            <a:ext cx="8229600" cy="45720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Look around the classroom can you spot any circular shapes?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List as many as you can in your book.</a:t>
            </a:r>
          </a:p>
        </p:txBody>
      </p:sp>
    </p:spTree>
    <p:extLst>
      <p:ext uri="{BB962C8B-B14F-4D97-AF65-F5344CB8AC3E}">
        <p14:creationId xmlns:p14="http://schemas.microsoft.com/office/powerpoint/2010/main" val="29265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Everyday life circular shapes.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GB" sz="2400" dirty="0">
              <a:latin typeface="Comic Sans MS" panose="030F0702030302020204" pitchFamily="66" charset="0"/>
            </a:endParaRPr>
          </a:p>
          <a:p>
            <a:pPr algn="r"/>
            <a:r>
              <a:rPr lang="en-GB" sz="2400" dirty="0">
                <a:latin typeface="Comic Sans MS" panose="030F0702030302020204" pitchFamily="66" charset="0"/>
              </a:rPr>
              <a:t>A cd.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 clock face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 lollipop persons sign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980" y="1916833"/>
            <a:ext cx="1539329" cy="15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Documents and Settings\Dave\Local Settings\Temporary Internet Files\Content.IE5\LF3IIIS9\MP9003847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8" y="2122308"/>
            <a:ext cx="1603173" cy="15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30" y="4646442"/>
            <a:ext cx="2406789" cy="18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249289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latin typeface="Comic Sans MS" panose="030F0702030302020204" pitchFamily="66" charset="0"/>
              </a:rPr>
              <a:t>What is a polygon?</a:t>
            </a:r>
            <a:br>
              <a:rPr lang="en-GB" sz="9600" dirty="0">
                <a:latin typeface="Comic Sans MS" panose="030F0702030302020204" pitchFamily="66" charset="0"/>
              </a:rPr>
            </a:br>
            <a:endParaRPr lang="en-GB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Polygon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polygon is a 2D shape with 3 or more straight sides.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marL="64008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Can you think of any polygon shape names ?</a:t>
            </a:r>
          </a:p>
        </p:txBody>
      </p:sp>
    </p:spTree>
    <p:extLst>
      <p:ext uri="{BB962C8B-B14F-4D97-AF65-F5344CB8AC3E}">
        <p14:creationId xmlns:p14="http://schemas.microsoft.com/office/powerpoint/2010/main" val="38993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4790433" y="1515498"/>
            <a:ext cx="2952328" cy="273630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triangle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64008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3 straight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3 angles.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319445" y="1606310"/>
            <a:ext cx="3009958" cy="2461886"/>
          </a:xfrm>
          <a:prstGeom prst="triangle">
            <a:avLst>
              <a:gd name="adj" fmla="val 496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Equilateral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A198519-0AEB-410A-A256-61F8887D5FBA}"/>
              </a:ext>
            </a:extLst>
          </p:cNvPr>
          <p:cNvSpPr/>
          <p:nvPr/>
        </p:nvSpPr>
        <p:spPr>
          <a:xfrm>
            <a:off x="5623253" y="2261169"/>
            <a:ext cx="2239346" cy="22393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Right angled</a:t>
            </a:r>
            <a:endParaRPr lang="en-US" b="1" u="sng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3D2BB87-EACE-4FA3-826C-A53AF72C7203}"/>
              </a:ext>
            </a:extLst>
          </p:cNvPr>
          <p:cNvSpPr/>
          <p:nvPr/>
        </p:nvSpPr>
        <p:spPr>
          <a:xfrm>
            <a:off x="8964326" y="2038629"/>
            <a:ext cx="3009958" cy="3317142"/>
          </a:xfrm>
          <a:prstGeom prst="triangle">
            <a:avLst>
              <a:gd name="adj" fmla="val 496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Isosceles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59B221-F7B2-45A9-B0AC-118E01950982}"/>
              </a:ext>
            </a:extLst>
          </p:cNvPr>
          <p:cNvCxnSpPr>
            <a:cxnSpLocks/>
          </p:cNvCxnSpPr>
          <p:nvPr/>
        </p:nvCxnSpPr>
        <p:spPr>
          <a:xfrm>
            <a:off x="1903445" y="2734616"/>
            <a:ext cx="307910" cy="205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5ABFD65-0F82-439B-8AD4-38FF4DC3F5A8}"/>
              </a:ext>
            </a:extLst>
          </p:cNvPr>
          <p:cNvCxnSpPr>
            <a:cxnSpLocks/>
          </p:cNvCxnSpPr>
          <p:nvPr/>
        </p:nvCxnSpPr>
        <p:spPr>
          <a:xfrm>
            <a:off x="2821672" y="3900244"/>
            <a:ext cx="0" cy="335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813B23-BB8F-47D3-8E73-B2758273EBC2}"/>
              </a:ext>
            </a:extLst>
          </p:cNvPr>
          <p:cNvCxnSpPr>
            <a:cxnSpLocks/>
          </p:cNvCxnSpPr>
          <p:nvPr/>
        </p:nvCxnSpPr>
        <p:spPr>
          <a:xfrm flipH="1">
            <a:off x="3505205" y="2735363"/>
            <a:ext cx="207667" cy="217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B7875D-F793-4EE1-A092-2DD41C05C4E1}"/>
              </a:ext>
            </a:extLst>
          </p:cNvPr>
          <p:cNvCxnSpPr>
            <a:cxnSpLocks/>
          </p:cNvCxnSpPr>
          <p:nvPr/>
        </p:nvCxnSpPr>
        <p:spPr>
          <a:xfrm>
            <a:off x="9521890" y="3643639"/>
            <a:ext cx="307910" cy="205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7AE802-34E7-4DCF-8569-657C4F202A53}"/>
              </a:ext>
            </a:extLst>
          </p:cNvPr>
          <p:cNvCxnSpPr>
            <a:cxnSpLocks/>
          </p:cNvCxnSpPr>
          <p:nvPr/>
        </p:nvCxnSpPr>
        <p:spPr>
          <a:xfrm flipH="1">
            <a:off x="11146133" y="3643639"/>
            <a:ext cx="207667" cy="2177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9B088AF-4D44-486F-97F8-56766D2022AB}"/>
              </a:ext>
            </a:extLst>
          </p:cNvPr>
          <p:cNvSpPr/>
          <p:nvPr/>
        </p:nvSpPr>
        <p:spPr>
          <a:xfrm>
            <a:off x="4556449" y="4983134"/>
            <a:ext cx="3897086" cy="885821"/>
          </a:xfrm>
          <a:prstGeom prst="triangle">
            <a:avLst>
              <a:gd name="adj" fmla="val 66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Scalene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625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/>
              <a:t>3 sided, triangle shape.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A road works sign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1916832"/>
            <a:ext cx="2284709" cy="20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1904" y="1772816"/>
            <a:ext cx="2304256" cy="2304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514" y="338273"/>
            <a:ext cx="10838468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a question or make a statement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Image result for 2d and 3d shapes">
            <a:extLst>
              <a:ext uri="{FF2B5EF4-FFF2-40B4-BE49-F238E27FC236}">
                <a16:creationId xmlns:a16="http://schemas.microsoft.com/office/drawing/2014/main" id="{D07EE47A-C7CE-4464-912B-C499DC35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81250"/>
            <a:ext cx="48768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8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Square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4 straight sides, all of equal length.</a:t>
            </a:r>
          </a:p>
          <a:p>
            <a:r>
              <a:rPr lang="en-GB" dirty="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 angles.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1904" y="1772816"/>
            <a:ext cx="2304256" cy="23042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64008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have?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3832" y="1844824"/>
            <a:ext cx="3816424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Is it a square?</a:t>
            </a:r>
          </a:p>
          <a:p>
            <a:endParaRPr lang="en-GB" sz="80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1824" y="3987552"/>
            <a:ext cx="4104456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rectangle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64008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4 straight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2 sides are longer, have a look.</a:t>
            </a:r>
          </a:p>
          <a:p>
            <a:r>
              <a:rPr lang="en-GB" dirty="0">
                <a:latin typeface="Comic Sans MS" panose="030F0702030302020204" pitchFamily="66" charset="0"/>
              </a:rPr>
              <a:t>4 angles.</a:t>
            </a:r>
          </a:p>
          <a:p>
            <a:r>
              <a:rPr lang="en-GB" dirty="0">
                <a:latin typeface="Comic Sans MS" panose="030F0702030302020204" pitchFamily="66" charset="0"/>
              </a:rPr>
              <a:t>A Square is a special type of rectangle!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83832" y="1844824"/>
            <a:ext cx="3816424" cy="21602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/>
              <a:t>4 sided, rectangle shapes.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844824"/>
            <a:ext cx="8229600" cy="4572000"/>
          </a:xfrm>
        </p:spPr>
        <p:txBody>
          <a:bodyPr/>
          <a:lstStyle/>
          <a:p>
            <a:r>
              <a:rPr lang="en-GB" sz="2400" dirty="0">
                <a:latin typeface="Comic Sans MS" panose="030F0702030302020204" pitchFamily="66" charset="0"/>
              </a:rPr>
              <a:t>The interactive white board.</a:t>
            </a:r>
          </a:p>
          <a:p>
            <a:pPr algn="r"/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Your work book.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Shape of the top of your desk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341" name="Picture 5" descr="C:\Documents and Settings\Dave\Local Settings\Temporary Internet Files\Content.IE5\UC2M1K7U\MC9000544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19" y="2348880"/>
            <a:ext cx="1440160" cy="19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Documents and Settings\Dave\Local Settings\Temporary Internet Files\Content.IE5\U3YEN3EO\MC9003893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2875367"/>
            <a:ext cx="1584176" cy="20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sk1"/>
          <p:cNvSpPr>
            <a:spLocks noEditPoints="1" noChangeArrowheads="1"/>
          </p:cNvSpPr>
          <p:nvPr/>
        </p:nvSpPr>
        <p:spPr bwMode="auto">
          <a:xfrm>
            <a:off x="3819255" y="5402959"/>
            <a:ext cx="2376264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this?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64008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have?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5015880" y="1628800"/>
            <a:ext cx="2808312" cy="252028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Pentagon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64008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5 angles </a:t>
            </a:r>
          </a:p>
          <a:p>
            <a:r>
              <a:rPr lang="en-GB" dirty="0">
                <a:latin typeface="Comic Sans MS" panose="030F0702030302020204" pitchFamily="66" charset="0"/>
              </a:rPr>
              <a:t>5 flat sides.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5015880" y="1628800"/>
            <a:ext cx="2808312" cy="252028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/>
              <a:t>5 sided, Hexagonal shapes.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Comic Sans MS" panose="030F0702030302020204" pitchFamily="66" charset="0"/>
              </a:rPr>
              <a:t>A football is made up lots of pentagons.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r>
              <a:rPr lang="en-GB" sz="2400" dirty="0">
                <a:latin typeface="Comic Sans MS" panose="030F0702030302020204" pitchFamily="66" charset="0"/>
              </a:rPr>
              <a:t>The Pentagon in America is a pentagon.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07" y="4177276"/>
            <a:ext cx="2520280" cy="185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916832"/>
            <a:ext cx="1847434" cy="1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8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4" name="Flowchart: Preparation 3"/>
          <p:cNvSpPr/>
          <p:nvPr/>
        </p:nvSpPr>
        <p:spPr>
          <a:xfrm>
            <a:off x="4871864" y="1916832"/>
            <a:ext cx="2808312" cy="23042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this shape have?</a:t>
            </a:r>
          </a:p>
        </p:txBody>
      </p:sp>
    </p:spTree>
    <p:extLst>
      <p:ext uri="{BB962C8B-B14F-4D97-AF65-F5344CB8AC3E}">
        <p14:creationId xmlns:p14="http://schemas.microsoft.com/office/powerpoint/2010/main" val="21695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is a Hexagon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6 straight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6 corners.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4871864" y="1916832"/>
            <a:ext cx="2808312" cy="230425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Names and Properties of Shapes</a:t>
            </a:r>
            <a:endParaRPr lang="en-GB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Unit 9 – </a:t>
            </a:r>
            <a:r>
              <a:rPr lang="en-GB" dirty="0"/>
              <a:t>Objective 9a</a:t>
            </a:r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/>
              <a:t>6 sided Hexagonal shapes.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Bee hive cells are hexagonal.</a:t>
            </a:r>
          </a:p>
        </p:txBody>
      </p:sp>
      <p:pic>
        <p:nvPicPr>
          <p:cNvPr id="3074" name="Picture 2" descr="C:\Documents and Settings\Dave\Desktop\Beehive Bees T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2636912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1556792"/>
            <a:ext cx="2785492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4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is a Heptagon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7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7 corners.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556793"/>
            <a:ext cx="278606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7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/>
              <a:t>7 sided Heptagonal shapes.</a:t>
            </a:r>
          </a:p>
        </p:txBody>
      </p:sp>
      <p:pic>
        <p:nvPicPr>
          <p:cNvPr id="2050" name="Picture 2" descr="Various PROOF 1982-2012 Fifty Pence 50p Coins ~ 1993 1994 1995 1996 1997 e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204864"/>
            <a:ext cx="2143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1" y="3933056"/>
            <a:ext cx="5095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2024" y="220486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50p and 20p coins we use today are curved heptagonal shapes.</a:t>
            </a:r>
          </a:p>
        </p:txBody>
      </p:sp>
    </p:spTree>
    <p:extLst>
      <p:ext uri="{BB962C8B-B14F-4D97-AF65-F5344CB8AC3E}">
        <p14:creationId xmlns:p14="http://schemas.microsoft.com/office/powerpoint/2010/main" val="33873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4155"/>
            <a:ext cx="10515600" cy="421753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707502"/>
            <a:ext cx="3109118" cy="307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is a Octagon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8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8 corners.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525684"/>
            <a:ext cx="2749078" cy="27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2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013" y="279654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Can you think of any words that start with ‘Oct…..’</a:t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>that will help remind you that an octagon has</a:t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>8 sides?</a:t>
            </a:r>
          </a:p>
        </p:txBody>
      </p:sp>
    </p:spTree>
    <p:extLst>
      <p:ext uri="{BB962C8B-B14F-4D97-AF65-F5344CB8AC3E}">
        <p14:creationId xmlns:p14="http://schemas.microsoft.com/office/powerpoint/2010/main" val="1400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20726" y="776289"/>
            <a:ext cx="10750549" cy="1470025"/>
          </a:xfrm>
        </p:spPr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Octopus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20726" y="2250280"/>
            <a:ext cx="10750549" cy="1752600"/>
          </a:xfrm>
        </p:spPr>
        <p:txBody>
          <a:bodyPr/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An Octopus has ‘8’ legs.</a:t>
            </a:r>
          </a:p>
          <a:p>
            <a:pPr algn="ctr"/>
            <a:endParaRPr lang="en-GB" sz="4800" dirty="0">
              <a:latin typeface="Comic Sans MS" panose="030F0702030302020204" pitchFamily="66" charset="0"/>
            </a:endParaRPr>
          </a:p>
          <a:p>
            <a:pPr algn="ctr"/>
            <a:endParaRPr lang="en-GB" sz="4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10242" name="Picture 2" descr="C:\Documents and Settings\Dave\Local Settings\Temporary Internet Files\Content.IE5\ZBLIDXN9\MC9001350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035981"/>
            <a:ext cx="3888432" cy="30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00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Everyday life </a:t>
            </a:r>
            <a:br>
              <a:rPr lang="en-GB" dirty="0"/>
            </a:br>
            <a:r>
              <a:rPr lang="en-GB" dirty="0"/>
              <a:t>6 sided Octagonal shapes.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2024" y="220486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‘STOP’ road sign has 8 sides and is a hexagon shape.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14096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6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772816"/>
            <a:ext cx="2520280" cy="25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7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110844"/>
              </p:ext>
            </p:extLst>
          </p:nvPr>
        </p:nvGraphicFramePr>
        <p:xfrm>
          <a:off x="331165" y="1332466"/>
          <a:ext cx="8454939" cy="3923220"/>
        </p:xfrm>
        <a:graphic>
          <a:graphicData uri="http://schemas.openxmlformats.org/drawingml/2006/table">
            <a:tbl>
              <a:tblPr/>
              <a:tblGrid>
                <a:gridCol w="47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4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824">
                <a:tc gridSpan="5">
                  <a:txBody>
                    <a:bodyPr/>
                    <a:lstStyle/>
                    <a:p>
                      <a:pPr marL="0" marR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Number Bonds</a:t>
                      </a:r>
                    </a:p>
                    <a:p>
                      <a:pPr marL="0" marR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68580" marR="68580" marT="34290" marB="3429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ase"/>
                      <a:endParaRPr lang="en-GB" sz="1600" b="0" i="0" dirty="0"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GB" sz="7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7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GB" sz="700" b="0" i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en-GB" sz="700" b="0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61">
                <a:tc row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Where are you now?</a:t>
                      </a:r>
                      <a:endParaRPr lang="en-GB" sz="2000" i="1" dirty="0">
                        <a:solidFill>
                          <a:schemeClr val="accent6"/>
                        </a:solidFill>
                      </a:endParaRPr>
                    </a:p>
                  </a:txBody>
                  <a:tcPr marL="68580" marR="68580" marT="34290" marB="34290" vert="vert270" anchor="ctr">
                    <a:lnL w="57150" cap="flat" cmpd="sng" algn="ctr">
                      <a:solidFill>
                        <a:srgbClr val="98A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B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Emerging</a:t>
                      </a:r>
                      <a:r>
                        <a:rPr lang="en-GB" sz="2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Developing</a:t>
                      </a:r>
                      <a:r>
                        <a:rPr lang="en-GB" sz="2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9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Proficient</a:t>
                      </a:r>
                      <a:r>
                        <a:rPr lang="en-GB" sz="24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5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2400" b="1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Advanced</a:t>
                      </a:r>
                      <a:r>
                        <a:rPr lang="en-GB" sz="24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5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rgbClr val="B8A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399">
                <a:tc vMerge="1">
                  <a:txBody>
                    <a:bodyPr/>
                    <a:lstStyle/>
                    <a:p>
                      <a:pPr algn="l" fontAlgn="base"/>
                      <a:endParaRPr lang="en-GB" sz="1400" b="0" i="0" dirty="0"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57150" cap="flat" cmpd="sng" algn="ctr">
                      <a:solidFill>
                        <a:srgbClr val="18B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B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B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rgbClr val="D8B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B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A7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B6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D8B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B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A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B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38BC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B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BB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rgbClr val="D8B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8BB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AD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B9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is a Nonagon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9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9 corners.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AutoShape 2" descr="data:image/jpeg;base64,/9j/4AAQSkZJRgABAQAAAQABAAD/2wCEAAkGBhQGEBEIBxEVFRQTGBMaGBEVGBUXGxUXHhUZFhUcGBYYHCYfFyMvGxUXIjsiIyc1LiwsFx4xNTIqNTIuLCoBCQoKDgwOGg8PGjAkHyMqLDQvNTQ1MCw0MCw0Ly0sLCwsLCwsLCorLTQsMCopLC0uNTQsLTIsMCw0LDUtMCwsKv/AABEIAOAA4QMBIgACEQEDEQH/xAAbAAEBAQEBAQEBAAAAAAAAAAAABgcFBAMCAf/EAEUQAAIBAgQDAwYLBQYHAAAAAAABAgMEBQYRIRIxQQdRcRMVImGBkRQXMkJDVWJygqGjFiNSorEzU5KTsvEkNESztMHC/8QAGwEBAAIDAQEAAAAAAAAAAAAAAAQGAwUHAQL/xAAyEQACAQICBwYFBQEAAAAAAAAAAQIDBBEhBQYSMVFhoRMUQXGR0SJTscHwFkJSgeEy/9oADAMBAAIRAxEAPwDcQAAAAAAAAAAAADn4xj9vgEPL4tXp0o985KOv3Vzl4IA6AMvxDtxp3k3Z5Os617U/iUZQgvW9nLTxS8Tm1cKxvOO+PXkbKi/oLb5Wnc5Rf9ZvwItxeULZY1ppfnDefUYuW5Gh5hz5Y5WT873VOEl9EnxT/wAuOsl4taENW7X7vMjdLI2GzmuXwm49GC6ck1H3z9h6cC7LLDA9KnkfLVP7yu/KPXnrw6cC92vrK1LhSjHZLku5eorN1rTTjlbwx5vJem99CRG2f7iGo9qOJZXSWc8Nc6a53Nto0l3ySbh+cSyy52m4fmjSGH3UFN6fuan7uevcoy+V+Fs9HImce7OLDMWsru3jGb+lpfu5a9709GX4kz5tdaYPK4hhzWfR59WJWz/azRwY5Syri2T98p4j5ekuVrdb7Lkot6pexxPdadtU8GkrbPGH1baT0Xlqac6b72k+n3ZSLNbX1vdLGjNP6+m8jyhKO9Gqg5GBZttMzR8pg1zTq98Yv0l96D0lH2o65MPkAAAAAAAAAAAAAAAAAAAAAA8+IX8MLpVL28ko06cZSlJ9Ipasyhdo2LZ2XFlCzhb0G2ld3DUm9NtYprh590Zbox1KsKUdqo0lxeR6k3uNZuruFjB17ucYQjznOSjFeMnsiCxztwscPl8Fwnyl5WeyhQi3FvouNrf8KkcCl2Uyxiau86X1a7mt/JqThTj3pa76fdUSxwjALfAI+SwmhTpLq4Ld/ek/Sl7WV261ltaWVLGb9F6v2M8beT35EjVxbHs4/wBjGnhtCXV71WvbrJP2QPphnZDa0p/DMdqVb2s9G51pPhb+6nq/xSZdAq91rDeV8ovYXL33+mBIjQiuZ8bSzhh8Fb2dONOC5QhFRS9i2PsAaGUnJ4yeLM+4AA8AAAAPxWoxuIulWipRfOMkmn4p7M/YPU2nigRWMdklliMvhFjGdrVW6qW74Un0fA9l+HQ8tHz9k7/k61PEaMfmVdqunXdtSb/FLwL8G8tdP3lvk5bS559d5hlQhIlsI7c7Wc1Z5lo1rGt1VWMpR1+8kpL2x09ZoGHYpSxeCucOqwqwfz6coyXvTJ7EcKo4xDyGJUoVY/wzipaeGvLxRF3fZHStZ/Dcq3Veyq/YlKUfDTVS0/E16i0Wus1tVyrJwfqumfQjSt5Ldma+DH/2wxvJMXPHrenfUILWVek+GcYrm5cK5JdXDxZpmWcw0s1WtLFrB+hVWuj5xktpRl6000WOlWp1o7dOSa5ZmBprJnUABlPAAAAAAAAAAAcbN+ZqeUbOti13uqa9GH8c3tCK8Xp4LV9ACA7WMVnmi6t8hYTLTyjjUupr5lNelFP2enp1fk11LCxsoYbSp2dpHhhTjGMY90UtF4+JHdmGA1KNKrmPGN7q+flJN8402+KK9WvytO7gXQuDnGsWkO8V+xg/hh1l4+m71J9CGysX4gAFZJAAAAAAAAAAAAAAAAAAAAAB/JRU04ySafNPdNddUQGS7l9m+L1Ms3Das75+UtpPlCo9uDX16cHfqqb6mgEv2iZVeabNwtdrii/KUZLZ8a5xT6cSWniovob/AEDpDulxszfwzyfJ+D/OJgrQ2o48DSQSXZlnJZ0sIXNZ/v6f7uvHk1US+Vp0Ulv4troVp0414AAAAAAAAAMczTcfGZjMcDpPWyw58Vd9KlXXTh9e/oeCqssu1LOf7H2Mp2r/AOIrvydCK3fG+ckuvCnr4uK6nL7P8q/slZQtqu9ap6daXNuo1y16qK28dX1NNpnSHcrduP8A1LJe/wDX1wMtKG3IpNNNkADlZsgAAAAAAAAAAAAAAAAAAAAAAAAAADOb6v8AFjjMMbhtZYg+Culyp1efHp03fH4OqkbMnxboi8zZfhme1q4XdbKotpc+Ca3hJeD961XU53Y5mid5QqZaxja6sHwNPnKknwwfr0+Tr3cD6nTdA6Q73b7En8UMnzXg/szX1obMuRowALAYAAAAfmc1TTnNpJbtvZJddWfozXtkzJNU6OUsF3ub98L0+ZRb0k33J6Na/wAMZnjaSxYOFgtZ9pWMVMy1tXaWT8naxfKU1vx6d+/H3rWmuhoxzsvYHDLdtSwyz+TTjpxdZS5yk/W5Nv26HROU6Xv3e3Dmv+VkvLj/AHvNlShsRAANSZQAAAAAAAAAAAAAAAAAAAAAAAAAAAZ5n+3nlK7t89YVFt03GncwX0lJ+im/Z6Or5Pyb6GhnxvbOGIU52l1HihUjKMo98WtGjYaNvZWVxGqt25814+5jqQ244Hew3EIYtRp31lLip1YxlGS6xa1Xh4HpMm7KcUnlS7uMh4rJtRcqlrN/PpvWUor2ay0XJqojWTrcJxnFSi8U9xrHkAAfQPHi+K08EoVcRvpcNOlGUpP1JdO99EuraMp7OrOpmO4uM84xHSdw5RoQf0dFejt7Eop/Zk+p9+1DEJZyv6GRMOk1CPDVu5rpBaSjH3NPucp0+4tra2jZwhbW0VGEEoxiuUYpaJL2IqusmkOxo93g/inv5R/3d6kmhDF7T8D6AA54TgAAAAAAAAAAAAAAAAAAAAAAAAAAAAAAAACI7T8AndUaeYMH2urF+UjJc5U0+Ka066acWndxLqX2TszwzhZUcWtduNelD+Cotpxfg/emn1PhzM9yzX+LTGpYLPayxJ8VHup1tdOFd274PCVNvkX3VnSG3B2s3ms4+Xiv6+/IhXEMHtI2MDUFwIpkmOQ8z5spVVyvLVpv7UVLb9GHvLoi+2SPm29wXHI7KncOnN98ZOD0/wAKqe8tGtNiga1UsK8KnGOHo/8ASbbPJoAAqJKAAAAAAAAAAAAAAAAAAAAAAAAAAAAAAAAABA49DzxmTCMO6UI1Kz9T9KS19tGHvL4h8mw87ZnxG9e8bajClH1SfAn+cavvLPqxS2rtz/jF9cF7ke4eEcDWNAf0HRiAZ1284f8ADMHqV486FSjUX+Lyb/7n5HZwm985W9C9j9LTpz2+1BS/9nuz3h3nbDL6001cqFXRfaUXKH80USHZXf8AnDCLScnq4RlTf4JyjH+XhKnrTS2reFThL6r/ABEm2fxNFYADnxOAAAAAAAAAAAAAAAAAAAAAAAAAAAAAAAAAHLnyIzsKh8OWKY7L/qbqWnhHWe3+d+R380X/AJssbu8i9HCjVaf2uB8P56Hy7FMO83YLatrer5So/wAVR8P8qiXrVSlhCpU4tL0zf1RDuXmkXQALmRD+Tippxluns16upjnY7/wFO/wSb3tbqovY1w/1pP3myGQYHHzRmXFsPW0a8KdZet+jJ/nVmabTlLtLGouGD9Hj9DLReE0XwAOVmyAAAAAAAAAAAAAAAAAAAAAAAAAAAAAAAAAIntjvvgeE1qa51ZUqa/xqb/KDXtNFy1h3miytbD+6o0oe2MEn+aZl3alDzpc4PgXNV7qMpL7MXGP9KkzYzpurtLYsYv8Ak2+uH2NfXeMwACwGAGTZ1h5qzNhl8to3NGdKXrkuNL/XT9yNZMs7d4fAYYZjq5211HfuUtJ/1oow16fa0pU+Ka9Vgep4PEsgPAHGNxtgAAAAAAAAAAAAAAAAAAAAAAAAAAAAAAAACDqQ875rs6HONpbzm19pqej9W9Sn7ka6ZR2aQ86Y9jWLf3fBQT8Hwv8A8dGrnYbCl2VrThwivXDM1U3jJsAAmHyCG7acO84YLd6LV0/J1F6uGpHi/lci5PHjGGRxq3r4bcaqFanOnJrmlKLi2teu4BK5UvvOdjaXbernRpNv7XAlL80zqmZYfiVx2R1IYFmhcdlJtUL2EXpDVuTU0t+rbjzW+nEjSqNaNzGNahJSjJJxlFpqSfJprZo5TpfR9W0rycl8Mm2n4eXmbKlNSR+wAagygAAAAAAAAAAAAAAAAAAAAAAAAAAA/NWqqEZVZ8opt+CWr/ofpvTdmdY9mqtnerPK2Rkp8Sca96/7OnB6xkoy964uvzU+ZsdHaPq3tVRgslvfgl+bjHUmoLM6/YDbudhc4pW+Vc3NWWvekor/AFOZp5xcnZZjk+yoYNQk5qkpazaS4pSk5yenTeT27tDtHXDWAAAAAAHkxXCaWOUZ2GJ041Kc1pKEuT8OqfVNboyC9w267GajrWqndYVKWso852zb5+rx+TLrwvRm1H5q0lWi6dVJxkmnFrVNPZpp80Yq1GnXg6dRYpnqbTxRKYRi9LHaMb7DainTnykuj6prnFruZ7CCzHkS47P608w5ETnQe9fDt2tOrprm+vL0o9NVqlRZUzfQzhR+FYdL0lpx0ZfLpvua6ruktn46pc30toSpZPtKedPqvP3J9Ksp5PedsAFfM4AAAAAAAAAAAAAAAAAAAAAPld3cLCnO6u5xhCCblOT0UV62ePHswUctUZX2KVFCC5dZTl0jCPzn/u9FuROE5euu1+pHEse4rfDYvWlbJtSr90pPu+13bR6yN5orQ9W+ltPKHi+PJfmC6GGpVUPM/Eru67X6ssOwLit8Ni+GrdSWkq3fGK/+fbLpE1bLWWLfKdCOH4RTUILm+cpy6ynL5z/2Wi2PbYWFPDKcLOxhGFOC0jCK0UV6keg6Tb21K2pqnSWCRAlJyeLAAJB8gAAAAAAAAAzXO/ZjPyzzLkiSoXkdXKktFC46yTT2Un6/Rl10e5pQPGlJYPcDM8mZ9hmZysL6DoXlLVVLaeqeq+U4cW7XfF7r1rcqzl5/7NKWcEr6zl5C9p6Oncx1WrXyVU03a7mt49NeTmMsZ7qWtf8AZrOsfI3kdFGo9FCuuUWmtk33r0Zep7FE0vq+6eNa1WK8Y8PLly3/AGm0q+OUi7ABTiUAAAAAAAAAAAAAAACezhnajk6mp3Xp1Z/2dvF+lUfJfdjr87Tw1exz845+WDTWC4HD4RfVNFGjFcSptrVOpp1034e7d6Ln78h9mHmqp+0GaZ/CL+fpcUt40fVDo5Llqtlyjot3a9EaAlXwrXCwh4Lxfsur6karXwyicrK3Z1XzXWjmTtCWr50bB/Ipx5rykfd6L3fzteRq8Y8O0fcf0HQIQjCKjFYJEHHEAA+gAAAAAAAAAAAAAAACfzlki3zvQ+CYnH0lr5OtHTjpy74vqu+L2fuaoAAYvYZjuuzitDAM76zoS2oYgtWnHoqj57bc/Sj9qOjWi06iqpVKbTTSakmmmnummuaOpjeB0cxUJ4fitNVKc+cX0fRp84td63RmlDsixDBuK1wDGJU7dNunTnBycU99Oenu0T56LUrGk9Xqd1PtKL2ZPfwfPk/qSKddxWDLkEV8W+M/Xn6Y+LfGfrz9M1H6UrfMXUy95XAtQRXxb4z9efpj4t8Z+vP0x+lK3zF1HeVwLUEV8W+M/Xn6Y+LfGfrz9MfpSt8xdR3lcC1BFfFvjP15+mPi3xn68/TH6UrfMXUd5XAtSAx7OtfMFd5ayFFVKz2qXf0dCPKTUuWv2vZHV8vtcdleK4hF2t9jbdOe01GDTcfnLZrp0136mg5Uyjb5NoKwwiGi2cpvedSX8U5dX+S6JGz0dq5C3n2ldqTW5eHm+JjqV3JYI5eQuzqhkiDqJ+Vuan9rdS+VJvdqOvyY6+18230rQC1kYAAAAAAAAAAA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772814"/>
            <a:ext cx="2664296" cy="26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2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38" y="1556793"/>
            <a:ext cx="29575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3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It is a decagon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10 sides.</a:t>
            </a:r>
          </a:p>
          <a:p>
            <a:r>
              <a:rPr lang="en-GB" dirty="0">
                <a:latin typeface="Comic Sans MS" panose="030F0702030302020204" pitchFamily="66" charset="0"/>
              </a:rPr>
              <a:t>10 corners.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AutoShape 2" descr="data:image/jpeg;base64,/9j/4AAQSkZJRgABAQAAAQABAAD/2wCEAAkGBhQGEBEIBxEVFRQTGBMaGBEVGBUXGxUXHhUZFhUcGBYYHCYfFyMvGxUXIjsiIyc1LiwsFx4xNTIqNTIuLCoBCQoKDgwOGg8PGjAkHyMqLDQvNTQ1MCw0MCw0Ly0sLCwsLCwsLCorLTQsMCopLC0uNTQsLTIsMCw0LDUtMCwsKv/AABEIAOAA4QMBIgACEQEDEQH/xAAbAAEBAQEBAQEBAAAAAAAAAAAABgcFBAMCAf/EAEUQAAIBAgQDAwYLBQYHAAAAAAABAgMEBQYRIRIxQQdRcRMVImGBkRQXMkJDVWJygqGjFiNSorEzU5KTsvEkNESztMHC/8QAGwEBAAIDAQEAAAAAAAAAAAAAAAQGAwUHAQL/xAAyEQACAQICBwYFBQEAAAAAAAAAAQIDBBEhBQYSMVFhoRMUQXGR0SJTscHwFkJSgeEy/9oADAMBAAIRAxEAPwDcQAAAAAAAAAAAADn4xj9vgEPL4tXp0o985KOv3Vzl4IA6AMvxDtxp3k3Z5Os617U/iUZQgvW9nLTxS8Tm1cKxvOO+PXkbKi/oLb5Wnc5Rf9ZvwItxeULZY1ppfnDefUYuW5Gh5hz5Y5WT873VOEl9EnxT/wAuOsl4taENW7X7vMjdLI2GzmuXwm49GC6ck1H3z9h6cC7LLDA9KnkfLVP7yu/KPXnrw6cC92vrK1LhSjHZLku5eorN1rTTjlbwx5vJem99CRG2f7iGo9qOJZXSWc8Nc6a53Nto0l3ySbh+cSyy52m4fmjSGH3UFN6fuan7uevcoy+V+Fs9HImce7OLDMWsru3jGb+lpfu5a9709GX4kz5tdaYPK4hhzWfR59WJWz/azRwY5Syri2T98p4j5ekuVrdb7Lkot6pexxPdadtU8GkrbPGH1baT0Xlqac6b72k+n3ZSLNbX1vdLGjNP6+m8jyhKO9Gqg5GBZttMzR8pg1zTq98Yv0l96D0lH2o65MPkAAAAAAAAAAAAAAAAAAAAAA8+IX8MLpVL28ko06cZSlJ9Ipasyhdo2LZ2XFlCzhb0G2ld3DUm9NtYprh590Zbox1KsKUdqo0lxeR6k3uNZuruFjB17ucYQjznOSjFeMnsiCxztwscPl8Fwnyl5WeyhQi3FvouNrf8KkcCl2Uyxiau86X1a7mt/JqThTj3pa76fdUSxwjALfAI+SwmhTpLq4Ld/ek/Sl7WV261ltaWVLGb9F6v2M8beT35EjVxbHs4/wBjGnhtCXV71WvbrJP2QPphnZDa0p/DMdqVb2s9G51pPhb+6nq/xSZdAq91rDeV8ovYXL33+mBIjQiuZ8bSzhh8Fb2dONOC5QhFRS9i2PsAaGUnJ4yeLM+4AA8AAAAPxWoxuIulWipRfOMkmn4p7M/YPU2nigRWMdklliMvhFjGdrVW6qW74Un0fA9l+HQ8tHz9k7/k61PEaMfmVdqunXdtSb/FLwL8G8tdP3lvk5bS559d5hlQhIlsI7c7Wc1Z5lo1rGt1VWMpR1+8kpL2x09ZoGHYpSxeCucOqwqwfz6coyXvTJ7EcKo4xDyGJUoVY/wzipaeGvLxRF3fZHStZ/Dcq3Veyq/YlKUfDTVS0/E16i0Wus1tVyrJwfqumfQjSt5Ldma+DH/2wxvJMXPHrenfUILWVek+GcYrm5cK5JdXDxZpmWcw0s1WtLFrB+hVWuj5xktpRl6000WOlWp1o7dOSa5ZmBprJnUABlPAAAAAAAAAAAcbN+ZqeUbOti13uqa9GH8c3tCK8Xp4LV9ACA7WMVnmi6t8hYTLTyjjUupr5lNelFP2enp1fk11LCxsoYbSp2dpHhhTjGMY90UtF4+JHdmGA1KNKrmPGN7q+flJN8402+KK9WvytO7gXQuDnGsWkO8V+xg/hh1l4+m71J9CGysX4gAFZJAAAAAAAAAAAAAAAAAAAAAB/JRU04ySafNPdNddUQGS7l9m+L1Ms3Das75+UtpPlCo9uDX16cHfqqb6mgEv2iZVeabNwtdrii/KUZLZ8a5xT6cSWniovob/AEDpDulxszfwzyfJ+D/OJgrQ2o48DSQSXZlnJZ0sIXNZ/v6f7uvHk1US+Vp0Ulv4troVp0414AAAAAAAAAMczTcfGZjMcDpPWyw58Vd9KlXXTh9e/oeCqssu1LOf7H2Mp2r/AOIrvydCK3fG+ckuvCnr4uK6nL7P8q/slZQtqu9ap6daXNuo1y16qK28dX1NNpnSHcrduP8A1LJe/wDX1wMtKG3IpNNNkADlZsgAAAAAAAAAAAAAAAAAAAAAAAAAADOb6v8AFjjMMbhtZYg+Culyp1efHp03fH4OqkbMnxboi8zZfhme1q4XdbKotpc+Ca3hJeD961XU53Y5mid5QqZaxja6sHwNPnKknwwfr0+Tr3cD6nTdA6Q73b7En8UMnzXg/szX1obMuRowALAYAAAAfmc1TTnNpJbtvZJddWfozXtkzJNU6OUsF3ub98L0+ZRb0k33J6Na/wAMZnjaSxYOFgtZ9pWMVMy1tXaWT8naxfKU1vx6d+/H3rWmuhoxzsvYHDLdtSwyz+TTjpxdZS5yk/W5Nv26HROU6Xv3e3Dmv+VkvLj/AHvNlShsRAANSZQAAAAAAAAAAAAAAAAAAAAAAAAAAAZ5n+3nlK7t89YVFt03GncwX0lJ+im/Z6Or5Pyb6GhnxvbOGIU52l1HihUjKMo98WtGjYaNvZWVxGqt25814+5jqQ244Hew3EIYtRp31lLip1YxlGS6xa1Xh4HpMm7KcUnlS7uMh4rJtRcqlrN/PpvWUor2ay0XJqojWTrcJxnFSi8U9xrHkAAfQPHi+K08EoVcRvpcNOlGUpP1JdO99EuraMp7OrOpmO4uM84xHSdw5RoQf0dFejt7Eop/Zk+p9+1DEJZyv6GRMOk1CPDVu5rpBaSjH3NPucp0+4tra2jZwhbW0VGEEoxiuUYpaJL2IqusmkOxo93g/inv5R/3d6kmhDF7T8D6AA54TgAAAAAAAAAAAAAAAAAAAAAAAAAAAAAAAACI7T8AndUaeYMH2urF+UjJc5U0+Ka066acWndxLqX2TszwzhZUcWtduNelD+Cotpxfg/emn1PhzM9yzX+LTGpYLPayxJ8VHup1tdOFd274PCVNvkX3VnSG3B2s3ms4+Xiv6+/IhXEMHtI2MDUFwIpkmOQ8z5spVVyvLVpv7UVLb9GHvLoi+2SPm29wXHI7KncOnN98ZOD0/wAKqe8tGtNiga1UsK8KnGOHo/8ASbbPJoAAqJKAAAAAAAAAAAAAAAAAAAAAAAAAAAAAAAAABA49DzxmTCMO6UI1Kz9T9KS19tGHvL4h8mw87ZnxG9e8bajClH1SfAn+cavvLPqxS2rtz/jF9cF7ke4eEcDWNAf0HRiAZ1284f8ADMHqV486FSjUX+Lyb/7n5HZwm985W9C9j9LTpz2+1BS/9nuz3h3nbDL6001cqFXRfaUXKH80USHZXf8AnDCLScnq4RlTf4JyjH+XhKnrTS2reFThL6r/ABEm2fxNFYADnxOAAAAAAAAAAAAAAAAAAAAAAAAAAAAAAAAAHLnyIzsKh8OWKY7L/qbqWnhHWe3+d+R380X/AJssbu8i9HCjVaf2uB8P56Hy7FMO83YLatrer5So/wAVR8P8qiXrVSlhCpU4tL0zf1RDuXmkXQALmRD+Tippxluns16upjnY7/wFO/wSb3tbqovY1w/1pP3myGQYHHzRmXFsPW0a8KdZet+jJ/nVmabTlLtLGouGD9Hj9DLReE0XwAOVmyAAAAAAAAAAAAAAAAAAAAAAAAAAAAAAAAAIntjvvgeE1qa51ZUqa/xqb/KDXtNFy1h3miytbD+6o0oe2MEn+aZl3alDzpc4PgXNV7qMpL7MXGP9KkzYzpurtLYsYv8Ak2+uH2NfXeMwACwGAGTZ1h5qzNhl8to3NGdKXrkuNL/XT9yNZMs7d4fAYYZjq5211HfuUtJ/1oow16fa0pU+Ka9Vgep4PEsgPAHGNxtgAAAAAAAAAAAAAAAAAAAAAAAAAAAAAAAACDqQ875rs6HONpbzm19pqej9W9Sn7ka6ZR2aQ86Y9jWLf3fBQT8Hwv8A8dGrnYbCl2VrThwivXDM1U3jJsAAmHyCG7acO84YLd6LV0/J1F6uGpHi/lci5PHjGGRxq3r4bcaqFanOnJrmlKLi2teu4BK5UvvOdjaXbernRpNv7XAlL80zqmZYfiVx2R1IYFmhcdlJtUL2EXpDVuTU0t+rbjzW+nEjSqNaNzGNahJSjJJxlFpqSfJprZo5TpfR9W0rycl8Mm2n4eXmbKlNSR+wAagygAAAAAAAAAAAAAAAAAAAAAAAAAAA/NWqqEZVZ8opt+CWr/ofpvTdmdY9mqtnerPK2Rkp8Sca96/7OnB6xkoy964uvzU+ZsdHaPq3tVRgslvfgl+bjHUmoLM6/YDbudhc4pW+Vc3NWWvekor/AFOZp5xcnZZjk+yoYNQk5qkpazaS4pSk5yenTeT27tDtHXDWAAAAAAHkxXCaWOUZ2GJ041Kc1pKEuT8OqfVNboyC9w267GajrWqndYVKWso852zb5+rx+TLrwvRm1H5q0lWi6dVJxkmnFrVNPZpp80Yq1GnXg6dRYpnqbTxRKYRi9LHaMb7DainTnykuj6prnFruZ7CCzHkS47P608w5ETnQe9fDt2tOrprm+vL0o9NVqlRZUzfQzhR+FYdL0lpx0ZfLpvua6ruktn46pc30toSpZPtKedPqvP3J9Ksp5PedsAFfM4AAAAAAAAAAAAAAAAAAAAAPld3cLCnO6u5xhCCblOT0UV62ePHswUctUZX2KVFCC5dZTl0jCPzn/u9FuROE5euu1+pHEse4rfDYvWlbJtSr90pPu+13bR6yN5orQ9W+ltPKHi+PJfmC6GGpVUPM/Eru67X6ssOwLit8Ni+GrdSWkq3fGK/+fbLpE1bLWWLfKdCOH4RTUILm+cpy6ynL5z/2Wi2PbYWFPDKcLOxhGFOC0jCK0UV6keg6Tb21K2pqnSWCRAlJyeLAAJB8gAAAAAAAAAzXO/ZjPyzzLkiSoXkdXKktFC46yTT2Un6/Rl10e5pQPGlJYPcDM8mZ9hmZysL6DoXlLVVLaeqeq+U4cW7XfF7r1rcqzl5/7NKWcEr6zl5C9p6Oncx1WrXyVU03a7mt49NeTmMsZ7qWtf8AZrOsfI3kdFGo9FCuuUWmtk33r0Zep7FE0vq+6eNa1WK8Y8PLly3/AGm0q+OUi7ABTiUAAAAAAAAAAAAAAACezhnajk6mp3Xp1Z/2dvF+lUfJfdjr87Tw1exz845+WDTWC4HD4RfVNFGjFcSptrVOpp1034e7d6Ln78h9mHmqp+0GaZ/CL+fpcUt40fVDo5Llqtlyjot3a9EaAlXwrXCwh4Lxfsur6karXwyicrK3Z1XzXWjmTtCWr50bB/Ipx5rykfd6L3fzteRq8Y8O0fcf0HQIQjCKjFYJEHHEAA+gAAAAAAAAAAAAAAACfzlki3zvQ+CYnH0lr5OtHTjpy74vqu+L2fuaoAAYvYZjuuzitDAM76zoS2oYgtWnHoqj57bc/Sj9qOjWi06iqpVKbTTSakmmmnummuaOpjeB0cxUJ4fitNVKc+cX0fRp84td63RmlDsixDBuK1wDGJU7dNunTnBycU99Oenu0T56LUrGk9Xqd1PtKL2ZPfwfPk/qSKddxWDLkEV8W+M/Xn6Y+LfGfrz9M1H6UrfMXUy95XAtQRXxb4z9efpj4t8Z+vP0x+lK3zF1HeVwLUEV8W+M/Xn6Y+LfGfrz9MfpSt8xdR3lcC1BFfFvjP15+mPi3xn68/TH6UrfMXUd5XAtSAx7OtfMFd5ayFFVKz2qXf0dCPKTUuWv2vZHV8vtcdleK4hF2t9jbdOe01GDTcfnLZrp0136mg5Uyjb5NoKwwiGi2cpvedSX8U5dX+S6JGz0dq5C3n2ldqTW5eHm+JjqV3JYI5eQuzqhkiDqJ+Vuan9rdS+VJvdqOvyY6+18230rQC1kYAAAAAAAAAAA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412776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79576" y="2852937"/>
            <a:ext cx="8062912" cy="1470025"/>
          </a:xfrm>
        </p:spPr>
        <p:txBody>
          <a:bodyPr>
            <a:noAutofit/>
          </a:bodyPr>
          <a:lstStyle/>
          <a:p>
            <a:pPr algn="ctr"/>
            <a:br>
              <a:rPr lang="en-GB" sz="8000" dirty="0">
                <a:latin typeface="Comic Sans MS" panose="030F0702030302020204" pitchFamily="66" charset="0"/>
              </a:rPr>
            </a:br>
            <a:br>
              <a:rPr lang="en-GB" sz="8000" dirty="0">
                <a:latin typeface="Comic Sans MS" panose="030F0702030302020204" pitchFamily="66" charset="0"/>
              </a:rPr>
            </a:br>
            <a:r>
              <a:rPr lang="en-GB" sz="8000" dirty="0">
                <a:latin typeface="Comic Sans MS" panose="030F0702030302020204" pitchFamily="66" charset="0"/>
              </a:rPr>
              <a:t>What is a </a:t>
            </a:r>
            <a:br>
              <a:rPr lang="en-GB" sz="8000" dirty="0">
                <a:latin typeface="Comic Sans MS" panose="030F0702030302020204" pitchFamily="66" charset="0"/>
              </a:rPr>
            </a:br>
            <a:r>
              <a:rPr lang="en-GB" sz="8000" dirty="0">
                <a:latin typeface="Comic Sans MS" panose="030F0702030302020204" pitchFamily="66" charset="0"/>
              </a:rPr>
              <a:t>Quadrilateral shape?</a:t>
            </a:r>
          </a:p>
        </p:txBody>
      </p:sp>
    </p:spTree>
    <p:extLst>
      <p:ext uri="{BB962C8B-B14F-4D97-AF65-F5344CB8AC3E}">
        <p14:creationId xmlns:p14="http://schemas.microsoft.com/office/powerpoint/2010/main" val="807735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6288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 quadrilateral shape </a:t>
            </a:r>
            <a:br>
              <a:rPr lang="en-GB" sz="6600" dirty="0">
                <a:latin typeface="Comic Sans MS" panose="030F0702030302020204" pitchFamily="66" charset="0"/>
              </a:rPr>
            </a:br>
            <a:r>
              <a:rPr lang="en-GB" sz="6600" dirty="0">
                <a:latin typeface="Comic Sans MS" panose="030F0702030302020204" pitchFamily="66" charset="0"/>
              </a:rPr>
              <a:t>has 4 sides.</a:t>
            </a:r>
          </a:p>
        </p:txBody>
      </p:sp>
    </p:spTree>
    <p:extLst>
      <p:ext uri="{BB962C8B-B14F-4D97-AF65-F5344CB8AC3E}">
        <p14:creationId xmlns:p14="http://schemas.microsoft.com/office/powerpoint/2010/main" val="335489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6548300" y="692696"/>
            <a:ext cx="3592488" cy="1368152"/>
          </a:xfrm>
          <a:prstGeom prst="flowChartInputOutpu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Parallelogram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93" y="4613748"/>
            <a:ext cx="2802014" cy="15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2" y="1161517"/>
            <a:ext cx="1654452" cy="156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60068" y="2276872"/>
            <a:ext cx="8229600" cy="1399032"/>
          </a:xfrm>
          <a:prstGeom prst="rect">
            <a:avLst/>
          </a:prstGeom>
        </p:spPr>
        <p:txBody>
          <a:bodyPr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600" dirty="0">
                <a:latin typeface="Comic Sans MS" panose="030F0702030302020204" pitchFamily="66" charset="0"/>
              </a:rPr>
              <a:t>Quadrilateral shapes </a:t>
            </a:r>
            <a:br>
              <a:rPr lang="en-GB" sz="6600" dirty="0">
                <a:latin typeface="Comic Sans MS" panose="030F0702030302020204" pitchFamily="66" charset="0"/>
              </a:rPr>
            </a:b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3632" y="69269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Examples of some quadrilateral shapes.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15C3DB-D2F6-467D-BEAB-84213DAFEB21}"/>
              </a:ext>
            </a:extLst>
          </p:cNvPr>
          <p:cNvSpPr/>
          <p:nvPr/>
        </p:nvSpPr>
        <p:spPr>
          <a:xfrm>
            <a:off x="821570" y="3891928"/>
            <a:ext cx="2801768" cy="210659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/>
              <a:t>Rhombus</a:t>
            </a:r>
            <a:endParaRPr lang="en-US" b="1" u="sn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B88C4-EF6D-46F8-BF17-61FD60E2BE45}"/>
              </a:ext>
            </a:extLst>
          </p:cNvPr>
          <p:cNvSpPr/>
          <p:nvPr/>
        </p:nvSpPr>
        <p:spPr>
          <a:xfrm rot="2697599">
            <a:off x="9319634" y="3629608"/>
            <a:ext cx="1343608" cy="13436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370EEC4-00F6-4898-BF5D-0520F94149F6}"/>
              </a:ext>
            </a:extLst>
          </p:cNvPr>
          <p:cNvSpPr/>
          <p:nvPr/>
        </p:nvSpPr>
        <p:spPr>
          <a:xfrm rot="10800000">
            <a:off x="9041363" y="4301412"/>
            <a:ext cx="1900149" cy="190098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4D26E-20DF-440E-85CB-8CD6BA14ADAC}"/>
              </a:ext>
            </a:extLst>
          </p:cNvPr>
          <p:cNvSpPr txBox="1"/>
          <p:nvPr/>
        </p:nvSpPr>
        <p:spPr>
          <a:xfrm>
            <a:off x="9671909" y="4441313"/>
            <a:ext cx="93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Kite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96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Summary of shapes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1584" y="1556792"/>
            <a:ext cx="77048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Circle		1 side </a:t>
            </a:r>
          </a:p>
          <a:p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Semi-circle	2 sides - 1 flat side and 1 curved side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Triangle	3 straight sides</a:t>
            </a:r>
          </a:p>
          <a:p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Square	4 equal sides and 4 angles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Rectangle	4 sides two longer and 2 angles</a:t>
            </a:r>
          </a:p>
          <a:p>
            <a:r>
              <a:rPr lang="en-GB" sz="2400" dirty="0">
                <a:solidFill>
                  <a:srgbClr val="92D050"/>
                </a:solidFill>
                <a:latin typeface="Comic Sans MS" panose="030F0702030302020204" pitchFamily="66" charset="0"/>
              </a:rPr>
              <a:t>Pentagon	5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Hexagon	6 sides</a:t>
            </a:r>
          </a:p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Heptagon	7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Octagon	8 sides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Nonagon	9 sides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Decagon	10 side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0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9" y="89362"/>
            <a:ext cx="9206253" cy="61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66989" y="175116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Circle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1056" y="1612262"/>
            <a:ext cx="127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dirty="0"/>
              <a:t>Equilateral</a:t>
            </a:r>
          </a:p>
          <a:p>
            <a:pPr algn="ctr" eaLnBrk="1" hangingPunct="1"/>
            <a:r>
              <a:rPr lang="en-GB" altLang="en-US" dirty="0"/>
              <a:t>Triangle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2625" y="1774825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Kite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80860" y="17748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Hexagon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38165" y="3918632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Trapezium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78401" y="3673476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Square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59693" y="3673476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Octagon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13425" y="3675063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Rhombus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03452" y="5845553"/>
            <a:ext cx="160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Parallelogram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4763" y="5968711"/>
            <a:ext cx="1368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dirty="0"/>
              <a:t>Isosceles</a:t>
            </a:r>
          </a:p>
          <a:p>
            <a:pPr algn="ctr" eaLnBrk="1" hangingPunct="1"/>
            <a:r>
              <a:rPr lang="en-GB" altLang="en-US" dirty="0"/>
              <a:t>Triangle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86669" y="5940008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Rectangle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75278" y="5777939"/>
            <a:ext cx="151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dirty="0"/>
              <a:t>Right-angled</a:t>
            </a:r>
          </a:p>
          <a:p>
            <a:pPr eaLnBrk="1" hangingPunct="1"/>
            <a:r>
              <a:rPr lang="en-GB" altLang="en-US" dirty="0"/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val="35296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CA175E-1868-45CD-8028-936B91B46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/>
              <a:t>What is the difference between a 2D shape and 3D shape?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461FBFC-91FF-4BC1-B405-C2A516FDD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114" y="5300664"/>
            <a:ext cx="7488237" cy="11525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altLang="en-US" sz="4000"/>
              <a:t>Which 3D shapes can you name?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A31299D-C98C-4DE6-915E-14E77C461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2636838"/>
            <a:ext cx="1943100" cy="20891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8769958D-EF01-417C-BE89-5D8552097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1989138"/>
            <a:ext cx="2592388" cy="2735262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33AB8E6-780B-43C6-A1A3-9F918AB12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7200"/>
              <a:t>CUBE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3A231B8C-1CAA-4CC0-951A-AC47A3AA2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1773238"/>
            <a:ext cx="3744912" cy="360045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FDA6858-A94C-40E6-B36F-89FD0CBE6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876926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/>
              <a:t>Can you think of any objects which are the shape of a cube?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63552" y="2204865"/>
            <a:ext cx="8062912" cy="1470025"/>
          </a:xfrm>
        </p:spPr>
        <p:txBody>
          <a:bodyPr>
            <a:noAutofit/>
          </a:bodyPr>
          <a:lstStyle/>
          <a:p>
            <a:pPr algn="ctr"/>
            <a:br>
              <a:rPr lang="en-GB" sz="9600" dirty="0">
                <a:latin typeface="Comic Sans MS" panose="030F0702030302020204" pitchFamily="66" charset="0"/>
              </a:rPr>
            </a:br>
            <a:r>
              <a:rPr lang="en-GB" sz="9600" dirty="0">
                <a:latin typeface="Comic Sans MS" panose="030F0702030302020204" pitchFamily="66" charset="0"/>
              </a:rPr>
              <a:t>2d Shapes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35560" y="4149080"/>
            <a:ext cx="8062912" cy="89068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/>
              <a:t>What is a 2d shape</a:t>
            </a:r>
            <a:r>
              <a:rPr lang="en-GB" sz="4800" dirty="0">
                <a:latin typeface="Bookman Old Style" panose="02050604050505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032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31319EE4-4267-4E65-B9E9-FA34C14A9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49276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14341" name="Picture 5" descr="MCj04362960000[1]">
            <a:extLst>
              <a:ext uri="{FF2B5EF4-FFF2-40B4-BE49-F238E27FC236}">
                <a16:creationId xmlns:a16="http://schemas.microsoft.com/office/drawing/2014/main" id="{CC3CE5AA-79B1-4C45-AE40-F78617F1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98107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A979FD39-5B6A-4CC3-85E9-9246C839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836614"/>
            <a:ext cx="20161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 descr="MCj04347860000[1]">
            <a:extLst>
              <a:ext uri="{FF2B5EF4-FFF2-40B4-BE49-F238E27FC236}">
                <a16:creationId xmlns:a16="http://schemas.microsoft.com/office/drawing/2014/main" id="{8B7E7243-558A-45A1-AC27-E3B48E4C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400526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F165D25C-4859-4EA7-B0BB-F17C3EE2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692151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6DBBCEB0-2B0B-4D4F-80C8-521EEB87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933826"/>
            <a:ext cx="2017712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id="{2E3579F5-7090-4D38-9D92-D0865AC7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789364"/>
            <a:ext cx="2232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F8E04BC-B7A2-488F-80B2-218AE3731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76250"/>
            <a:ext cx="8229600" cy="1143000"/>
          </a:xfrm>
        </p:spPr>
        <p:txBody>
          <a:bodyPr/>
          <a:lstStyle/>
          <a:p>
            <a:r>
              <a:rPr lang="en-GB" altLang="en-US" sz="7200"/>
              <a:t>CUBOID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16417F36-2704-4D87-990E-072F924A0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6" y="2636838"/>
            <a:ext cx="4608513" cy="1871662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73826FE-7C9B-4E40-AA4D-1BB21154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373689"/>
            <a:ext cx="8642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b="1">
                <a:solidFill>
                  <a:schemeClr val="tx2"/>
                </a:solidFill>
              </a:rPr>
              <a:t>Can you think of any objects which are the shape of a cuboid?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014AF727-9D71-4218-90DB-43EF93E4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765175"/>
            <a:ext cx="176371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15E05464-B498-4BAC-8DE6-10BAD245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916114"/>
            <a:ext cx="28606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1E12F19A-8A17-4E33-BACE-CD07771D1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692151"/>
            <a:ext cx="2428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B0F7178D-D692-4DE0-8E2A-FB4F7EBD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5085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6E16E577-ADD5-4047-9F09-EC79E325B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4365625"/>
            <a:ext cx="15652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53941F-C898-4997-B4F9-2A106B9A0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en-GB" altLang="en-US" sz="7200"/>
              <a:t>SPHERE</a:t>
            </a:r>
          </a:p>
        </p:txBody>
      </p:sp>
      <p:pic>
        <p:nvPicPr>
          <p:cNvPr id="8197" name="Picture 5" descr="MCDD01775_0000[1]">
            <a:extLst>
              <a:ext uri="{FF2B5EF4-FFF2-40B4-BE49-F238E27FC236}">
                <a16:creationId xmlns:a16="http://schemas.microsoft.com/office/drawing/2014/main" id="{EDDBB027-03FA-469F-8A5E-2626A5B7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916114"/>
            <a:ext cx="3455987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529C32A7-C06C-40B7-9453-50B525E55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805488"/>
            <a:ext cx="8678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altLang="en-US" sz="2400" b="1">
                <a:solidFill>
                  <a:schemeClr val="tx2"/>
                </a:solidFill>
              </a:rPr>
              <a:t>Can you think of any objects which are shape of a sphere?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MCj04338810000[1]">
            <a:extLst>
              <a:ext uri="{FF2B5EF4-FFF2-40B4-BE49-F238E27FC236}">
                <a16:creationId xmlns:a16="http://schemas.microsoft.com/office/drawing/2014/main" id="{7BC5F461-BC47-4122-BDBB-6645DAC9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207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MCj04368940000[1]">
            <a:extLst>
              <a:ext uri="{FF2B5EF4-FFF2-40B4-BE49-F238E27FC236}">
                <a16:creationId xmlns:a16="http://schemas.microsoft.com/office/drawing/2014/main" id="{92903309-AF90-4978-8AA4-CFD48A57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557339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MCj03125260000[1]">
            <a:extLst>
              <a:ext uri="{FF2B5EF4-FFF2-40B4-BE49-F238E27FC236}">
                <a16:creationId xmlns:a16="http://schemas.microsoft.com/office/drawing/2014/main" id="{DDF69665-AAF8-4042-B390-6C08DE93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692151"/>
            <a:ext cx="1741487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MCj04380590000[1]">
            <a:extLst>
              <a:ext uri="{FF2B5EF4-FFF2-40B4-BE49-F238E27FC236}">
                <a16:creationId xmlns:a16="http://schemas.microsoft.com/office/drawing/2014/main" id="{BACB526B-9B63-46A8-B5E2-5153574B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716339"/>
            <a:ext cx="216058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MCj04348230000[1]">
            <a:extLst>
              <a:ext uri="{FF2B5EF4-FFF2-40B4-BE49-F238E27FC236}">
                <a16:creationId xmlns:a16="http://schemas.microsoft.com/office/drawing/2014/main" id="{F444772F-3FDA-462C-8259-FD33CB08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933825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E0FE8ED-192D-4249-A9F3-5D628C5C6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76250"/>
            <a:ext cx="8229600" cy="1143000"/>
          </a:xfrm>
        </p:spPr>
        <p:txBody>
          <a:bodyPr/>
          <a:lstStyle/>
          <a:p>
            <a:r>
              <a:rPr lang="en-GB" altLang="en-US" sz="7200"/>
              <a:t>CONE</a:t>
            </a:r>
          </a:p>
        </p:txBody>
      </p:sp>
      <p:pic>
        <p:nvPicPr>
          <p:cNvPr id="9220" name="Picture 4" descr="MCED00213_0000[1]">
            <a:extLst>
              <a:ext uri="{FF2B5EF4-FFF2-40B4-BE49-F238E27FC236}">
                <a16:creationId xmlns:a16="http://schemas.microsoft.com/office/drawing/2014/main" id="{B146E14C-F3DD-455A-941A-5E184223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1989139"/>
            <a:ext cx="3273425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DDDF17D2-B5CF-4A94-B6A0-9E00A5A14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092825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b="1">
                <a:solidFill>
                  <a:schemeClr val="tx2"/>
                </a:solidFill>
              </a:rPr>
              <a:t>Can you think of any objects which are the shape of a cone?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MCj04124720000[1]">
            <a:extLst>
              <a:ext uri="{FF2B5EF4-FFF2-40B4-BE49-F238E27FC236}">
                <a16:creationId xmlns:a16="http://schemas.microsoft.com/office/drawing/2014/main" id="{78336642-9920-4ACD-87D6-29A40B57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276476"/>
            <a:ext cx="1908175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MCj03056690000[1]">
            <a:extLst>
              <a:ext uri="{FF2B5EF4-FFF2-40B4-BE49-F238E27FC236}">
                <a16:creationId xmlns:a16="http://schemas.microsoft.com/office/drawing/2014/main" id="{58F8AB58-049E-40A2-8272-76CB7B75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692150"/>
            <a:ext cx="3527425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MCj04347510000[1]">
            <a:extLst>
              <a:ext uri="{FF2B5EF4-FFF2-40B4-BE49-F238E27FC236}">
                <a16:creationId xmlns:a16="http://schemas.microsoft.com/office/drawing/2014/main" id="{EC38CFD2-1AB4-4733-9F78-1BF20DBF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276476"/>
            <a:ext cx="25193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Cj02961020000[1]">
            <a:extLst>
              <a:ext uri="{FF2B5EF4-FFF2-40B4-BE49-F238E27FC236}">
                <a16:creationId xmlns:a16="http://schemas.microsoft.com/office/drawing/2014/main" id="{C8A8E1E3-2A3F-411E-9A82-5083E8C70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221164"/>
            <a:ext cx="24225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18FD43F-5950-4C1F-917C-7C2760BBF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8229600" cy="1143000"/>
          </a:xfrm>
        </p:spPr>
        <p:txBody>
          <a:bodyPr/>
          <a:lstStyle/>
          <a:p>
            <a:r>
              <a:rPr lang="en-GB" altLang="en-US" sz="7200"/>
              <a:t>CYLINDER</a:t>
            </a:r>
          </a:p>
        </p:txBody>
      </p:sp>
      <p:pic>
        <p:nvPicPr>
          <p:cNvPr id="10244" name="Picture 4" descr="MCED00212_0000[1]">
            <a:extLst>
              <a:ext uri="{FF2B5EF4-FFF2-40B4-BE49-F238E27FC236}">
                <a16:creationId xmlns:a16="http://schemas.microsoft.com/office/drawing/2014/main" id="{7D34CE71-8422-40B7-9839-97B8EABA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1916113"/>
            <a:ext cx="3030537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D9437B55-7660-4C05-9765-6818F5B7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949951"/>
            <a:ext cx="8893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 b="1">
                <a:solidFill>
                  <a:schemeClr val="tx2"/>
                </a:solidFill>
              </a:rPr>
              <a:t>Can you think of any objects which are the shape of a cylinder?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Cj04347690000[1]">
            <a:extLst>
              <a:ext uri="{FF2B5EF4-FFF2-40B4-BE49-F238E27FC236}">
                <a16:creationId xmlns:a16="http://schemas.microsoft.com/office/drawing/2014/main" id="{5F57A9DB-B5C2-43BE-B9E7-422922B3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052513"/>
            <a:ext cx="208756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MCj04338590000[1]">
            <a:extLst>
              <a:ext uri="{FF2B5EF4-FFF2-40B4-BE49-F238E27FC236}">
                <a16:creationId xmlns:a16="http://schemas.microsoft.com/office/drawing/2014/main" id="{0B21FE51-44AE-4F2A-9A68-7A5AB856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8366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E4EE13B9-4C1F-4D0A-8C24-79C9604B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333376"/>
            <a:ext cx="12176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26470966-F524-4837-AE50-48FB1D17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068639"/>
            <a:ext cx="11112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CE8C600A-16E8-47EC-90BC-C667291D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3141663"/>
            <a:ext cx="1049337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339878F-2EED-4EDA-A9A5-921B163D2D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692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7200"/>
              <a:t>SQUARE BASED PYRAMID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365D738A-3AF1-41AB-9236-54367B4F1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781301"/>
            <a:ext cx="4248150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97D3389C-24BC-4FA0-A5EB-56BF2E1E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781300"/>
            <a:ext cx="4176712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914114DD-38C0-475F-ADDF-54C7AB022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781301"/>
            <a:ext cx="4248150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How do you know it is a </a:t>
            </a:r>
            <a:br>
              <a:rPr lang="en-GB" dirty="0"/>
            </a:br>
            <a:r>
              <a:rPr lang="en-GB" dirty="0"/>
              <a:t>2d Shape</a:t>
            </a:r>
            <a:r>
              <a:rPr lang="en-GB" dirty="0"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has only 2 dimensions height </a:t>
            </a:r>
          </a:p>
          <a:p>
            <a:pPr marL="64008" indent="0">
              <a:buNone/>
            </a:pPr>
            <a:r>
              <a:rPr lang="en-GB" dirty="0"/>
              <a:t>    and width.</a:t>
            </a:r>
          </a:p>
          <a:p>
            <a:endParaRPr lang="en-GB" dirty="0"/>
          </a:p>
          <a:p>
            <a:r>
              <a:rPr lang="en-GB" dirty="0"/>
              <a:t>You can draw it easily on a piece of paper.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75508" y="4631400"/>
            <a:ext cx="1664296" cy="8360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284288" y="4769116"/>
            <a:ext cx="1080120" cy="108012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6023992" y="4293096"/>
            <a:ext cx="1224136" cy="12241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Triangle 6"/>
          <p:cNvSpPr/>
          <p:nvPr/>
        </p:nvSpPr>
        <p:spPr>
          <a:xfrm>
            <a:off x="9401496" y="1196752"/>
            <a:ext cx="1008112" cy="187220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gular Pentagon 7"/>
          <p:cNvSpPr/>
          <p:nvPr/>
        </p:nvSpPr>
        <p:spPr>
          <a:xfrm>
            <a:off x="1775520" y="5381184"/>
            <a:ext cx="1368152" cy="1152128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Data 9"/>
          <p:cNvSpPr/>
          <p:nvPr/>
        </p:nvSpPr>
        <p:spPr>
          <a:xfrm>
            <a:off x="7301720" y="5725184"/>
            <a:ext cx="1547664" cy="864096"/>
          </a:xfrm>
          <a:prstGeom prst="flowChartInputOutp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534636" y="3140968"/>
            <a:ext cx="87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width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401496" y="3140968"/>
            <a:ext cx="115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264352" y="1268760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7979338" y="2275127"/>
            <a:ext cx="2109424" cy="369332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</a:bodyPr>
          <a:lstStyle/>
          <a:p>
            <a:r>
              <a:rPr lang="en-GB" dirty="0"/>
              <a:t>height</a:t>
            </a:r>
          </a:p>
        </p:txBody>
      </p:sp>
      <p:sp>
        <p:nvSpPr>
          <p:cNvPr id="18" name="Flowchart: Preparation 17"/>
          <p:cNvSpPr/>
          <p:nvPr/>
        </p:nvSpPr>
        <p:spPr>
          <a:xfrm>
            <a:off x="4727848" y="5584584"/>
            <a:ext cx="1296144" cy="1065780"/>
          </a:xfrm>
          <a:prstGeom prst="flowChartPrepa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98848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642EEF3-6A21-4EAD-A458-4E14B955B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7200"/>
              <a:t>TRIANGULAR PRISM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5D37A5BA-A6EA-441D-9E5E-36175125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284538"/>
            <a:ext cx="47529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6125F364-27C6-4FF7-84BF-4BA76421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708275"/>
            <a:ext cx="316865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E84605C-49BC-40D7-9060-614DEA9D6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How can we describe these shapes?</a:t>
            </a:r>
          </a:p>
        </p:txBody>
      </p:sp>
      <p:sp>
        <p:nvSpPr>
          <p:cNvPr id="19461" name="AutoShape 5">
            <a:extLst>
              <a:ext uri="{FF2B5EF4-FFF2-40B4-BE49-F238E27FC236}">
                <a16:creationId xmlns:a16="http://schemas.microsoft.com/office/drawing/2014/main" id="{5A12AD25-D8EA-412D-9BE7-1E79DF83D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1916114"/>
            <a:ext cx="1214438" cy="121443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AutoShape 7">
            <a:extLst>
              <a:ext uri="{FF2B5EF4-FFF2-40B4-BE49-F238E27FC236}">
                <a16:creationId xmlns:a16="http://schemas.microsoft.com/office/drawing/2014/main" id="{1EF064A6-87EA-4040-BCB5-E8E32CF07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9" y="2205038"/>
            <a:ext cx="1584325" cy="792162"/>
          </a:xfrm>
          <a:prstGeom prst="cube">
            <a:avLst>
              <a:gd name="adj" fmla="val 2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8" descr="MCDD01775_0000[1]">
            <a:extLst>
              <a:ext uri="{FF2B5EF4-FFF2-40B4-BE49-F238E27FC236}">
                <a16:creationId xmlns:a16="http://schemas.microsoft.com/office/drawing/2014/main" id="{2103E682-3FC9-49D4-8D55-1E5D810C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844675"/>
            <a:ext cx="1296988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MCED00213_0000[1]">
            <a:extLst>
              <a:ext uri="{FF2B5EF4-FFF2-40B4-BE49-F238E27FC236}">
                <a16:creationId xmlns:a16="http://schemas.microsoft.com/office/drawing/2014/main" id="{5E12D3E7-9832-4EF0-9344-B0ABB0DC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3573463"/>
            <a:ext cx="127317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MCED00212_0000[1]">
            <a:extLst>
              <a:ext uri="{FF2B5EF4-FFF2-40B4-BE49-F238E27FC236}">
                <a16:creationId xmlns:a16="http://schemas.microsoft.com/office/drawing/2014/main" id="{7C04E925-7C2E-4134-981F-7BA04361D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500439"/>
            <a:ext cx="12827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>
            <a:extLst>
              <a:ext uri="{FF2B5EF4-FFF2-40B4-BE49-F238E27FC236}">
                <a16:creationId xmlns:a16="http://schemas.microsoft.com/office/drawing/2014/main" id="{722C142A-4CF1-44F9-B226-493038A1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860801"/>
            <a:ext cx="21605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14">
            <a:extLst>
              <a:ext uri="{FF2B5EF4-FFF2-40B4-BE49-F238E27FC236}">
                <a16:creationId xmlns:a16="http://schemas.microsoft.com/office/drawing/2014/main" id="{80EC4E9C-F36F-4FA0-B484-96306CA4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076701"/>
            <a:ext cx="24479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8126B24-D49C-47E4-8E7A-B70B5F06F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We can use words like…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915F82B-9C83-4408-9C57-B91652793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sz="5400"/>
              <a:t>FACES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altLang="en-US" sz="5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sz="5400"/>
              <a:t>EDGES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GB" altLang="en-US" sz="5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sz="5400"/>
              <a:t>CORNERS</a:t>
            </a:r>
          </a:p>
        </p:txBody>
      </p:sp>
      <p:pic>
        <p:nvPicPr>
          <p:cNvPr id="20484" name="Picture 4" descr="MCDD01732_0000[1]">
            <a:extLst>
              <a:ext uri="{FF2B5EF4-FFF2-40B4-BE49-F238E27FC236}">
                <a16:creationId xmlns:a16="http://schemas.microsoft.com/office/drawing/2014/main" id="{7D73375E-7109-4BCA-B8D6-DD080BE9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628776"/>
            <a:ext cx="1114425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MCDD01732_0000[1]">
            <a:extLst>
              <a:ext uri="{FF2B5EF4-FFF2-40B4-BE49-F238E27FC236}">
                <a16:creationId xmlns:a16="http://schemas.microsoft.com/office/drawing/2014/main" id="{FC4EB55F-1D19-4E05-9955-45D63320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1628776"/>
            <a:ext cx="1052513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295FF2D-7BDD-4BAB-8E70-AF2E4CC27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FACES or SIDES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B7DF132-091C-40C6-A51E-E54DFDD0D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35414" y="5734050"/>
            <a:ext cx="4835525" cy="82073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/>
              <a:t>All 3D shapes have faces.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CA810658-37FD-45AF-A961-541962D1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11" b="74948"/>
          <a:stretch>
            <a:fillRect/>
          </a:stretch>
        </p:blipFill>
        <p:spPr bwMode="auto">
          <a:xfrm>
            <a:off x="4367213" y="1628775"/>
            <a:ext cx="353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491DCC0-E653-4F85-9F62-7C9C3AD48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EDGES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63E572D-9E1D-46BD-BB81-2426FF2BA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5445126"/>
            <a:ext cx="8218488" cy="110807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/>
              <a:t>All 3D shapes have edges apart from a sphere.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F573C198-BA0D-4030-BDD0-144B0C87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0" b="76241"/>
          <a:stretch>
            <a:fillRect/>
          </a:stretch>
        </p:blipFill>
        <p:spPr bwMode="auto">
          <a:xfrm>
            <a:off x="4367213" y="1484314"/>
            <a:ext cx="3262312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7F7C1D5-CADA-4A92-A346-03C05CE4E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CORNERS OR VERTICES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542AC17A-EFAC-4C77-B209-686981FA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5445125"/>
            <a:ext cx="71643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200"/>
              <a:t>All 3D shapes have vertices apart from a sphere.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5C7DD7C8-6F16-4498-90C1-5FE8E0EA1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5" t="23480" b="51170"/>
          <a:stretch>
            <a:fillRect/>
          </a:stretch>
        </p:blipFill>
        <p:spPr bwMode="auto">
          <a:xfrm>
            <a:off x="4583114" y="1484313"/>
            <a:ext cx="30749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11E90AE-CD1B-411E-B105-5311D225E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/>
              <a:t>We can also say what shape the face is.</a:t>
            </a:r>
          </a:p>
        </p:txBody>
      </p:sp>
      <p:sp>
        <p:nvSpPr>
          <p:cNvPr id="26628" name="AutoShape 4">
            <a:extLst>
              <a:ext uri="{FF2B5EF4-FFF2-40B4-BE49-F238E27FC236}">
                <a16:creationId xmlns:a16="http://schemas.microsoft.com/office/drawing/2014/main" id="{41A4644C-E0F5-48D8-BBF6-F3F8C5F0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2349501"/>
            <a:ext cx="2592387" cy="2519363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AF8E826-559C-40D7-B38C-2C807A451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997201"/>
            <a:ext cx="1943100" cy="18716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52DC9C44-E70A-4194-8C2F-8195CCB06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3284539"/>
            <a:ext cx="1871663" cy="701675"/>
          </a:xfrm>
          <a:prstGeom prst="leftArrow">
            <a:avLst>
              <a:gd name="adj1" fmla="val 50000"/>
              <a:gd name="adj2" fmla="val 666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80AD29AC-BCB1-43DA-89F4-88AF3AE45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2852738"/>
            <a:ext cx="31162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200"/>
              <a:t>The face is the shape of a square.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CF09561-3F94-492C-9E7F-5D8985240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sz="4000"/>
              <a:t>Using these words, how could we describe a cube?</a:t>
            </a:r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7E9FF7B3-88BC-4047-9596-69019521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2349501"/>
            <a:ext cx="3024187" cy="2798763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229D92B2-7A28-4009-B0E1-F65644A7F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264" y="2297113"/>
            <a:ext cx="362108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3200"/>
              <a:t>It has…</a:t>
            </a:r>
          </a:p>
          <a:p>
            <a:pPr algn="l">
              <a:buFontTx/>
              <a:buChar char="•"/>
            </a:pPr>
            <a:r>
              <a:rPr lang="en-GB" altLang="en-US" sz="3200"/>
              <a:t>6 faces that are square shaped</a:t>
            </a:r>
          </a:p>
          <a:p>
            <a:pPr algn="l">
              <a:buFontTx/>
              <a:buChar char="•"/>
            </a:pPr>
            <a:r>
              <a:rPr lang="en-GB" altLang="en-US" sz="3200"/>
              <a:t>12 edges</a:t>
            </a:r>
          </a:p>
          <a:p>
            <a:pPr algn="l">
              <a:buFontTx/>
              <a:buChar char="•"/>
            </a:pPr>
            <a:r>
              <a:rPr lang="en-GB" altLang="en-US" sz="3200"/>
              <a:t>8 vertices</a:t>
            </a:r>
          </a:p>
          <a:p>
            <a:pPr>
              <a:buFontTx/>
              <a:buChar char="•"/>
            </a:pPr>
            <a:endParaRPr lang="en-GB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b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1" y="49636"/>
            <a:ext cx="2867632" cy="21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66" y="1544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etrahed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54" y="1544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01" y="530716"/>
            <a:ext cx="16764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quare based pyram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4" y="22976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riangular pris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27" y="2387612"/>
            <a:ext cx="3465127" cy="20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Cylin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60" y="2379334"/>
            <a:ext cx="1876425" cy="187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5" y="44666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emisphe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85" y="449355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hexagonal pris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197" y="4440731"/>
            <a:ext cx="1524000" cy="174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120" y="346841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119" y="2297605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118" y="4540744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7741" y="341190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10341" y="341190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18598" y="341190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3336" y="2759270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40036" y="2613864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32613" y="4536613"/>
            <a:ext cx="50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40680" y="4536612"/>
            <a:ext cx="613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4854" y="1921367"/>
            <a:ext cx="201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Cuboid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346962" y="2152199"/>
            <a:ext cx="201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Sphere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870033" y="2251580"/>
            <a:ext cx="201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Tetrahedron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0079194" y="2004868"/>
            <a:ext cx="201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Cube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1463993" y="6378981"/>
            <a:ext cx="201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Cone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387456" y="6051446"/>
            <a:ext cx="201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Hemisphere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9310919" y="6051446"/>
            <a:ext cx="201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Hexagonal Prism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9582998" y="3979066"/>
            <a:ext cx="201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Cylinder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4960805" y="4138501"/>
            <a:ext cx="279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Triangular Prism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38596" y="4249498"/>
            <a:ext cx="311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Square-based Pyramid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0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5411628-390E-47CE-AAE9-1D7F64FAF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592263"/>
            <a:ext cx="3240087" cy="452596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Which of the following shapes are: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6AC6B4F1-3973-41C4-B440-57A92581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49237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Polygons?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CC32F009-795D-4023-84E7-7AC0DCF8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492376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Prisms?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CCF30268-68FC-4928-9B2A-D206146C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2492376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Polyhedra?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DA9CB0B1-519D-49AE-8071-5653D613F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2492376"/>
            <a:ext cx="2052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None of these?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066738BD-0CDD-4FCA-A296-754688585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852738"/>
            <a:ext cx="2087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anose="030F0702030302020204" pitchFamily="66" charset="0"/>
                <a:sym typeface="Wingdings" panose="05000000000000000000" pitchFamily="2" charset="2"/>
              </a:rPr>
              <a:t> A 2D shape with only straight sides</a:t>
            </a:r>
            <a:endParaRPr lang="en-GB" altLang="en-US" sz="1400">
              <a:latin typeface="Comic Sans MS" panose="030F0702030302020204" pitchFamily="66" charset="0"/>
            </a:endParaRP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F37B0677-7FEC-4CE3-ACAE-AE7BBB7F9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2852739"/>
            <a:ext cx="20875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anose="030F0702030302020204" pitchFamily="66" charset="0"/>
                <a:sym typeface="Wingdings" panose="05000000000000000000" pitchFamily="2" charset="2"/>
              </a:rPr>
              <a:t> A 3D shape with a consistent cross-section (Some prisms are also polyhedra!)</a:t>
            </a:r>
            <a:endParaRPr lang="en-GB" altLang="en-US" sz="1400">
              <a:latin typeface="Comic Sans MS" panose="030F0702030302020204" pitchFamily="66" charset="0"/>
            </a:endParaRP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BED3836B-0F88-40CD-A605-0116EF227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852738"/>
            <a:ext cx="20875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latin typeface="Comic Sans MS" panose="030F0702030302020204" pitchFamily="66" charset="0"/>
                <a:sym typeface="Wingdings" panose="05000000000000000000" pitchFamily="2" charset="2"/>
              </a:rPr>
              <a:t> A 3D shape with flat faces and straight edges</a:t>
            </a:r>
            <a:endParaRPr lang="en-GB" altLang="en-US" sz="1400">
              <a:latin typeface="Comic Sans MS" panose="030F0702030302020204" pitchFamily="66" charset="0"/>
            </a:endParaRPr>
          </a:p>
        </p:txBody>
      </p:sp>
      <p:grpSp>
        <p:nvGrpSpPr>
          <p:cNvPr id="13351" name="Group 39">
            <a:extLst>
              <a:ext uri="{FF2B5EF4-FFF2-40B4-BE49-F238E27FC236}">
                <a16:creationId xmlns:a16="http://schemas.microsoft.com/office/drawing/2014/main" id="{35AA0E44-7F85-441F-94B4-784F19145038}"/>
              </a:ext>
            </a:extLst>
          </p:cNvPr>
          <p:cNvGrpSpPr>
            <a:grpSpLocks/>
          </p:cNvGrpSpPr>
          <p:nvPr/>
        </p:nvGrpSpPr>
        <p:grpSpPr bwMode="auto">
          <a:xfrm>
            <a:off x="1847851" y="4581526"/>
            <a:ext cx="1071563" cy="1071563"/>
            <a:chOff x="204" y="2886"/>
            <a:chExt cx="675" cy="675"/>
          </a:xfrm>
        </p:grpSpPr>
        <p:pic>
          <p:nvPicPr>
            <p:cNvPr id="3133" name="Picture 19" descr="240px-POV-Ray-Dodecahedron_svg">
              <a:extLst>
                <a:ext uri="{FF2B5EF4-FFF2-40B4-BE49-F238E27FC236}">
                  <a16:creationId xmlns:a16="http://schemas.microsoft.com/office/drawing/2014/main" id="{B303557A-AEBC-4EA5-907E-4250BDE6D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886"/>
              <a:ext cx="675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4" name="Text Box 25">
              <a:extLst>
                <a:ext uri="{FF2B5EF4-FFF2-40B4-BE49-F238E27FC236}">
                  <a16:creationId xmlns:a16="http://schemas.microsoft.com/office/drawing/2014/main" id="{180AA9C2-93E2-4709-AF52-EC28E8FD6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15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A</a:t>
              </a:r>
            </a:p>
          </p:txBody>
        </p:sp>
      </p:grpSp>
      <p:grpSp>
        <p:nvGrpSpPr>
          <p:cNvPr id="13353" name="Group 41">
            <a:extLst>
              <a:ext uri="{FF2B5EF4-FFF2-40B4-BE49-F238E27FC236}">
                <a16:creationId xmlns:a16="http://schemas.microsoft.com/office/drawing/2014/main" id="{95C67452-47FA-417A-B57D-286AA301B9A2}"/>
              </a:ext>
            </a:extLst>
          </p:cNvPr>
          <p:cNvGrpSpPr>
            <a:grpSpLocks/>
          </p:cNvGrpSpPr>
          <p:nvPr/>
        </p:nvGrpSpPr>
        <p:grpSpPr bwMode="auto">
          <a:xfrm>
            <a:off x="3143251" y="4508501"/>
            <a:ext cx="1439863" cy="430213"/>
            <a:chOff x="1020" y="2840"/>
            <a:chExt cx="907" cy="271"/>
          </a:xfrm>
        </p:grpSpPr>
        <p:sp>
          <p:nvSpPr>
            <p:cNvPr id="3131" name="AutoShape 14">
              <a:extLst>
                <a:ext uri="{FF2B5EF4-FFF2-40B4-BE49-F238E27FC236}">
                  <a16:creationId xmlns:a16="http://schemas.microsoft.com/office/drawing/2014/main" id="{92CC881B-16E1-4B11-96B2-E71067A70C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338" y="2522"/>
              <a:ext cx="271" cy="907"/>
            </a:xfrm>
            <a:prstGeom prst="can">
              <a:avLst>
                <a:gd name="adj" fmla="val 83672"/>
              </a:avLst>
            </a:prstGeom>
            <a:solidFill>
              <a:srgbClr val="008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32" name="Text Box 26">
              <a:extLst>
                <a:ext uri="{FF2B5EF4-FFF2-40B4-BE49-F238E27FC236}">
                  <a16:creationId xmlns:a16="http://schemas.microsoft.com/office/drawing/2014/main" id="{DE5CCC7A-524E-43B2-B677-61228C011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840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3354" name="Group 42">
            <a:extLst>
              <a:ext uri="{FF2B5EF4-FFF2-40B4-BE49-F238E27FC236}">
                <a16:creationId xmlns:a16="http://schemas.microsoft.com/office/drawing/2014/main" id="{E5777597-387E-4AFC-BFC7-85037D6F176B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5229226"/>
            <a:ext cx="935038" cy="625475"/>
            <a:chOff x="1066" y="3294"/>
            <a:chExt cx="589" cy="394"/>
          </a:xfrm>
        </p:grpSpPr>
        <p:sp>
          <p:nvSpPr>
            <p:cNvPr id="3129" name="AutoShape 12">
              <a:extLst>
                <a:ext uri="{FF2B5EF4-FFF2-40B4-BE49-F238E27FC236}">
                  <a16:creationId xmlns:a16="http://schemas.microsoft.com/office/drawing/2014/main" id="{F9B2307F-9A22-4077-9E52-6A0759DFE9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1066" y="3339"/>
              <a:ext cx="349" cy="349"/>
            </a:xfrm>
            <a:custGeom>
              <a:avLst/>
              <a:gdLst>
                <a:gd name="T0" fmla="*/ 3 w 21600"/>
                <a:gd name="T1" fmla="*/ 6 h 21600"/>
                <a:gd name="T2" fmla="*/ 4 w 21600"/>
                <a:gd name="T3" fmla="*/ 3 h 21600"/>
                <a:gd name="T4" fmla="*/ 3 w 21600"/>
                <a:gd name="T5" fmla="*/ 3 h 21600"/>
                <a:gd name="T6" fmla="*/ 1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10831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025" y="10800"/>
                  </a:moveTo>
                  <a:cubicBezTo>
                    <a:pt x="11025" y="10924"/>
                    <a:pt x="10924" y="11025"/>
                    <a:pt x="10800" y="11025"/>
                  </a:cubicBezTo>
                  <a:cubicBezTo>
                    <a:pt x="10675" y="11025"/>
                    <a:pt x="10575" y="10924"/>
                    <a:pt x="10575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lnTo>
                    <a:pt x="11025" y="10800"/>
                  </a:lnTo>
                  <a:close/>
                </a:path>
              </a:pathLst>
            </a:custGeom>
            <a:solidFill>
              <a:srgbClr val="00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Text Box 27">
              <a:extLst>
                <a:ext uri="{FF2B5EF4-FFF2-40B4-BE49-F238E27FC236}">
                  <a16:creationId xmlns:a16="http://schemas.microsoft.com/office/drawing/2014/main" id="{A3E4D274-C525-49F5-8E05-B03B4BE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329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C</a:t>
              </a:r>
            </a:p>
          </p:txBody>
        </p:sp>
      </p:grpSp>
      <p:grpSp>
        <p:nvGrpSpPr>
          <p:cNvPr id="13364" name="Group 52">
            <a:extLst>
              <a:ext uri="{FF2B5EF4-FFF2-40B4-BE49-F238E27FC236}">
                <a16:creationId xmlns:a16="http://schemas.microsoft.com/office/drawing/2014/main" id="{79CB4B68-4764-4110-A772-FEA23B0B559C}"/>
              </a:ext>
            </a:extLst>
          </p:cNvPr>
          <p:cNvGrpSpPr>
            <a:grpSpLocks/>
          </p:cNvGrpSpPr>
          <p:nvPr/>
        </p:nvGrpSpPr>
        <p:grpSpPr bwMode="auto">
          <a:xfrm>
            <a:off x="9480551" y="5300664"/>
            <a:ext cx="923925" cy="923925"/>
            <a:chOff x="5012" y="3339"/>
            <a:chExt cx="582" cy="582"/>
          </a:xfrm>
        </p:grpSpPr>
        <p:pic>
          <p:nvPicPr>
            <p:cNvPr id="3127" name="Picture 20" descr="sphere3">
              <a:extLst>
                <a:ext uri="{FF2B5EF4-FFF2-40B4-BE49-F238E27FC236}">
                  <a16:creationId xmlns:a16="http://schemas.microsoft.com/office/drawing/2014/main" id="{EF6CD5AF-A1D8-488D-8811-EC8CB5142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3339"/>
              <a:ext cx="58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8" name="Text Box 28">
              <a:extLst>
                <a:ext uri="{FF2B5EF4-FFF2-40B4-BE49-F238E27FC236}">
                  <a16:creationId xmlns:a16="http://schemas.microsoft.com/office/drawing/2014/main" id="{409739A4-3B96-4A26-9E47-A239AFC37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" y="3521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N</a:t>
              </a:r>
            </a:p>
          </p:txBody>
        </p:sp>
      </p:grpSp>
      <p:grpSp>
        <p:nvGrpSpPr>
          <p:cNvPr id="13363" name="Group 51">
            <a:extLst>
              <a:ext uri="{FF2B5EF4-FFF2-40B4-BE49-F238E27FC236}">
                <a16:creationId xmlns:a16="http://schemas.microsoft.com/office/drawing/2014/main" id="{5BA3B518-A59C-4FEE-966D-224DEC7F3BA1}"/>
              </a:ext>
            </a:extLst>
          </p:cNvPr>
          <p:cNvGrpSpPr>
            <a:grpSpLocks/>
          </p:cNvGrpSpPr>
          <p:nvPr/>
        </p:nvGrpSpPr>
        <p:grpSpPr bwMode="auto">
          <a:xfrm>
            <a:off x="9480551" y="4292600"/>
            <a:ext cx="792163" cy="719138"/>
            <a:chOff x="5012" y="2704"/>
            <a:chExt cx="499" cy="453"/>
          </a:xfrm>
        </p:grpSpPr>
        <p:sp>
          <p:nvSpPr>
            <p:cNvPr id="3125" name="AutoShape 15">
              <a:extLst>
                <a:ext uri="{FF2B5EF4-FFF2-40B4-BE49-F238E27FC236}">
                  <a16:creationId xmlns:a16="http://schemas.microsoft.com/office/drawing/2014/main" id="{C023B997-5760-45CE-AD6F-76E4813EA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704"/>
              <a:ext cx="499" cy="453"/>
            </a:xfrm>
            <a:prstGeom prst="hexagon">
              <a:avLst>
                <a:gd name="adj" fmla="val 27539"/>
                <a:gd name="vf" fmla="val 115470"/>
              </a:avLst>
            </a:prstGeom>
            <a:solidFill>
              <a:srgbClr val="FF66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6" name="Text Box 29">
              <a:extLst>
                <a:ext uri="{FF2B5EF4-FFF2-40B4-BE49-F238E27FC236}">
                  <a16:creationId xmlns:a16="http://schemas.microsoft.com/office/drawing/2014/main" id="{38EF718D-31EA-4F82-80AC-31C644263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2840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M</a:t>
              </a:r>
            </a:p>
          </p:txBody>
        </p:sp>
      </p:grpSp>
      <p:grpSp>
        <p:nvGrpSpPr>
          <p:cNvPr id="13362" name="Group 50">
            <a:extLst>
              <a:ext uri="{FF2B5EF4-FFF2-40B4-BE49-F238E27FC236}">
                <a16:creationId xmlns:a16="http://schemas.microsoft.com/office/drawing/2014/main" id="{852AA98E-B593-493D-AA95-434240AF6E0D}"/>
              </a:ext>
            </a:extLst>
          </p:cNvPr>
          <p:cNvGrpSpPr>
            <a:grpSpLocks/>
          </p:cNvGrpSpPr>
          <p:nvPr/>
        </p:nvGrpSpPr>
        <p:grpSpPr bwMode="auto">
          <a:xfrm>
            <a:off x="8328025" y="4797426"/>
            <a:ext cx="711200" cy="720725"/>
            <a:chOff x="4286" y="3022"/>
            <a:chExt cx="448" cy="454"/>
          </a:xfrm>
        </p:grpSpPr>
        <p:sp>
          <p:nvSpPr>
            <p:cNvPr id="3123" name="AutoShape 13">
              <a:extLst>
                <a:ext uri="{FF2B5EF4-FFF2-40B4-BE49-F238E27FC236}">
                  <a16:creationId xmlns:a16="http://schemas.microsoft.com/office/drawing/2014/main" id="{958DF94A-38E6-4C83-AFA7-96DA95631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022"/>
              <a:ext cx="448" cy="454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4" name="Text Box 30">
              <a:extLst>
                <a:ext uri="{FF2B5EF4-FFF2-40B4-BE49-F238E27FC236}">
                  <a16:creationId xmlns:a16="http://schemas.microsoft.com/office/drawing/2014/main" id="{86F13805-39B4-4C80-A8F4-E0B080CAA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15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K</a:t>
              </a:r>
            </a:p>
          </p:txBody>
        </p:sp>
      </p:grpSp>
      <p:grpSp>
        <p:nvGrpSpPr>
          <p:cNvPr id="13360" name="Group 48">
            <a:extLst>
              <a:ext uri="{FF2B5EF4-FFF2-40B4-BE49-F238E27FC236}">
                <a16:creationId xmlns:a16="http://schemas.microsoft.com/office/drawing/2014/main" id="{3BC7BDE4-18AB-45AA-B34E-74A5927B2587}"/>
              </a:ext>
            </a:extLst>
          </p:cNvPr>
          <p:cNvGrpSpPr>
            <a:grpSpLocks/>
          </p:cNvGrpSpPr>
          <p:nvPr/>
        </p:nvGrpSpPr>
        <p:grpSpPr bwMode="auto">
          <a:xfrm>
            <a:off x="7680325" y="5661026"/>
            <a:ext cx="725488" cy="981075"/>
            <a:chOff x="3878" y="3566"/>
            <a:chExt cx="457" cy="618"/>
          </a:xfrm>
        </p:grpSpPr>
        <p:pic>
          <p:nvPicPr>
            <p:cNvPr id="3121" name="Picture 23" descr="cone">
              <a:extLst>
                <a:ext uri="{FF2B5EF4-FFF2-40B4-BE49-F238E27FC236}">
                  <a16:creationId xmlns:a16="http://schemas.microsoft.com/office/drawing/2014/main" id="{497A483D-C760-4E56-8E11-1D1E8DF2C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3566"/>
              <a:ext cx="457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2" name="Text Box 31">
              <a:extLst>
                <a:ext uri="{FF2B5EF4-FFF2-40B4-BE49-F238E27FC236}">
                  <a16:creationId xmlns:a16="http://schemas.microsoft.com/office/drawing/2014/main" id="{2DA054BC-4CF7-4671-8C3C-60AC7BCD4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83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J</a:t>
              </a:r>
            </a:p>
          </p:txBody>
        </p:sp>
      </p:grpSp>
      <p:grpSp>
        <p:nvGrpSpPr>
          <p:cNvPr id="13359" name="Group 47">
            <a:extLst>
              <a:ext uri="{FF2B5EF4-FFF2-40B4-BE49-F238E27FC236}">
                <a16:creationId xmlns:a16="http://schemas.microsoft.com/office/drawing/2014/main" id="{2946556D-9554-457D-8B9F-FD93447A26EC}"/>
              </a:ext>
            </a:extLst>
          </p:cNvPr>
          <p:cNvGrpSpPr>
            <a:grpSpLocks/>
          </p:cNvGrpSpPr>
          <p:nvPr/>
        </p:nvGrpSpPr>
        <p:grpSpPr bwMode="auto">
          <a:xfrm>
            <a:off x="6743701" y="6092826"/>
            <a:ext cx="720725" cy="504825"/>
            <a:chOff x="3288" y="3838"/>
            <a:chExt cx="454" cy="318"/>
          </a:xfrm>
        </p:grpSpPr>
        <p:sp>
          <p:nvSpPr>
            <p:cNvPr id="3119" name="AutoShape 16">
              <a:extLst>
                <a:ext uri="{FF2B5EF4-FFF2-40B4-BE49-F238E27FC236}">
                  <a16:creationId xmlns:a16="http://schemas.microsoft.com/office/drawing/2014/main" id="{4B3E264E-3896-40BD-B159-C2D4151F0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838"/>
              <a:ext cx="363" cy="318"/>
            </a:xfrm>
            <a:prstGeom prst="lightningBol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0" name="Text Box 32">
              <a:extLst>
                <a:ext uri="{FF2B5EF4-FFF2-40B4-BE49-F238E27FC236}">
                  <a16:creationId xmlns:a16="http://schemas.microsoft.com/office/drawing/2014/main" id="{FF205345-23C7-46A5-8F3C-7DF948984A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383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I</a:t>
              </a:r>
            </a:p>
          </p:txBody>
        </p:sp>
      </p:grpSp>
      <p:grpSp>
        <p:nvGrpSpPr>
          <p:cNvPr id="13358" name="Group 46">
            <a:extLst>
              <a:ext uri="{FF2B5EF4-FFF2-40B4-BE49-F238E27FC236}">
                <a16:creationId xmlns:a16="http://schemas.microsoft.com/office/drawing/2014/main" id="{FCADF73E-A221-42EB-AD92-531A98C66434}"/>
              </a:ext>
            </a:extLst>
          </p:cNvPr>
          <p:cNvGrpSpPr>
            <a:grpSpLocks/>
          </p:cNvGrpSpPr>
          <p:nvPr/>
        </p:nvGrpSpPr>
        <p:grpSpPr bwMode="auto">
          <a:xfrm>
            <a:off x="6456363" y="4941889"/>
            <a:ext cx="1204912" cy="566737"/>
            <a:chOff x="3107" y="3113"/>
            <a:chExt cx="759" cy="357"/>
          </a:xfrm>
        </p:grpSpPr>
        <p:pic>
          <p:nvPicPr>
            <p:cNvPr id="3117" name="Picture 22" descr="IMG00172">
              <a:extLst>
                <a:ext uri="{FF2B5EF4-FFF2-40B4-BE49-F238E27FC236}">
                  <a16:creationId xmlns:a16="http://schemas.microsoft.com/office/drawing/2014/main" id="{0185D42D-1AAA-4399-8AF8-FC9127250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3113"/>
              <a:ext cx="75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8" name="Text Box 33">
              <a:extLst>
                <a:ext uri="{FF2B5EF4-FFF2-40B4-BE49-F238E27FC236}">
                  <a16:creationId xmlns:a16="http://schemas.microsoft.com/office/drawing/2014/main" id="{BFAFD695-A534-4A71-8C79-AEE85D3B7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203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H</a:t>
              </a:r>
            </a:p>
          </p:txBody>
        </p:sp>
      </p:grpSp>
      <p:grpSp>
        <p:nvGrpSpPr>
          <p:cNvPr id="13356" name="Group 44">
            <a:extLst>
              <a:ext uri="{FF2B5EF4-FFF2-40B4-BE49-F238E27FC236}">
                <a16:creationId xmlns:a16="http://schemas.microsoft.com/office/drawing/2014/main" id="{B02A7BF8-98A2-40A7-8F62-E0FFC336537E}"/>
              </a:ext>
            </a:extLst>
          </p:cNvPr>
          <p:cNvGrpSpPr>
            <a:grpSpLocks/>
          </p:cNvGrpSpPr>
          <p:nvPr/>
        </p:nvGrpSpPr>
        <p:grpSpPr bwMode="auto">
          <a:xfrm>
            <a:off x="5303839" y="5734051"/>
            <a:ext cx="1138237" cy="828675"/>
            <a:chOff x="2381" y="3612"/>
            <a:chExt cx="717" cy="522"/>
          </a:xfrm>
        </p:grpSpPr>
        <p:pic>
          <p:nvPicPr>
            <p:cNvPr id="3115" name="Picture 18" descr="square%20pyramid">
              <a:extLst>
                <a:ext uri="{FF2B5EF4-FFF2-40B4-BE49-F238E27FC236}">
                  <a16:creationId xmlns:a16="http://schemas.microsoft.com/office/drawing/2014/main" id="{4FFBCE6B-52B1-424B-8A0B-0935B060B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3612"/>
              <a:ext cx="717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6" name="Text Box 34">
              <a:extLst>
                <a:ext uri="{FF2B5EF4-FFF2-40B4-BE49-F238E27FC236}">
                  <a16:creationId xmlns:a16="http://schemas.microsoft.com/office/drawing/2014/main" id="{792AE2A5-CBC2-46AC-8A7E-132C8F203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3793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dirty="0">
                  <a:latin typeface="Comic Sans MS" panose="030F0702030302020204" pitchFamily="66" charset="0"/>
                </a:rPr>
                <a:t>F</a:t>
              </a:r>
            </a:p>
          </p:txBody>
        </p:sp>
      </p:grpSp>
      <p:grpSp>
        <p:nvGrpSpPr>
          <p:cNvPr id="13357" name="Group 45">
            <a:extLst>
              <a:ext uri="{FF2B5EF4-FFF2-40B4-BE49-F238E27FC236}">
                <a16:creationId xmlns:a16="http://schemas.microsoft.com/office/drawing/2014/main" id="{D75BCCE6-352A-4577-9006-43B0D77ABE3B}"/>
              </a:ext>
            </a:extLst>
          </p:cNvPr>
          <p:cNvGrpSpPr>
            <a:grpSpLocks/>
          </p:cNvGrpSpPr>
          <p:nvPr/>
        </p:nvGrpSpPr>
        <p:grpSpPr bwMode="auto">
          <a:xfrm>
            <a:off x="5016501" y="4437063"/>
            <a:ext cx="931863" cy="931862"/>
            <a:chOff x="2200" y="2795"/>
            <a:chExt cx="587" cy="587"/>
          </a:xfrm>
        </p:grpSpPr>
        <p:pic>
          <p:nvPicPr>
            <p:cNvPr id="3113" name="Picture 24" descr="25_256">
              <a:extLst>
                <a:ext uri="{FF2B5EF4-FFF2-40B4-BE49-F238E27FC236}">
                  <a16:creationId xmlns:a16="http://schemas.microsoft.com/office/drawing/2014/main" id="{FD29FDB6-C06B-4CF8-A1FF-E79A01870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795"/>
              <a:ext cx="587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4" name="Text Box 35">
              <a:extLst>
                <a:ext uri="{FF2B5EF4-FFF2-40B4-BE49-F238E27FC236}">
                  <a16:creationId xmlns:a16="http://schemas.microsoft.com/office/drawing/2014/main" id="{49108E6D-B8A8-4C28-8387-FA3092CA3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976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G</a:t>
              </a:r>
            </a:p>
          </p:txBody>
        </p:sp>
      </p:grpSp>
      <p:grpSp>
        <p:nvGrpSpPr>
          <p:cNvPr id="13355" name="Group 43">
            <a:extLst>
              <a:ext uri="{FF2B5EF4-FFF2-40B4-BE49-F238E27FC236}">
                <a16:creationId xmlns:a16="http://schemas.microsoft.com/office/drawing/2014/main" id="{D3419B85-7242-4F31-BB7C-06412AC29C97}"/>
              </a:ext>
            </a:extLst>
          </p:cNvPr>
          <p:cNvGrpSpPr>
            <a:grpSpLocks/>
          </p:cNvGrpSpPr>
          <p:nvPr/>
        </p:nvGrpSpPr>
        <p:grpSpPr bwMode="auto">
          <a:xfrm>
            <a:off x="3575051" y="5876925"/>
            <a:ext cx="1241425" cy="654050"/>
            <a:chOff x="1292" y="3703"/>
            <a:chExt cx="782" cy="412"/>
          </a:xfrm>
        </p:grpSpPr>
        <p:pic>
          <p:nvPicPr>
            <p:cNvPr id="3111" name="Picture 21" descr="toblerone">
              <a:extLst>
                <a:ext uri="{FF2B5EF4-FFF2-40B4-BE49-F238E27FC236}">
                  <a16:creationId xmlns:a16="http://schemas.microsoft.com/office/drawing/2014/main" id="{EAEB56EC-C503-4349-B7B1-9FA910ADD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703"/>
              <a:ext cx="78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2" name="Text Box 36">
              <a:extLst>
                <a:ext uri="{FF2B5EF4-FFF2-40B4-BE49-F238E27FC236}">
                  <a16:creationId xmlns:a16="http://schemas.microsoft.com/office/drawing/2014/main" id="{60C94B88-2A2E-4DB9-BE2D-4B5259F81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88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E</a:t>
              </a:r>
            </a:p>
          </p:txBody>
        </p:sp>
      </p:grpSp>
      <p:grpSp>
        <p:nvGrpSpPr>
          <p:cNvPr id="13352" name="Group 40">
            <a:extLst>
              <a:ext uri="{FF2B5EF4-FFF2-40B4-BE49-F238E27FC236}">
                <a16:creationId xmlns:a16="http://schemas.microsoft.com/office/drawing/2014/main" id="{305756AD-5D87-4D1B-9CEB-BEDAF159CA73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6092826"/>
            <a:ext cx="1079500" cy="366713"/>
            <a:chOff x="476" y="3838"/>
            <a:chExt cx="680" cy="231"/>
          </a:xfrm>
        </p:grpSpPr>
        <p:sp>
          <p:nvSpPr>
            <p:cNvPr id="3109" name="Rectangle 11">
              <a:extLst>
                <a:ext uri="{FF2B5EF4-FFF2-40B4-BE49-F238E27FC236}">
                  <a16:creationId xmlns:a16="http://schemas.microsoft.com/office/drawing/2014/main" id="{A624F012-CD1F-407F-885F-D16FD787B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3838"/>
              <a:ext cx="680" cy="227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0" name="Text Box 37">
              <a:extLst>
                <a:ext uri="{FF2B5EF4-FFF2-40B4-BE49-F238E27FC236}">
                  <a16:creationId xmlns:a16="http://schemas.microsoft.com/office/drawing/2014/main" id="{CDA1D011-8B92-4E86-89CB-DD1EA4EB3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383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D</a:t>
              </a:r>
            </a:p>
          </p:txBody>
        </p:sp>
      </p:grpSp>
      <p:grpSp>
        <p:nvGrpSpPr>
          <p:cNvPr id="13361" name="Group 49">
            <a:extLst>
              <a:ext uri="{FF2B5EF4-FFF2-40B4-BE49-F238E27FC236}">
                <a16:creationId xmlns:a16="http://schemas.microsoft.com/office/drawing/2014/main" id="{A49B6778-5873-4224-A9BA-28B5CAB75A07}"/>
              </a:ext>
            </a:extLst>
          </p:cNvPr>
          <p:cNvGrpSpPr>
            <a:grpSpLocks/>
          </p:cNvGrpSpPr>
          <p:nvPr/>
        </p:nvGrpSpPr>
        <p:grpSpPr bwMode="auto">
          <a:xfrm>
            <a:off x="8759825" y="5949950"/>
            <a:ext cx="647700" cy="647700"/>
            <a:chOff x="4558" y="3748"/>
            <a:chExt cx="408" cy="408"/>
          </a:xfrm>
        </p:grpSpPr>
        <p:sp>
          <p:nvSpPr>
            <p:cNvPr id="3107" name="AutoShape 17">
              <a:extLst>
                <a:ext uri="{FF2B5EF4-FFF2-40B4-BE49-F238E27FC236}">
                  <a16:creationId xmlns:a16="http://schemas.microsoft.com/office/drawing/2014/main" id="{BCC6C6C9-A640-4AFE-B9A1-49640539F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3748"/>
              <a:ext cx="273" cy="408"/>
            </a:xfrm>
            <a:prstGeom prst="moon">
              <a:avLst>
                <a:gd name="adj" fmla="val 50000"/>
              </a:avLst>
            </a:prstGeom>
            <a:solidFill>
              <a:srgbClr val="800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8" name="Text Box 38">
              <a:extLst>
                <a:ext uri="{FF2B5EF4-FFF2-40B4-BE49-F238E27FC236}">
                  <a16:creationId xmlns:a16="http://schemas.microsoft.com/office/drawing/2014/main" id="{410984ED-504F-477C-930F-092198B52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4" y="383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L</a:t>
              </a:r>
            </a:p>
          </p:txBody>
        </p:sp>
      </p:grpSp>
      <p:grpSp>
        <p:nvGrpSpPr>
          <p:cNvPr id="13365" name="Group 53">
            <a:extLst>
              <a:ext uri="{FF2B5EF4-FFF2-40B4-BE49-F238E27FC236}">
                <a16:creationId xmlns:a16="http://schemas.microsoft.com/office/drawing/2014/main" id="{65E000E5-5849-4B58-86C6-551E0C70C8C6}"/>
              </a:ext>
            </a:extLst>
          </p:cNvPr>
          <p:cNvGrpSpPr>
            <a:grpSpLocks/>
          </p:cNvGrpSpPr>
          <p:nvPr/>
        </p:nvGrpSpPr>
        <p:grpSpPr bwMode="auto">
          <a:xfrm>
            <a:off x="6024564" y="5589588"/>
            <a:ext cx="1241425" cy="654050"/>
            <a:chOff x="1292" y="3703"/>
            <a:chExt cx="782" cy="412"/>
          </a:xfrm>
        </p:grpSpPr>
        <p:pic>
          <p:nvPicPr>
            <p:cNvPr id="3105" name="Picture 54" descr="toblerone">
              <a:extLst>
                <a:ext uri="{FF2B5EF4-FFF2-40B4-BE49-F238E27FC236}">
                  <a16:creationId xmlns:a16="http://schemas.microsoft.com/office/drawing/2014/main" id="{356D8BE0-D531-4BC3-BD72-03D605C60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703"/>
              <a:ext cx="78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6" name="Text Box 55">
              <a:extLst>
                <a:ext uri="{FF2B5EF4-FFF2-40B4-BE49-F238E27FC236}">
                  <a16:creationId xmlns:a16="http://schemas.microsoft.com/office/drawing/2014/main" id="{79FC0588-238D-48C0-BAB5-F812A28E2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884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E</a:t>
              </a:r>
            </a:p>
          </p:txBody>
        </p:sp>
      </p:grpSp>
      <p:grpSp>
        <p:nvGrpSpPr>
          <p:cNvPr id="13368" name="Group 56">
            <a:extLst>
              <a:ext uri="{FF2B5EF4-FFF2-40B4-BE49-F238E27FC236}">
                <a16:creationId xmlns:a16="http://schemas.microsoft.com/office/drawing/2014/main" id="{40FF947C-8C71-4CD7-9EF9-41043AA43E27}"/>
              </a:ext>
            </a:extLst>
          </p:cNvPr>
          <p:cNvGrpSpPr>
            <a:grpSpLocks/>
          </p:cNvGrpSpPr>
          <p:nvPr/>
        </p:nvGrpSpPr>
        <p:grpSpPr bwMode="auto">
          <a:xfrm>
            <a:off x="7032626" y="6291264"/>
            <a:ext cx="1204913" cy="566737"/>
            <a:chOff x="3107" y="3113"/>
            <a:chExt cx="759" cy="357"/>
          </a:xfrm>
        </p:grpSpPr>
        <p:pic>
          <p:nvPicPr>
            <p:cNvPr id="3103" name="Picture 57" descr="IMG00172">
              <a:extLst>
                <a:ext uri="{FF2B5EF4-FFF2-40B4-BE49-F238E27FC236}">
                  <a16:creationId xmlns:a16="http://schemas.microsoft.com/office/drawing/2014/main" id="{E584267F-056B-4845-8710-40DD31DB8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3113"/>
              <a:ext cx="759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4" name="Text Box 58">
              <a:extLst>
                <a:ext uri="{FF2B5EF4-FFF2-40B4-BE49-F238E27FC236}">
                  <a16:creationId xmlns:a16="http://schemas.microsoft.com/office/drawing/2014/main" id="{E5BD5DF6-A7EE-4D94-8CB6-551C9D523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3203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H</a:t>
              </a:r>
            </a:p>
          </p:txBody>
        </p:sp>
      </p:grpSp>
      <p:grpSp>
        <p:nvGrpSpPr>
          <p:cNvPr id="13371" name="Group 59">
            <a:extLst>
              <a:ext uri="{FF2B5EF4-FFF2-40B4-BE49-F238E27FC236}">
                <a16:creationId xmlns:a16="http://schemas.microsoft.com/office/drawing/2014/main" id="{4062AA5A-818A-4A63-9BD3-863151D9DA0C}"/>
              </a:ext>
            </a:extLst>
          </p:cNvPr>
          <p:cNvGrpSpPr>
            <a:grpSpLocks/>
          </p:cNvGrpSpPr>
          <p:nvPr/>
        </p:nvGrpSpPr>
        <p:grpSpPr bwMode="auto">
          <a:xfrm>
            <a:off x="7319963" y="5013326"/>
            <a:ext cx="711200" cy="720725"/>
            <a:chOff x="4286" y="3022"/>
            <a:chExt cx="448" cy="454"/>
          </a:xfrm>
        </p:grpSpPr>
        <p:sp>
          <p:nvSpPr>
            <p:cNvPr id="3101" name="AutoShape 60">
              <a:extLst>
                <a:ext uri="{FF2B5EF4-FFF2-40B4-BE49-F238E27FC236}">
                  <a16:creationId xmlns:a16="http://schemas.microsoft.com/office/drawing/2014/main" id="{01568525-CA61-458B-A0EA-9708A48C7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022"/>
              <a:ext cx="448" cy="454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2" name="Text Box 61">
              <a:extLst>
                <a:ext uri="{FF2B5EF4-FFF2-40B4-BE49-F238E27FC236}">
                  <a16:creationId xmlns:a16="http://schemas.microsoft.com/office/drawing/2014/main" id="{C5E5E210-DFF7-4E0A-A6A1-DDADA34D1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15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>
                  <a:latin typeface="Comic Sans MS" panose="030F0702030302020204" pitchFamily="66" charset="0"/>
                </a:rPr>
                <a:t>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39909 -0.1458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729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09445 -0.1051 " pathEditMode="relative" ptsTypes="AA">
                                      <p:cBhvr>
                                        <p:cTn id="87" dur="2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4597 -0.3004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-1502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-0.01914 -0.387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193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0087 -0.2106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1053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16016 -0.2076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1039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066 0.0266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131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17344 0.016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81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8 0.04329 L -0.36823 -0.3083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1759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18906 -0.38843 " pathEditMode="relative" ptsTypes="AA">
                                      <p:cBhvr>
                                        <p:cTn id="103" dur="2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37743 0.1784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891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9648 -0.0534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-268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58815 0.021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4" y="106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1065 L -0.00729 -0.1620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/>
      <p:bldP spid="13321" grpId="0"/>
      <p:bldP spid="133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060848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2d means a shape is </a:t>
            </a:r>
            <a:br>
              <a:rPr lang="en-GB" sz="6000" dirty="0">
                <a:latin typeface="Comic Sans MS" panose="030F0702030302020204" pitchFamily="66" charset="0"/>
              </a:rPr>
            </a:br>
            <a:r>
              <a:rPr lang="en-GB" sz="6000" dirty="0">
                <a:latin typeface="Comic Sans MS" panose="030F0702030302020204" pitchFamily="66" charset="0"/>
              </a:rPr>
              <a:t>‘2 dimensional’</a:t>
            </a:r>
          </a:p>
        </p:txBody>
      </p:sp>
    </p:spTree>
    <p:extLst>
      <p:ext uri="{BB962C8B-B14F-4D97-AF65-F5344CB8AC3E}">
        <p14:creationId xmlns:p14="http://schemas.microsoft.com/office/powerpoint/2010/main" val="6227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E58D2AE-C5BE-495A-8D63-C1D22437E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Faces, Edges and Vertices</a:t>
            </a:r>
          </a:p>
        </p:txBody>
      </p:sp>
      <p:sp>
        <p:nvSpPr>
          <p:cNvPr id="5124" name="AutoShape 4">
            <a:extLst>
              <a:ext uri="{FF2B5EF4-FFF2-40B4-BE49-F238E27FC236}">
                <a16:creationId xmlns:a16="http://schemas.microsoft.com/office/drawing/2014/main" id="{B79C252E-48C3-471B-9ACB-A04E542C7C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2025" y="2668589"/>
            <a:ext cx="2281238" cy="23574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329A7AEB-0501-4162-B2F8-563916A14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1"/>
            <a:ext cx="4495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Face: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 The faces of a shape are its ‘sides’. They are areas</a:t>
            </a:r>
            <a:endParaRPr lang="en-GB" altLang="en-US" sz="2000">
              <a:latin typeface="Comic Sans MS" panose="030F0702030302020204" pitchFamily="66" charset="0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656BC845-D619-4002-8973-8A1897979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68664"/>
            <a:ext cx="44958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Edge: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 The edges of a shape are the lines that make it’s ‘skeleton’</a:t>
            </a:r>
            <a:endParaRPr lang="en-GB" altLang="en-US" sz="2000">
              <a:latin typeface="Comic Sans MS" panose="030F0702030302020204" pitchFamily="66" charset="0"/>
            </a:endParaRP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C0904DF2-FDAB-4BF0-A1AC-793EC7C0B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53001"/>
            <a:ext cx="4495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Vertex/Vertices: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 The vertices of a shape are its ‘corners’</a:t>
            </a:r>
            <a:endParaRPr lang="en-GB" altLang="en-US" sz="2000">
              <a:latin typeface="Comic Sans MS" panose="030F0702030302020204" pitchFamily="66" charset="0"/>
            </a:endParaRPr>
          </a:p>
        </p:txBody>
      </p:sp>
      <p:sp>
        <p:nvSpPr>
          <p:cNvPr id="5141" name="AutoShape 21">
            <a:extLst>
              <a:ext uri="{FF2B5EF4-FFF2-40B4-BE49-F238E27FC236}">
                <a16:creationId xmlns:a16="http://schemas.microsoft.com/office/drawing/2014/main" id="{E81B829D-44BD-4014-BF6E-C6DA90E63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04089" y="2659064"/>
            <a:ext cx="2281237" cy="2357437"/>
          </a:xfrm>
          <a:prstGeom prst="cube">
            <a:avLst>
              <a:gd name="adj" fmla="val 25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3A66BC20-424B-4F98-8F1C-316CA4DD5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9" y="3948113"/>
            <a:ext cx="1057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FACE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C596FE37-D80E-4A63-9AAE-35CF3848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1" y="2736851"/>
            <a:ext cx="1057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FACE</a:t>
            </a:r>
          </a:p>
        </p:txBody>
      </p:sp>
      <p:sp>
        <p:nvSpPr>
          <p:cNvPr id="5148" name="Text Box 28">
            <a:extLst>
              <a:ext uri="{FF2B5EF4-FFF2-40B4-BE49-F238E27FC236}">
                <a16:creationId xmlns:a16="http://schemas.microsoft.com/office/drawing/2014/main" id="{99F5E859-FBC5-459D-B444-D57C8193107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751095" y="3674270"/>
            <a:ext cx="1057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FACE</a:t>
            </a:r>
          </a:p>
        </p:txBody>
      </p:sp>
      <p:sp>
        <p:nvSpPr>
          <p:cNvPr id="5149" name="Text Box 29">
            <a:extLst>
              <a:ext uri="{FF2B5EF4-FFF2-40B4-BE49-F238E27FC236}">
                <a16:creationId xmlns:a16="http://schemas.microsoft.com/office/drawing/2014/main" id="{9048CDD5-35CB-4321-88B2-CF0D408E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1" y="5014913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VERTEX</a:t>
            </a:r>
          </a:p>
        </p:txBody>
      </p:sp>
      <p:sp>
        <p:nvSpPr>
          <p:cNvPr id="5150" name="Text Box 30">
            <a:extLst>
              <a:ext uri="{FF2B5EF4-FFF2-40B4-BE49-F238E27FC236}">
                <a16:creationId xmlns:a16="http://schemas.microsoft.com/office/drawing/2014/main" id="{D8E37B35-BFE0-4DBD-B0F9-5805355DA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6" y="4775200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1" name="Text Box 31">
            <a:extLst>
              <a:ext uri="{FF2B5EF4-FFF2-40B4-BE49-F238E27FC236}">
                <a16:creationId xmlns:a16="http://schemas.microsoft.com/office/drawing/2014/main" id="{7D02755E-8591-49D9-88F8-E8F045501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6" y="2416175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6BAD6568-12EA-445C-9987-F9BE90EB7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8901" y="2990850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3" name="Text Box 33">
            <a:extLst>
              <a:ext uri="{FF2B5EF4-FFF2-40B4-BE49-F238E27FC236}">
                <a16:creationId xmlns:a16="http://schemas.microsoft.com/office/drawing/2014/main" id="{7BFAA1B0-6552-4FF4-9BFA-E6325D1366F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64326" y="4006851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4" name="Text Box 34">
            <a:extLst>
              <a:ext uri="{FF2B5EF4-FFF2-40B4-BE49-F238E27FC236}">
                <a16:creationId xmlns:a16="http://schemas.microsoft.com/office/drawing/2014/main" id="{82DC0A53-9A67-43CE-86A6-53A6D8E138E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383588" y="3970338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5" name="Text Box 35">
            <a:extLst>
              <a:ext uri="{FF2B5EF4-FFF2-40B4-BE49-F238E27FC236}">
                <a16:creationId xmlns:a16="http://schemas.microsoft.com/office/drawing/2014/main" id="{4D606E38-4297-4D12-A3E3-5835DFDBCF9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942388" y="3600451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6" name="Text Box 36">
            <a:extLst>
              <a:ext uri="{FF2B5EF4-FFF2-40B4-BE49-F238E27FC236}">
                <a16:creationId xmlns:a16="http://schemas.microsoft.com/office/drawing/2014/main" id="{9EE6A093-7825-426F-BFCA-1D466503EB0F}"/>
              </a:ext>
            </a:extLst>
          </p:cNvPr>
          <p:cNvSpPr txBox="1">
            <a:spLocks noChangeArrowheads="1"/>
          </p:cNvSpPr>
          <p:nvPr/>
        </p:nvSpPr>
        <p:spPr bwMode="auto">
          <a:xfrm rot="-2725093">
            <a:off x="6945313" y="2738438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7" name="Text Box 37">
            <a:extLst>
              <a:ext uri="{FF2B5EF4-FFF2-40B4-BE49-F238E27FC236}">
                <a16:creationId xmlns:a16="http://schemas.microsoft.com/office/drawing/2014/main" id="{BE096A65-9EA1-4E12-B578-1BB61B4E2E88}"/>
              </a:ext>
            </a:extLst>
          </p:cNvPr>
          <p:cNvSpPr txBox="1">
            <a:spLocks noChangeArrowheads="1"/>
          </p:cNvSpPr>
          <p:nvPr/>
        </p:nvSpPr>
        <p:spPr bwMode="auto">
          <a:xfrm rot="-2725093">
            <a:off x="8607426" y="2789238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8" name="Text Box 38">
            <a:extLst>
              <a:ext uri="{FF2B5EF4-FFF2-40B4-BE49-F238E27FC236}">
                <a16:creationId xmlns:a16="http://schemas.microsoft.com/office/drawing/2014/main" id="{BA5E01A1-0313-471E-8671-43A991230E8C}"/>
              </a:ext>
            </a:extLst>
          </p:cNvPr>
          <p:cNvSpPr txBox="1">
            <a:spLocks noChangeArrowheads="1"/>
          </p:cNvSpPr>
          <p:nvPr/>
        </p:nvSpPr>
        <p:spPr bwMode="auto">
          <a:xfrm rot="-2725093">
            <a:off x="8731251" y="4422776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EDGE</a:t>
            </a:r>
          </a:p>
        </p:txBody>
      </p:sp>
      <p:sp>
        <p:nvSpPr>
          <p:cNvPr id="5159" name="Text Box 39">
            <a:extLst>
              <a:ext uri="{FF2B5EF4-FFF2-40B4-BE49-F238E27FC236}">
                <a16:creationId xmlns:a16="http://schemas.microsoft.com/office/drawing/2014/main" id="{72656A07-F585-482F-A668-762E02CB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1" y="4979988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VERTEX</a:t>
            </a:r>
          </a:p>
        </p:txBody>
      </p:sp>
      <p:sp>
        <p:nvSpPr>
          <p:cNvPr id="5160" name="Text Box 40">
            <a:extLst>
              <a:ext uri="{FF2B5EF4-FFF2-40B4-BE49-F238E27FC236}">
                <a16:creationId xmlns:a16="http://schemas.microsoft.com/office/drawing/2014/main" id="{B7C15C76-E4B5-4FB7-B4F3-31F9BB29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3401" y="4414838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VERTEX</a:t>
            </a:r>
          </a:p>
        </p:txBody>
      </p:sp>
      <p:sp>
        <p:nvSpPr>
          <p:cNvPr id="5161" name="Text Box 41">
            <a:extLst>
              <a:ext uri="{FF2B5EF4-FFF2-40B4-BE49-F238E27FC236}">
                <a16:creationId xmlns:a16="http://schemas.microsoft.com/office/drawing/2014/main" id="{4C3CE345-08AB-4520-ADD7-27D48971E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76" y="2433638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VERTEX</a:t>
            </a:r>
          </a:p>
        </p:txBody>
      </p:sp>
      <p:sp>
        <p:nvSpPr>
          <p:cNvPr id="5162" name="Text Box 42">
            <a:extLst>
              <a:ext uri="{FF2B5EF4-FFF2-40B4-BE49-F238E27FC236}">
                <a16:creationId xmlns:a16="http://schemas.microsoft.com/office/drawing/2014/main" id="{8F777111-7961-4BEE-99EE-F0B2F7BD3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4" y="2368550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VERTEX</a:t>
            </a:r>
          </a:p>
        </p:txBody>
      </p:sp>
      <p:sp>
        <p:nvSpPr>
          <p:cNvPr id="5163" name="Text Box 43">
            <a:extLst>
              <a:ext uri="{FF2B5EF4-FFF2-40B4-BE49-F238E27FC236}">
                <a16:creationId xmlns:a16="http://schemas.microsoft.com/office/drawing/2014/main" id="{F6D472C9-3F98-4770-B5C7-CB87799AB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1" y="3057525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VERTEX</a:t>
            </a:r>
          </a:p>
        </p:txBody>
      </p:sp>
      <p:sp>
        <p:nvSpPr>
          <p:cNvPr id="5164" name="Text Box 44">
            <a:extLst>
              <a:ext uri="{FF2B5EF4-FFF2-40B4-BE49-F238E27FC236}">
                <a16:creationId xmlns:a16="http://schemas.microsoft.com/office/drawing/2014/main" id="{B512C33C-ADE0-4F52-8E7F-9AD18370B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739" y="2992438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 b="1">
                <a:solidFill>
                  <a:srgbClr val="FF0000"/>
                </a:solidFill>
                <a:latin typeface="Comic Sans MS" panose="030F0702030302020204" pitchFamily="66" charset="0"/>
              </a:rPr>
              <a:t>VERTEX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4A32A36-A63D-4A78-B416-245566C2D8AD}"/>
              </a:ext>
            </a:extLst>
          </p:cNvPr>
          <p:cNvCxnSpPr/>
          <p:nvPr/>
        </p:nvCxnSpPr>
        <p:spPr>
          <a:xfrm flipV="1">
            <a:off x="7337425" y="4449764"/>
            <a:ext cx="560388" cy="560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D5F670-B0C9-460A-A59F-C1F1C409876D}"/>
              </a:ext>
            </a:extLst>
          </p:cNvPr>
          <p:cNvCxnSpPr/>
          <p:nvPr/>
        </p:nvCxnSpPr>
        <p:spPr>
          <a:xfrm flipH="1">
            <a:off x="7897814" y="2659064"/>
            <a:ext cx="1587" cy="1817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464544F-6B96-42C8-AA4A-2BDB3E612AFA}"/>
              </a:ext>
            </a:extLst>
          </p:cNvPr>
          <p:cNvCxnSpPr/>
          <p:nvPr/>
        </p:nvCxnSpPr>
        <p:spPr>
          <a:xfrm flipH="1" flipV="1">
            <a:off x="7913688" y="4451351"/>
            <a:ext cx="1676400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26" name="Picture 29">
            <a:extLst>
              <a:ext uri="{FF2B5EF4-FFF2-40B4-BE49-F238E27FC236}">
                <a16:creationId xmlns:a16="http://schemas.microsoft.com/office/drawing/2014/main" id="{75C37436-F861-44B6-8E9A-3E822D788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463" y="115889"/>
            <a:ext cx="99536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4" grpId="2" animBg="1"/>
      <p:bldP spid="5141" grpId="0" animBg="1"/>
      <p:bldP spid="5141" grpId="1" animBg="1"/>
      <p:bldP spid="5146" grpId="0"/>
      <p:bldP spid="5146" grpId="1"/>
      <p:bldP spid="5147" grpId="0"/>
      <p:bldP spid="5147" grpId="1"/>
      <p:bldP spid="5148" grpId="0"/>
      <p:bldP spid="5148" grpId="1"/>
      <p:bldP spid="5149" grpId="0"/>
      <p:bldP spid="5149" grpId="1"/>
      <p:bldP spid="5150" grpId="0"/>
      <p:bldP spid="5150" grpId="1"/>
      <p:bldP spid="5151" grpId="0"/>
      <p:bldP spid="5151" grpId="1"/>
      <p:bldP spid="5152" grpId="0"/>
      <p:bldP spid="5152" grpId="1"/>
      <p:bldP spid="5153" grpId="0"/>
      <p:bldP spid="5153" grpId="1"/>
      <p:bldP spid="5154" grpId="0"/>
      <p:bldP spid="5154" grpId="1"/>
      <p:bldP spid="5155" grpId="0"/>
      <p:bldP spid="5155" grpId="1"/>
      <p:bldP spid="5156" grpId="0"/>
      <p:bldP spid="5156" grpId="1"/>
      <p:bldP spid="5157" grpId="0"/>
      <p:bldP spid="5157" grpId="1"/>
      <p:bldP spid="5158" grpId="0"/>
      <p:bldP spid="5158" grpId="1"/>
      <p:bldP spid="5159" grpId="0"/>
      <p:bldP spid="5159" grpId="1"/>
      <p:bldP spid="5160" grpId="0"/>
      <p:bldP spid="5160" grpId="1"/>
      <p:bldP spid="5161" grpId="0"/>
      <p:bldP spid="5161" grpId="1"/>
      <p:bldP spid="5162" grpId="0"/>
      <p:bldP spid="5162" grpId="1"/>
      <p:bldP spid="5163" grpId="0"/>
      <p:bldP spid="5163" grpId="1"/>
      <p:bldP spid="5164" grpId="0"/>
      <p:bldP spid="5164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78F942-D93B-4E10-9147-3170F2795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Faces, Edges and Vertices</a:t>
            </a:r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90C05B3D-C2D9-4971-8DF4-9D5090583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2025" y="2668589"/>
            <a:ext cx="2281238" cy="23574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CE9151FE-C36F-4BCA-9B65-9490903D6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2009776"/>
            <a:ext cx="44958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So how many Faces, Edges and Vertices does this cube have?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Faces: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Edges: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Vertices:</a:t>
            </a:r>
          </a:p>
        </p:txBody>
      </p:sp>
      <p:sp>
        <p:nvSpPr>
          <p:cNvPr id="6171" name="Text Box 27">
            <a:extLst>
              <a:ext uri="{FF2B5EF4-FFF2-40B4-BE49-F238E27FC236}">
                <a16:creationId xmlns:a16="http://schemas.microsoft.com/office/drawing/2014/main" id="{A011051F-5D2D-4AFE-A5F8-E30BC4E8E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6" y="3236914"/>
            <a:ext cx="37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77230A4F-6F1A-4AD4-A70E-9B6C8790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9" y="4143376"/>
            <a:ext cx="668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173" name="Text Box 29">
            <a:extLst>
              <a:ext uri="{FF2B5EF4-FFF2-40B4-BE49-F238E27FC236}">
                <a16:creationId xmlns:a16="http://schemas.microsoft.com/office/drawing/2014/main" id="{30ADF8C3-25B9-4C66-A212-6BBCE2BB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1" y="5080001"/>
            <a:ext cx="42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/>
      <p:bldP spid="6172" grpId="0"/>
      <p:bldP spid="617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A8E8CF-470B-4F18-9879-ECCF8D362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Faces, Edges and Vertices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421643BA-1752-4D6C-812C-10281CC0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2009776"/>
            <a:ext cx="4495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So how many Faces, Edges and Vertices does this Square-based Pyramid have?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Faces: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Edges: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Vertices: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5E6831D3-EABE-4E19-ACA4-83528050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6" y="3527426"/>
            <a:ext cx="377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B373E0CB-5D9A-467B-9DB3-37914B1B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4433889"/>
            <a:ext cx="668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BF73AB32-01DF-4745-9E63-30119ADA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1" y="5370514"/>
            <a:ext cx="42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151" name="Line 8">
            <a:extLst>
              <a:ext uri="{FF2B5EF4-FFF2-40B4-BE49-F238E27FC236}">
                <a16:creationId xmlns:a16="http://schemas.microsoft.com/office/drawing/2014/main" id="{F05D071E-D245-4ACC-8D16-ECC1BCB5E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1" y="3810001"/>
            <a:ext cx="900113" cy="1001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9">
            <a:extLst>
              <a:ext uri="{FF2B5EF4-FFF2-40B4-BE49-F238E27FC236}">
                <a16:creationId xmlns:a16="http://schemas.microsoft.com/office/drawing/2014/main" id="{686AF4FA-06D0-41DE-82BA-46D02280D1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8201" y="3810001"/>
            <a:ext cx="900113" cy="1001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10">
            <a:extLst>
              <a:ext uri="{FF2B5EF4-FFF2-40B4-BE49-F238E27FC236}">
                <a16:creationId xmlns:a16="http://schemas.microsoft.com/office/drawing/2014/main" id="{D4892AC5-FF18-4814-93F2-DB4D3A0A45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4800601"/>
            <a:ext cx="1371600" cy="1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1">
            <a:extLst>
              <a:ext uri="{FF2B5EF4-FFF2-40B4-BE49-F238E27FC236}">
                <a16:creationId xmlns:a16="http://schemas.microsoft.com/office/drawing/2014/main" id="{4E8CC1B4-9D90-4D2A-AEAA-422F85E402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810001"/>
            <a:ext cx="1371600" cy="1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id="{27C751C1-B280-4D78-BF53-AF80B0FB89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048001"/>
            <a:ext cx="1066800" cy="1763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3">
            <a:extLst>
              <a:ext uri="{FF2B5EF4-FFF2-40B4-BE49-F238E27FC236}">
                <a16:creationId xmlns:a16="http://schemas.microsoft.com/office/drawing/2014/main" id="{46FDA200-3C3B-47E0-820D-43F601B922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3048000"/>
            <a:ext cx="3048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4">
            <a:extLst>
              <a:ext uri="{FF2B5EF4-FFF2-40B4-BE49-F238E27FC236}">
                <a16:creationId xmlns:a16="http://schemas.microsoft.com/office/drawing/2014/main" id="{FD988D1A-8FB6-44C8-AB06-8D2665CAE2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3400" y="3048000"/>
            <a:ext cx="1219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5">
            <a:extLst>
              <a:ext uri="{FF2B5EF4-FFF2-40B4-BE49-F238E27FC236}">
                <a16:creationId xmlns:a16="http://schemas.microsoft.com/office/drawing/2014/main" id="{3129049C-9076-45D4-B329-4E2782C710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048000"/>
            <a:ext cx="1524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F76C033-E412-406E-8245-B6287F17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Faces, Edges and Vertices</a:t>
            </a:r>
          </a:p>
        </p:txBody>
      </p:sp>
      <p:sp>
        <p:nvSpPr>
          <p:cNvPr id="7171" name="Text Box 15">
            <a:extLst>
              <a:ext uri="{FF2B5EF4-FFF2-40B4-BE49-F238E27FC236}">
                <a16:creationId xmlns:a16="http://schemas.microsoft.com/office/drawing/2014/main" id="{342DC418-39C2-4BD1-994B-B4D0C02A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764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Complete the following table:</a:t>
            </a:r>
          </a:p>
        </p:txBody>
      </p:sp>
      <p:sp>
        <p:nvSpPr>
          <p:cNvPr id="7175" name="Rectangle 73">
            <a:extLst>
              <a:ext uri="{FF2B5EF4-FFF2-40B4-BE49-F238E27FC236}">
                <a16:creationId xmlns:a16="http://schemas.microsoft.com/office/drawing/2014/main" id="{8CAB5485-580D-40DB-81EB-211C630E8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6261101"/>
            <a:ext cx="16462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76" name="Rectangle 72">
            <a:extLst>
              <a:ext uri="{FF2B5EF4-FFF2-40B4-BE49-F238E27FC236}">
                <a16:creationId xmlns:a16="http://schemas.microsoft.com/office/drawing/2014/main" id="{278CC3E9-7B86-4F9E-AAC3-6CB1CA6B9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261101"/>
            <a:ext cx="1646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Frustum</a:t>
            </a:r>
          </a:p>
        </p:txBody>
      </p:sp>
      <p:sp>
        <p:nvSpPr>
          <p:cNvPr id="7180" name="Rectangle 68">
            <a:extLst>
              <a:ext uri="{FF2B5EF4-FFF2-40B4-BE49-F238E27FC236}">
                <a16:creationId xmlns:a16="http://schemas.microsoft.com/office/drawing/2014/main" id="{67C2ECF7-47BE-4D05-BD4C-FF9FF9D8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5905500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81" name="Rectangle 67">
            <a:extLst>
              <a:ext uri="{FF2B5EF4-FFF2-40B4-BE49-F238E27FC236}">
                <a16:creationId xmlns:a16="http://schemas.microsoft.com/office/drawing/2014/main" id="{840057AA-32B0-4BC8-8CA8-0EEA5A6B4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905500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Sphere</a:t>
            </a:r>
          </a:p>
        </p:txBody>
      </p:sp>
      <p:sp>
        <p:nvSpPr>
          <p:cNvPr id="7185" name="Rectangle 63">
            <a:extLst>
              <a:ext uri="{FF2B5EF4-FFF2-40B4-BE49-F238E27FC236}">
                <a16:creationId xmlns:a16="http://schemas.microsoft.com/office/drawing/2014/main" id="{9C38BD39-6959-4A63-B7D7-F1DE9549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5565776"/>
            <a:ext cx="1646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86" name="Rectangle 62">
            <a:extLst>
              <a:ext uri="{FF2B5EF4-FFF2-40B4-BE49-F238E27FC236}">
                <a16:creationId xmlns:a16="http://schemas.microsoft.com/office/drawing/2014/main" id="{26D0D271-0B32-4BE9-80B9-04DF3CC7A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65776"/>
            <a:ext cx="1646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Cone</a:t>
            </a:r>
          </a:p>
        </p:txBody>
      </p:sp>
      <p:sp>
        <p:nvSpPr>
          <p:cNvPr id="7190" name="Rectangle 58">
            <a:extLst>
              <a:ext uri="{FF2B5EF4-FFF2-40B4-BE49-F238E27FC236}">
                <a16:creationId xmlns:a16="http://schemas.microsoft.com/office/drawing/2014/main" id="{A2269D29-276E-4609-8A0E-911FCD02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5213351"/>
            <a:ext cx="16462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91" name="Rectangle 57">
            <a:extLst>
              <a:ext uri="{FF2B5EF4-FFF2-40B4-BE49-F238E27FC236}">
                <a16:creationId xmlns:a16="http://schemas.microsoft.com/office/drawing/2014/main" id="{A41324E0-CA92-4CDA-A2A1-2A34DB54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213351"/>
            <a:ext cx="16462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Cylinder</a:t>
            </a:r>
          </a:p>
        </p:txBody>
      </p:sp>
      <p:sp>
        <p:nvSpPr>
          <p:cNvPr id="7195" name="Rectangle 53">
            <a:extLst>
              <a:ext uri="{FF2B5EF4-FFF2-40B4-BE49-F238E27FC236}">
                <a16:creationId xmlns:a16="http://schemas.microsoft.com/office/drawing/2014/main" id="{FF636EBA-DB9F-489C-80BF-A8254D13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4857750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96" name="Rectangle 52">
            <a:extLst>
              <a:ext uri="{FF2B5EF4-FFF2-40B4-BE49-F238E27FC236}">
                <a16:creationId xmlns:a16="http://schemas.microsoft.com/office/drawing/2014/main" id="{BA6F262E-5882-4A7A-AE5E-C0BA19C2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57750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Hexagonal Prism</a:t>
            </a:r>
          </a:p>
        </p:txBody>
      </p:sp>
      <p:sp>
        <p:nvSpPr>
          <p:cNvPr id="7200" name="Rectangle 48">
            <a:extLst>
              <a:ext uri="{FF2B5EF4-FFF2-40B4-BE49-F238E27FC236}">
                <a16:creationId xmlns:a16="http://schemas.microsoft.com/office/drawing/2014/main" id="{AF02F8D1-632B-4F3F-B385-9858716CF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4503738"/>
            <a:ext cx="16462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01" name="Rectangle 47">
            <a:extLst>
              <a:ext uri="{FF2B5EF4-FFF2-40B4-BE49-F238E27FC236}">
                <a16:creationId xmlns:a16="http://schemas.microsoft.com/office/drawing/2014/main" id="{2EDA5747-53DA-4908-8404-7B718886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03738"/>
            <a:ext cx="16462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Triangular Prism</a:t>
            </a:r>
          </a:p>
        </p:txBody>
      </p:sp>
      <p:sp>
        <p:nvSpPr>
          <p:cNvPr id="7205" name="Rectangle 43">
            <a:extLst>
              <a:ext uri="{FF2B5EF4-FFF2-40B4-BE49-F238E27FC236}">
                <a16:creationId xmlns:a16="http://schemas.microsoft.com/office/drawing/2014/main" id="{7AE70254-95E8-4F42-BB8D-125BFD3E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4027488"/>
            <a:ext cx="1646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06" name="Rectangle 42">
            <a:extLst>
              <a:ext uri="{FF2B5EF4-FFF2-40B4-BE49-F238E27FC236}">
                <a16:creationId xmlns:a16="http://schemas.microsoft.com/office/drawing/2014/main" id="{B95F5D75-73A3-4981-A2BB-305AB4E7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027488"/>
            <a:ext cx="1646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Pentagonal-based Pyramid</a:t>
            </a:r>
          </a:p>
        </p:txBody>
      </p:sp>
      <p:sp>
        <p:nvSpPr>
          <p:cNvPr id="7210" name="Rectangle 38">
            <a:extLst>
              <a:ext uri="{FF2B5EF4-FFF2-40B4-BE49-F238E27FC236}">
                <a16:creationId xmlns:a16="http://schemas.microsoft.com/office/drawing/2014/main" id="{1BDE7965-63FF-4A49-879E-41804DB3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3549650"/>
            <a:ext cx="16462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11" name="Rectangle 37">
            <a:extLst>
              <a:ext uri="{FF2B5EF4-FFF2-40B4-BE49-F238E27FC236}">
                <a16:creationId xmlns:a16="http://schemas.microsoft.com/office/drawing/2014/main" id="{C989A85C-2A48-4A54-B751-B2BD0C3A8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9650"/>
            <a:ext cx="16462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Square-based Pyramid</a:t>
            </a:r>
          </a:p>
        </p:txBody>
      </p:sp>
      <p:sp>
        <p:nvSpPr>
          <p:cNvPr id="7215" name="Rectangle 33">
            <a:extLst>
              <a:ext uri="{FF2B5EF4-FFF2-40B4-BE49-F238E27FC236}">
                <a16:creationId xmlns:a16="http://schemas.microsoft.com/office/drawing/2014/main" id="{1EAFEFA4-7C4D-4BF9-8C33-5629C958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3197226"/>
            <a:ext cx="16462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16" name="Rectangle 32">
            <a:extLst>
              <a:ext uri="{FF2B5EF4-FFF2-40B4-BE49-F238E27FC236}">
                <a16:creationId xmlns:a16="http://schemas.microsoft.com/office/drawing/2014/main" id="{917C0C04-A406-4247-B62D-C2183345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97226"/>
            <a:ext cx="16462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Tetrahedron</a:t>
            </a:r>
          </a:p>
        </p:txBody>
      </p:sp>
      <p:sp>
        <p:nvSpPr>
          <p:cNvPr id="7220" name="Rectangle 28">
            <a:extLst>
              <a:ext uri="{FF2B5EF4-FFF2-40B4-BE49-F238E27FC236}">
                <a16:creationId xmlns:a16="http://schemas.microsoft.com/office/drawing/2014/main" id="{67D3940F-8F1A-494D-931E-A1EEB2FD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2843213"/>
            <a:ext cx="16462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21" name="Rectangle 27">
            <a:extLst>
              <a:ext uri="{FF2B5EF4-FFF2-40B4-BE49-F238E27FC236}">
                <a16:creationId xmlns:a16="http://schemas.microsoft.com/office/drawing/2014/main" id="{20D89DE2-BB68-472C-BA58-D9D00A92C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43213"/>
            <a:ext cx="16462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Cuboid</a:t>
            </a:r>
          </a:p>
        </p:txBody>
      </p:sp>
      <p:sp>
        <p:nvSpPr>
          <p:cNvPr id="7225" name="Rectangle 23">
            <a:extLst>
              <a:ext uri="{FF2B5EF4-FFF2-40B4-BE49-F238E27FC236}">
                <a16:creationId xmlns:a16="http://schemas.microsoft.com/office/drawing/2014/main" id="{F85E67A7-1E03-4231-8692-4489A02C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2487613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26" name="Rectangle 22">
            <a:extLst>
              <a:ext uri="{FF2B5EF4-FFF2-40B4-BE49-F238E27FC236}">
                <a16:creationId xmlns:a16="http://schemas.microsoft.com/office/drawing/2014/main" id="{A0F8A0EF-6AB3-4E7C-982B-A85F63AF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487613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Cube</a:t>
            </a:r>
          </a:p>
        </p:txBody>
      </p:sp>
      <p:sp>
        <p:nvSpPr>
          <p:cNvPr id="7227" name="Rectangle 21">
            <a:extLst>
              <a:ext uri="{FF2B5EF4-FFF2-40B4-BE49-F238E27FC236}">
                <a16:creationId xmlns:a16="http://schemas.microsoft.com/office/drawing/2014/main" id="{777D59EA-E1A3-4BA8-88AF-4271E3EB6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2133601"/>
            <a:ext cx="16462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Vertices</a:t>
            </a:r>
          </a:p>
        </p:txBody>
      </p:sp>
      <p:sp>
        <p:nvSpPr>
          <p:cNvPr id="7228" name="Rectangle 20">
            <a:extLst>
              <a:ext uri="{FF2B5EF4-FFF2-40B4-BE49-F238E27FC236}">
                <a16:creationId xmlns:a16="http://schemas.microsoft.com/office/drawing/2014/main" id="{960F5F07-62DD-4D08-A520-62DAF315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2133601"/>
            <a:ext cx="1646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Edges</a:t>
            </a:r>
          </a:p>
        </p:txBody>
      </p:sp>
      <p:sp>
        <p:nvSpPr>
          <p:cNvPr id="7229" name="Rectangle 19">
            <a:extLst>
              <a:ext uri="{FF2B5EF4-FFF2-40B4-BE49-F238E27FC236}">
                <a16:creationId xmlns:a16="http://schemas.microsoft.com/office/drawing/2014/main" id="{F9995CA2-624D-4603-BE4C-2D700FD1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2133601"/>
            <a:ext cx="16446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Faces</a:t>
            </a:r>
          </a:p>
        </p:txBody>
      </p:sp>
      <p:sp>
        <p:nvSpPr>
          <p:cNvPr id="7230" name="Rectangle 18">
            <a:extLst>
              <a:ext uri="{FF2B5EF4-FFF2-40B4-BE49-F238E27FC236}">
                <a16:creationId xmlns:a16="http://schemas.microsoft.com/office/drawing/2014/main" id="{5C97EA5C-7E2E-48B3-B4E8-DE9D8C329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2133601"/>
            <a:ext cx="16462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Sketch</a:t>
            </a:r>
          </a:p>
        </p:txBody>
      </p:sp>
      <p:sp>
        <p:nvSpPr>
          <p:cNvPr id="7231" name="Rectangle 17">
            <a:extLst>
              <a:ext uri="{FF2B5EF4-FFF2-40B4-BE49-F238E27FC236}">
                <a16:creationId xmlns:a16="http://schemas.microsoft.com/office/drawing/2014/main" id="{C813B8AF-DBE1-4694-97E6-D0002544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33601"/>
            <a:ext cx="1646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Shape</a:t>
            </a:r>
          </a:p>
        </p:txBody>
      </p:sp>
      <p:sp>
        <p:nvSpPr>
          <p:cNvPr id="7232" name="Line 77">
            <a:extLst>
              <a:ext uri="{FF2B5EF4-FFF2-40B4-BE49-F238E27FC236}">
                <a16:creationId xmlns:a16="http://schemas.microsoft.com/office/drawing/2014/main" id="{295A6152-72A2-4DA0-8AA3-69E7B021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1336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Line 78">
            <a:extLst>
              <a:ext uri="{FF2B5EF4-FFF2-40B4-BE49-F238E27FC236}">
                <a16:creationId xmlns:a16="http://schemas.microsoft.com/office/drawing/2014/main" id="{541C6353-68E3-460C-8BF9-78C2E551D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48761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" name="Line 79">
            <a:extLst>
              <a:ext uri="{FF2B5EF4-FFF2-40B4-BE49-F238E27FC236}">
                <a16:creationId xmlns:a16="http://schemas.microsoft.com/office/drawing/2014/main" id="{551E68B1-F742-4A56-8082-6C5B3417C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4321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" name="Line 80">
            <a:extLst>
              <a:ext uri="{FF2B5EF4-FFF2-40B4-BE49-F238E27FC236}">
                <a16:creationId xmlns:a16="http://schemas.microsoft.com/office/drawing/2014/main" id="{E27BA079-A8C2-44E7-83EB-9F2ADDA23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19722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" name="Line 81">
            <a:extLst>
              <a:ext uri="{FF2B5EF4-FFF2-40B4-BE49-F238E27FC236}">
                <a16:creationId xmlns:a16="http://schemas.microsoft.com/office/drawing/2014/main" id="{61D4B2D7-FD87-44FB-A648-8B18BD5E2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5496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" name="Line 82">
            <a:extLst>
              <a:ext uri="{FF2B5EF4-FFF2-40B4-BE49-F238E27FC236}">
                <a16:creationId xmlns:a16="http://schemas.microsoft.com/office/drawing/2014/main" id="{340C6882-D1B9-4DE3-894E-D8A063F85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02748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" name="Line 83">
            <a:extLst>
              <a:ext uri="{FF2B5EF4-FFF2-40B4-BE49-F238E27FC236}">
                <a16:creationId xmlns:a16="http://schemas.microsoft.com/office/drawing/2014/main" id="{84ABB16D-800E-4595-9A98-926975845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5037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" name="Line 84">
            <a:extLst>
              <a:ext uri="{FF2B5EF4-FFF2-40B4-BE49-F238E27FC236}">
                <a16:creationId xmlns:a16="http://schemas.microsoft.com/office/drawing/2014/main" id="{451AEBA7-98AC-4679-83F4-DB4C81BAC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8577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" name="Line 85">
            <a:extLst>
              <a:ext uri="{FF2B5EF4-FFF2-40B4-BE49-F238E27FC236}">
                <a16:creationId xmlns:a16="http://schemas.microsoft.com/office/drawing/2014/main" id="{87D29DBA-7245-46D5-A389-B8C666BAA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2133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" name="Line 86">
            <a:extLst>
              <a:ext uri="{FF2B5EF4-FFF2-40B4-BE49-F238E27FC236}">
                <a16:creationId xmlns:a16="http://schemas.microsoft.com/office/drawing/2014/main" id="{8569436B-6937-46DC-AED3-356BDA4C0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56577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" name="Line 87">
            <a:extLst>
              <a:ext uri="{FF2B5EF4-FFF2-40B4-BE49-F238E27FC236}">
                <a16:creationId xmlns:a16="http://schemas.microsoft.com/office/drawing/2014/main" id="{570A1B84-5ECB-4982-8E0B-87F7DE4F1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9055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" name="Line 88">
            <a:extLst>
              <a:ext uri="{FF2B5EF4-FFF2-40B4-BE49-F238E27FC236}">
                <a16:creationId xmlns:a16="http://schemas.microsoft.com/office/drawing/2014/main" id="{1393F1DF-017E-4977-B339-E247BCB40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2611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" name="Line 89">
            <a:extLst>
              <a:ext uri="{FF2B5EF4-FFF2-40B4-BE49-F238E27FC236}">
                <a16:creationId xmlns:a16="http://schemas.microsoft.com/office/drawing/2014/main" id="{2FB99743-8270-42EC-9EF1-28E48C5F4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6151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" name="Line 90">
            <a:extLst>
              <a:ext uri="{FF2B5EF4-FFF2-40B4-BE49-F238E27FC236}">
                <a16:creationId xmlns:a16="http://schemas.microsoft.com/office/drawing/2014/main" id="{349D8666-0B5B-4009-A410-100E16C3C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133601"/>
            <a:ext cx="0" cy="44815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" name="Line 91">
            <a:extLst>
              <a:ext uri="{FF2B5EF4-FFF2-40B4-BE49-F238E27FC236}">
                <a16:creationId xmlns:a16="http://schemas.microsoft.com/office/drawing/2014/main" id="{42E5459C-D6CD-47D6-899C-85610DB84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7438" y="2133601"/>
            <a:ext cx="0" cy="448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" name="Line 92">
            <a:extLst>
              <a:ext uri="{FF2B5EF4-FFF2-40B4-BE49-F238E27FC236}">
                <a16:creationId xmlns:a16="http://schemas.microsoft.com/office/drawing/2014/main" id="{50007C42-E7F8-4EC0-9BDB-E3BC0E87E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3675" y="2133601"/>
            <a:ext cx="0" cy="448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" name="Line 93">
            <a:extLst>
              <a:ext uri="{FF2B5EF4-FFF2-40B4-BE49-F238E27FC236}">
                <a16:creationId xmlns:a16="http://schemas.microsoft.com/office/drawing/2014/main" id="{FA1B4B6B-41B8-404D-967D-6BD1F5E6E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8325" y="2133601"/>
            <a:ext cx="0" cy="448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" name="Line 94">
            <a:extLst>
              <a:ext uri="{FF2B5EF4-FFF2-40B4-BE49-F238E27FC236}">
                <a16:creationId xmlns:a16="http://schemas.microsoft.com/office/drawing/2014/main" id="{1FB6D7AD-1029-4142-87AA-5EF2426F5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563" y="2133601"/>
            <a:ext cx="0" cy="448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" name="Line 95">
            <a:extLst>
              <a:ext uri="{FF2B5EF4-FFF2-40B4-BE49-F238E27FC236}">
                <a16:creationId xmlns:a16="http://schemas.microsoft.com/office/drawing/2014/main" id="{AFF57CCE-70F5-4E7A-B70A-9AD0A99E2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0800" y="2133601"/>
            <a:ext cx="0" cy="44815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9" name="Picture 103" descr="penmtyag">
            <a:extLst>
              <a:ext uri="{FF2B5EF4-FFF2-40B4-BE49-F238E27FC236}">
                <a16:creationId xmlns:a16="http://schemas.microsoft.com/office/drawing/2014/main" id="{5C028E16-CBCE-414E-9D13-B80F51A6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4057650"/>
            <a:ext cx="3032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" name="AutoShape 104">
            <a:extLst>
              <a:ext uri="{FF2B5EF4-FFF2-40B4-BE49-F238E27FC236}">
                <a16:creationId xmlns:a16="http://schemas.microsoft.com/office/drawing/2014/main" id="{D488FFCA-45AC-43CC-8F02-E76EC216B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2514600"/>
            <a:ext cx="279400" cy="2794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21" name="AutoShape 105">
            <a:extLst>
              <a:ext uri="{FF2B5EF4-FFF2-40B4-BE49-F238E27FC236}">
                <a16:creationId xmlns:a16="http://schemas.microsoft.com/office/drawing/2014/main" id="{C3F3541E-104F-465E-A9E0-83E56F7E14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1" y="2895601"/>
            <a:ext cx="549275" cy="25876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322" name="Picture 106" descr="seq_tetra">
            <a:extLst>
              <a:ext uri="{FF2B5EF4-FFF2-40B4-BE49-F238E27FC236}">
                <a16:creationId xmlns:a16="http://schemas.microsoft.com/office/drawing/2014/main" id="{96C794F7-F032-48F2-BDC3-34F99268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227389"/>
            <a:ext cx="3175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3" name="Picture 107" descr="sqpyramid">
            <a:extLst>
              <a:ext uri="{FF2B5EF4-FFF2-40B4-BE49-F238E27FC236}">
                <a16:creationId xmlns:a16="http://schemas.microsoft.com/office/drawing/2014/main" id="{0B8E76B1-1000-4EFC-B951-E961FD45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608389"/>
            <a:ext cx="341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4" name="Picture 108" descr="graphics6">
            <a:extLst>
              <a:ext uri="{FF2B5EF4-FFF2-40B4-BE49-F238E27FC236}">
                <a16:creationId xmlns:a16="http://schemas.microsoft.com/office/drawing/2014/main" id="{302A5C5F-2C29-4B5B-BF82-76097FE9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41839"/>
            <a:ext cx="4937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5" name="Picture 109" descr="hexagonal_prism">
            <a:extLst>
              <a:ext uri="{FF2B5EF4-FFF2-40B4-BE49-F238E27FC236}">
                <a16:creationId xmlns:a16="http://schemas.microsoft.com/office/drawing/2014/main" id="{8DDDF353-4280-4CB5-934A-F65CA48F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4902200"/>
            <a:ext cx="487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6" name="Picture 110" descr="Area-of-a-Cylinder">
            <a:extLst>
              <a:ext uri="{FF2B5EF4-FFF2-40B4-BE49-F238E27FC236}">
                <a16:creationId xmlns:a16="http://schemas.microsoft.com/office/drawing/2014/main" id="{4AA1795F-1967-42A3-B2D9-A384F750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246688"/>
            <a:ext cx="4254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31" name="Group 115">
            <a:extLst>
              <a:ext uri="{FF2B5EF4-FFF2-40B4-BE49-F238E27FC236}">
                <a16:creationId xmlns:a16="http://schemas.microsoft.com/office/drawing/2014/main" id="{709CEBF5-A2A0-4D4F-AAC6-B4EABE2C79FD}"/>
              </a:ext>
            </a:extLst>
          </p:cNvPr>
          <p:cNvGrpSpPr>
            <a:grpSpLocks/>
          </p:cNvGrpSpPr>
          <p:nvPr/>
        </p:nvGrpSpPr>
        <p:grpSpPr bwMode="auto">
          <a:xfrm>
            <a:off x="4294189" y="5984875"/>
            <a:ext cx="236537" cy="209550"/>
            <a:chOff x="3088" y="3532"/>
            <a:chExt cx="232" cy="224"/>
          </a:xfrm>
        </p:grpSpPr>
        <p:sp>
          <p:nvSpPr>
            <p:cNvPr id="7283" name="Oval 112">
              <a:extLst>
                <a:ext uri="{FF2B5EF4-FFF2-40B4-BE49-F238E27FC236}">
                  <a16:creationId xmlns:a16="http://schemas.microsoft.com/office/drawing/2014/main" id="{73794F46-4A4B-45FB-86D5-0C9B2492A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3532"/>
              <a:ext cx="232" cy="22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4" name="Arc 113">
              <a:extLst>
                <a:ext uri="{FF2B5EF4-FFF2-40B4-BE49-F238E27FC236}">
                  <a16:creationId xmlns:a16="http://schemas.microsoft.com/office/drawing/2014/main" id="{C4239D1E-8A2C-4CFD-AB72-7E67FC2C21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097" y="3634"/>
              <a:ext cx="216" cy="66"/>
            </a:xfrm>
            <a:custGeom>
              <a:avLst/>
              <a:gdLst>
                <a:gd name="T0" fmla="*/ 0 w 43200"/>
                <a:gd name="T1" fmla="*/ 0 h 22000"/>
                <a:gd name="T2" fmla="*/ 1 w 43200"/>
                <a:gd name="T3" fmla="*/ 0 h 22000"/>
                <a:gd name="T4" fmla="*/ 1 w 43200"/>
                <a:gd name="T5" fmla="*/ 0 h 22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3" y="220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30" name="Picture 114" descr="frustum">
            <a:extLst>
              <a:ext uri="{FF2B5EF4-FFF2-40B4-BE49-F238E27FC236}">
                <a16:creationId xmlns:a16="http://schemas.microsoft.com/office/drawing/2014/main" id="{8D543C52-4408-4BEB-B385-4CFB9694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6311901"/>
            <a:ext cx="3746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2" name="Line 116">
            <a:extLst>
              <a:ext uri="{FF2B5EF4-FFF2-40B4-BE49-F238E27FC236}">
                <a16:creationId xmlns:a16="http://schemas.microsoft.com/office/drawing/2014/main" id="{0973F1B1-4F84-473C-9011-83819A916E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350" y="3619500"/>
            <a:ext cx="5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" name="Line 117">
            <a:extLst>
              <a:ext uri="{FF2B5EF4-FFF2-40B4-BE49-F238E27FC236}">
                <a16:creationId xmlns:a16="http://schemas.microsoft.com/office/drawing/2014/main" id="{FE99F0FA-A372-4C17-999D-12D17BBEB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3619500"/>
            <a:ext cx="15240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4" name="Line 118">
            <a:extLst>
              <a:ext uri="{FF2B5EF4-FFF2-40B4-BE49-F238E27FC236}">
                <a16:creationId xmlns:a16="http://schemas.microsoft.com/office/drawing/2014/main" id="{1E1692D3-A384-43BE-863B-E94CE3202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350" y="3841750"/>
            <a:ext cx="2095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5" name="Line 119">
            <a:extLst>
              <a:ext uri="{FF2B5EF4-FFF2-40B4-BE49-F238E27FC236}">
                <a16:creationId xmlns:a16="http://schemas.microsoft.com/office/drawing/2014/main" id="{9EF2C2F5-1D25-4DB6-ACDA-570A90EB6F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0050" y="3619500"/>
            <a:ext cx="1714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6" name="Line 120">
            <a:extLst>
              <a:ext uri="{FF2B5EF4-FFF2-40B4-BE49-F238E27FC236}">
                <a16:creationId xmlns:a16="http://schemas.microsoft.com/office/drawing/2014/main" id="{CDC9EC22-2857-451D-879D-D28DA67303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0050" y="3848100"/>
            <a:ext cx="1079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7" name="Line 121">
            <a:extLst>
              <a:ext uri="{FF2B5EF4-FFF2-40B4-BE49-F238E27FC236}">
                <a16:creationId xmlns:a16="http://schemas.microsoft.com/office/drawing/2014/main" id="{261D1F2A-E421-416A-BEE1-EA7C36D6A0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75150" y="3625850"/>
            <a:ext cx="50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8" name="Line 122">
            <a:extLst>
              <a:ext uri="{FF2B5EF4-FFF2-40B4-BE49-F238E27FC236}">
                <a16:creationId xmlns:a16="http://schemas.microsoft.com/office/drawing/2014/main" id="{93B3C060-8E73-4B3A-8B4F-10A41D74A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3700" y="3765550"/>
            <a:ext cx="2159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9" name="Line 123">
            <a:extLst>
              <a:ext uri="{FF2B5EF4-FFF2-40B4-BE49-F238E27FC236}">
                <a16:creationId xmlns:a16="http://schemas.microsoft.com/office/drawing/2014/main" id="{ADC92715-291C-415C-88C5-9C3615DAF4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3250" y="3765550"/>
            <a:ext cx="10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0" name="Oval 124">
            <a:extLst>
              <a:ext uri="{FF2B5EF4-FFF2-40B4-BE49-F238E27FC236}">
                <a16:creationId xmlns:a16="http://schemas.microsoft.com/office/drawing/2014/main" id="{23106945-383C-4CCE-8564-27DB3F8D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5302250"/>
            <a:ext cx="42862" cy="17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41" name="Oval 125">
            <a:extLst>
              <a:ext uri="{FF2B5EF4-FFF2-40B4-BE49-F238E27FC236}">
                <a16:creationId xmlns:a16="http://schemas.microsoft.com/office/drawing/2014/main" id="{1A725F0B-D1C2-44F7-A93B-F6A9A0B42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6" y="5303838"/>
            <a:ext cx="42863" cy="17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42" name="Line 126">
            <a:extLst>
              <a:ext uri="{FF2B5EF4-FFF2-40B4-BE49-F238E27FC236}">
                <a16:creationId xmlns:a16="http://schemas.microsoft.com/office/drawing/2014/main" id="{86DD95A9-1592-4867-9088-282EA9591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5480050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3" name="Line 127">
            <a:extLst>
              <a:ext uri="{FF2B5EF4-FFF2-40B4-BE49-F238E27FC236}">
                <a16:creationId xmlns:a16="http://schemas.microsoft.com/office/drawing/2014/main" id="{7B81E49B-AE2C-4D3B-B602-37D2A843A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988" y="5303838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4" name="Line 128">
            <a:extLst>
              <a:ext uri="{FF2B5EF4-FFF2-40B4-BE49-F238E27FC236}">
                <a16:creationId xmlns:a16="http://schemas.microsoft.com/office/drawing/2014/main" id="{49EFE490-1D96-4C33-8422-371BFD189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6264" y="3457575"/>
            <a:ext cx="1666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5" name="Line 129">
            <a:extLst>
              <a:ext uri="{FF2B5EF4-FFF2-40B4-BE49-F238E27FC236}">
                <a16:creationId xmlns:a16="http://schemas.microsoft.com/office/drawing/2014/main" id="{1867519E-51C4-4BB1-9F59-D96A1B08A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2439" y="3243263"/>
            <a:ext cx="14763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6" name="Line 130">
            <a:extLst>
              <a:ext uri="{FF2B5EF4-FFF2-40B4-BE49-F238E27FC236}">
                <a16:creationId xmlns:a16="http://schemas.microsoft.com/office/drawing/2014/main" id="{F29D77BE-2C2F-46B6-A038-D3C2ED66E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6" y="3243263"/>
            <a:ext cx="1428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7" name="Line 131">
            <a:extLst>
              <a:ext uri="{FF2B5EF4-FFF2-40B4-BE49-F238E27FC236}">
                <a16:creationId xmlns:a16="http://schemas.microsoft.com/office/drawing/2014/main" id="{6FCD6FC3-83C1-48CB-8310-A73EA0474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1025" y="3243264"/>
            <a:ext cx="1905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8" name="Line 132">
            <a:extLst>
              <a:ext uri="{FF2B5EF4-FFF2-40B4-BE49-F238E27FC236}">
                <a16:creationId xmlns:a16="http://schemas.microsoft.com/office/drawing/2014/main" id="{9B80D7F6-0760-4776-BCFD-7B3BB13281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2438" y="3452813"/>
            <a:ext cx="119062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9" name="Line 133">
            <a:extLst>
              <a:ext uri="{FF2B5EF4-FFF2-40B4-BE49-F238E27FC236}">
                <a16:creationId xmlns:a16="http://schemas.microsoft.com/office/drawing/2014/main" id="{A3E17B5B-B275-44F9-A14D-5023A633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48051"/>
            <a:ext cx="2809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0" name="Oval 134">
            <a:extLst>
              <a:ext uri="{FF2B5EF4-FFF2-40B4-BE49-F238E27FC236}">
                <a16:creationId xmlns:a16="http://schemas.microsoft.com/office/drawing/2014/main" id="{BD461DCB-EF73-4C4B-A329-9F65177D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6" y="5772150"/>
            <a:ext cx="233363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51" name="Line 135">
            <a:extLst>
              <a:ext uri="{FF2B5EF4-FFF2-40B4-BE49-F238E27FC236}">
                <a16:creationId xmlns:a16="http://schemas.microsoft.com/office/drawing/2014/main" id="{DF5A0BEE-F17A-4A1E-8CA5-2470C54A28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6725" y="5619750"/>
            <a:ext cx="1143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2" name="Line 136">
            <a:extLst>
              <a:ext uri="{FF2B5EF4-FFF2-40B4-BE49-F238E27FC236}">
                <a16:creationId xmlns:a16="http://schemas.microsoft.com/office/drawing/2014/main" id="{F85DA7C9-C0B1-41F1-9436-0B807980BF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9439" y="5622925"/>
            <a:ext cx="12382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" grpId="0" animBg="1"/>
      <p:bldP spid="9321" grpId="0" animBg="1"/>
      <p:bldP spid="9340" grpId="0" animBg="1"/>
      <p:bldP spid="9341" grpId="0" animBg="1"/>
      <p:bldP spid="935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F76C033-E412-406E-8245-B6287F178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Faces, Edges and Vertices</a:t>
            </a:r>
          </a:p>
        </p:txBody>
      </p:sp>
      <p:sp>
        <p:nvSpPr>
          <p:cNvPr id="7171" name="Text Box 15">
            <a:extLst>
              <a:ext uri="{FF2B5EF4-FFF2-40B4-BE49-F238E27FC236}">
                <a16:creationId xmlns:a16="http://schemas.microsoft.com/office/drawing/2014/main" id="{342DC418-39C2-4BD1-994B-B4D0C02A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764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Complete the following table:</a:t>
            </a:r>
          </a:p>
        </p:txBody>
      </p:sp>
      <p:sp>
        <p:nvSpPr>
          <p:cNvPr id="9292" name="Rectangle 76">
            <a:extLst>
              <a:ext uri="{FF2B5EF4-FFF2-40B4-BE49-F238E27FC236}">
                <a16:creationId xmlns:a16="http://schemas.microsoft.com/office/drawing/2014/main" id="{CA44DE52-3FAB-4204-8C76-2EBA19EC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6261101"/>
            <a:ext cx="16462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291" name="Rectangle 75">
            <a:extLst>
              <a:ext uri="{FF2B5EF4-FFF2-40B4-BE49-F238E27FC236}">
                <a16:creationId xmlns:a16="http://schemas.microsoft.com/office/drawing/2014/main" id="{47979722-9A6F-4970-915E-D2B7A926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6261101"/>
            <a:ext cx="1646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290" name="Rectangle 74">
            <a:extLst>
              <a:ext uri="{FF2B5EF4-FFF2-40B4-BE49-F238E27FC236}">
                <a16:creationId xmlns:a16="http://schemas.microsoft.com/office/drawing/2014/main" id="{446B76E5-2B30-4861-88B1-5BD8F0DAF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6261101"/>
            <a:ext cx="16446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175" name="Rectangle 73">
            <a:extLst>
              <a:ext uri="{FF2B5EF4-FFF2-40B4-BE49-F238E27FC236}">
                <a16:creationId xmlns:a16="http://schemas.microsoft.com/office/drawing/2014/main" id="{8CAB5485-580D-40DB-81EB-211C630E8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6261101"/>
            <a:ext cx="16462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76" name="Rectangle 72">
            <a:extLst>
              <a:ext uri="{FF2B5EF4-FFF2-40B4-BE49-F238E27FC236}">
                <a16:creationId xmlns:a16="http://schemas.microsoft.com/office/drawing/2014/main" id="{278CC3E9-7B86-4F9E-AAC3-6CB1CA6B9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261101"/>
            <a:ext cx="1646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Frustum</a:t>
            </a:r>
          </a:p>
        </p:txBody>
      </p:sp>
      <p:sp>
        <p:nvSpPr>
          <p:cNvPr id="9287" name="Rectangle 71">
            <a:extLst>
              <a:ext uri="{FF2B5EF4-FFF2-40B4-BE49-F238E27FC236}">
                <a16:creationId xmlns:a16="http://schemas.microsoft.com/office/drawing/2014/main" id="{F5F8C5B8-CEE4-4008-80D7-093F0AF28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5905500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9286" name="Rectangle 70">
            <a:extLst>
              <a:ext uri="{FF2B5EF4-FFF2-40B4-BE49-F238E27FC236}">
                <a16:creationId xmlns:a16="http://schemas.microsoft.com/office/drawing/2014/main" id="{B3927941-27E5-4766-87EF-2C23491B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905500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9285" name="Rectangle 69">
            <a:extLst>
              <a:ext uri="{FF2B5EF4-FFF2-40B4-BE49-F238E27FC236}">
                <a16:creationId xmlns:a16="http://schemas.microsoft.com/office/drawing/2014/main" id="{E15AC01E-58F8-455A-AAEF-C5CB28C1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5905500"/>
            <a:ext cx="16446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180" name="Rectangle 68">
            <a:extLst>
              <a:ext uri="{FF2B5EF4-FFF2-40B4-BE49-F238E27FC236}">
                <a16:creationId xmlns:a16="http://schemas.microsoft.com/office/drawing/2014/main" id="{67C2ECF7-47BE-4D05-BD4C-FF9FF9D83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5905500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81" name="Rectangle 67">
            <a:extLst>
              <a:ext uri="{FF2B5EF4-FFF2-40B4-BE49-F238E27FC236}">
                <a16:creationId xmlns:a16="http://schemas.microsoft.com/office/drawing/2014/main" id="{840057AA-32B0-4BC8-8CA8-0EEA5A6B4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905500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Sphere</a:t>
            </a:r>
          </a:p>
        </p:txBody>
      </p:sp>
      <p:sp>
        <p:nvSpPr>
          <p:cNvPr id="9282" name="Rectangle 66">
            <a:extLst>
              <a:ext uri="{FF2B5EF4-FFF2-40B4-BE49-F238E27FC236}">
                <a16:creationId xmlns:a16="http://schemas.microsoft.com/office/drawing/2014/main" id="{624C27C7-FD3A-4FE2-81F5-A6546FFFA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5565776"/>
            <a:ext cx="1646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281" name="Rectangle 65">
            <a:extLst>
              <a:ext uri="{FF2B5EF4-FFF2-40B4-BE49-F238E27FC236}">
                <a16:creationId xmlns:a16="http://schemas.microsoft.com/office/drawing/2014/main" id="{C51C0DBD-11AE-44EF-A395-6DAF689DB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565776"/>
            <a:ext cx="1646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280" name="Rectangle 64">
            <a:extLst>
              <a:ext uri="{FF2B5EF4-FFF2-40B4-BE49-F238E27FC236}">
                <a16:creationId xmlns:a16="http://schemas.microsoft.com/office/drawing/2014/main" id="{D7E74218-4922-4DC9-AD3C-D53E573DB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5565776"/>
            <a:ext cx="1644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85" name="Rectangle 63">
            <a:extLst>
              <a:ext uri="{FF2B5EF4-FFF2-40B4-BE49-F238E27FC236}">
                <a16:creationId xmlns:a16="http://schemas.microsoft.com/office/drawing/2014/main" id="{9C38BD39-6959-4A63-B7D7-F1DE9549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5565776"/>
            <a:ext cx="1646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86" name="Rectangle 62">
            <a:extLst>
              <a:ext uri="{FF2B5EF4-FFF2-40B4-BE49-F238E27FC236}">
                <a16:creationId xmlns:a16="http://schemas.microsoft.com/office/drawing/2014/main" id="{26D0D271-0B32-4BE9-80B9-04DF3CC7A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65776"/>
            <a:ext cx="16462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Cone</a:t>
            </a:r>
          </a:p>
        </p:txBody>
      </p:sp>
      <p:sp>
        <p:nvSpPr>
          <p:cNvPr id="9277" name="Rectangle 61">
            <a:extLst>
              <a:ext uri="{FF2B5EF4-FFF2-40B4-BE49-F238E27FC236}">
                <a16:creationId xmlns:a16="http://schemas.microsoft.com/office/drawing/2014/main" id="{4D9030B4-C2A8-44D7-BEAD-1B2DC9817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5213351"/>
            <a:ext cx="16462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9276" name="Rectangle 60">
            <a:extLst>
              <a:ext uri="{FF2B5EF4-FFF2-40B4-BE49-F238E27FC236}">
                <a16:creationId xmlns:a16="http://schemas.microsoft.com/office/drawing/2014/main" id="{0F58D2A8-6473-49E5-BDAC-AC6B9BD2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213351"/>
            <a:ext cx="16462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275" name="Rectangle 59">
            <a:extLst>
              <a:ext uri="{FF2B5EF4-FFF2-40B4-BE49-F238E27FC236}">
                <a16:creationId xmlns:a16="http://schemas.microsoft.com/office/drawing/2014/main" id="{02BBF7CE-B7C9-4C08-A60E-91E50660D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5213351"/>
            <a:ext cx="1644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190" name="Rectangle 58">
            <a:extLst>
              <a:ext uri="{FF2B5EF4-FFF2-40B4-BE49-F238E27FC236}">
                <a16:creationId xmlns:a16="http://schemas.microsoft.com/office/drawing/2014/main" id="{A2269D29-276E-4609-8A0E-911FCD02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5213351"/>
            <a:ext cx="16462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91" name="Rectangle 57">
            <a:extLst>
              <a:ext uri="{FF2B5EF4-FFF2-40B4-BE49-F238E27FC236}">
                <a16:creationId xmlns:a16="http://schemas.microsoft.com/office/drawing/2014/main" id="{A41324E0-CA92-4CDA-A2A1-2A34DB54D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213351"/>
            <a:ext cx="16462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Cylinder</a:t>
            </a:r>
          </a:p>
        </p:txBody>
      </p:sp>
      <p:sp>
        <p:nvSpPr>
          <p:cNvPr id="9272" name="Rectangle 56">
            <a:extLst>
              <a:ext uri="{FF2B5EF4-FFF2-40B4-BE49-F238E27FC236}">
                <a16:creationId xmlns:a16="http://schemas.microsoft.com/office/drawing/2014/main" id="{37533DE5-1FB2-401D-8366-3A6E8277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4857750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271" name="Rectangle 55">
            <a:extLst>
              <a:ext uri="{FF2B5EF4-FFF2-40B4-BE49-F238E27FC236}">
                <a16:creationId xmlns:a16="http://schemas.microsoft.com/office/drawing/2014/main" id="{C7180917-1C3A-426A-93C6-75E6B55F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4857750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9270" name="Rectangle 54">
            <a:extLst>
              <a:ext uri="{FF2B5EF4-FFF2-40B4-BE49-F238E27FC236}">
                <a16:creationId xmlns:a16="http://schemas.microsoft.com/office/drawing/2014/main" id="{0677A392-994E-4953-8305-7BB2AE0C1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4857750"/>
            <a:ext cx="16446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7195" name="Rectangle 53">
            <a:extLst>
              <a:ext uri="{FF2B5EF4-FFF2-40B4-BE49-F238E27FC236}">
                <a16:creationId xmlns:a16="http://schemas.microsoft.com/office/drawing/2014/main" id="{FF636EBA-DB9F-489C-80BF-A8254D13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4857750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196" name="Rectangle 52">
            <a:extLst>
              <a:ext uri="{FF2B5EF4-FFF2-40B4-BE49-F238E27FC236}">
                <a16:creationId xmlns:a16="http://schemas.microsoft.com/office/drawing/2014/main" id="{BA6F262E-5882-4A7A-AE5E-C0BA19C2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57750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Hexagonal Prism</a:t>
            </a:r>
          </a:p>
        </p:txBody>
      </p:sp>
      <p:sp>
        <p:nvSpPr>
          <p:cNvPr id="9267" name="Rectangle 51">
            <a:extLst>
              <a:ext uri="{FF2B5EF4-FFF2-40B4-BE49-F238E27FC236}">
                <a16:creationId xmlns:a16="http://schemas.microsoft.com/office/drawing/2014/main" id="{4CB1C7F7-EDD9-4F77-AD54-2CB57F528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4503738"/>
            <a:ext cx="16462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266" name="Rectangle 50">
            <a:extLst>
              <a:ext uri="{FF2B5EF4-FFF2-40B4-BE49-F238E27FC236}">
                <a16:creationId xmlns:a16="http://schemas.microsoft.com/office/drawing/2014/main" id="{E6D07C2E-D2E3-4F45-ADF3-76EE8E29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4503738"/>
            <a:ext cx="16462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9265" name="Rectangle 49">
            <a:extLst>
              <a:ext uri="{FF2B5EF4-FFF2-40B4-BE49-F238E27FC236}">
                <a16:creationId xmlns:a16="http://schemas.microsoft.com/office/drawing/2014/main" id="{E96C8BAE-6C3F-4DDA-8A0B-CA73F3475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4503738"/>
            <a:ext cx="16446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200" name="Rectangle 48">
            <a:extLst>
              <a:ext uri="{FF2B5EF4-FFF2-40B4-BE49-F238E27FC236}">
                <a16:creationId xmlns:a16="http://schemas.microsoft.com/office/drawing/2014/main" id="{AF02F8D1-632B-4F3F-B385-9858716CF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4503738"/>
            <a:ext cx="16462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01" name="Rectangle 47">
            <a:extLst>
              <a:ext uri="{FF2B5EF4-FFF2-40B4-BE49-F238E27FC236}">
                <a16:creationId xmlns:a16="http://schemas.microsoft.com/office/drawing/2014/main" id="{2EDA5747-53DA-4908-8404-7B718886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503738"/>
            <a:ext cx="16462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Triangular Prism</a:t>
            </a:r>
          </a:p>
        </p:txBody>
      </p:sp>
      <p:sp>
        <p:nvSpPr>
          <p:cNvPr id="9262" name="Rectangle 46">
            <a:extLst>
              <a:ext uri="{FF2B5EF4-FFF2-40B4-BE49-F238E27FC236}">
                <a16:creationId xmlns:a16="http://schemas.microsoft.com/office/drawing/2014/main" id="{2853FCB2-88E6-453D-B160-B91BDFCDF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4027488"/>
            <a:ext cx="1646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261" name="Rectangle 45">
            <a:extLst>
              <a:ext uri="{FF2B5EF4-FFF2-40B4-BE49-F238E27FC236}">
                <a16:creationId xmlns:a16="http://schemas.microsoft.com/office/drawing/2014/main" id="{86D911D9-79ED-4592-BF47-384BACC23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4027488"/>
            <a:ext cx="1646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260" name="Rectangle 44">
            <a:extLst>
              <a:ext uri="{FF2B5EF4-FFF2-40B4-BE49-F238E27FC236}">
                <a16:creationId xmlns:a16="http://schemas.microsoft.com/office/drawing/2014/main" id="{14F82C23-D97E-41E5-BB7D-251909F9E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4027488"/>
            <a:ext cx="164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05" name="Rectangle 43">
            <a:extLst>
              <a:ext uri="{FF2B5EF4-FFF2-40B4-BE49-F238E27FC236}">
                <a16:creationId xmlns:a16="http://schemas.microsoft.com/office/drawing/2014/main" id="{7AE70254-95E8-4F42-BB8D-125BFD3ED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4027488"/>
            <a:ext cx="1646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06" name="Rectangle 42">
            <a:extLst>
              <a:ext uri="{FF2B5EF4-FFF2-40B4-BE49-F238E27FC236}">
                <a16:creationId xmlns:a16="http://schemas.microsoft.com/office/drawing/2014/main" id="{B95F5D75-73A3-4981-A2BB-305AB4E7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027488"/>
            <a:ext cx="16462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Pentagonal-based Pyramid</a:t>
            </a:r>
          </a:p>
        </p:txBody>
      </p:sp>
      <p:sp>
        <p:nvSpPr>
          <p:cNvPr id="9257" name="Rectangle 41">
            <a:extLst>
              <a:ext uri="{FF2B5EF4-FFF2-40B4-BE49-F238E27FC236}">
                <a16:creationId xmlns:a16="http://schemas.microsoft.com/office/drawing/2014/main" id="{EB894CEA-3A1F-4455-BB3D-B1C3F3B2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3549650"/>
            <a:ext cx="16462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256" name="Rectangle 40">
            <a:extLst>
              <a:ext uri="{FF2B5EF4-FFF2-40B4-BE49-F238E27FC236}">
                <a16:creationId xmlns:a16="http://schemas.microsoft.com/office/drawing/2014/main" id="{F2D4DD31-0748-4A20-9181-91606FF36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3549650"/>
            <a:ext cx="16462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255" name="Rectangle 39">
            <a:extLst>
              <a:ext uri="{FF2B5EF4-FFF2-40B4-BE49-F238E27FC236}">
                <a16:creationId xmlns:a16="http://schemas.microsoft.com/office/drawing/2014/main" id="{CE37FD32-0BF2-4985-97AD-6D39787D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549650"/>
            <a:ext cx="16446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7210" name="Rectangle 38">
            <a:extLst>
              <a:ext uri="{FF2B5EF4-FFF2-40B4-BE49-F238E27FC236}">
                <a16:creationId xmlns:a16="http://schemas.microsoft.com/office/drawing/2014/main" id="{1BDE7965-63FF-4A49-879E-41804DB3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3549650"/>
            <a:ext cx="16462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11" name="Rectangle 37">
            <a:extLst>
              <a:ext uri="{FF2B5EF4-FFF2-40B4-BE49-F238E27FC236}">
                <a16:creationId xmlns:a16="http://schemas.microsoft.com/office/drawing/2014/main" id="{C989A85C-2A48-4A54-B751-B2BD0C3A8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9650"/>
            <a:ext cx="16462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Square-based Pyramid</a:t>
            </a:r>
          </a:p>
        </p:txBody>
      </p:sp>
      <p:sp>
        <p:nvSpPr>
          <p:cNvPr id="9252" name="Rectangle 36">
            <a:extLst>
              <a:ext uri="{FF2B5EF4-FFF2-40B4-BE49-F238E27FC236}">
                <a16:creationId xmlns:a16="http://schemas.microsoft.com/office/drawing/2014/main" id="{4ABA140A-21CE-476D-80E0-254D1A194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3197226"/>
            <a:ext cx="16462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251" name="Rectangle 35">
            <a:extLst>
              <a:ext uri="{FF2B5EF4-FFF2-40B4-BE49-F238E27FC236}">
                <a16:creationId xmlns:a16="http://schemas.microsoft.com/office/drawing/2014/main" id="{2E549493-8493-403B-B9DE-47C8C555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3197226"/>
            <a:ext cx="16462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9250" name="Rectangle 34">
            <a:extLst>
              <a:ext uri="{FF2B5EF4-FFF2-40B4-BE49-F238E27FC236}">
                <a16:creationId xmlns:a16="http://schemas.microsoft.com/office/drawing/2014/main" id="{8A9FB777-2CFD-491B-8923-21BFF130A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3197226"/>
            <a:ext cx="1644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215" name="Rectangle 33">
            <a:extLst>
              <a:ext uri="{FF2B5EF4-FFF2-40B4-BE49-F238E27FC236}">
                <a16:creationId xmlns:a16="http://schemas.microsoft.com/office/drawing/2014/main" id="{1EAFEFA4-7C4D-4BF9-8C33-5629C958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3197226"/>
            <a:ext cx="16462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16" name="Rectangle 32">
            <a:extLst>
              <a:ext uri="{FF2B5EF4-FFF2-40B4-BE49-F238E27FC236}">
                <a16:creationId xmlns:a16="http://schemas.microsoft.com/office/drawing/2014/main" id="{917C0C04-A406-4247-B62D-C2183345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97226"/>
            <a:ext cx="16462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Tetrahedron</a:t>
            </a:r>
          </a:p>
        </p:txBody>
      </p:sp>
      <p:sp>
        <p:nvSpPr>
          <p:cNvPr id="9247" name="Rectangle 31">
            <a:extLst>
              <a:ext uri="{FF2B5EF4-FFF2-40B4-BE49-F238E27FC236}">
                <a16:creationId xmlns:a16="http://schemas.microsoft.com/office/drawing/2014/main" id="{5BFEC732-6647-4A30-83CC-63617555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2843213"/>
            <a:ext cx="16462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246" name="Rectangle 30">
            <a:extLst>
              <a:ext uri="{FF2B5EF4-FFF2-40B4-BE49-F238E27FC236}">
                <a16:creationId xmlns:a16="http://schemas.microsoft.com/office/drawing/2014/main" id="{2009842B-AA19-4334-98BE-4489146D0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2843213"/>
            <a:ext cx="16462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159EEB90-1C52-4919-9889-B94C561A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2843213"/>
            <a:ext cx="16446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20" name="Rectangle 28">
            <a:extLst>
              <a:ext uri="{FF2B5EF4-FFF2-40B4-BE49-F238E27FC236}">
                <a16:creationId xmlns:a16="http://schemas.microsoft.com/office/drawing/2014/main" id="{67D3940F-8F1A-494D-931E-A1EEB2FD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2843213"/>
            <a:ext cx="1646237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21" name="Rectangle 27">
            <a:extLst>
              <a:ext uri="{FF2B5EF4-FFF2-40B4-BE49-F238E27FC236}">
                <a16:creationId xmlns:a16="http://schemas.microsoft.com/office/drawing/2014/main" id="{20D89DE2-BB68-472C-BA58-D9D00A92C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843213"/>
            <a:ext cx="16462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Cuboid</a:t>
            </a:r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280D1B6D-3B5B-48DA-858A-813E6E9E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2487613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241" name="Rectangle 25">
            <a:extLst>
              <a:ext uri="{FF2B5EF4-FFF2-40B4-BE49-F238E27FC236}">
                <a16:creationId xmlns:a16="http://schemas.microsoft.com/office/drawing/2014/main" id="{05B25C0A-7326-4548-B717-0BD3C36A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2487613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240" name="Rectangle 24">
            <a:extLst>
              <a:ext uri="{FF2B5EF4-FFF2-40B4-BE49-F238E27FC236}">
                <a16:creationId xmlns:a16="http://schemas.microsoft.com/office/drawing/2014/main" id="{4D3C7489-0E12-4DA8-8523-CCF8FDC4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2487613"/>
            <a:ext cx="16446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225" name="Rectangle 23">
            <a:extLst>
              <a:ext uri="{FF2B5EF4-FFF2-40B4-BE49-F238E27FC236}">
                <a16:creationId xmlns:a16="http://schemas.microsoft.com/office/drawing/2014/main" id="{F85E67A7-1E03-4231-8692-4489A02C7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2487613"/>
            <a:ext cx="1646237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7226" name="Rectangle 22">
            <a:extLst>
              <a:ext uri="{FF2B5EF4-FFF2-40B4-BE49-F238E27FC236}">
                <a16:creationId xmlns:a16="http://schemas.microsoft.com/office/drawing/2014/main" id="{A0F8A0EF-6AB3-4E7C-982B-A85F63AF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487613"/>
            <a:ext cx="1646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Cube</a:t>
            </a:r>
          </a:p>
        </p:txBody>
      </p:sp>
      <p:sp>
        <p:nvSpPr>
          <p:cNvPr id="7227" name="Rectangle 21">
            <a:extLst>
              <a:ext uri="{FF2B5EF4-FFF2-40B4-BE49-F238E27FC236}">
                <a16:creationId xmlns:a16="http://schemas.microsoft.com/office/drawing/2014/main" id="{777D59EA-E1A3-4BA8-88AF-4271E3EB6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4" y="2133601"/>
            <a:ext cx="16462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Vertices</a:t>
            </a:r>
          </a:p>
        </p:txBody>
      </p:sp>
      <p:sp>
        <p:nvSpPr>
          <p:cNvPr id="7228" name="Rectangle 20">
            <a:extLst>
              <a:ext uri="{FF2B5EF4-FFF2-40B4-BE49-F238E27FC236}">
                <a16:creationId xmlns:a16="http://schemas.microsoft.com/office/drawing/2014/main" id="{960F5F07-62DD-4D08-A520-62DAF315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2133601"/>
            <a:ext cx="1646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Edges</a:t>
            </a:r>
          </a:p>
        </p:txBody>
      </p:sp>
      <p:sp>
        <p:nvSpPr>
          <p:cNvPr id="7229" name="Rectangle 19">
            <a:extLst>
              <a:ext uri="{FF2B5EF4-FFF2-40B4-BE49-F238E27FC236}">
                <a16:creationId xmlns:a16="http://schemas.microsoft.com/office/drawing/2014/main" id="{F9995CA2-624D-4603-BE4C-2D700FD1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5" y="2133601"/>
            <a:ext cx="164465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Faces</a:t>
            </a:r>
          </a:p>
        </p:txBody>
      </p:sp>
      <p:sp>
        <p:nvSpPr>
          <p:cNvPr id="7230" name="Rectangle 18">
            <a:extLst>
              <a:ext uri="{FF2B5EF4-FFF2-40B4-BE49-F238E27FC236}">
                <a16:creationId xmlns:a16="http://schemas.microsoft.com/office/drawing/2014/main" id="{5C97EA5C-7E2E-48B3-B4E8-DE9D8C329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9" y="2133601"/>
            <a:ext cx="16462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Sketch</a:t>
            </a:r>
          </a:p>
        </p:txBody>
      </p:sp>
      <p:sp>
        <p:nvSpPr>
          <p:cNvPr id="7231" name="Rectangle 17">
            <a:extLst>
              <a:ext uri="{FF2B5EF4-FFF2-40B4-BE49-F238E27FC236}">
                <a16:creationId xmlns:a16="http://schemas.microsoft.com/office/drawing/2014/main" id="{C813B8AF-DBE1-4694-97E6-D0002544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33601"/>
            <a:ext cx="1646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sz="1200" b="1">
                <a:latin typeface="Comic Sans MS" panose="030F0702030302020204" pitchFamily="66" charset="0"/>
              </a:rPr>
              <a:t>Shape</a:t>
            </a:r>
          </a:p>
        </p:txBody>
      </p:sp>
      <p:sp>
        <p:nvSpPr>
          <p:cNvPr id="7232" name="Line 77">
            <a:extLst>
              <a:ext uri="{FF2B5EF4-FFF2-40B4-BE49-F238E27FC236}">
                <a16:creationId xmlns:a16="http://schemas.microsoft.com/office/drawing/2014/main" id="{295A6152-72A2-4DA0-8AA3-69E7B021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1336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3" name="Line 78">
            <a:extLst>
              <a:ext uri="{FF2B5EF4-FFF2-40B4-BE49-F238E27FC236}">
                <a16:creationId xmlns:a16="http://schemas.microsoft.com/office/drawing/2014/main" id="{541C6353-68E3-460C-8BF9-78C2E551D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48761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4" name="Line 79">
            <a:extLst>
              <a:ext uri="{FF2B5EF4-FFF2-40B4-BE49-F238E27FC236}">
                <a16:creationId xmlns:a16="http://schemas.microsoft.com/office/drawing/2014/main" id="{551E68B1-F742-4A56-8082-6C5B3417C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43213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5" name="Line 80">
            <a:extLst>
              <a:ext uri="{FF2B5EF4-FFF2-40B4-BE49-F238E27FC236}">
                <a16:creationId xmlns:a16="http://schemas.microsoft.com/office/drawing/2014/main" id="{E27BA079-A8C2-44E7-83EB-9F2ADDA23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19722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6" name="Line 81">
            <a:extLst>
              <a:ext uri="{FF2B5EF4-FFF2-40B4-BE49-F238E27FC236}">
                <a16:creationId xmlns:a16="http://schemas.microsoft.com/office/drawing/2014/main" id="{61D4B2D7-FD87-44FB-A648-8B18BD5E2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5496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7" name="Line 82">
            <a:extLst>
              <a:ext uri="{FF2B5EF4-FFF2-40B4-BE49-F238E27FC236}">
                <a16:creationId xmlns:a16="http://schemas.microsoft.com/office/drawing/2014/main" id="{340C6882-D1B9-4DE3-894E-D8A063F85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02748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" name="Line 83">
            <a:extLst>
              <a:ext uri="{FF2B5EF4-FFF2-40B4-BE49-F238E27FC236}">
                <a16:creationId xmlns:a16="http://schemas.microsoft.com/office/drawing/2014/main" id="{84ABB16D-800E-4595-9A98-926975845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503738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9" name="Line 84">
            <a:extLst>
              <a:ext uri="{FF2B5EF4-FFF2-40B4-BE49-F238E27FC236}">
                <a16:creationId xmlns:a16="http://schemas.microsoft.com/office/drawing/2014/main" id="{451AEBA7-98AC-4679-83F4-DB4C81BAC3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8577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0" name="Line 85">
            <a:extLst>
              <a:ext uri="{FF2B5EF4-FFF2-40B4-BE49-F238E27FC236}">
                <a16:creationId xmlns:a16="http://schemas.microsoft.com/office/drawing/2014/main" id="{87D29DBA-7245-46D5-A389-B8C666BAA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21335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1" name="Line 86">
            <a:extLst>
              <a:ext uri="{FF2B5EF4-FFF2-40B4-BE49-F238E27FC236}">
                <a16:creationId xmlns:a16="http://schemas.microsoft.com/office/drawing/2014/main" id="{8569436B-6937-46DC-AED3-356BDA4C0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565775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2" name="Line 87">
            <a:extLst>
              <a:ext uri="{FF2B5EF4-FFF2-40B4-BE49-F238E27FC236}">
                <a16:creationId xmlns:a16="http://schemas.microsoft.com/office/drawing/2014/main" id="{570A1B84-5ECB-4982-8E0B-87F7DE4F1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59055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3" name="Line 88">
            <a:extLst>
              <a:ext uri="{FF2B5EF4-FFF2-40B4-BE49-F238E27FC236}">
                <a16:creationId xmlns:a16="http://schemas.microsoft.com/office/drawing/2014/main" id="{1393F1DF-017E-4977-B339-E247BCB40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2611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" name="Line 89">
            <a:extLst>
              <a:ext uri="{FF2B5EF4-FFF2-40B4-BE49-F238E27FC236}">
                <a16:creationId xmlns:a16="http://schemas.microsoft.com/office/drawing/2014/main" id="{2FB99743-8270-42EC-9EF1-28E48C5F4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6615113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" name="Line 90">
            <a:extLst>
              <a:ext uri="{FF2B5EF4-FFF2-40B4-BE49-F238E27FC236}">
                <a16:creationId xmlns:a16="http://schemas.microsoft.com/office/drawing/2014/main" id="{349D8666-0B5B-4009-A410-100E16C3C8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133601"/>
            <a:ext cx="0" cy="44815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6" name="Line 91">
            <a:extLst>
              <a:ext uri="{FF2B5EF4-FFF2-40B4-BE49-F238E27FC236}">
                <a16:creationId xmlns:a16="http://schemas.microsoft.com/office/drawing/2014/main" id="{42E5459C-D6CD-47D6-899C-85610DB84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7438" y="2133601"/>
            <a:ext cx="0" cy="448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7" name="Line 92">
            <a:extLst>
              <a:ext uri="{FF2B5EF4-FFF2-40B4-BE49-F238E27FC236}">
                <a16:creationId xmlns:a16="http://schemas.microsoft.com/office/drawing/2014/main" id="{50007C42-E7F8-4EC0-9BDB-E3BC0E87E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3675" y="2133601"/>
            <a:ext cx="0" cy="448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8" name="Line 93">
            <a:extLst>
              <a:ext uri="{FF2B5EF4-FFF2-40B4-BE49-F238E27FC236}">
                <a16:creationId xmlns:a16="http://schemas.microsoft.com/office/drawing/2014/main" id="{FA1B4B6B-41B8-404D-967D-6BD1F5E6E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8325" y="2133601"/>
            <a:ext cx="0" cy="448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" name="Line 94">
            <a:extLst>
              <a:ext uri="{FF2B5EF4-FFF2-40B4-BE49-F238E27FC236}">
                <a16:creationId xmlns:a16="http://schemas.microsoft.com/office/drawing/2014/main" id="{1FB6D7AD-1029-4142-87AA-5EF2426F5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563" y="2133601"/>
            <a:ext cx="0" cy="4481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" name="Line 95">
            <a:extLst>
              <a:ext uri="{FF2B5EF4-FFF2-40B4-BE49-F238E27FC236}">
                <a16:creationId xmlns:a16="http://schemas.microsoft.com/office/drawing/2014/main" id="{AFF57CCE-70F5-4E7A-B70A-9AD0A99E2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0800" y="2133601"/>
            <a:ext cx="0" cy="44815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19" name="Picture 103" descr="penmtyag">
            <a:extLst>
              <a:ext uri="{FF2B5EF4-FFF2-40B4-BE49-F238E27FC236}">
                <a16:creationId xmlns:a16="http://schemas.microsoft.com/office/drawing/2014/main" id="{5C028E16-CBCE-414E-9D13-B80F51A65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4057650"/>
            <a:ext cx="303212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" name="AutoShape 104">
            <a:extLst>
              <a:ext uri="{FF2B5EF4-FFF2-40B4-BE49-F238E27FC236}">
                <a16:creationId xmlns:a16="http://schemas.microsoft.com/office/drawing/2014/main" id="{D488FFCA-45AC-43CC-8F02-E76EC216B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67200" y="2514600"/>
            <a:ext cx="279400" cy="2794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21" name="AutoShape 105">
            <a:extLst>
              <a:ext uri="{FF2B5EF4-FFF2-40B4-BE49-F238E27FC236}">
                <a16:creationId xmlns:a16="http://schemas.microsoft.com/office/drawing/2014/main" id="{C3F3541E-104F-465E-A9E0-83E56F7E14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4801" y="2895601"/>
            <a:ext cx="549275" cy="258763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322" name="Picture 106" descr="seq_tetra">
            <a:extLst>
              <a:ext uri="{FF2B5EF4-FFF2-40B4-BE49-F238E27FC236}">
                <a16:creationId xmlns:a16="http://schemas.microsoft.com/office/drawing/2014/main" id="{96C794F7-F032-48F2-BDC3-34F99268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227389"/>
            <a:ext cx="3175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3" name="Picture 107" descr="sqpyramid">
            <a:extLst>
              <a:ext uri="{FF2B5EF4-FFF2-40B4-BE49-F238E27FC236}">
                <a16:creationId xmlns:a16="http://schemas.microsoft.com/office/drawing/2014/main" id="{0B8E76B1-1000-4EFC-B951-E961FD45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608389"/>
            <a:ext cx="341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4" name="Picture 108" descr="graphics6">
            <a:extLst>
              <a:ext uri="{FF2B5EF4-FFF2-40B4-BE49-F238E27FC236}">
                <a16:creationId xmlns:a16="http://schemas.microsoft.com/office/drawing/2014/main" id="{302A5C5F-2C29-4B5B-BF82-76097FE9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4541839"/>
            <a:ext cx="4937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5" name="Picture 109" descr="hexagonal_prism">
            <a:extLst>
              <a:ext uri="{FF2B5EF4-FFF2-40B4-BE49-F238E27FC236}">
                <a16:creationId xmlns:a16="http://schemas.microsoft.com/office/drawing/2014/main" id="{8DDDF353-4280-4CB5-934A-F65CA48F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4902200"/>
            <a:ext cx="487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6" name="Picture 110" descr="Area-of-a-Cylinder">
            <a:extLst>
              <a:ext uri="{FF2B5EF4-FFF2-40B4-BE49-F238E27FC236}">
                <a16:creationId xmlns:a16="http://schemas.microsoft.com/office/drawing/2014/main" id="{4AA1795F-1967-42A3-B2D9-A384F750E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5246688"/>
            <a:ext cx="4254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31" name="Group 115">
            <a:extLst>
              <a:ext uri="{FF2B5EF4-FFF2-40B4-BE49-F238E27FC236}">
                <a16:creationId xmlns:a16="http://schemas.microsoft.com/office/drawing/2014/main" id="{709CEBF5-A2A0-4D4F-AAC6-B4EABE2C79FD}"/>
              </a:ext>
            </a:extLst>
          </p:cNvPr>
          <p:cNvGrpSpPr>
            <a:grpSpLocks/>
          </p:cNvGrpSpPr>
          <p:nvPr/>
        </p:nvGrpSpPr>
        <p:grpSpPr bwMode="auto">
          <a:xfrm>
            <a:off x="4294189" y="5984875"/>
            <a:ext cx="236537" cy="209550"/>
            <a:chOff x="3088" y="3532"/>
            <a:chExt cx="232" cy="224"/>
          </a:xfrm>
        </p:grpSpPr>
        <p:sp>
          <p:nvSpPr>
            <p:cNvPr id="7283" name="Oval 112">
              <a:extLst>
                <a:ext uri="{FF2B5EF4-FFF2-40B4-BE49-F238E27FC236}">
                  <a16:creationId xmlns:a16="http://schemas.microsoft.com/office/drawing/2014/main" id="{73794F46-4A4B-45FB-86D5-0C9B2492A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8" y="3532"/>
              <a:ext cx="232" cy="224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84" name="Arc 113">
              <a:extLst>
                <a:ext uri="{FF2B5EF4-FFF2-40B4-BE49-F238E27FC236}">
                  <a16:creationId xmlns:a16="http://schemas.microsoft.com/office/drawing/2014/main" id="{C4239D1E-8A2C-4CFD-AB72-7E67FC2C21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097" y="3634"/>
              <a:ext cx="216" cy="66"/>
            </a:xfrm>
            <a:custGeom>
              <a:avLst/>
              <a:gdLst>
                <a:gd name="T0" fmla="*/ 0 w 43200"/>
                <a:gd name="T1" fmla="*/ 0 h 22000"/>
                <a:gd name="T2" fmla="*/ 1 w 43200"/>
                <a:gd name="T3" fmla="*/ 0 h 22000"/>
                <a:gd name="T4" fmla="*/ 1 w 43200"/>
                <a:gd name="T5" fmla="*/ 0 h 22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000" fill="none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000" stroke="0" extrusionOk="0">
                  <a:moveTo>
                    <a:pt x="3" y="22000"/>
                  </a:moveTo>
                  <a:cubicBezTo>
                    <a:pt x="1" y="21866"/>
                    <a:pt x="0" y="2173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3" y="220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330" name="Picture 114" descr="frustum">
            <a:extLst>
              <a:ext uri="{FF2B5EF4-FFF2-40B4-BE49-F238E27FC236}">
                <a16:creationId xmlns:a16="http://schemas.microsoft.com/office/drawing/2014/main" id="{8D543C52-4408-4BEB-B385-4CFB9694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6311901"/>
            <a:ext cx="37465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2" name="Line 116">
            <a:extLst>
              <a:ext uri="{FF2B5EF4-FFF2-40B4-BE49-F238E27FC236}">
                <a16:creationId xmlns:a16="http://schemas.microsoft.com/office/drawing/2014/main" id="{0973F1B1-4F84-473C-9011-83819A916E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350" y="3619500"/>
            <a:ext cx="5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3" name="Line 117">
            <a:extLst>
              <a:ext uri="{FF2B5EF4-FFF2-40B4-BE49-F238E27FC236}">
                <a16:creationId xmlns:a16="http://schemas.microsoft.com/office/drawing/2014/main" id="{FE99F0FA-A372-4C17-999D-12D17BBEB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5150" y="3619500"/>
            <a:ext cx="15240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4" name="Line 118">
            <a:extLst>
              <a:ext uri="{FF2B5EF4-FFF2-40B4-BE49-F238E27FC236}">
                <a16:creationId xmlns:a16="http://schemas.microsoft.com/office/drawing/2014/main" id="{1E1692D3-A384-43BE-863B-E94CE3202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350" y="3841750"/>
            <a:ext cx="20955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5" name="Line 119">
            <a:extLst>
              <a:ext uri="{FF2B5EF4-FFF2-40B4-BE49-F238E27FC236}">
                <a16:creationId xmlns:a16="http://schemas.microsoft.com/office/drawing/2014/main" id="{9EF2C2F5-1D25-4DB6-ACDA-570A90EB6F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0050" y="3619500"/>
            <a:ext cx="1714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6" name="Line 120">
            <a:extLst>
              <a:ext uri="{FF2B5EF4-FFF2-40B4-BE49-F238E27FC236}">
                <a16:creationId xmlns:a16="http://schemas.microsoft.com/office/drawing/2014/main" id="{CDC9EC22-2857-451D-879D-D28DA67303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0050" y="3848100"/>
            <a:ext cx="1079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7" name="Line 121">
            <a:extLst>
              <a:ext uri="{FF2B5EF4-FFF2-40B4-BE49-F238E27FC236}">
                <a16:creationId xmlns:a16="http://schemas.microsoft.com/office/drawing/2014/main" id="{261D1F2A-E421-416A-BEE1-EA7C36D6A0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75150" y="3625850"/>
            <a:ext cx="50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8" name="Line 122">
            <a:extLst>
              <a:ext uri="{FF2B5EF4-FFF2-40B4-BE49-F238E27FC236}">
                <a16:creationId xmlns:a16="http://schemas.microsoft.com/office/drawing/2014/main" id="{93B3C060-8E73-4B3A-8B4F-10A41D74A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3700" y="3765550"/>
            <a:ext cx="2159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39" name="Line 123">
            <a:extLst>
              <a:ext uri="{FF2B5EF4-FFF2-40B4-BE49-F238E27FC236}">
                <a16:creationId xmlns:a16="http://schemas.microsoft.com/office/drawing/2014/main" id="{ADC92715-291C-415C-88C5-9C3615DAF42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3250" y="3765550"/>
            <a:ext cx="10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0" name="Oval 124">
            <a:extLst>
              <a:ext uri="{FF2B5EF4-FFF2-40B4-BE49-F238E27FC236}">
                <a16:creationId xmlns:a16="http://schemas.microsoft.com/office/drawing/2014/main" id="{23106945-383C-4CCE-8564-27DB3F8D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4688" y="5302250"/>
            <a:ext cx="42862" cy="17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41" name="Oval 125">
            <a:extLst>
              <a:ext uri="{FF2B5EF4-FFF2-40B4-BE49-F238E27FC236}">
                <a16:creationId xmlns:a16="http://schemas.microsoft.com/office/drawing/2014/main" id="{1A725F0B-D1C2-44F7-A93B-F6A9A0B42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6" y="5303838"/>
            <a:ext cx="42863" cy="177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42" name="Line 126">
            <a:extLst>
              <a:ext uri="{FF2B5EF4-FFF2-40B4-BE49-F238E27FC236}">
                <a16:creationId xmlns:a16="http://schemas.microsoft.com/office/drawing/2014/main" id="{86DD95A9-1592-4867-9088-282EA9591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5480050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3" name="Line 127">
            <a:extLst>
              <a:ext uri="{FF2B5EF4-FFF2-40B4-BE49-F238E27FC236}">
                <a16:creationId xmlns:a16="http://schemas.microsoft.com/office/drawing/2014/main" id="{7B81E49B-AE2C-4D3B-B602-37D2A843A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988" y="5303838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4" name="Line 128">
            <a:extLst>
              <a:ext uri="{FF2B5EF4-FFF2-40B4-BE49-F238E27FC236}">
                <a16:creationId xmlns:a16="http://schemas.microsoft.com/office/drawing/2014/main" id="{49EFE490-1D96-4C33-8422-371BFD189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6264" y="3457575"/>
            <a:ext cx="1666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5" name="Line 129">
            <a:extLst>
              <a:ext uri="{FF2B5EF4-FFF2-40B4-BE49-F238E27FC236}">
                <a16:creationId xmlns:a16="http://schemas.microsoft.com/office/drawing/2014/main" id="{1867519E-51C4-4BB1-9F59-D96A1B08A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2439" y="3243263"/>
            <a:ext cx="14763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6" name="Line 130">
            <a:extLst>
              <a:ext uri="{FF2B5EF4-FFF2-40B4-BE49-F238E27FC236}">
                <a16:creationId xmlns:a16="http://schemas.microsoft.com/office/drawing/2014/main" id="{F29D77BE-2C2F-46B6-A038-D3C2ED66E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6" y="3243263"/>
            <a:ext cx="1428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7" name="Line 131">
            <a:extLst>
              <a:ext uri="{FF2B5EF4-FFF2-40B4-BE49-F238E27FC236}">
                <a16:creationId xmlns:a16="http://schemas.microsoft.com/office/drawing/2014/main" id="{6FCD6FC3-83C1-48CB-8310-A73EA04748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1025" y="3243264"/>
            <a:ext cx="19050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8" name="Line 132">
            <a:extLst>
              <a:ext uri="{FF2B5EF4-FFF2-40B4-BE49-F238E27FC236}">
                <a16:creationId xmlns:a16="http://schemas.microsoft.com/office/drawing/2014/main" id="{9B80D7F6-0760-4776-BCFD-7B3BB13281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2438" y="3452813"/>
            <a:ext cx="119062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49" name="Line 133">
            <a:extLst>
              <a:ext uri="{FF2B5EF4-FFF2-40B4-BE49-F238E27FC236}">
                <a16:creationId xmlns:a16="http://schemas.microsoft.com/office/drawing/2014/main" id="{A3E17B5B-B275-44F9-A14D-5023A633D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448051"/>
            <a:ext cx="2809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0" name="Oval 134">
            <a:extLst>
              <a:ext uri="{FF2B5EF4-FFF2-40B4-BE49-F238E27FC236}">
                <a16:creationId xmlns:a16="http://schemas.microsoft.com/office/drawing/2014/main" id="{BD461DCB-EF73-4C4B-A329-9F65177D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6" y="5772150"/>
            <a:ext cx="233363" cy="88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51" name="Line 135">
            <a:extLst>
              <a:ext uri="{FF2B5EF4-FFF2-40B4-BE49-F238E27FC236}">
                <a16:creationId xmlns:a16="http://schemas.microsoft.com/office/drawing/2014/main" id="{DF5A0BEE-F17A-4A1E-8CA5-2470C54A28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6725" y="5619750"/>
            <a:ext cx="1143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52" name="Line 136">
            <a:extLst>
              <a:ext uri="{FF2B5EF4-FFF2-40B4-BE49-F238E27FC236}">
                <a16:creationId xmlns:a16="http://schemas.microsoft.com/office/drawing/2014/main" id="{F85DA7C9-C0B1-41F1-9436-0B807980BF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9439" y="5622925"/>
            <a:ext cx="12382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2" grpId="0"/>
      <p:bldP spid="9291" grpId="0"/>
      <p:bldP spid="9290" grpId="0"/>
      <p:bldP spid="9287" grpId="0"/>
      <p:bldP spid="9286" grpId="0"/>
      <p:bldP spid="9285" grpId="0"/>
      <p:bldP spid="9282" grpId="0"/>
      <p:bldP spid="9281" grpId="0"/>
      <p:bldP spid="9280" grpId="0"/>
      <p:bldP spid="9277" grpId="0"/>
      <p:bldP spid="9276" grpId="0"/>
      <p:bldP spid="9275" grpId="0"/>
      <p:bldP spid="9272" grpId="0"/>
      <p:bldP spid="9271" grpId="0"/>
      <p:bldP spid="9270" grpId="0"/>
      <p:bldP spid="9267" grpId="0"/>
      <p:bldP spid="9266" grpId="0"/>
      <p:bldP spid="9265" grpId="0"/>
      <p:bldP spid="9262" grpId="0"/>
      <p:bldP spid="9261" grpId="0"/>
      <p:bldP spid="9260" grpId="0"/>
      <p:bldP spid="9257" grpId="0"/>
      <p:bldP spid="9256" grpId="0"/>
      <p:bldP spid="9255" grpId="0"/>
      <p:bldP spid="9252" grpId="0"/>
      <p:bldP spid="9251" grpId="0"/>
      <p:bldP spid="9250" grpId="0"/>
      <p:bldP spid="9247" grpId="0"/>
      <p:bldP spid="9246" grpId="0"/>
      <p:bldP spid="9245" grpId="0"/>
      <p:bldP spid="9242" grpId="0"/>
      <p:bldP spid="9241" grpId="0"/>
      <p:bldP spid="9240" grpId="0"/>
      <p:bldP spid="9320" grpId="0" animBg="1"/>
      <p:bldP spid="9321" grpId="0" animBg="1"/>
      <p:bldP spid="9340" grpId="0" animBg="1"/>
      <p:bldP spid="9341" grpId="0" animBg="1"/>
      <p:bldP spid="935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1DC070C-055D-4188-B593-DC8606470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Plenary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ADA418FD-D30F-4E75-8563-2DB061C8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932" y="1352713"/>
            <a:ext cx="8069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What is the link between Faces , Edges and Vertices in the </a:t>
            </a:r>
            <a:r>
              <a:rPr lang="en-GB" altLang="en-US" b="1" u="sng">
                <a:latin typeface="Comic Sans MS" panose="030F0702030302020204" pitchFamily="66" charset="0"/>
              </a:rPr>
              <a:t>Polyhedra</a:t>
            </a:r>
            <a:r>
              <a:rPr lang="en-GB" altLang="en-US">
                <a:latin typeface="Comic Sans MS" panose="030F0702030302020204" pitchFamily="66" charset="0"/>
              </a:rPr>
              <a:t>?</a:t>
            </a:r>
          </a:p>
        </p:txBody>
      </p:sp>
      <p:graphicFrame>
        <p:nvGraphicFramePr>
          <p:cNvPr id="12469" name="Group 181">
            <a:extLst>
              <a:ext uri="{FF2B5EF4-FFF2-40B4-BE49-F238E27FC236}">
                <a16:creationId xmlns:a16="http://schemas.microsoft.com/office/drawing/2014/main" id="{8DCCEEBE-24B3-44B5-A39A-6C320C615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776116"/>
              </p:ext>
            </p:extLst>
          </p:nvPr>
        </p:nvGraphicFramePr>
        <p:xfrm>
          <a:off x="1523207" y="1895638"/>
          <a:ext cx="8601075" cy="2956254"/>
        </p:xfrm>
        <a:graphic>
          <a:graphicData uri="http://schemas.openxmlformats.org/drawingml/2006/table">
            <a:tbl>
              <a:tblPr/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Shape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Faces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Edges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Vertices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Cube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Cuboid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Tetrahedron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Square-based Pyramid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Pentagonal-based Pyramid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Triangular Prism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Hexagonal Prism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Frustum</a:t>
                      </a:r>
                    </a:p>
                  </a:txBody>
                  <a:tcPr marT="45703" marB="4570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03" marB="457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470" name="Object 182">
            <a:extLst>
              <a:ext uri="{FF2B5EF4-FFF2-40B4-BE49-F238E27FC236}">
                <a16:creationId xmlns:a16="http://schemas.microsoft.com/office/drawing/2014/main" id="{2745A293-D336-4343-910D-097501ACB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314447"/>
              </p:ext>
            </p:extLst>
          </p:nvPr>
        </p:nvGraphicFramePr>
        <p:xfrm>
          <a:off x="1515270" y="5013488"/>
          <a:ext cx="35639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790700" imgH="203200" progId="Equation.DSMT4">
                  <p:embed/>
                </p:oleObj>
              </mc:Choice>
              <mc:Fallback>
                <p:oleObj name="Equation" r:id="rId3" imgW="1790700" imgH="203200" progId="Equation.DSMT4">
                  <p:embed/>
                  <p:pic>
                    <p:nvPicPr>
                      <p:cNvPr id="12470" name="Object 182">
                        <a:extLst>
                          <a:ext uri="{FF2B5EF4-FFF2-40B4-BE49-F238E27FC236}">
                            <a16:creationId xmlns:a16="http://schemas.microsoft.com/office/drawing/2014/main" id="{2745A293-D336-4343-910D-097501ACB0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270" y="5013488"/>
                        <a:ext cx="35639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1" name="Object 183">
            <a:extLst>
              <a:ext uri="{FF2B5EF4-FFF2-40B4-BE49-F238E27FC236}">
                <a16:creationId xmlns:a16="http://schemas.microsoft.com/office/drawing/2014/main" id="{4CD053C4-1496-4D8F-9672-4457E246D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10812"/>
              </p:ext>
            </p:extLst>
          </p:nvPr>
        </p:nvGraphicFramePr>
        <p:xfrm>
          <a:off x="1924844" y="5804486"/>
          <a:ext cx="16430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825142" imgH="177723" progId="Equation.DSMT4">
                  <p:embed/>
                </p:oleObj>
              </mc:Choice>
              <mc:Fallback>
                <p:oleObj name="Equation" r:id="rId5" imgW="825142" imgH="177723" progId="Equation.DSMT4">
                  <p:embed/>
                  <p:pic>
                    <p:nvPicPr>
                      <p:cNvPr id="12471" name="Object 183">
                        <a:extLst>
                          <a:ext uri="{FF2B5EF4-FFF2-40B4-BE49-F238E27FC236}">
                            <a16:creationId xmlns:a16="http://schemas.microsoft.com/office/drawing/2014/main" id="{4CD053C4-1496-4D8F-9672-4457E246D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844" y="5804486"/>
                        <a:ext cx="16430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3" name="Object 185">
            <a:extLst>
              <a:ext uri="{FF2B5EF4-FFF2-40B4-BE49-F238E27FC236}">
                <a16:creationId xmlns:a16="http://schemas.microsoft.com/office/drawing/2014/main" id="{C3D5DC95-3EDA-4093-917A-9CD66D4322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31432"/>
              </p:ext>
            </p:extLst>
          </p:nvPr>
        </p:nvGraphicFramePr>
        <p:xfrm>
          <a:off x="5091906" y="5767973"/>
          <a:ext cx="14922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748975" imgH="177723" progId="Equation.DSMT4">
                  <p:embed/>
                </p:oleObj>
              </mc:Choice>
              <mc:Fallback>
                <p:oleObj name="Equation" r:id="rId7" imgW="748975" imgH="177723" progId="Equation.DSMT4">
                  <p:embed/>
                  <p:pic>
                    <p:nvPicPr>
                      <p:cNvPr id="12473" name="Object 185">
                        <a:extLst>
                          <a:ext uri="{FF2B5EF4-FFF2-40B4-BE49-F238E27FC236}">
                            <a16:creationId xmlns:a16="http://schemas.microsoft.com/office/drawing/2014/main" id="{C3D5DC95-3EDA-4093-917A-9CD66D432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906" y="5767973"/>
                        <a:ext cx="14922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74" name="Object 186">
            <a:extLst>
              <a:ext uri="{FF2B5EF4-FFF2-40B4-BE49-F238E27FC236}">
                <a16:creationId xmlns:a16="http://schemas.microsoft.com/office/drawing/2014/main" id="{6601E6E8-D2C8-406C-8D7C-E2B2B95016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64642"/>
              </p:ext>
            </p:extLst>
          </p:nvPr>
        </p:nvGraphicFramePr>
        <p:xfrm>
          <a:off x="8044656" y="5767973"/>
          <a:ext cx="174466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9" imgW="875920" imgH="177723" progId="Equation.DSMT4">
                  <p:embed/>
                </p:oleObj>
              </mc:Choice>
              <mc:Fallback>
                <p:oleObj name="Equation" r:id="rId9" imgW="875920" imgH="177723" progId="Equation.DSMT4">
                  <p:embed/>
                  <p:pic>
                    <p:nvPicPr>
                      <p:cNvPr id="12474" name="Object 186">
                        <a:extLst>
                          <a:ext uri="{FF2B5EF4-FFF2-40B4-BE49-F238E27FC236}">
                            <a16:creationId xmlns:a16="http://schemas.microsoft.com/office/drawing/2014/main" id="{6601E6E8-D2C8-406C-8D7C-E2B2B95016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4656" y="5767973"/>
                        <a:ext cx="1744662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75" name="Text Box 187">
            <a:extLst>
              <a:ext uri="{FF2B5EF4-FFF2-40B4-BE49-F238E27FC236}">
                <a16:creationId xmlns:a16="http://schemas.microsoft.com/office/drawing/2014/main" id="{4C99AB72-34A2-40B9-A4FE-34F2008D0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693" y="544412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>
                <a:latin typeface="Comic Sans MS" panose="030F0702030302020204" pitchFamily="66" charset="0"/>
              </a:rPr>
              <a:t>Cube</a:t>
            </a:r>
          </a:p>
        </p:txBody>
      </p:sp>
      <p:sp>
        <p:nvSpPr>
          <p:cNvPr id="12476" name="Text Box 188">
            <a:extLst>
              <a:ext uri="{FF2B5EF4-FFF2-40B4-BE49-F238E27FC236}">
                <a16:creationId xmlns:a16="http://schemas.microsoft.com/office/drawing/2014/main" id="{D1BB0E29-296B-437A-A27F-EFA158F1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207" y="5444123"/>
            <a:ext cx="2700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>
                <a:latin typeface="Comic Sans MS" panose="030F0702030302020204" pitchFamily="66" charset="0"/>
              </a:rPr>
              <a:t>Square-based Pyramid</a:t>
            </a:r>
          </a:p>
        </p:txBody>
      </p:sp>
      <p:sp>
        <p:nvSpPr>
          <p:cNvPr id="12477" name="Text Box 189">
            <a:extLst>
              <a:ext uri="{FF2B5EF4-FFF2-40B4-BE49-F238E27FC236}">
                <a16:creationId xmlns:a16="http://schemas.microsoft.com/office/drawing/2014/main" id="{BAD78629-D9AB-442F-BFC0-F4119478B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418" y="5444123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u="sng">
                <a:latin typeface="Comic Sans MS" panose="030F0702030302020204" pitchFamily="66" charset="0"/>
              </a:rPr>
              <a:t>Hexagonal Prism</a:t>
            </a:r>
          </a:p>
        </p:txBody>
      </p:sp>
      <p:sp>
        <p:nvSpPr>
          <p:cNvPr id="12478" name="Rectangle 190">
            <a:extLst>
              <a:ext uri="{FF2B5EF4-FFF2-40B4-BE49-F238E27FC236}">
                <a16:creationId xmlns:a16="http://schemas.microsoft.com/office/drawing/2014/main" id="{77FD3662-7EF4-4D92-B86D-B3A1A04E5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219" y="2205201"/>
            <a:ext cx="5688012" cy="2873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79" name="Rectangle 191">
            <a:extLst>
              <a:ext uri="{FF2B5EF4-FFF2-40B4-BE49-F238E27FC236}">
                <a16:creationId xmlns:a16="http://schemas.microsoft.com/office/drawing/2014/main" id="{1F6748D7-889A-4116-9CD5-FC45F4FC4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219" y="3105312"/>
            <a:ext cx="5688012" cy="3238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80" name="Rectangle 192">
            <a:extLst>
              <a:ext uri="{FF2B5EF4-FFF2-40B4-BE49-F238E27FC236}">
                <a16:creationId xmlns:a16="http://schemas.microsoft.com/office/drawing/2014/main" id="{89DB7A68-4239-4DE4-AA90-963C2FE8E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7657" y="4221325"/>
            <a:ext cx="5688013" cy="3238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5" grpId="0"/>
      <p:bldP spid="12476" grpId="0"/>
      <p:bldP spid="12477" grpId="0"/>
      <p:bldP spid="12478" grpId="0" animBg="1"/>
      <p:bldP spid="12478" grpId="1" animBg="1"/>
      <p:bldP spid="12479" grpId="0" animBg="1"/>
      <p:bldP spid="12479" grpId="1" animBg="1"/>
      <p:bldP spid="12480" grpId="0" animBg="1"/>
      <p:bldP spid="12480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58CA5C2-7AFE-447A-B75D-33611C1D7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Plenary</a:t>
            </a:r>
          </a:p>
        </p:txBody>
      </p:sp>
      <p:graphicFrame>
        <p:nvGraphicFramePr>
          <p:cNvPr id="9219" name="Object 4">
            <a:extLst>
              <a:ext uri="{FF2B5EF4-FFF2-40B4-BE49-F238E27FC236}">
                <a16:creationId xmlns:a16="http://schemas.microsoft.com/office/drawing/2014/main" id="{417E7954-9919-4F33-BA7F-954D05343E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9" y="1773239"/>
          <a:ext cx="35385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790700" imgH="203200" progId="Equation.DSMT4">
                  <p:embed/>
                </p:oleObj>
              </mc:Choice>
              <mc:Fallback>
                <p:oleObj name="Equation" r:id="rId3" imgW="1790700" imgH="203200" progId="Equation.DSMT4">
                  <p:embed/>
                  <p:pic>
                    <p:nvPicPr>
                      <p:cNvPr id="9219" name="Object 4">
                        <a:extLst>
                          <a:ext uri="{FF2B5EF4-FFF2-40B4-BE49-F238E27FC236}">
                            <a16:creationId xmlns:a16="http://schemas.microsoft.com/office/drawing/2014/main" id="{417E7954-9919-4F33-BA7F-954D05343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9" y="1773239"/>
                        <a:ext cx="353853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C60D3FAE-A635-48B3-A71C-F5A09F3F69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188" y="2205039"/>
          <a:ext cx="17065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863225" imgH="177723" progId="Equation.DSMT4">
                  <p:embed/>
                </p:oleObj>
              </mc:Choice>
              <mc:Fallback>
                <p:oleObj name="Equation" r:id="rId5" imgW="863225" imgH="177723" progId="Equation.DSMT4">
                  <p:embed/>
                  <p:pic>
                    <p:nvPicPr>
                      <p:cNvPr id="14341" name="Object 5">
                        <a:extLst>
                          <a:ext uri="{FF2B5EF4-FFF2-40B4-BE49-F238E27FC236}">
                            <a16:creationId xmlns:a16="http://schemas.microsoft.com/office/drawing/2014/main" id="{C60D3FAE-A635-48B3-A71C-F5A09F3F69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2205039"/>
                        <a:ext cx="17065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>
            <a:extLst>
              <a:ext uri="{FF2B5EF4-FFF2-40B4-BE49-F238E27FC236}">
                <a16:creationId xmlns:a16="http://schemas.microsoft.com/office/drawing/2014/main" id="{6DC735C3-636B-418A-AD08-4859A8050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2205039"/>
          <a:ext cx="1731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875920" imgH="177723" progId="Equation.DSMT4">
                  <p:embed/>
                </p:oleObj>
              </mc:Choice>
              <mc:Fallback>
                <p:oleObj name="Equation" r:id="rId7" imgW="875920" imgH="177723" progId="Equation.DSMT4">
                  <p:embed/>
                  <p:pic>
                    <p:nvPicPr>
                      <p:cNvPr id="14342" name="Object 6">
                        <a:extLst>
                          <a:ext uri="{FF2B5EF4-FFF2-40B4-BE49-F238E27FC236}">
                            <a16:creationId xmlns:a16="http://schemas.microsoft.com/office/drawing/2014/main" id="{6DC735C3-636B-418A-AD08-4859A8050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2205039"/>
                        <a:ext cx="1731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>
            <a:extLst>
              <a:ext uri="{FF2B5EF4-FFF2-40B4-BE49-F238E27FC236}">
                <a16:creationId xmlns:a16="http://schemas.microsoft.com/office/drawing/2014/main" id="{7E1F9766-1B88-4FDE-BD0C-7B049826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2205038"/>
            <a:ext cx="414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906AF55C-4F03-45A7-8A77-21440E870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133600"/>
            <a:ext cx="4176713" cy="5032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187C8B20-7BAE-4013-AFF0-C6DD0373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5" y="2924175"/>
            <a:ext cx="46799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This formula was discovered by Leonhard Euler, a Swiss mathematician considered to be one of the most prolific of all time…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Knowing this formula allowed mathematicians to further investigate the properties of 3D objects.</a:t>
            </a:r>
          </a:p>
          <a:p>
            <a:pPr eaLnBrk="1" hangingPunct="1">
              <a:spcBef>
                <a:spcPct val="50000"/>
              </a:spcBef>
            </a:pPr>
            <a:endParaRPr lang="en-GB" altLang="en-US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</a:rPr>
              <a:t>You can also set people impossible ‘trick’ tasks!</a:t>
            </a:r>
          </a:p>
        </p:txBody>
      </p:sp>
      <p:pic>
        <p:nvPicPr>
          <p:cNvPr id="14346" name="Picture 10" descr="Leonhard Euler">
            <a:extLst>
              <a:ext uri="{FF2B5EF4-FFF2-40B4-BE49-F238E27FC236}">
                <a16:creationId xmlns:a16="http://schemas.microsoft.com/office/drawing/2014/main" id="{3E4872FE-9F44-4685-968C-DE6A3A73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68" y="782967"/>
            <a:ext cx="1958975" cy="24479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1">
            <a:extLst>
              <a:ext uri="{FF2B5EF4-FFF2-40B4-BE49-F238E27FC236}">
                <a16:creationId xmlns:a16="http://schemas.microsoft.com/office/drawing/2014/main" id="{4FC27C30-BAA7-4262-86E1-70A1513DB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306" y="3302328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>
                <a:latin typeface="Comic Sans MS" panose="030F0702030302020204" pitchFamily="66" charset="0"/>
              </a:rPr>
              <a:t>Leonhard Euler (1707-1783)</a:t>
            </a: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EB4A5332-3C2C-4685-8EE1-ADC786EC3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1" y="6165850"/>
            <a:ext cx="35290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448B31D5-FDB5-46F7-940F-2E12D5F2A1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6363" y="5084764"/>
            <a:ext cx="1008062" cy="108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2748F766-4442-4862-891B-0EF84459F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05" y="3878591"/>
            <a:ext cx="27368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“Draw a polyhedron with 5 faces, 8 vertices and 10 edges”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06D1AF7F-2A83-48C5-BC42-E3011E04D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405" y="4742191"/>
            <a:ext cx="27368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>
                <a:solidFill>
                  <a:srgbClr val="FF0000"/>
                </a:solidFill>
                <a:latin typeface="Comic Sans MS" panose="030F0702030302020204" pitchFamily="66" charset="0"/>
              </a:rPr>
              <a:t>This is impossible as the numbers do not fit the formula!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 animBg="1"/>
      <p:bldP spid="14347" grpId="0"/>
      <p:bldP spid="14350" grpId="0"/>
      <p:bldP spid="1435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7A7493-D93A-4AF2-9455-1CBBDC8698C3}"/>
              </a:ext>
            </a:extLst>
          </p:cNvPr>
          <p:cNvSpPr/>
          <p:nvPr/>
        </p:nvSpPr>
        <p:spPr>
          <a:xfrm>
            <a:off x="0" y="-11392"/>
            <a:ext cx="392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Demonstrate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5B2B9-D3E6-49DE-8025-DAB539AB0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1089" b="49632"/>
          <a:stretch/>
        </p:blipFill>
        <p:spPr>
          <a:xfrm>
            <a:off x="1039005" y="3859731"/>
            <a:ext cx="8030349" cy="1468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4B48B-1CF9-4288-BD47-CB5195D68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836"/>
          <a:stretch/>
        </p:blipFill>
        <p:spPr>
          <a:xfrm>
            <a:off x="1045423" y="782518"/>
            <a:ext cx="8579936" cy="3077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9239D4-0C41-4522-991D-93C55E1C6F8B}"/>
              </a:ext>
            </a:extLst>
          </p:cNvPr>
          <p:cNvSpPr txBox="1"/>
          <p:nvPr/>
        </p:nvSpPr>
        <p:spPr>
          <a:xfrm>
            <a:off x="9756808" y="2292445"/>
            <a:ext cx="2435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Name the Shapes</a:t>
            </a:r>
            <a:endParaRPr lang="en-US" sz="2800" b="1" u="sng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A8407-2B61-4FEB-BA17-B728E584199D}"/>
              </a:ext>
            </a:extLst>
          </p:cNvPr>
          <p:cNvSpPr/>
          <p:nvPr/>
        </p:nvSpPr>
        <p:spPr>
          <a:xfrm>
            <a:off x="7828384" y="4693300"/>
            <a:ext cx="746449" cy="76059"/>
          </a:xfrm>
          <a:custGeom>
            <a:avLst/>
            <a:gdLst>
              <a:gd name="connsiteX0" fmla="*/ 0 w 746449"/>
              <a:gd name="connsiteY0" fmla="*/ 9330 h 76059"/>
              <a:gd name="connsiteX1" fmla="*/ 195943 w 746449"/>
              <a:gd name="connsiteY1" fmla="*/ 65314 h 76059"/>
              <a:gd name="connsiteX2" fmla="*/ 382555 w 746449"/>
              <a:gd name="connsiteY2" fmla="*/ 74644 h 76059"/>
              <a:gd name="connsiteX3" fmla="*/ 578498 w 746449"/>
              <a:gd name="connsiteY3" fmla="*/ 46653 h 76059"/>
              <a:gd name="connsiteX4" fmla="*/ 746449 w 746449"/>
              <a:gd name="connsiteY4" fmla="*/ 0 h 7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449" h="76059">
                <a:moveTo>
                  <a:pt x="0" y="9330"/>
                </a:moveTo>
                <a:cubicBezTo>
                  <a:pt x="66092" y="31879"/>
                  <a:pt x="132184" y="54428"/>
                  <a:pt x="195943" y="65314"/>
                </a:cubicBezTo>
                <a:cubicBezTo>
                  <a:pt x="259702" y="76200"/>
                  <a:pt x="318796" y="77754"/>
                  <a:pt x="382555" y="74644"/>
                </a:cubicBezTo>
                <a:cubicBezTo>
                  <a:pt x="446314" y="71534"/>
                  <a:pt x="517849" y="59094"/>
                  <a:pt x="578498" y="46653"/>
                </a:cubicBezTo>
                <a:cubicBezTo>
                  <a:pt x="639147" y="34212"/>
                  <a:pt x="692798" y="17106"/>
                  <a:pt x="746449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08E12-7EC3-46EC-8E7C-594B0E487AB0}"/>
              </a:ext>
            </a:extLst>
          </p:cNvPr>
          <p:cNvSpPr txBox="1"/>
          <p:nvPr/>
        </p:nvSpPr>
        <p:spPr>
          <a:xfrm>
            <a:off x="9293387" y="4230086"/>
            <a:ext cx="2435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Name the shapes and state the number of edges, vertices and faces for each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06057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What shape is this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How many angles and sides does this shape have</a:t>
            </a:r>
            <a:r>
              <a:rPr lang="en-GB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4655840" y="162880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 circle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64008" indent="0">
              <a:buNone/>
            </a:pPr>
            <a:endParaRPr lang="en-GB" dirty="0"/>
          </a:p>
          <a:p>
            <a:endParaRPr lang="en-GB" dirty="0"/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It has only 1 curved side.</a:t>
            </a:r>
          </a:p>
          <a:p>
            <a:r>
              <a:rPr lang="en-GB" dirty="0">
                <a:latin typeface="Comic Sans MS" panose="030F0702030302020204" pitchFamily="66" charset="0"/>
              </a:rPr>
              <a:t>It has no measurable angles on its’ sides.</a:t>
            </a:r>
          </a:p>
        </p:txBody>
      </p:sp>
      <p:sp>
        <p:nvSpPr>
          <p:cNvPr id="5" name="Oval 4"/>
          <p:cNvSpPr/>
          <p:nvPr/>
        </p:nvSpPr>
        <p:spPr>
          <a:xfrm>
            <a:off x="4655840" y="1628800"/>
            <a:ext cx="288032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1422</Words>
  <Application>Microsoft Office PowerPoint</Application>
  <PresentationFormat>Widescreen</PresentationFormat>
  <Paragraphs>558</Paragraphs>
  <Slides>77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 Unicode MS</vt:lpstr>
      <vt:lpstr>Arial</vt:lpstr>
      <vt:lpstr>Bookman Old Style</vt:lpstr>
      <vt:lpstr>Calibri</vt:lpstr>
      <vt:lpstr>Comic Sans MS</vt:lpstr>
      <vt:lpstr>Gill Sans MT</vt:lpstr>
      <vt:lpstr>Wingdings 2</vt:lpstr>
      <vt:lpstr>Office Theme</vt:lpstr>
      <vt:lpstr>Equation</vt:lpstr>
      <vt:lpstr>PowerPoint Presentation</vt:lpstr>
      <vt:lpstr>PowerPoint Presentation</vt:lpstr>
      <vt:lpstr>Names and Properties of Shapes</vt:lpstr>
      <vt:lpstr>PowerPoint Presentation</vt:lpstr>
      <vt:lpstr> 2d Shapes</vt:lpstr>
      <vt:lpstr>How do you know it is a  2d Shape?</vt:lpstr>
      <vt:lpstr>2d means a shape is  ‘2 dimensional’</vt:lpstr>
      <vt:lpstr>What shape is this?</vt:lpstr>
      <vt:lpstr>A circle</vt:lpstr>
      <vt:lpstr>What shape is this?</vt:lpstr>
      <vt:lpstr>A Semi - circle</vt:lpstr>
      <vt:lpstr>There are lots of circular  2d shapes  in our everyday life</vt:lpstr>
      <vt:lpstr>Everyday life circular shapes.</vt:lpstr>
      <vt:lpstr>What is a polygon? </vt:lpstr>
      <vt:lpstr>Polygon</vt:lpstr>
      <vt:lpstr>What shape is this?</vt:lpstr>
      <vt:lpstr>A triangle</vt:lpstr>
      <vt:lpstr>Everyday life  3 sided, triangle shape.</vt:lpstr>
      <vt:lpstr>What shape is this?</vt:lpstr>
      <vt:lpstr>A Square</vt:lpstr>
      <vt:lpstr>What shape is this?</vt:lpstr>
      <vt:lpstr>PowerPoint Presentation</vt:lpstr>
      <vt:lpstr>A rectangle</vt:lpstr>
      <vt:lpstr>Everyday life  4 sided, rectangle shapes.</vt:lpstr>
      <vt:lpstr>What shape is this?</vt:lpstr>
      <vt:lpstr>A Pentagon</vt:lpstr>
      <vt:lpstr>Everyday life  5 sided, Hexagonal shapes.</vt:lpstr>
      <vt:lpstr>What shape is this?</vt:lpstr>
      <vt:lpstr>It is a Hexagon</vt:lpstr>
      <vt:lpstr>Everyday life  6 sided Hexagonal shapes.</vt:lpstr>
      <vt:lpstr>What shape is this?</vt:lpstr>
      <vt:lpstr>It is a Heptagon</vt:lpstr>
      <vt:lpstr>Everyday life  7 sided Heptagonal shapes.</vt:lpstr>
      <vt:lpstr>What shape is this?</vt:lpstr>
      <vt:lpstr>It is a Octagon</vt:lpstr>
      <vt:lpstr>Can you think of any words that start with ‘Oct…..’ that will help remind you that an octagon has 8 sides?</vt:lpstr>
      <vt:lpstr>Octopus </vt:lpstr>
      <vt:lpstr>Everyday life  6 sided Octagonal shapes.</vt:lpstr>
      <vt:lpstr>What shape is this?</vt:lpstr>
      <vt:lpstr>It is a Nonagon</vt:lpstr>
      <vt:lpstr>What shape is this?</vt:lpstr>
      <vt:lpstr>It is a decagon</vt:lpstr>
      <vt:lpstr>  What is a  Quadrilateral shape?</vt:lpstr>
      <vt:lpstr>A quadrilateral shape  has 4 sides.</vt:lpstr>
      <vt:lpstr>PowerPoint Presentation</vt:lpstr>
      <vt:lpstr>Summary of shapes</vt:lpstr>
      <vt:lpstr>PowerPoint Presentation</vt:lpstr>
      <vt:lpstr>What is the difference between a 2D shape and 3D shape?</vt:lpstr>
      <vt:lpstr>CUBE</vt:lpstr>
      <vt:lpstr>PowerPoint Presentation</vt:lpstr>
      <vt:lpstr>CUBOID</vt:lpstr>
      <vt:lpstr>PowerPoint Presentation</vt:lpstr>
      <vt:lpstr>SPHERE</vt:lpstr>
      <vt:lpstr>PowerPoint Presentation</vt:lpstr>
      <vt:lpstr>CONE</vt:lpstr>
      <vt:lpstr>PowerPoint Presentation</vt:lpstr>
      <vt:lpstr>CYLINDER</vt:lpstr>
      <vt:lpstr>PowerPoint Presentation</vt:lpstr>
      <vt:lpstr>SQUARE BASED PYRAMID</vt:lpstr>
      <vt:lpstr>TRIANGULAR PRISM</vt:lpstr>
      <vt:lpstr>How can we describe these shapes?</vt:lpstr>
      <vt:lpstr>We can use words like…</vt:lpstr>
      <vt:lpstr>FACES or SIDES</vt:lpstr>
      <vt:lpstr>EDGES</vt:lpstr>
      <vt:lpstr>CORNERS OR VERTICES</vt:lpstr>
      <vt:lpstr>We can also say what shape the face is.</vt:lpstr>
      <vt:lpstr>Using these words, how could we describe a cube?</vt:lpstr>
      <vt:lpstr>PowerPoint Presentation</vt:lpstr>
      <vt:lpstr>PowerPoint Presentation</vt:lpstr>
      <vt:lpstr>Faces, Edges and Vertices</vt:lpstr>
      <vt:lpstr>Faces, Edges and Vertices</vt:lpstr>
      <vt:lpstr>Faces, Edges and Vertices</vt:lpstr>
      <vt:lpstr>Faces, Edges and Vertices</vt:lpstr>
      <vt:lpstr>Faces, Edges and Vertices</vt:lpstr>
      <vt:lpstr>Plenary</vt:lpstr>
      <vt:lpstr>Plenary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Isabella Piggott</cp:lastModifiedBy>
  <cp:revision>190</cp:revision>
  <dcterms:created xsi:type="dcterms:W3CDTF">2018-09-04T10:33:37Z</dcterms:created>
  <dcterms:modified xsi:type="dcterms:W3CDTF">2020-02-26T21:53:58Z</dcterms:modified>
</cp:coreProperties>
</file>