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41" r:id="rId5"/>
    <p:sldId id="37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976B6-0B4E-481C-8A8A-547B0288D39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9E936-0D0F-47B9-B3A0-DBDF2C8BC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3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Ciliated</a:t>
            </a:r>
            <a:r>
              <a:rPr lang="en-GB" baseline="0" dirty="0"/>
              <a:t> cell: By Esaah6 (Own work) [CC BY-SA 3.0 (https://creativecommons.org/licenses/by-sa/3.0)], via Wikimedia Commons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56BE-79A5-49CC-9B22-79AC758FB46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Ciliated</a:t>
            </a:r>
            <a:r>
              <a:rPr lang="en-GB" baseline="0" dirty="0"/>
              <a:t> cell: By Esaah6 (Own work) [CC BY-SA 3.0 (https://creativecommons.org/licenses/by-sa/3.0)], via Wikimedia Commons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56BE-79A5-49CC-9B22-79AC758FB46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3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5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9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5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20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5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65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7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9B1F-B5D7-40F0-976A-DD66135BB2EB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E1A1-0A83-4CD6-8443-239B8274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ab.concord.org/embeddab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763000" cy="1295400"/>
          </a:xfrm>
          <a:prstGeom prst="roundRect">
            <a:avLst/>
          </a:prstGeom>
          <a:solidFill>
            <a:srgbClr val="CBF5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763000" cy="1295400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omic Sans MS" pitchFamily="66" charset="0"/>
              </a:rPr>
              <a:t>Diffusion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619" y="1666240"/>
            <a:ext cx="678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Do now activity:</a:t>
            </a:r>
          </a:p>
          <a:p>
            <a:endParaRPr lang="en-GB" sz="3600" dirty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What types of substances might need to move in and out of a cell?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Which organelles might be involved with the movement of substances in an out of a cell?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solidFill>
                  <a:srgbClr val="00B050"/>
                </a:solidFill>
                <a:latin typeface="Comic Sans MS" pitchFamily="66" charset="0"/>
              </a:rPr>
              <a:t>What factors might affect how quickly substances move in and out of a cell?</a:t>
            </a:r>
          </a:p>
        </p:txBody>
      </p:sp>
      <p:pic>
        <p:nvPicPr>
          <p:cNvPr id="14338" name="Picture 2" descr="Ink, Water, Water Glass, Liquid, Drip, Flow, Splash"/>
          <p:cNvPicPr>
            <a:picLocks noChangeAspect="1" noChangeArrowheads="1"/>
          </p:cNvPicPr>
          <p:nvPr/>
        </p:nvPicPr>
        <p:blipFill>
          <a:blip r:embed="rId2" cstate="print"/>
          <a:srcRect l="27500" t="10588" r="21667"/>
          <a:stretch>
            <a:fillRect/>
          </a:stretch>
        </p:blipFill>
        <p:spPr bwMode="auto">
          <a:xfrm>
            <a:off x="6918960" y="2961640"/>
            <a:ext cx="1988421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2"/>
            <a:ext cx="8763000" cy="1384995"/>
          </a:xfrm>
          <a:prstGeom prst="rect">
            <a:avLst/>
          </a:prstGeom>
          <a:solidFill>
            <a:srgbClr val="CBF5F4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800" dirty="0">
                <a:latin typeface="Comic Sans MS" pitchFamily="66" charset="0"/>
              </a:rPr>
              <a:t>Temperature also affects the rate of diffusion, how do you think temperature might affect the rate of diffusion?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610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GB" dirty="0">
                <a:hlinkClick r:id="rId2"/>
              </a:rPr>
              <a:t>http://lab.concord.org/embeddable.html#interactives/sam/diffusion/2-temperature.json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1242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In summary, the _________ the temperature the quicker the rate of _________.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This is due to the fact the an increase temperature means the particles are supplied with more _______ energy.  The more energy the particles have, the more they _______ around and will _______ more often. 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This means diffusion will happen much more rapidly.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9144000" cy="523220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>
                <a:latin typeface="Comic Sans MS" pitchFamily="66" charset="0"/>
              </a:rPr>
              <a:t>Key Words</a:t>
            </a:r>
            <a:r>
              <a:rPr lang="en-GB" sz="2800" i="1" dirty="0">
                <a:latin typeface="Comic Sans MS" pitchFamily="66" charset="0"/>
              </a:rPr>
              <a:t>: thermal, collide, higher, diffusion,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In summary, the _________ the temperature the quicker the rate of _________.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This is due to the fact the an increase temperature means the particles are supplied with more _______ energy.  The more energy the particles have, the more they _______ around and will _______ more often. 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This means diffusion will happen much more rapidly.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15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higher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533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diffusion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1600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thermal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00" y="1981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move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2362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collide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4648202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</a:p>
        </p:txBody>
      </p:sp>
      <p:pic>
        <p:nvPicPr>
          <p:cNvPr id="12" name="Picture 11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5830" y="4953000"/>
            <a:ext cx="1734374" cy="1807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dirty="0">
                <a:latin typeface="Comic Sans MS" pitchFamily="66" charset="0"/>
              </a:rPr>
              <a:t>Diffusion in living organisms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Lots of dissolved substances move in and out of your cells, across your cell membrane. These include: oxygen, glucose, carbon dioxide, waste products such as urea.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Individual cells may be adapted to make diffusion easier and more rapid.  Look at the two cells below, how are they adapted for diffusion?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3200402"/>
            <a:ext cx="4724400" cy="3108543"/>
          </a:xfrm>
          <a:prstGeom prst="rect">
            <a:avLst/>
          </a:prstGeom>
          <a:solidFill>
            <a:srgbClr val="CBF5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increased surface area of the cell membrane means the area over which diffusion can take place is increased.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Therefore, the rate of diffusion is increased!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t="23821"/>
          <a:stretch>
            <a:fillRect/>
          </a:stretch>
        </p:blipFill>
        <p:spPr bwMode="auto">
          <a:xfrm>
            <a:off x="685800" y="3276600"/>
            <a:ext cx="2229656" cy="164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mage result for root hair ce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685800" y="5029202"/>
            <a:ext cx="2058144" cy="138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itchFamily="66" charset="0"/>
              </a:rPr>
              <a:t>Plenary: </a:t>
            </a:r>
            <a:r>
              <a:rPr lang="en-GB" sz="3600" dirty="0">
                <a:latin typeface="Comic Sans MS" pitchFamily="66" charset="0"/>
              </a:rPr>
              <a:t>Create 3 quiz questions to test your peers knowledge of diffusion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23821"/>
          <a:stretch>
            <a:fillRect/>
          </a:stretch>
        </p:blipFill>
        <p:spPr bwMode="auto">
          <a:xfrm>
            <a:off x="762000" y="3962400"/>
            <a:ext cx="309764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Ink, Water, Water Glass, Liquid, Drip, Flow, Splash"/>
          <p:cNvPicPr>
            <a:picLocks noChangeAspect="1" noChangeArrowheads="1"/>
          </p:cNvPicPr>
          <p:nvPr/>
        </p:nvPicPr>
        <p:blipFill>
          <a:blip r:embed="rId4" cstate="print"/>
          <a:srcRect l="27500" t="10588" r="21667"/>
          <a:stretch>
            <a:fillRect/>
          </a:stretch>
        </p:blipFill>
        <p:spPr bwMode="auto">
          <a:xfrm>
            <a:off x="6172202" y="2954313"/>
            <a:ext cx="2582779" cy="3217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GOOD PROGRESS: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</a:t>
            </a:r>
            <a:r>
              <a:rPr lang="en-GB" sz="2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understand how diffusion takes place and why it is important to a living organism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OUTSTANDING PROGRESS: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 explain</a:t>
            </a:r>
            <a:r>
              <a:rPr lang="en-GB" sz="2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the factors that affect the rate of diffusion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2"/>
            <a:ext cx="8763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Your cells need to take in substances such as glucose and oxygen for respiration.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They also need to get rid of waste products and chemicals that are needed elsewhere in your body.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610600" cy="1569660"/>
          </a:xfrm>
          <a:prstGeom prst="rect">
            <a:avLst/>
          </a:prstGeom>
          <a:solidFill>
            <a:srgbClr val="CBF5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itchFamily="66" charset="0"/>
              </a:rPr>
              <a:t>Dissolved substances and gases can move in and out of cells, across the cell membrane, by diffusion.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2895600" cy="23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162800" y="1752600"/>
            <a:ext cx="18288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When you have just sprayed perfume, the </a:t>
            </a:r>
            <a:r>
              <a:rPr lang="en-GB" sz="2800" b="1" u="sng" dirty="0">
                <a:latin typeface="Comic Sans MS" pitchFamily="66" charset="0"/>
              </a:rPr>
              <a:t>concentration</a:t>
            </a:r>
            <a:r>
              <a:rPr lang="en-GB" sz="2800" dirty="0">
                <a:latin typeface="Comic Sans MS" pitchFamily="66" charset="0"/>
              </a:rPr>
              <a:t> of perfume particles in that area is very high.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Diffusion is the </a:t>
            </a:r>
            <a:r>
              <a:rPr lang="en-GB" sz="2800" b="1" u="sng" dirty="0">
                <a:latin typeface="Comic Sans MS" pitchFamily="66" charset="0"/>
              </a:rPr>
              <a:t>movement</a:t>
            </a:r>
            <a:r>
              <a:rPr lang="en-GB" sz="2800" dirty="0">
                <a:latin typeface="Comic Sans MS" pitchFamily="66" charset="0"/>
              </a:rPr>
              <a:t> of the  ‘smelly’ particles, through particles of air, to an area where they are at a </a:t>
            </a:r>
            <a:r>
              <a:rPr lang="en-GB" sz="2800" b="1" u="sng" dirty="0">
                <a:latin typeface="Comic Sans MS" pitchFamily="66" charset="0"/>
              </a:rPr>
              <a:t>LOWER</a:t>
            </a:r>
            <a:r>
              <a:rPr lang="en-GB" sz="2800" dirty="0">
                <a:latin typeface="Comic Sans MS" pitchFamily="66" charset="0"/>
              </a:rPr>
              <a:t> concentration. </a:t>
            </a:r>
          </a:p>
        </p:txBody>
      </p:sp>
      <p:pic>
        <p:nvPicPr>
          <p:cNvPr id="12290" name="Picture 2" descr="Spray, Spray Can, Sprayer, Deo, Perfume, Prot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14341" flipH="1">
            <a:off x="871284" y="1502277"/>
            <a:ext cx="1997635" cy="3196217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3505200" y="19812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352800" y="25146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886200" y="23622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505200" y="31242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191000" y="29718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962400" y="35814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572000" y="20574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419600" y="25908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648200" y="34290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53000" y="25908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334000" y="19812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505200" y="38100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200" y="28956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114800" y="19812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962400" y="42672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95800" y="40386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715000" y="29718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257800" y="38100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572000" y="48768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096000" y="23622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019800" y="36576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553200" y="40386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553200" y="19812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553200" y="29718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67600" y="1905000"/>
            <a:ext cx="152400" cy="1524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0" y="1828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Air particle</a:t>
            </a:r>
          </a:p>
        </p:txBody>
      </p:sp>
      <p:sp>
        <p:nvSpPr>
          <p:cNvPr id="32" name="Oval 31"/>
          <p:cNvSpPr/>
          <p:nvPr/>
        </p:nvSpPr>
        <p:spPr>
          <a:xfrm>
            <a:off x="7391400" y="2362200"/>
            <a:ext cx="304800" cy="304800"/>
          </a:xfrm>
          <a:prstGeom prst="ellipse">
            <a:avLst/>
          </a:prstGeom>
          <a:solidFill>
            <a:srgbClr val="C0C1F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696200" y="228600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Perfume particle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3600" dirty="0">
                <a:solidFill>
                  <a:srgbClr val="00B050"/>
                </a:solidFill>
                <a:latin typeface="Comic Sans MS" pitchFamily="66" charset="0"/>
              </a:rPr>
              <a:t>Definition of diffusion: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2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3200" dirty="0">
                <a:latin typeface="Comic Sans MS" pitchFamily="66" charset="0"/>
              </a:rPr>
              <a:t>The spreading out of particles of a gas, or any substance in solution, resulting in the net movement of particles from an area of high concentration to an area of low concentration.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2" y="3886200"/>
            <a:ext cx="3763963" cy="246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ight Arrow 35"/>
          <p:cNvSpPr/>
          <p:nvPr/>
        </p:nvSpPr>
        <p:spPr>
          <a:xfrm>
            <a:off x="2590800" y="6324600"/>
            <a:ext cx="4419600" cy="381000"/>
          </a:xfrm>
          <a:prstGeom prst="rightArrow">
            <a:avLst/>
          </a:prstGeom>
          <a:solidFill>
            <a:srgbClr val="F2DF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2" y="409837"/>
            <a:ext cx="1928813" cy="2000250"/>
          </a:xfrm>
          <a:prstGeom prst="rect">
            <a:avLst/>
          </a:prstGeom>
          <a:solidFill>
            <a:srgbClr val="CBF5F4"/>
          </a:solidFill>
          <a:ln w="28575">
            <a:solidFill>
              <a:schemeClr val="accent3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Flowchart: Connector 4"/>
          <p:cNvSpPr/>
          <p:nvPr/>
        </p:nvSpPr>
        <p:spPr>
          <a:xfrm>
            <a:off x="1320819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820758" y="119199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Flowchart: Connector 6"/>
          <p:cNvSpPr/>
          <p:nvPr/>
        </p:nvSpPr>
        <p:spPr>
          <a:xfrm>
            <a:off x="1820883" y="906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Flowchart: Connector 7"/>
          <p:cNvSpPr/>
          <p:nvPr/>
        </p:nvSpPr>
        <p:spPr>
          <a:xfrm>
            <a:off x="1463694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963633" y="763371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>
            <a:off x="535008" y="176349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606444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Flowchart: Connector 11"/>
          <p:cNvSpPr/>
          <p:nvPr/>
        </p:nvSpPr>
        <p:spPr>
          <a:xfrm>
            <a:off x="463569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2035194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Flowchart: Connector 13"/>
          <p:cNvSpPr/>
          <p:nvPr/>
        </p:nvSpPr>
        <p:spPr>
          <a:xfrm>
            <a:off x="1177944" y="147774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1606569" y="1406307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Flowchart: Connector 15"/>
          <p:cNvSpPr/>
          <p:nvPr/>
        </p:nvSpPr>
        <p:spPr>
          <a:xfrm>
            <a:off x="1963758" y="1263432"/>
            <a:ext cx="214313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892194" y="1692057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1963758" y="1620621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678008" y="176349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Flowchart: Connector 19"/>
          <p:cNvSpPr/>
          <p:nvPr/>
        </p:nvSpPr>
        <p:spPr>
          <a:xfrm>
            <a:off x="1320819" y="1763496"/>
            <a:ext cx="214312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lowchart: Connector 20"/>
          <p:cNvSpPr/>
          <p:nvPr/>
        </p:nvSpPr>
        <p:spPr>
          <a:xfrm>
            <a:off x="1222394" y="2050832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Flowchart: Connector 21"/>
          <p:cNvSpPr/>
          <p:nvPr/>
        </p:nvSpPr>
        <p:spPr>
          <a:xfrm>
            <a:off x="2035194" y="1977807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Flowchart: Connector 22"/>
          <p:cNvSpPr/>
          <p:nvPr/>
        </p:nvSpPr>
        <p:spPr>
          <a:xfrm>
            <a:off x="1749444" y="2120682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Flowchart: Connector 23"/>
          <p:cNvSpPr/>
          <p:nvPr/>
        </p:nvSpPr>
        <p:spPr>
          <a:xfrm>
            <a:off x="790594" y="2123857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514602" y="381000"/>
            <a:ext cx="1928813" cy="2000250"/>
          </a:xfrm>
          <a:prstGeom prst="rect">
            <a:avLst/>
          </a:prstGeom>
          <a:solidFill>
            <a:srgbClr val="CBF5F4"/>
          </a:solidFill>
          <a:ln w="28575">
            <a:solidFill>
              <a:schemeClr val="accent3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Flowchart: Connector 25"/>
          <p:cNvSpPr/>
          <p:nvPr/>
        </p:nvSpPr>
        <p:spPr>
          <a:xfrm>
            <a:off x="3463944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Flowchart: Connector 26"/>
          <p:cNvSpPr/>
          <p:nvPr/>
        </p:nvSpPr>
        <p:spPr>
          <a:xfrm>
            <a:off x="2963883" y="119199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Flowchart: Connector 27"/>
          <p:cNvSpPr/>
          <p:nvPr/>
        </p:nvSpPr>
        <p:spPr>
          <a:xfrm>
            <a:off x="3964008" y="906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Flowchart: Connector 28"/>
          <p:cNvSpPr/>
          <p:nvPr/>
        </p:nvSpPr>
        <p:spPr>
          <a:xfrm>
            <a:off x="3606819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Flowchart: Connector 29"/>
          <p:cNvSpPr/>
          <p:nvPr/>
        </p:nvSpPr>
        <p:spPr>
          <a:xfrm>
            <a:off x="3106758" y="763371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lowchart: Connector 30"/>
          <p:cNvSpPr/>
          <p:nvPr/>
        </p:nvSpPr>
        <p:spPr>
          <a:xfrm>
            <a:off x="2678133" y="176349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Flowchart: Connector 31"/>
          <p:cNvSpPr/>
          <p:nvPr/>
        </p:nvSpPr>
        <p:spPr>
          <a:xfrm>
            <a:off x="2749569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Flowchart: Connector 32"/>
          <p:cNvSpPr/>
          <p:nvPr/>
        </p:nvSpPr>
        <p:spPr>
          <a:xfrm>
            <a:off x="2606694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>
            <a:off x="4178319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3463944" y="1692057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Flowchart: Connector 35"/>
          <p:cNvSpPr/>
          <p:nvPr/>
        </p:nvSpPr>
        <p:spPr>
          <a:xfrm>
            <a:off x="4035444" y="1549182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Flowchart: Connector 36"/>
          <p:cNvSpPr/>
          <p:nvPr/>
        </p:nvSpPr>
        <p:spPr>
          <a:xfrm>
            <a:off x="4106883" y="1263432"/>
            <a:ext cx="214313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" name="Flowchart: Connector 37"/>
          <p:cNvSpPr/>
          <p:nvPr/>
        </p:nvSpPr>
        <p:spPr>
          <a:xfrm>
            <a:off x="3035319" y="1834932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Flowchart: Connector 38"/>
          <p:cNvSpPr/>
          <p:nvPr/>
        </p:nvSpPr>
        <p:spPr>
          <a:xfrm>
            <a:off x="3749694" y="1191996"/>
            <a:ext cx="214312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3821133" y="176349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" name="Flowchart: Connector 40"/>
          <p:cNvSpPr/>
          <p:nvPr/>
        </p:nvSpPr>
        <p:spPr>
          <a:xfrm>
            <a:off x="3321069" y="1263432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Flowchart: Connector 41"/>
          <p:cNvSpPr/>
          <p:nvPr/>
        </p:nvSpPr>
        <p:spPr>
          <a:xfrm>
            <a:off x="3463944" y="2120682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Flowchart: Connector 42"/>
          <p:cNvSpPr/>
          <p:nvPr/>
        </p:nvSpPr>
        <p:spPr>
          <a:xfrm>
            <a:off x="4178319" y="1977807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" name="Flowchart: Connector 43"/>
          <p:cNvSpPr/>
          <p:nvPr/>
        </p:nvSpPr>
        <p:spPr>
          <a:xfrm>
            <a:off x="3892569" y="2120682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" name="Flowchart: Connector 44"/>
          <p:cNvSpPr/>
          <p:nvPr/>
        </p:nvSpPr>
        <p:spPr>
          <a:xfrm>
            <a:off x="2678133" y="204924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678383" y="406182"/>
            <a:ext cx="1928813" cy="2000250"/>
          </a:xfrm>
          <a:prstGeom prst="rect">
            <a:avLst/>
          </a:prstGeom>
          <a:solidFill>
            <a:srgbClr val="CBF5F4"/>
          </a:solidFill>
          <a:ln w="28575">
            <a:solidFill>
              <a:schemeClr val="accent3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7" name="Flowchart: Connector 46"/>
          <p:cNvSpPr/>
          <p:nvPr/>
        </p:nvSpPr>
        <p:spPr>
          <a:xfrm>
            <a:off x="5607069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Flowchart: Connector 47"/>
          <p:cNvSpPr/>
          <p:nvPr/>
        </p:nvSpPr>
        <p:spPr>
          <a:xfrm>
            <a:off x="5178444" y="16206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Flowchart: Connector 48"/>
          <p:cNvSpPr/>
          <p:nvPr/>
        </p:nvSpPr>
        <p:spPr>
          <a:xfrm>
            <a:off x="6107133" y="906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" name="Flowchart: Connector 49"/>
          <p:cNvSpPr/>
          <p:nvPr/>
        </p:nvSpPr>
        <p:spPr>
          <a:xfrm>
            <a:off x="5749944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Flowchart: Connector 50"/>
          <p:cNvSpPr/>
          <p:nvPr/>
        </p:nvSpPr>
        <p:spPr>
          <a:xfrm>
            <a:off x="5249883" y="763371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2" name="Flowchart: Connector 51"/>
          <p:cNvSpPr/>
          <p:nvPr/>
        </p:nvSpPr>
        <p:spPr>
          <a:xfrm>
            <a:off x="4821258" y="176349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" name="Flowchart: Connector 52"/>
          <p:cNvSpPr/>
          <p:nvPr/>
        </p:nvSpPr>
        <p:spPr>
          <a:xfrm>
            <a:off x="4892694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" name="Flowchart: Connector 53"/>
          <p:cNvSpPr/>
          <p:nvPr/>
        </p:nvSpPr>
        <p:spPr>
          <a:xfrm>
            <a:off x="4749819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6321444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Flowchart: Connector 55"/>
          <p:cNvSpPr/>
          <p:nvPr/>
        </p:nvSpPr>
        <p:spPr>
          <a:xfrm>
            <a:off x="5607069" y="1692057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Flowchart: Connector 56"/>
          <p:cNvSpPr/>
          <p:nvPr/>
        </p:nvSpPr>
        <p:spPr>
          <a:xfrm>
            <a:off x="6178569" y="1549182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Flowchart: Connector 57"/>
          <p:cNvSpPr/>
          <p:nvPr/>
        </p:nvSpPr>
        <p:spPr>
          <a:xfrm>
            <a:off x="5964258" y="2120682"/>
            <a:ext cx="214313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Flowchart: Connector 58"/>
          <p:cNvSpPr/>
          <p:nvPr/>
        </p:nvSpPr>
        <p:spPr>
          <a:xfrm>
            <a:off x="5249883" y="2049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0" name="Flowchart: Connector 59"/>
          <p:cNvSpPr/>
          <p:nvPr/>
        </p:nvSpPr>
        <p:spPr>
          <a:xfrm>
            <a:off x="5892819" y="1191996"/>
            <a:ext cx="214312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" name="Flowchart: Connector 60"/>
          <p:cNvSpPr/>
          <p:nvPr/>
        </p:nvSpPr>
        <p:spPr>
          <a:xfrm>
            <a:off x="5964258" y="176349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Flowchart: Connector 61"/>
          <p:cNvSpPr/>
          <p:nvPr/>
        </p:nvSpPr>
        <p:spPr>
          <a:xfrm>
            <a:off x="5464194" y="1263432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Flowchart: Connector 62"/>
          <p:cNvSpPr/>
          <p:nvPr/>
        </p:nvSpPr>
        <p:spPr>
          <a:xfrm>
            <a:off x="4821258" y="1406307"/>
            <a:ext cx="214313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Flowchart: Connector 63"/>
          <p:cNvSpPr/>
          <p:nvPr/>
        </p:nvSpPr>
        <p:spPr>
          <a:xfrm>
            <a:off x="6321444" y="1977807"/>
            <a:ext cx="214312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Flowchart: Connector 64"/>
          <p:cNvSpPr/>
          <p:nvPr/>
        </p:nvSpPr>
        <p:spPr>
          <a:xfrm>
            <a:off x="5107008" y="1049121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" name="Flowchart: Connector 65"/>
          <p:cNvSpPr/>
          <p:nvPr/>
        </p:nvSpPr>
        <p:spPr>
          <a:xfrm>
            <a:off x="4821258" y="204924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821508" y="406182"/>
            <a:ext cx="1928813" cy="2000250"/>
          </a:xfrm>
          <a:prstGeom prst="rect">
            <a:avLst/>
          </a:prstGeom>
          <a:solidFill>
            <a:srgbClr val="CBF5F4"/>
          </a:solidFill>
          <a:ln w="28575">
            <a:solidFill>
              <a:schemeClr val="accent3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8" name="Flowchart: Connector 67"/>
          <p:cNvSpPr/>
          <p:nvPr/>
        </p:nvSpPr>
        <p:spPr>
          <a:xfrm>
            <a:off x="7964508" y="14777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9" name="Flowchart: Connector 68"/>
          <p:cNvSpPr/>
          <p:nvPr/>
        </p:nvSpPr>
        <p:spPr>
          <a:xfrm>
            <a:off x="7321569" y="16206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0" name="Flowchart: Connector 69"/>
          <p:cNvSpPr/>
          <p:nvPr/>
        </p:nvSpPr>
        <p:spPr>
          <a:xfrm>
            <a:off x="8250258" y="906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" name="Flowchart: Connector 70"/>
          <p:cNvSpPr/>
          <p:nvPr/>
        </p:nvSpPr>
        <p:spPr>
          <a:xfrm>
            <a:off x="7893069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2" name="Flowchart: Connector 71"/>
          <p:cNvSpPr/>
          <p:nvPr/>
        </p:nvSpPr>
        <p:spPr>
          <a:xfrm>
            <a:off x="7535883" y="1263432"/>
            <a:ext cx="214313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3" name="Flowchart: Connector 72"/>
          <p:cNvSpPr/>
          <p:nvPr/>
        </p:nvSpPr>
        <p:spPr>
          <a:xfrm>
            <a:off x="6964383" y="176349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4" name="Flowchart: Connector 73"/>
          <p:cNvSpPr/>
          <p:nvPr/>
        </p:nvSpPr>
        <p:spPr>
          <a:xfrm>
            <a:off x="7035819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5" name="Flowchart: Connector 74"/>
          <p:cNvSpPr/>
          <p:nvPr/>
        </p:nvSpPr>
        <p:spPr>
          <a:xfrm>
            <a:off x="6892944" y="1049121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6" name="Flowchart: Connector 75"/>
          <p:cNvSpPr/>
          <p:nvPr/>
        </p:nvSpPr>
        <p:spPr>
          <a:xfrm>
            <a:off x="8464569" y="620496"/>
            <a:ext cx="214312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7" name="Flowchart: Connector 76"/>
          <p:cNvSpPr/>
          <p:nvPr/>
        </p:nvSpPr>
        <p:spPr>
          <a:xfrm>
            <a:off x="7821633" y="1977807"/>
            <a:ext cx="214313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8" name="Flowchart: Connector 77"/>
          <p:cNvSpPr/>
          <p:nvPr/>
        </p:nvSpPr>
        <p:spPr>
          <a:xfrm>
            <a:off x="8321694" y="1549182"/>
            <a:ext cx="214312" cy="21431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9" name="Flowchart: Connector 78"/>
          <p:cNvSpPr/>
          <p:nvPr/>
        </p:nvSpPr>
        <p:spPr>
          <a:xfrm>
            <a:off x="8393133" y="2049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0" name="Flowchart: Connector 79"/>
          <p:cNvSpPr/>
          <p:nvPr/>
        </p:nvSpPr>
        <p:spPr>
          <a:xfrm>
            <a:off x="7393008" y="2049246"/>
            <a:ext cx="214313" cy="214313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1" name="Flowchart: Connector 80"/>
          <p:cNvSpPr/>
          <p:nvPr/>
        </p:nvSpPr>
        <p:spPr>
          <a:xfrm>
            <a:off x="8393133" y="119199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2" name="Flowchart: Connector 81"/>
          <p:cNvSpPr/>
          <p:nvPr/>
        </p:nvSpPr>
        <p:spPr>
          <a:xfrm>
            <a:off x="7607319" y="477621"/>
            <a:ext cx="214312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3" name="Flowchart: Connector 82"/>
          <p:cNvSpPr/>
          <p:nvPr/>
        </p:nvSpPr>
        <p:spPr>
          <a:xfrm>
            <a:off x="7821633" y="977682"/>
            <a:ext cx="214313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4" name="Flowchart: Connector 83"/>
          <p:cNvSpPr/>
          <p:nvPr/>
        </p:nvSpPr>
        <p:spPr>
          <a:xfrm>
            <a:off x="6964383" y="1406307"/>
            <a:ext cx="214313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5" name="Flowchart: Connector 84"/>
          <p:cNvSpPr/>
          <p:nvPr/>
        </p:nvSpPr>
        <p:spPr>
          <a:xfrm>
            <a:off x="8107383" y="1834932"/>
            <a:ext cx="214313" cy="2143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6" name="Flowchart: Connector 85"/>
          <p:cNvSpPr/>
          <p:nvPr/>
        </p:nvSpPr>
        <p:spPr>
          <a:xfrm>
            <a:off x="7250133" y="1049121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7" name="Flowchart: Connector 86"/>
          <p:cNvSpPr/>
          <p:nvPr/>
        </p:nvSpPr>
        <p:spPr>
          <a:xfrm>
            <a:off x="6964383" y="2049246"/>
            <a:ext cx="214313" cy="21431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2395706" y="75261"/>
            <a:ext cx="38958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04" y="75261"/>
            <a:ext cx="425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55029" y="29740"/>
            <a:ext cx="38958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98154" y="2"/>
            <a:ext cx="38958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62400" y="5486402"/>
            <a:ext cx="4876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They slowly start to mix due to their random motion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62400" y="2819402"/>
            <a:ext cx="4876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particles are now nearly diffuse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62400" y="4724402"/>
            <a:ext cx="4876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particles are fully diffuse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62400" y="3581402"/>
            <a:ext cx="4876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particles are separate when first put together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28600" y="2819400"/>
            <a:ext cx="3505200" cy="3539430"/>
          </a:xfrm>
          <a:prstGeom prst="rect">
            <a:avLst/>
          </a:prstGeom>
          <a:solidFill>
            <a:srgbClr val="CBF5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Task: </a:t>
            </a:r>
            <a:r>
              <a:rPr lang="en-GB" sz="2800" dirty="0">
                <a:latin typeface="Comic Sans MS" pitchFamily="66" charset="0"/>
              </a:rPr>
              <a:t>Draw the diagrams above and match the correct statements to the correct diagram to demonstrate the sequence of diffusion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"/>
            <a:ext cx="1447800" cy="153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1447800" cy="158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200402"/>
            <a:ext cx="1447800" cy="162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953000"/>
            <a:ext cx="1447800" cy="164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" name="TextBox 73"/>
          <p:cNvSpPr txBox="1"/>
          <p:nvPr/>
        </p:nvSpPr>
        <p:spPr>
          <a:xfrm>
            <a:off x="2057400" y="2133602"/>
            <a:ext cx="4876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They slowly start to mix due to their random motion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57400" y="3886202"/>
            <a:ext cx="4876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particles are now nearly diffuse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57400" y="5638802"/>
            <a:ext cx="4876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particles are fully diffuse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81200" y="457202"/>
            <a:ext cx="4876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particles are separate when first put together</a:t>
            </a:r>
          </a:p>
        </p:txBody>
      </p:sp>
      <p:pic>
        <p:nvPicPr>
          <p:cNvPr id="11" name="Picture 10" descr="Mark, Check, Tick, Red, Correct, Symbol, Choice, Y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5470410"/>
            <a:ext cx="1237804" cy="128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2514600"/>
            <a:ext cx="5334000" cy="2209800"/>
          </a:xfrm>
          <a:prstGeom prst="roundRect">
            <a:avLst/>
          </a:prstGeom>
          <a:solidFill>
            <a:srgbClr val="CBF5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1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GB" sz="4000" dirty="0">
                <a:solidFill>
                  <a:srgbClr val="0070C0"/>
                </a:solidFill>
                <a:latin typeface="Comic Sans MS" pitchFamily="66" charset="0"/>
              </a:rPr>
              <a:t>Think &gt; Pair &gt; Share!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7432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sz="3600" dirty="0">
                <a:latin typeface="Comic Sans MS" pitchFamily="66" charset="0"/>
              </a:rPr>
              <a:t>What factors might affect the rate of diffusion?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4648200" y="1828800"/>
            <a:ext cx="2286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15000" y="4724400"/>
            <a:ext cx="3048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362200" y="4724400"/>
            <a:ext cx="5334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12192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Size of particles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5791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Temperature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5638802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Concentration of particles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Another factor which affects the rate of diffusion is the concentration.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In general, the greater the difference in concentration, the faster the rate of diffusion.  The difference between the two areas is called the concentration gradient.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 bigger the difference, the </a:t>
            </a:r>
            <a:r>
              <a:rPr lang="en-GB" sz="2400" i="1" dirty="0">
                <a:latin typeface="Comic Sans MS" pitchFamily="66" charset="0"/>
              </a:rPr>
              <a:t>steeper</a:t>
            </a:r>
            <a:r>
              <a:rPr lang="en-GB" sz="2400" dirty="0">
                <a:latin typeface="Comic Sans MS" pitchFamily="66" charset="0"/>
              </a:rPr>
              <a:t> the concentration gradient and the </a:t>
            </a:r>
            <a:r>
              <a:rPr lang="en-GB" sz="2400" i="1" dirty="0">
                <a:latin typeface="Comic Sans MS" pitchFamily="66" charset="0"/>
              </a:rPr>
              <a:t>faster</a:t>
            </a:r>
            <a:r>
              <a:rPr lang="en-GB" sz="2400" dirty="0">
                <a:latin typeface="Comic Sans MS" pitchFamily="66" charset="0"/>
              </a:rPr>
              <a:t> the rate of diffusion.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3581400"/>
            <a:ext cx="2667000" cy="990600"/>
          </a:xfrm>
          <a:prstGeom prst="rect">
            <a:avLst/>
          </a:prstGeom>
          <a:solidFill>
            <a:srgbClr val="CBF5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4648200"/>
            <a:ext cx="2667000" cy="990600"/>
          </a:xfrm>
          <a:prstGeom prst="rect">
            <a:avLst/>
          </a:prstGeom>
          <a:solidFill>
            <a:srgbClr val="CBF5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14400" y="5715000"/>
            <a:ext cx="2667000" cy="990600"/>
          </a:xfrm>
          <a:prstGeom prst="rect">
            <a:avLst/>
          </a:prstGeom>
          <a:solidFill>
            <a:srgbClr val="CBF5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6" idx="0"/>
            <a:endCxn id="6" idx="2"/>
          </p:cNvCxnSpPr>
          <p:nvPr/>
        </p:nvCxnSpPr>
        <p:spPr>
          <a:xfrm>
            <a:off x="2247900" y="3581400"/>
            <a:ext cx="0" cy="990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0"/>
            <a:endCxn id="7" idx="2"/>
          </p:cNvCxnSpPr>
          <p:nvPr/>
        </p:nvCxnSpPr>
        <p:spPr>
          <a:xfrm>
            <a:off x="2247900" y="4648200"/>
            <a:ext cx="0" cy="990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  <a:endCxn id="8" idx="2"/>
          </p:cNvCxnSpPr>
          <p:nvPr/>
        </p:nvCxnSpPr>
        <p:spPr>
          <a:xfrm>
            <a:off x="2247900" y="5715000"/>
            <a:ext cx="0" cy="990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954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668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600200" y="3733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5240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9050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9812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066800" y="3733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200400" y="3733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28194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743200" y="3733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4384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2766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66800" y="4800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295400" y="5105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524000" y="5334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524000" y="4800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905000" y="5334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9050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143000" y="5410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2590800" y="4800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5146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1066800" y="5867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2819400" y="5410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3200400" y="4876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1524000" y="6019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828800" y="579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219200" y="6324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1905000" y="609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2514600" y="5943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514600" y="6324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2971800" y="5943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3276600" y="624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381000" y="3810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00" y="4876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1000" y="5867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0" y="3581402"/>
            <a:ext cx="5105400" cy="3108543"/>
          </a:xfrm>
          <a:prstGeom prst="rect">
            <a:avLst/>
          </a:prstGeom>
          <a:solidFill>
            <a:srgbClr val="F2DF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1.  Which diagram – A, B or C – shows the </a:t>
            </a:r>
            <a:r>
              <a:rPr lang="en-GB" sz="2800" i="1" dirty="0">
                <a:latin typeface="Comic Sans MS" pitchFamily="66" charset="0"/>
              </a:rPr>
              <a:t>steepest</a:t>
            </a:r>
            <a:r>
              <a:rPr lang="en-GB" sz="2800" dirty="0">
                <a:latin typeface="Comic Sans MS" pitchFamily="66" charset="0"/>
              </a:rPr>
              <a:t> concentration gradient?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2.  In which diagram would diffusion occur the slowest? Explain why?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8DEEB5-8503-456E-9664-120B62075B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8F4B3A-250A-4BC6-B337-66E42B8172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79CD1D-FDD6-4181-8A21-448735964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771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Diffusion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Jess Osmond</cp:lastModifiedBy>
  <cp:revision>2</cp:revision>
  <dcterms:created xsi:type="dcterms:W3CDTF">2020-04-05T10:24:27Z</dcterms:created>
  <dcterms:modified xsi:type="dcterms:W3CDTF">2020-09-11T16:12:00Z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