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42"/>
  </p:notesMasterIdLst>
  <p:sldIdLst>
    <p:sldId id="290" r:id="rId7"/>
    <p:sldId id="261" r:id="rId8"/>
    <p:sldId id="257" r:id="rId9"/>
    <p:sldId id="263" r:id="rId10"/>
    <p:sldId id="262" r:id="rId11"/>
    <p:sldId id="264" r:id="rId12"/>
    <p:sldId id="265" r:id="rId13"/>
    <p:sldId id="266" r:id="rId14"/>
    <p:sldId id="267" r:id="rId15"/>
    <p:sldId id="268" r:id="rId16"/>
    <p:sldId id="273" r:id="rId17"/>
    <p:sldId id="270" r:id="rId18"/>
    <p:sldId id="269" r:id="rId19"/>
    <p:sldId id="272" r:id="rId20"/>
    <p:sldId id="271" r:id="rId21"/>
    <p:sldId id="256" r:id="rId22"/>
    <p:sldId id="274" r:id="rId23"/>
    <p:sldId id="275" r:id="rId24"/>
    <p:sldId id="277" r:id="rId25"/>
    <p:sldId id="278" r:id="rId26"/>
    <p:sldId id="276" r:id="rId27"/>
    <p:sldId id="279" r:id="rId28"/>
    <p:sldId id="280" r:id="rId29"/>
    <p:sldId id="281" r:id="rId30"/>
    <p:sldId id="282" r:id="rId31"/>
    <p:sldId id="283" r:id="rId32"/>
    <p:sldId id="284" r:id="rId33"/>
    <p:sldId id="285" r:id="rId34"/>
    <p:sldId id="286" r:id="rId35"/>
    <p:sldId id="287" r:id="rId36"/>
    <p:sldId id="288" r:id="rId37"/>
    <p:sldId id="289" r:id="rId38"/>
    <p:sldId id="258" r:id="rId39"/>
    <p:sldId id="259" r:id="rId40"/>
    <p:sldId id="26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am Questions 1 and Walkthrough" id="{E6CE5D28-2247-4A30-AB54-1910CA6594FA}">
          <p14:sldIdLst>
            <p14:sldId id="290"/>
            <p14:sldId id="261"/>
            <p14:sldId id="257"/>
            <p14:sldId id="263"/>
            <p14:sldId id="262"/>
            <p14:sldId id="264"/>
            <p14:sldId id="265"/>
            <p14:sldId id="266"/>
            <p14:sldId id="267"/>
            <p14:sldId id="268"/>
            <p14:sldId id="273"/>
            <p14:sldId id="270"/>
            <p14:sldId id="269"/>
            <p14:sldId id="272"/>
            <p14:sldId id="271"/>
          </p14:sldIdLst>
        </p14:section>
        <p14:section name="Exam Questions 2" id="{A7F76792-75A5-40B7-86E3-7BAE63AD98B8}">
          <p14:sldIdLst>
            <p14:sldId id="256"/>
            <p14:sldId id="274"/>
            <p14:sldId id="275"/>
            <p14:sldId id="277"/>
            <p14:sldId id="278"/>
            <p14:sldId id="276"/>
            <p14:sldId id="279"/>
            <p14:sldId id="280"/>
            <p14:sldId id="281"/>
            <p14:sldId id="282"/>
            <p14:sldId id="283"/>
            <p14:sldId id="284"/>
            <p14:sldId id="285"/>
            <p14:sldId id="286"/>
            <p14:sldId id="287"/>
            <p14:sldId id="288"/>
            <p14:sldId id="289"/>
          </p14:sldIdLst>
        </p14:section>
        <p14:section name="Exam Questions 3" id="{FEBD0E8E-1FDF-458C-86C8-21D48F63F927}">
          <p14:sldIdLst>
            <p14:sldId id="258"/>
          </p14:sldIdLst>
        </p14:section>
        <p14:section name="Exam Questions 4" id="{41F0D067-B0A0-4DEF-9FF7-E91F1DBC2AA0}">
          <p14:sldIdLst>
            <p14:sldId id="259"/>
          </p14:sldIdLst>
        </p14:section>
        <p14:section name="Exam Questions 5" id="{25FA9039-2206-4DC8-8A2D-C36032158484}">
          <p14:sldIdLst>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5" autoAdjust="0"/>
    <p:restoredTop sz="87845" autoAdjust="0"/>
  </p:normalViewPr>
  <p:slideViewPr>
    <p:cSldViewPr snapToGrid="0">
      <p:cViewPr varScale="1">
        <p:scale>
          <a:sx n="80" d="100"/>
          <a:sy n="80" d="100"/>
        </p:scale>
        <p:origin x="23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BCABC-1891-4EA8-BE0D-3118CDD2628D}" type="datetimeFigureOut">
              <a:rPr lang="en-GB" smtClean="0"/>
              <a:t>13/10/2020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A6B15-45E8-41DC-9283-E479D769DDAD}" type="slidenum">
              <a:rPr lang="en-GB" smtClean="0"/>
              <a:t>‹#›</a:t>
            </a:fld>
            <a:endParaRPr lang="en-GB"/>
          </a:p>
        </p:txBody>
      </p:sp>
    </p:spTree>
    <p:extLst>
      <p:ext uri="{BB962C8B-B14F-4D97-AF65-F5344CB8AC3E}">
        <p14:creationId xmlns:p14="http://schemas.microsoft.com/office/powerpoint/2010/main" val="4241022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be printed off. Word document version also included.</a:t>
            </a:r>
          </a:p>
        </p:txBody>
      </p:sp>
      <p:sp>
        <p:nvSpPr>
          <p:cNvPr id="4" name="Slide Number Placeholder 3"/>
          <p:cNvSpPr>
            <a:spLocks noGrp="1"/>
          </p:cNvSpPr>
          <p:nvPr>
            <p:ph type="sldNum" sz="quarter" idx="5"/>
          </p:nvPr>
        </p:nvSpPr>
        <p:spPr/>
        <p:txBody>
          <a:bodyPr/>
          <a:lstStyle/>
          <a:p>
            <a:fld id="{AC6A6B15-45E8-41DC-9283-E479D769DDAD}" type="slidenum">
              <a:rPr lang="en-GB" smtClean="0"/>
              <a:t>13</a:t>
            </a:fld>
            <a:endParaRPr lang="en-GB"/>
          </a:p>
        </p:txBody>
      </p:sp>
    </p:spTree>
    <p:extLst>
      <p:ext uri="{BB962C8B-B14F-4D97-AF65-F5344CB8AC3E}">
        <p14:creationId xmlns:p14="http://schemas.microsoft.com/office/powerpoint/2010/main" val="1142387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print off</a:t>
            </a:r>
          </a:p>
        </p:txBody>
      </p:sp>
      <p:sp>
        <p:nvSpPr>
          <p:cNvPr id="4" name="Slide Number Placeholder 3"/>
          <p:cNvSpPr>
            <a:spLocks noGrp="1"/>
          </p:cNvSpPr>
          <p:nvPr>
            <p:ph type="sldNum" sz="quarter" idx="5"/>
          </p:nvPr>
        </p:nvSpPr>
        <p:spPr/>
        <p:txBody>
          <a:bodyPr/>
          <a:lstStyle/>
          <a:p>
            <a:fld id="{AC6A6B15-45E8-41DC-9283-E479D769DDAD}" type="slidenum">
              <a:rPr lang="en-GB" smtClean="0"/>
              <a:t>15</a:t>
            </a:fld>
            <a:endParaRPr lang="en-GB"/>
          </a:p>
        </p:txBody>
      </p:sp>
    </p:spTree>
    <p:extLst>
      <p:ext uri="{BB962C8B-B14F-4D97-AF65-F5344CB8AC3E}">
        <p14:creationId xmlns:p14="http://schemas.microsoft.com/office/powerpoint/2010/main" val="100353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6A6B15-45E8-41DC-9283-E479D769DDAD}" type="slidenum">
              <a:rPr lang="en-GB" smtClean="0"/>
              <a:t>18</a:t>
            </a:fld>
            <a:endParaRPr lang="en-GB"/>
          </a:p>
        </p:txBody>
      </p:sp>
    </p:spTree>
    <p:extLst>
      <p:ext uri="{BB962C8B-B14F-4D97-AF65-F5344CB8AC3E}">
        <p14:creationId xmlns:p14="http://schemas.microsoft.com/office/powerpoint/2010/main" val="127792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6A6B15-45E8-41DC-9283-E479D769DDAD}" type="slidenum">
              <a:rPr lang="en-GB" smtClean="0"/>
              <a:t>19</a:t>
            </a:fld>
            <a:endParaRPr lang="en-GB"/>
          </a:p>
        </p:txBody>
      </p:sp>
    </p:spTree>
    <p:extLst>
      <p:ext uri="{BB962C8B-B14F-4D97-AF65-F5344CB8AC3E}">
        <p14:creationId xmlns:p14="http://schemas.microsoft.com/office/powerpoint/2010/main" val="270846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be printed off. Word document version also included.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6A6B15-45E8-41DC-9283-E479D769D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46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print off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C6A6B15-45E8-41DC-9283-E479D769D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96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CC1388-02CD-4029-B61A-A5F2ACAEF2E6}"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3894401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C1388-02CD-4029-B61A-A5F2ACAEF2E6}"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247608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C1388-02CD-4029-B61A-A5F2ACAEF2E6}"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63856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BDEAEA-F32F-44AE-98CD-0EC874125400}" type="datetimeFigureOut">
              <a:rPr lang="es-ES" smtClean="0"/>
              <a:t>13/10/20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170257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BDEAEA-F32F-44AE-98CD-0EC874125400}" type="datetimeFigureOut">
              <a:rPr lang="es-ES" smtClean="0"/>
              <a:t>13/10/20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607324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BDEAEA-F32F-44AE-98CD-0EC874125400}" type="datetimeFigureOut">
              <a:rPr lang="es-ES" smtClean="0"/>
              <a:t>13/10/20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84607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BDEAEA-F32F-44AE-98CD-0EC874125400}" type="datetimeFigureOut">
              <a:rPr lang="es-ES" smtClean="0"/>
              <a:t>13/10/20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4154022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BDEAEA-F32F-44AE-98CD-0EC874125400}" type="datetimeFigureOut">
              <a:rPr lang="es-ES" smtClean="0"/>
              <a:t>13/10/20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1124696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BDEAEA-F32F-44AE-98CD-0EC874125400}" type="datetimeFigureOut">
              <a:rPr lang="es-ES" smtClean="0"/>
              <a:t>13/10/20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474674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DEAEA-F32F-44AE-98CD-0EC874125400}" type="datetimeFigureOut">
              <a:rPr lang="es-ES" smtClean="0"/>
              <a:t>13/10/20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1271731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BDEAEA-F32F-44AE-98CD-0EC874125400}" type="datetimeFigureOut">
              <a:rPr lang="es-ES" smtClean="0"/>
              <a:t>13/10/20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2586569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C1388-02CD-4029-B61A-A5F2ACAEF2E6}"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3267150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BDEAEA-F32F-44AE-98CD-0EC874125400}" type="datetimeFigureOut">
              <a:rPr lang="es-ES" smtClean="0"/>
              <a:t>13/10/20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217507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BDEAEA-F32F-44AE-98CD-0EC874125400}" type="datetimeFigureOut">
              <a:rPr lang="es-ES" smtClean="0"/>
              <a:t>13/10/20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2828478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BDEAEA-F32F-44AE-98CD-0EC874125400}" type="datetimeFigureOut">
              <a:rPr lang="es-ES" smtClean="0"/>
              <a:t>13/10/20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58692CE-ED71-4006-9318-692E6D654DFA}" type="slidenum">
              <a:rPr lang="es-ES" smtClean="0"/>
              <a:t>‹#›</a:t>
            </a:fld>
            <a:endParaRPr lang="es-ES"/>
          </a:p>
        </p:txBody>
      </p:sp>
    </p:spTree>
    <p:extLst>
      <p:ext uri="{BB962C8B-B14F-4D97-AF65-F5344CB8AC3E}">
        <p14:creationId xmlns:p14="http://schemas.microsoft.com/office/powerpoint/2010/main" val="832857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BDBBC3-5444-4F84-A768-229A6BFB3261}"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590021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BDBBC3-5444-4F84-A768-229A6BFB3261}"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323319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BDBBC3-5444-4F84-A768-229A6BFB3261}"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933744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BDBBC3-5444-4F84-A768-229A6BFB3261}"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3408795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BDBBC3-5444-4F84-A768-229A6BFB3261}" type="datetimeFigureOut">
              <a:rPr lang="en-GB" smtClean="0"/>
              <a:t>13/10/2020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2378375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BDBBC3-5444-4F84-A768-229A6BFB3261}" type="datetimeFigureOut">
              <a:rPr lang="en-GB" smtClean="0"/>
              <a:t>13/10/2020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4135135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DBBC3-5444-4F84-A768-229A6BFB3261}" type="datetimeFigureOut">
              <a:rPr lang="en-GB" smtClean="0"/>
              <a:t>13/10/2020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2322873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CC1388-02CD-4029-B61A-A5F2ACAEF2E6}"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2801538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BDBBC3-5444-4F84-A768-229A6BFB3261}"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3151095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BDBBC3-5444-4F84-A768-229A6BFB3261}"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1014232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BDBBC3-5444-4F84-A768-229A6BFB3261}"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1509529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BDBBC3-5444-4F84-A768-229A6BFB3261}"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A9100B-D0D8-410B-8002-9A2775208D96}" type="slidenum">
              <a:rPr lang="en-GB" smtClean="0"/>
              <a:t>‹#›</a:t>
            </a:fld>
            <a:endParaRPr lang="en-GB"/>
          </a:p>
        </p:txBody>
      </p:sp>
    </p:spTree>
    <p:extLst>
      <p:ext uri="{BB962C8B-B14F-4D97-AF65-F5344CB8AC3E}">
        <p14:creationId xmlns:p14="http://schemas.microsoft.com/office/powerpoint/2010/main" val="58811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CC1388-02CD-4029-B61A-A5F2ACAEF2E6}"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357663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CC1388-02CD-4029-B61A-A5F2ACAEF2E6}" type="datetimeFigureOut">
              <a:rPr lang="en-GB" smtClean="0"/>
              <a:t>13/10/2020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219929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CC1388-02CD-4029-B61A-A5F2ACAEF2E6}" type="datetimeFigureOut">
              <a:rPr lang="en-GB" smtClean="0"/>
              <a:t>13/10/2020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429150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C1388-02CD-4029-B61A-A5F2ACAEF2E6}" type="datetimeFigureOut">
              <a:rPr lang="en-GB" smtClean="0"/>
              <a:t>13/10/2020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372976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CC1388-02CD-4029-B61A-A5F2ACAEF2E6}"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317421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CC1388-02CD-4029-B61A-A5F2ACAEF2E6}"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3E7AE0-7BE9-4869-A285-588BBE4587D7}" type="slidenum">
              <a:rPr lang="en-GB" smtClean="0"/>
              <a:t>‹#›</a:t>
            </a:fld>
            <a:endParaRPr lang="en-GB"/>
          </a:p>
        </p:txBody>
      </p:sp>
    </p:spTree>
    <p:extLst>
      <p:ext uri="{BB962C8B-B14F-4D97-AF65-F5344CB8AC3E}">
        <p14:creationId xmlns:p14="http://schemas.microsoft.com/office/powerpoint/2010/main" val="379453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C1388-02CD-4029-B61A-A5F2ACAEF2E6}" type="datetimeFigureOut">
              <a:rPr lang="en-GB" smtClean="0"/>
              <a:t>13/10/2020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E7AE0-7BE9-4869-A285-588BBE4587D7}" type="slidenum">
              <a:rPr lang="en-GB" smtClean="0"/>
              <a:t>‹#›</a:t>
            </a:fld>
            <a:endParaRPr lang="en-GB"/>
          </a:p>
        </p:txBody>
      </p:sp>
    </p:spTree>
    <p:extLst>
      <p:ext uri="{BB962C8B-B14F-4D97-AF65-F5344CB8AC3E}">
        <p14:creationId xmlns:p14="http://schemas.microsoft.com/office/powerpoint/2010/main" val="963031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DEAEA-F32F-44AE-98CD-0EC874125400}" type="datetimeFigureOut">
              <a:rPr lang="es-ES" smtClean="0"/>
              <a:t>13/10/20</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692CE-ED71-4006-9318-692E6D654DFA}" type="slidenum">
              <a:rPr lang="es-ES" smtClean="0"/>
              <a:t>‹#›</a:t>
            </a:fld>
            <a:endParaRPr lang="es-ES"/>
          </a:p>
        </p:txBody>
      </p:sp>
    </p:spTree>
    <p:extLst>
      <p:ext uri="{BB962C8B-B14F-4D97-AF65-F5344CB8AC3E}">
        <p14:creationId xmlns:p14="http://schemas.microsoft.com/office/powerpoint/2010/main" val="37186159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DBBC3-5444-4F84-A768-229A6BFB3261}" type="datetimeFigureOut">
              <a:rPr lang="en-GB" smtClean="0"/>
              <a:t>13/10/2020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9100B-D0D8-410B-8002-9A2775208D96}" type="slidenum">
              <a:rPr lang="en-GB" smtClean="0"/>
              <a:t>‹#›</a:t>
            </a:fld>
            <a:endParaRPr lang="en-GB"/>
          </a:p>
        </p:txBody>
      </p:sp>
    </p:spTree>
    <p:extLst>
      <p:ext uri="{BB962C8B-B14F-4D97-AF65-F5344CB8AC3E}">
        <p14:creationId xmlns:p14="http://schemas.microsoft.com/office/powerpoint/2010/main" val="14019354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3.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663FA-0311-4251-9FF8-C792AC7B81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5563" y="-427963"/>
            <a:ext cx="2310809" cy="1733107"/>
          </a:xfrm>
          <a:prstGeom prst="rect">
            <a:avLst/>
          </a:prstGeom>
          <a:ln w="38100">
            <a:solidFill>
              <a:srgbClr val="7030A0"/>
            </a:solidFill>
          </a:ln>
        </p:spPr>
      </p:pic>
      <p:pic>
        <p:nvPicPr>
          <p:cNvPr id="15" name="Picture 14" descr="A screenshot of a cell phone&#10;&#10;Description automatically generated">
            <a:extLst>
              <a:ext uri="{FF2B5EF4-FFF2-40B4-BE49-F238E27FC236}">
                <a16:creationId xmlns:a16="http://schemas.microsoft.com/office/drawing/2014/main" id="{4045B3D2-A3CB-485E-BBA2-16DA5DF958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7779" y="4960763"/>
            <a:ext cx="2444606" cy="1915843"/>
          </a:xfrm>
          <a:prstGeom prst="rect">
            <a:avLst/>
          </a:prstGeom>
          <a:ln w="38100">
            <a:solidFill>
              <a:srgbClr val="7030A0"/>
            </a:solidFill>
          </a:ln>
        </p:spPr>
      </p:pic>
      <p:pic>
        <p:nvPicPr>
          <p:cNvPr id="39" name="Picture 38" descr="A screenshot of a cell phone&#10;&#10;Description automatically generated">
            <a:extLst>
              <a:ext uri="{FF2B5EF4-FFF2-40B4-BE49-F238E27FC236}">
                <a16:creationId xmlns:a16="http://schemas.microsoft.com/office/drawing/2014/main" id="{8A335460-7904-4A0C-84F5-115E2D6744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1752" y="4940831"/>
            <a:ext cx="2410047" cy="1915843"/>
          </a:xfrm>
          <a:prstGeom prst="rect">
            <a:avLst/>
          </a:prstGeom>
          <a:ln w="38100">
            <a:solidFill>
              <a:srgbClr val="7030A0"/>
            </a:solidFill>
          </a:ln>
        </p:spPr>
      </p:pic>
      <p:pic>
        <p:nvPicPr>
          <p:cNvPr id="43" name="Picture 42" descr="A screenshot of a social media post&#10;&#10;Description automatically generated">
            <a:extLst>
              <a:ext uri="{FF2B5EF4-FFF2-40B4-BE49-F238E27FC236}">
                <a16:creationId xmlns:a16="http://schemas.microsoft.com/office/drawing/2014/main" id="{DE5B633B-F67B-4D7B-B0FA-DEB58A9DAD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37778" y="-427963"/>
            <a:ext cx="2410047" cy="1807535"/>
          </a:xfrm>
          <a:prstGeom prst="rect">
            <a:avLst/>
          </a:prstGeom>
          <a:ln w="38100">
            <a:solidFill>
              <a:srgbClr val="7030A0"/>
            </a:solidFill>
          </a:ln>
        </p:spPr>
      </p:pic>
      <p:pic>
        <p:nvPicPr>
          <p:cNvPr id="45" name="Picture 44" descr="A close up of a logo&#10;&#10;Description automatically generated">
            <a:extLst>
              <a:ext uri="{FF2B5EF4-FFF2-40B4-BE49-F238E27FC236}">
                <a16:creationId xmlns:a16="http://schemas.microsoft.com/office/drawing/2014/main" id="{90EF7296-85A7-44B2-B40B-0FDC274B826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71751" y="-427963"/>
            <a:ext cx="2410047" cy="1807535"/>
          </a:xfrm>
          <a:prstGeom prst="rect">
            <a:avLst/>
          </a:prstGeom>
          <a:ln w="38100">
            <a:solidFill>
              <a:srgbClr val="7030A0"/>
            </a:solidFill>
          </a:ln>
        </p:spPr>
      </p:pic>
      <p:pic>
        <p:nvPicPr>
          <p:cNvPr id="47" name="Picture 46">
            <a:extLst>
              <a:ext uri="{FF2B5EF4-FFF2-40B4-BE49-F238E27FC236}">
                <a16:creationId xmlns:a16="http://schemas.microsoft.com/office/drawing/2014/main" id="{D26A32B4-ACFA-464D-BC1B-4AB8B47E9F9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43699" y="-446571"/>
            <a:ext cx="2410047" cy="1807535"/>
          </a:xfrm>
          <a:prstGeom prst="rect">
            <a:avLst/>
          </a:prstGeom>
          <a:ln w="38100">
            <a:solidFill>
              <a:srgbClr val="7030A0"/>
            </a:solidFill>
          </a:ln>
        </p:spPr>
      </p:pic>
      <p:pic>
        <p:nvPicPr>
          <p:cNvPr id="49" name="Picture 48" descr="A screenshot of a social media post&#10;&#10;Description automatically generated">
            <a:extLst>
              <a:ext uri="{FF2B5EF4-FFF2-40B4-BE49-F238E27FC236}">
                <a16:creationId xmlns:a16="http://schemas.microsoft.com/office/drawing/2014/main" id="{6065E39C-F7A2-44DD-8B6D-8BB60F084B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5563" y="1323752"/>
            <a:ext cx="2410047" cy="1807535"/>
          </a:xfrm>
          <a:prstGeom prst="rect">
            <a:avLst/>
          </a:prstGeom>
          <a:ln w="38100">
            <a:solidFill>
              <a:srgbClr val="7030A0"/>
            </a:solidFill>
          </a:ln>
        </p:spPr>
      </p:pic>
      <p:pic>
        <p:nvPicPr>
          <p:cNvPr id="51" name="Picture 50" descr="A screenshot of a cell phone&#10;&#10;Description automatically generated">
            <a:extLst>
              <a:ext uri="{FF2B5EF4-FFF2-40B4-BE49-F238E27FC236}">
                <a16:creationId xmlns:a16="http://schemas.microsoft.com/office/drawing/2014/main" id="{15EE855B-454E-475C-99BD-5B607AC8A43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37778" y="1303818"/>
            <a:ext cx="2410047" cy="1807535"/>
          </a:xfrm>
          <a:prstGeom prst="rect">
            <a:avLst/>
          </a:prstGeom>
          <a:ln w="38100">
            <a:solidFill>
              <a:srgbClr val="7030A0"/>
            </a:solidFill>
          </a:ln>
        </p:spPr>
      </p:pic>
      <p:pic>
        <p:nvPicPr>
          <p:cNvPr id="53" name="Picture 52" descr="A screenshot of a social media post&#10;&#10;Description automatically generated">
            <a:extLst>
              <a:ext uri="{FF2B5EF4-FFF2-40B4-BE49-F238E27FC236}">
                <a16:creationId xmlns:a16="http://schemas.microsoft.com/office/drawing/2014/main" id="{F309AA60-BAEC-4B86-8120-2EE062DC7D4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366432" y="1302492"/>
            <a:ext cx="2410047" cy="1807535"/>
          </a:xfrm>
          <a:prstGeom prst="rect">
            <a:avLst/>
          </a:prstGeom>
          <a:ln w="38100">
            <a:solidFill>
              <a:srgbClr val="7030A0"/>
            </a:solidFill>
          </a:ln>
        </p:spPr>
      </p:pic>
      <p:pic>
        <p:nvPicPr>
          <p:cNvPr id="63" name="Picture 62" descr="A screenshot of a cell phone&#10;&#10;Description automatically generated">
            <a:extLst>
              <a:ext uri="{FF2B5EF4-FFF2-40B4-BE49-F238E27FC236}">
                <a16:creationId xmlns:a16="http://schemas.microsoft.com/office/drawing/2014/main" id="{414395F3-28BA-466A-A9DF-E10500F21C9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15564" y="3136610"/>
            <a:ext cx="2410047" cy="1807535"/>
          </a:xfrm>
          <a:prstGeom prst="rect">
            <a:avLst/>
          </a:prstGeom>
          <a:ln w="38100">
            <a:solidFill>
              <a:srgbClr val="7030A0"/>
            </a:solidFill>
          </a:ln>
        </p:spPr>
      </p:pic>
      <p:pic>
        <p:nvPicPr>
          <p:cNvPr id="65" name="Picture 64" descr="A screenshot of a cell phone&#10;&#10;Description automatically generated">
            <a:extLst>
              <a:ext uri="{FF2B5EF4-FFF2-40B4-BE49-F238E27FC236}">
                <a16:creationId xmlns:a16="http://schemas.microsoft.com/office/drawing/2014/main" id="{67E62B74-D2B8-4AB2-B40A-987F0BD4DD4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65183" y="4952999"/>
            <a:ext cx="2410047" cy="1917961"/>
          </a:xfrm>
          <a:prstGeom prst="rect">
            <a:avLst/>
          </a:prstGeom>
          <a:ln w="38100">
            <a:solidFill>
              <a:srgbClr val="7030A0"/>
            </a:solidFill>
          </a:ln>
        </p:spPr>
      </p:pic>
      <p:pic>
        <p:nvPicPr>
          <p:cNvPr id="71" name="Picture 70" descr="A person wearing a suit and tie&#10;&#10;Description automatically generated">
            <a:extLst>
              <a:ext uri="{FF2B5EF4-FFF2-40B4-BE49-F238E27FC236}">
                <a16:creationId xmlns:a16="http://schemas.microsoft.com/office/drawing/2014/main" id="{F1E56802-F0D1-4024-B45B-FB9BEE6A3ED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33953" y="4950797"/>
            <a:ext cx="2410047" cy="1915844"/>
          </a:xfrm>
          <a:prstGeom prst="rect">
            <a:avLst/>
          </a:prstGeom>
          <a:ln w="38100">
            <a:solidFill>
              <a:srgbClr val="7030A0"/>
            </a:solidFill>
          </a:ln>
        </p:spPr>
      </p:pic>
      <p:pic>
        <p:nvPicPr>
          <p:cNvPr id="37" name="Picture 36" descr="A screenshot of a social media post&#10;&#10;Description automatically generated">
            <a:extLst>
              <a:ext uri="{FF2B5EF4-FFF2-40B4-BE49-F238E27FC236}">
                <a16:creationId xmlns:a16="http://schemas.microsoft.com/office/drawing/2014/main" id="{0BF65DDF-5EE8-4B0B-A499-05222CD65373}"/>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743698" y="1301166"/>
            <a:ext cx="2410047" cy="1807535"/>
          </a:xfrm>
          <a:prstGeom prst="rect">
            <a:avLst/>
          </a:prstGeom>
          <a:ln w="38100">
            <a:solidFill>
              <a:srgbClr val="7030A0"/>
            </a:solidFill>
          </a:ln>
        </p:spPr>
      </p:pic>
      <p:pic>
        <p:nvPicPr>
          <p:cNvPr id="61" name="Picture 60" descr="A screenshot of a computer&#10;&#10;Description automatically generated">
            <a:extLst>
              <a:ext uri="{FF2B5EF4-FFF2-40B4-BE49-F238E27FC236}">
                <a16:creationId xmlns:a16="http://schemas.microsoft.com/office/drawing/2014/main" id="{03566EAF-AD2F-42F5-97AC-2CCCBA65E2F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954912" y="3127307"/>
            <a:ext cx="2410047" cy="1807535"/>
          </a:xfrm>
          <a:prstGeom prst="rect">
            <a:avLst/>
          </a:prstGeom>
          <a:ln w="38100">
            <a:solidFill>
              <a:srgbClr val="7030A0"/>
            </a:solidFill>
          </a:ln>
        </p:spPr>
      </p:pic>
      <p:pic>
        <p:nvPicPr>
          <p:cNvPr id="57" name="Picture 56" descr="A screenshot of a cell phone&#10;&#10;Description automatically generated">
            <a:extLst>
              <a:ext uri="{FF2B5EF4-FFF2-40B4-BE49-F238E27FC236}">
                <a16:creationId xmlns:a16="http://schemas.microsoft.com/office/drawing/2014/main" id="{D441642E-EEB2-450E-AB49-08BC0F0EBA3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382384" y="3127307"/>
            <a:ext cx="2410047" cy="1807535"/>
          </a:xfrm>
          <a:prstGeom prst="rect">
            <a:avLst/>
          </a:prstGeom>
          <a:ln w="38100">
            <a:solidFill>
              <a:srgbClr val="7030A0"/>
            </a:solidFill>
          </a:ln>
        </p:spPr>
      </p:pic>
      <p:pic>
        <p:nvPicPr>
          <p:cNvPr id="59" name="Picture 58" descr="A screenshot of a cell phone&#10;&#10;Description automatically generated">
            <a:extLst>
              <a:ext uri="{FF2B5EF4-FFF2-40B4-BE49-F238E27FC236}">
                <a16:creationId xmlns:a16="http://schemas.microsoft.com/office/drawing/2014/main" id="{DC5A23D5-77A0-4116-B4A1-B8C8A95ED92B}"/>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743698" y="3125981"/>
            <a:ext cx="2410047" cy="1807535"/>
          </a:xfrm>
          <a:prstGeom prst="rect">
            <a:avLst/>
          </a:prstGeom>
          <a:ln w="38100">
            <a:solidFill>
              <a:srgbClr val="7030A0"/>
            </a:solidFill>
          </a:ln>
        </p:spPr>
      </p:pic>
      <p:sp>
        <p:nvSpPr>
          <p:cNvPr id="72" name="Rectangle: Rounded Corners 71">
            <a:extLst>
              <a:ext uri="{FF2B5EF4-FFF2-40B4-BE49-F238E27FC236}">
                <a16:creationId xmlns:a16="http://schemas.microsoft.com/office/drawing/2014/main" id="{8BFDAB89-DF97-4934-A572-CDD15A367758}"/>
              </a:ext>
            </a:extLst>
          </p:cNvPr>
          <p:cNvSpPr/>
          <p:nvPr/>
        </p:nvSpPr>
        <p:spPr>
          <a:xfrm rot="21190713">
            <a:off x="247643" y="325537"/>
            <a:ext cx="8039100" cy="1371600"/>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dirty="0">
                <a:latin typeface="Adler" panose="00000400000000000000" pitchFamily="2" charset="0"/>
              </a:rPr>
              <a:t>AQA English Language Paper 1 Question 5</a:t>
            </a:r>
          </a:p>
        </p:txBody>
      </p:sp>
      <p:sp>
        <p:nvSpPr>
          <p:cNvPr id="73" name="Rectangle: Rounded Corners 72">
            <a:extLst>
              <a:ext uri="{FF2B5EF4-FFF2-40B4-BE49-F238E27FC236}">
                <a16:creationId xmlns:a16="http://schemas.microsoft.com/office/drawing/2014/main" id="{65AD6DB2-FC8F-4748-A230-AC222863FAAE}"/>
              </a:ext>
            </a:extLst>
          </p:cNvPr>
          <p:cNvSpPr/>
          <p:nvPr/>
        </p:nvSpPr>
        <p:spPr>
          <a:xfrm rot="387552">
            <a:off x="3143968" y="1651067"/>
            <a:ext cx="4642299" cy="797490"/>
          </a:xfrm>
          <a:prstGeom prst="roundRect">
            <a:avLst/>
          </a:prstGeom>
          <a:solidFill>
            <a:srgbClr val="00B05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dler" panose="00000400000000000000" pitchFamily="2" charset="0"/>
              </a:rPr>
              <a:t>Exam Practice Pack</a:t>
            </a:r>
          </a:p>
        </p:txBody>
      </p:sp>
      <p:sp>
        <p:nvSpPr>
          <p:cNvPr id="74" name="TextBox 73">
            <a:extLst>
              <a:ext uri="{FF2B5EF4-FFF2-40B4-BE49-F238E27FC236}">
                <a16:creationId xmlns:a16="http://schemas.microsoft.com/office/drawing/2014/main" id="{DD49A437-E86F-45FF-BF5E-F3212D51BEFE}"/>
              </a:ext>
            </a:extLst>
          </p:cNvPr>
          <p:cNvSpPr txBox="1"/>
          <p:nvPr/>
        </p:nvSpPr>
        <p:spPr>
          <a:xfrm>
            <a:off x="406400" y="2707146"/>
            <a:ext cx="7933346" cy="3908762"/>
          </a:xfrm>
          <a:prstGeom prst="rect">
            <a:avLst/>
          </a:prstGeom>
          <a:solidFill>
            <a:schemeClr val="accent4">
              <a:lumMod val="20000"/>
              <a:lumOff val="80000"/>
            </a:schemeClr>
          </a:solidFill>
          <a:ln w="38100">
            <a:solidFill>
              <a:srgbClr val="002060"/>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2300" b="1" dirty="0"/>
              <a:t>Ten exam-style questions for narrative and descriptive writing</a:t>
            </a:r>
          </a:p>
          <a:p>
            <a:pPr marL="285750" indent="-285750">
              <a:buFont typeface="Arial" panose="020B0604020202020204" pitchFamily="34" charset="0"/>
              <a:buChar char="•"/>
            </a:pPr>
            <a:r>
              <a:rPr lang="en-GB" sz="2300" b="1" dirty="0"/>
              <a:t>Step-by-step guides for narrative and descriptive writing</a:t>
            </a:r>
          </a:p>
          <a:p>
            <a:pPr marL="285750" indent="-285750">
              <a:buFont typeface="Arial" panose="020B0604020202020204" pitchFamily="34" charset="0"/>
              <a:buChar char="•"/>
            </a:pPr>
            <a:r>
              <a:rPr lang="en-GB" sz="2300" b="1" dirty="0"/>
              <a:t>Modelled examples of narrative writing and descriptive writing</a:t>
            </a:r>
          </a:p>
          <a:p>
            <a:pPr marL="285750" indent="-285750">
              <a:buFont typeface="Arial" panose="020B0604020202020204" pitchFamily="34" charset="0"/>
              <a:buChar char="•"/>
            </a:pPr>
            <a:r>
              <a:rPr lang="en-GB" sz="2300" b="1" dirty="0"/>
              <a:t>Self-reflection sheets</a:t>
            </a:r>
          </a:p>
          <a:p>
            <a:pPr marL="285750" indent="-285750">
              <a:buFont typeface="Arial" panose="020B0604020202020204" pitchFamily="34" charset="0"/>
              <a:buChar char="•"/>
            </a:pPr>
            <a:r>
              <a:rPr lang="en-GB" sz="2300" b="1" dirty="0"/>
              <a:t>Revision guide for students</a:t>
            </a:r>
          </a:p>
          <a:p>
            <a:pPr marL="285750" indent="-285750">
              <a:buFont typeface="Arial" panose="020B0604020202020204" pitchFamily="34" charset="0"/>
              <a:buChar char="•"/>
            </a:pPr>
            <a:r>
              <a:rPr lang="en-GB" sz="2300" b="1" dirty="0"/>
              <a:t>Revision lessons for teachers</a:t>
            </a:r>
          </a:p>
          <a:p>
            <a:pPr marL="285750" indent="-285750">
              <a:buFont typeface="Arial" panose="020B0604020202020204" pitchFamily="34" charset="0"/>
              <a:buChar char="•"/>
            </a:pPr>
            <a:r>
              <a:rPr lang="en-GB" sz="2300" b="1" dirty="0"/>
              <a:t>Exam practice questions for teachers and students to use</a:t>
            </a:r>
          </a:p>
          <a:p>
            <a:pPr marL="285750" indent="-285750">
              <a:buFont typeface="Arial" panose="020B0604020202020204" pitchFamily="34" charset="0"/>
              <a:buChar char="•"/>
            </a:pPr>
            <a:r>
              <a:rPr lang="en-GB" sz="2300" b="1" dirty="0"/>
              <a:t>34 slides of exam revision goodness!</a:t>
            </a:r>
          </a:p>
          <a:p>
            <a:endParaRPr lang="en-GB" dirty="0"/>
          </a:p>
        </p:txBody>
      </p:sp>
    </p:spTree>
    <p:extLst>
      <p:ext uri="{BB962C8B-B14F-4D97-AF65-F5344CB8AC3E}">
        <p14:creationId xmlns:p14="http://schemas.microsoft.com/office/powerpoint/2010/main" val="2658444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sandy beach next to a body of water&#10;&#10;Description automatically generated">
            <a:extLst>
              <a:ext uri="{FF2B5EF4-FFF2-40B4-BE49-F238E27FC236}">
                <a16:creationId xmlns:a16="http://schemas.microsoft.com/office/drawing/2014/main" id="{49FD168E-5A5E-47D4-9FE7-795688182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91" y="117417"/>
            <a:ext cx="5920088" cy="3690732"/>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AA8DDE4-0ACB-4212-8560-2C7A716A58A5}"/>
              </a:ext>
            </a:extLst>
          </p:cNvPr>
          <p:cNvSpPr txBox="1"/>
          <p:nvPr/>
        </p:nvSpPr>
        <p:spPr>
          <a:xfrm>
            <a:off x="4283743" y="754588"/>
            <a:ext cx="4642690" cy="369332"/>
          </a:xfrm>
          <a:prstGeom prst="rect">
            <a:avLst/>
          </a:prstGeom>
          <a:solidFill>
            <a:schemeClr val="bg1"/>
          </a:solidFill>
          <a:ln w="38100">
            <a:solidFill>
              <a:srgbClr val="7030A0"/>
            </a:solidFill>
          </a:ln>
        </p:spPr>
        <p:txBody>
          <a:bodyPr wrap="square" rtlCol="0">
            <a:spAutoFit/>
          </a:bodyPr>
          <a:lstStyle/>
          <a:p>
            <a:r>
              <a:rPr lang="en-GB" dirty="0"/>
              <a:t>It was as if the world was encompassed in glass.</a:t>
            </a:r>
          </a:p>
        </p:txBody>
      </p:sp>
      <p:sp>
        <p:nvSpPr>
          <p:cNvPr id="6" name="TextBox 5">
            <a:extLst>
              <a:ext uri="{FF2B5EF4-FFF2-40B4-BE49-F238E27FC236}">
                <a16:creationId xmlns:a16="http://schemas.microsoft.com/office/drawing/2014/main" id="{A48BE1BB-3BED-43CB-AAD8-E3008D4827C8}"/>
              </a:ext>
            </a:extLst>
          </p:cNvPr>
          <p:cNvSpPr txBox="1"/>
          <p:nvPr/>
        </p:nvSpPr>
        <p:spPr>
          <a:xfrm>
            <a:off x="4283743" y="3244334"/>
            <a:ext cx="4726666" cy="646331"/>
          </a:xfrm>
          <a:prstGeom prst="rect">
            <a:avLst/>
          </a:prstGeom>
          <a:solidFill>
            <a:schemeClr val="bg1"/>
          </a:solidFill>
          <a:ln w="38100">
            <a:solidFill>
              <a:srgbClr val="7030A0"/>
            </a:solidFill>
          </a:ln>
        </p:spPr>
        <p:txBody>
          <a:bodyPr wrap="square" rtlCol="0">
            <a:spAutoFit/>
          </a:bodyPr>
          <a:lstStyle/>
          <a:p>
            <a:r>
              <a:rPr lang="en-GB" dirty="0"/>
              <a:t>I feel the cold sting of a lone tear roll down my aching cheek. What have I done?</a:t>
            </a:r>
          </a:p>
        </p:txBody>
      </p:sp>
      <p:pic>
        <p:nvPicPr>
          <p:cNvPr id="8" name="Picture 7" descr="A close up of a logo&#10;&#10;Description automatically generated">
            <a:extLst>
              <a:ext uri="{FF2B5EF4-FFF2-40B4-BE49-F238E27FC236}">
                <a16:creationId xmlns:a16="http://schemas.microsoft.com/office/drawing/2014/main" id="{6637C6C3-327C-4029-8164-D79A2EC85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1" y="3742042"/>
            <a:ext cx="4086502" cy="3115958"/>
          </a:xfrm>
          <a:prstGeom prst="rect">
            <a:avLst/>
          </a:prstGeom>
        </p:spPr>
      </p:pic>
      <p:sp>
        <p:nvSpPr>
          <p:cNvPr id="9" name="TextBox 8">
            <a:extLst>
              <a:ext uri="{FF2B5EF4-FFF2-40B4-BE49-F238E27FC236}">
                <a16:creationId xmlns:a16="http://schemas.microsoft.com/office/drawing/2014/main" id="{0CA99BD8-7159-4678-ABA5-0DCDCF6CDAA1}"/>
              </a:ext>
            </a:extLst>
          </p:cNvPr>
          <p:cNvSpPr txBox="1"/>
          <p:nvPr/>
        </p:nvSpPr>
        <p:spPr>
          <a:xfrm>
            <a:off x="6587412" y="233265"/>
            <a:ext cx="2339021" cy="369332"/>
          </a:xfrm>
          <a:prstGeom prst="rect">
            <a:avLst/>
          </a:prstGeom>
          <a:solidFill>
            <a:schemeClr val="bg1"/>
          </a:solidFill>
          <a:ln w="38100">
            <a:solidFill>
              <a:srgbClr val="002060"/>
            </a:solidFill>
          </a:ln>
        </p:spPr>
        <p:txBody>
          <a:bodyPr wrap="square" rtlCol="0">
            <a:spAutoFit/>
          </a:bodyPr>
          <a:lstStyle/>
          <a:p>
            <a:pPr algn="r"/>
            <a:r>
              <a:rPr lang="en-GB" dirty="0"/>
              <a:t>First sentence</a:t>
            </a:r>
          </a:p>
        </p:txBody>
      </p:sp>
      <p:sp>
        <p:nvSpPr>
          <p:cNvPr id="10" name="TextBox 9">
            <a:extLst>
              <a:ext uri="{FF2B5EF4-FFF2-40B4-BE49-F238E27FC236}">
                <a16:creationId xmlns:a16="http://schemas.microsoft.com/office/drawing/2014/main" id="{2D9CEDA3-684E-44CE-BA8F-27935D1A0BC9}"/>
              </a:ext>
            </a:extLst>
          </p:cNvPr>
          <p:cNvSpPr txBox="1"/>
          <p:nvPr/>
        </p:nvSpPr>
        <p:spPr>
          <a:xfrm>
            <a:off x="6671388" y="2731150"/>
            <a:ext cx="2339021" cy="369332"/>
          </a:xfrm>
          <a:prstGeom prst="rect">
            <a:avLst/>
          </a:prstGeom>
          <a:solidFill>
            <a:schemeClr val="bg1"/>
          </a:solidFill>
          <a:ln w="38100">
            <a:solidFill>
              <a:srgbClr val="002060"/>
            </a:solidFill>
          </a:ln>
        </p:spPr>
        <p:txBody>
          <a:bodyPr wrap="square" rtlCol="0">
            <a:spAutoFit/>
          </a:bodyPr>
          <a:lstStyle/>
          <a:p>
            <a:pPr algn="r"/>
            <a:r>
              <a:rPr lang="en-GB" dirty="0"/>
              <a:t>Final sentences</a:t>
            </a:r>
          </a:p>
        </p:txBody>
      </p:sp>
    </p:spTree>
    <p:extLst>
      <p:ext uri="{BB962C8B-B14F-4D97-AF65-F5344CB8AC3E}">
        <p14:creationId xmlns:p14="http://schemas.microsoft.com/office/powerpoint/2010/main" val="234845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DC73-E914-4BBE-B728-75654B9CB743}"/>
              </a:ext>
            </a:extLst>
          </p:cNvPr>
          <p:cNvSpPr>
            <a:spLocks noGrp="1"/>
          </p:cNvSpPr>
          <p:nvPr>
            <p:ph type="title"/>
          </p:nvPr>
        </p:nvSpPr>
        <p:spPr>
          <a:solidFill>
            <a:schemeClr val="bg1"/>
          </a:solidFill>
          <a:ln w="38100">
            <a:solidFill>
              <a:srgbClr val="7030A0"/>
            </a:solidFill>
          </a:ln>
          <a:effectLst>
            <a:outerShdw blurRad="50800" dist="38100" dir="2700000" algn="tl" rotWithShape="0">
              <a:prstClr val="black">
                <a:alpha val="40000"/>
              </a:prstClr>
            </a:outerShdw>
          </a:effectLst>
        </p:spPr>
        <p:txBody>
          <a:bodyPr/>
          <a:lstStyle/>
          <a:p>
            <a:r>
              <a:rPr lang="en-GB" dirty="0"/>
              <a:t>Now, give this a go yourself.</a:t>
            </a:r>
          </a:p>
        </p:txBody>
      </p:sp>
      <p:sp>
        <p:nvSpPr>
          <p:cNvPr id="3" name="Content Placeholder 2">
            <a:extLst>
              <a:ext uri="{FF2B5EF4-FFF2-40B4-BE49-F238E27FC236}">
                <a16:creationId xmlns:a16="http://schemas.microsoft.com/office/drawing/2014/main" id="{409931CE-AE9B-4412-AA7B-998E631A0FE7}"/>
              </a:ext>
            </a:extLst>
          </p:cNvPr>
          <p:cNvSpPr>
            <a:spLocks noGrp="1"/>
          </p:cNvSpPr>
          <p:nvPr>
            <p:ph idx="1"/>
          </p:nvPr>
        </p:nvSpPr>
        <p:spPr>
          <a:xfrm>
            <a:off x="628650" y="1825625"/>
            <a:ext cx="4581303" cy="4351338"/>
          </a:xfrm>
          <a:solidFill>
            <a:schemeClr val="bg1"/>
          </a:solidFill>
          <a:ln w="38100">
            <a:solidFill>
              <a:srgbClr val="7030A0"/>
            </a:solidFill>
          </a:ln>
          <a:effectLst>
            <a:outerShdw blurRad="50800" dist="38100" dir="2700000" algn="tl" rotWithShape="0">
              <a:prstClr val="black">
                <a:alpha val="40000"/>
              </a:prstClr>
            </a:outerShdw>
          </a:effectLst>
        </p:spPr>
        <p:txBody>
          <a:bodyPr/>
          <a:lstStyle/>
          <a:p>
            <a:pPr marL="0" indent="0">
              <a:buNone/>
            </a:pPr>
            <a:r>
              <a:rPr lang="en-GB" dirty="0"/>
              <a:t>Go through all the steps we’ve looked at and plan out your answer carefully.</a:t>
            </a:r>
          </a:p>
          <a:p>
            <a:pPr marL="0" indent="0">
              <a:buNone/>
            </a:pPr>
            <a:r>
              <a:rPr lang="en-GB" dirty="0"/>
              <a:t>If you want to really make it like the exam, time yourself for 45 minutes (allow for any extra time if you are given it).</a:t>
            </a:r>
          </a:p>
          <a:p>
            <a:pPr marL="0" indent="0">
              <a:buNone/>
            </a:pPr>
            <a:r>
              <a:rPr lang="en-GB" dirty="0"/>
              <a:t>Remember to think about all the different requirements of the mark scheme.</a:t>
            </a:r>
          </a:p>
        </p:txBody>
      </p:sp>
      <p:pic>
        <p:nvPicPr>
          <p:cNvPr id="4" name="Picture 3">
            <a:extLst>
              <a:ext uri="{FF2B5EF4-FFF2-40B4-BE49-F238E27FC236}">
                <a16:creationId xmlns:a16="http://schemas.microsoft.com/office/drawing/2014/main" id="{161A595F-A02C-4A3E-A5A4-F378FC903A66}"/>
              </a:ext>
            </a:extLst>
          </p:cNvPr>
          <p:cNvPicPr>
            <a:picLocks noChangeAspect="1"/>
          </p:cNvPicPr>
          <p:nvPr/>
        </p:nvPicPr>
        <p:blipFill rotWithShape="1">
          <a:blip r:embed="rId2"/>
          <a:srcRect l="25698" t="23230" r="31279" b="18268"/>
          <a:stretch/>
        </p:blipFill>
        <p:spPr>
          <a:xfrm rot="895162">
            <a:off x="5316279" y="2281335"/>
            <a:ext cx="3934047" cy="3009014"/>
          </a:xfrm>
          <a:prstGeom prst="rect">
            <a:avLst/>
          </a:prstGeom>
          <a:ln w="38100">
            <a:solidFill>
              <a:srgbClr val="7030A0"/>
            </a:solidFill>
          </a:ln>
        </p:spPr>
      </p:pic>
      <p:sp>
        <p:nvSpPr>
          <p:cNvPr id="5" name="Oval 4">
            <a:extLst>
              <a:ext uri="{FF2B5EF4-FFF2-40B4-BE49-F238E27FC236}">
                <a16:creationId xmlns:a16="http://schemas.microsoft.com/office/drawing/2014/main" id="{6D95D643-BD91-4465-B299-92E680D02E45}"/>
              </a:ext>
            </a:extLst>
          </p:cNvPr>
          <p:cNvSpPr/>
          <p:nvPr/>
        </p:nvSpPr>
        <p:spPr>
          <a:xfrm rot="1068998">
            <a:off x="5710289" y="1782353"/>
            <a:ext cx="2703879" cy="108519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783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8FD6-D2F3-4AB8-83D5-4CE0072B97FA}"/>
              </a:ext>
            </a:extLst>
          </p:cNvPr>
          <p:cNvSpPr>
            <a:spLocks noGrp="1"/>
          </p:cNvSpPr>
          <p:nvPr>
            <p:ph type="title"/>
          </p:nvPr>
        </p:nvSpPr>
        <p:spPr>
          <a:xfrm>
            <a:off x="709126" y="365126"/>
            <a:ext cx="7806223" cy="801201"/>
          </a:xfrm>
          <a:solidFill>
            <a:schemeClr val="bg1"/>
          </a:solidFill>
          <a:ln w="38100">
            <a:solidFill>
              <a:srgbClr val="7030A0"/>
            </a:solidFill>
          </a:ln>
          <a:effectLst>
            <a:outerShdw blurRad="50800" dist="38100" dir="2700000" algn="tl" rotWithShape="0">
              <a:prstClr val="black">
                <a:alpha val="40000"/>
              </a:prstClr>
            </a:outerShdw>
          </a:effectLst>
        </p:spPr>
        <p:txBody>
          <a:bodyPr>
            <a:normAutofit/>
          </a:bodyPr>
          <a:lstStyle/>
          <a:p>
            <a:r>
              <a:rPr lang="en-GB" sz="2400" dirty="0"/>
              <a:t>Look at the example answer to the question provided to you</a:t>
            </a:r>
          </a:p>
        </p:txBody>
      </p:sp>
      <p:pic>
        <p:nvPicPr>
          <p:cNvPr id="4" name="Picture 3">
            <a:extLst>
              <a:ext uri="{FF2B5EF4-FFF2-40B4-BE49-F238E27FC236}">
                <a16:creationId xmlns:a16="http://schemas.microsoft.com/office/drawing/2014/main" id="{8E5F24D3-B45E-4117-8FF1-F9D36A26DD26}"/>
              </a:ext>
            </a:extLst>
          </p:cNvPr>
          <p:cNvPicPr>
            <a:picLocks noChangeAspect="1"/>
          </p:cNvPicPr>
          <p:nvPr/>
        </p:nvPicPr>
        <p:blipFill rotWithShape="1">
          <a:blip r:embed="rId2"/>
          <a:srcRect l="22979" t="22861" r="27979" b="9622"/>
          <a:stretch/>
        </p:blipFill>
        <p:spPr>
          <a:xfrm rot="21154828">
            <a:off x="633091" y="1336463"/>
            <a:ext cx="4484452" cy="3472774"/>
          </a:xfrm>
          <a:prstGeom prst="rect">
            <a:avLst/>
          </a:prstGeom>
          <a:ln w="38100">
            <a:solidFill>
              <a:srgbClr val="7030A0"/>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9ED4765-EA6E-47FC-95CF-2C063941D12B}"/>
              </a:ext>
            </a:extLst>
          </p:cNvPr>
          <p:cNvSpPr txBox="1"/>
          <p:nvPr/>
        </p:nvSpPr>
        <p:spPr>
          <a:xfrm>
            <a:off x="5393094" y="1352939"/>
            <a:ext cx="3122256" cy="3139321"/>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Using the mark scheme boxes and ideas given to you, think about what really works well in this answer in terms of:</a:t>
            </a:r>
          </a:p>
          <a:p>
            <a:endParaRPr lang="en-GB" dirty="0"/>
          </a:p>
          <a:p>
            <a:r>
              <a:rPr lang="en-GB" b="1" dirty="0"/>
              <a:t>Vocabulary</a:t>
            </a:r>
          </a:p>
          <a:p>
            <a:r>
              <a:rPr lang="en-GB" b="1" dirty="0"/>
              <a:t>Structure</a:t>
            </a:r>
          </a:p>
          <a:p>
            <a:r>
              <a:rPr lang="en-GB" b="1" dirty="0"/>
              <a:t>Paragraphs</a:t>
            </a:r>
          </a:p>
          <a:p>
            <a:r>
              <a:rPr lang="en-GB" b="1" dirty="0"/>
              <a:t>Tone, style, register</a:t>
            </a:r>
          </a:p>
          <a:p>
            <a:r>
              <a:rPr lang="en-GB" b="1" dirty="0"/>
              <a:t>Communication</a:t>
            </a:r>
          </a:p>
          <a:p>
            <a:r>
              <a:rPr lang="en-GB" b="1" dirty="0"/>
              <a:t>Ideas</a:t>
            </a:r>
          </a:p>
        </p:txBody>
      </p:sp>
      <p:sp>
        <p:nvSpPr>
          <p:cNvPr id="7" name="TextBox 6">
            <a:extLst>
              <a:ext uri="{FF2B5EF4-FFF2-40B4-BE49-F238E27FC236}">
                <a16:creationId xmlns:a16="http://schemas.microsoft.com/office/drawing/2014/main" id="{8E4F763A-0DDD-480B-A169-7124F703170C}"/>
              </a:ext>
            </a:extLst>
          </p:cNvPr>
          <p:cNvSpPr txBox="1"/>
          <p:nvPr/>
        </p:nvSpPr>
        <p:spPr>
          <a:xfrm>
            <a:off x="709127" y="5084246"/>
            <a:ext cx="7806223" cy="1477328"/>
          </a:xfrm>
          <a:prstGeom prst="rect">
            <a:avLst/>
          </a:prstGeom>
          <a:solidFill>
            <a:schemeClr val="bg1"/>
          </a:solidFill>
          <a:ln w="38100">
            <a:solidFill>
              <a:srgbClr val="00B050"/>
            </a:solidFill>
          </a:ln>
          <a:effectLst>
            <a:outerShdw blurRad="50800" dist="38100" dir="2700000" algn="tl" rotWithShape="0">
              <a:prstClr val="black">
                <a:alpha val="40000"/>
              </a:prstClr>
            </a:outerShdw>
          </a:effectLst>
        </p:spPr>
        <p:txBody>
          <a:bodyPr wrap="square" rtlCol="0">
            <a:spAutoFit/>
          </a:bodyPr>
          <a:lstStyle/>
          <a:p>
            <a:r>
              <a:rPr lang="en-GB" dirty="0">
                <a:solidFill>
                  <a:srgbClr val="FF0000"/>
                </a:solidFill>
              </a:rPr>
              <a:t>Go through the answer and highlight sections that work well in your opinion.</a:t>
            </a:r>
          </a:p>
          <a:p>
            <a:r>
              <a:rPr lang="en-GB" dirty="0">
                <a:solidFill>
                  <a:schemeClr val="accent4">
                    <a:lumMod val="50000"/>
                  </a:schemeClr>
                </a:solidFill>
              </a:rPr>
              <a:t>Make notes on how this answer works well and meets the requirements of the mark scheme.</a:t>
            </a:r>
          </a:p>
          <a:p>
            <a:r>
              <a:rPr lang="en-GB" dirty="0">
                <a:solidFill>
                  <a:srgbClr val="00B050"/>
                </a:solidFill>
              </a:rPr>
              <a:t>Having reflected on this example, what might you add or change to your own version and why?</a:t>
            </a:r>
          </a:p>
        </p:txBody>
      </p:sp>
    </p:spTree>
    <p:extLst>
      <p:ext uri="{BB962C8B-B14F-4D97-AF65-F5344CB8AC3E}">
        <p14:creationId xmlns:p14="http://schemas.microsoft.com/office/powerpoint/2010/main" val="580301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E0936-92AF-4C8D-A036-E5B44A62DA43}"/>
              </a:ext>
            </a:extLst>
          </p:cNvPr>
          <p:cNvSpPr>
            <a:spLocks noGrp="1"/>
          </p:cNvSpPr>
          <p:nvPr>
            <p:ph idx="1"/>
          </p:nvPr>
        </p:nvSpPr>
        <p:spPr>
          <a:xfrm>
            <a:off x="628650" y="242596"/>
            <a:ext cx="5426917" cy="6354147"/>
          </a:xfrm>
        </p:spPr>
        <p:txBody>
          <a:bodyPr>
            <a:normAutofit fontScale="55000" lnSpcReduction="20000"/>
          </a:bodyPr>
          <a:lstStyle/>
          <a:p>
            <a:pPr marL="0" indent="0">
              <a:buNone/>
            </a:pPr>
            <a:r>
              <a:rPr lang="en-GB" dirty="0"/>
              <a:t>It was as if the world was encompassed in glass. Beautiful memories had been suspended in my mind’s eye, crystallised images of repetitive footsteps on golden sands, colossal palm trees gently swaying in the cooling breeze and soothing blurs of calming greens, joyous yellows and bountiful blues surrounded my thoughts. My holiday so far.</a:t>
            </a:r>
          </a:p>
          <a:p>
            <a:pPr marL="0" indent="0">
              <a:buNone/>
            </a:pPr>
            <a:r>
              <a:rPr lang="en-GB" dirty="0"/>
              <a:t>Standing stoically next to the ocean’s searching waves, bamboo huts with thatched hair waited for occupants. Normally they would be teeming with tourists, overflowing with boisterous conversation – laughing, shouts, happiness. Only a few days ago I had waited with my wife as we held multi-coloured and garish drinks and smiled at some much-told joke a friend had repeated, waiting to enter the inviting and calming azure blanket ahead of us.</a:t>
            </a:r>
          </a:p>
          <a:p>
            <a:pPr marL="0" indent="0">
              <a:buNone/>
            </a:pPr>
            <a:r>
              <a:rPr lang="en-GB" dirty="0"/>
              <a:t>That was the past, those crystallised images. Now you can see me standing in the distance. Isolated. Detached. Alone. </a:t>
            </a:r>
          </a:p>
          <a:p>
            <a:pPr marL="0" indent="0">
              <a:buNone/>
            </a:pPr>
            <a:r>
              <a:rPr lang="en-GB" dirty="0"/>
              <a:t>Looking up to the once cerulean skies, I see the omnipotent sun is flanked by imposing soldiers of grey, huge clouds of disappointment and frustration begin to cover the light. Below the horizon, the once enticing waters thrash and struggle, crashing towards the coast in ever-increasing motions of anger. A rattle of thunder from the upper echelons snatches my attention. Above my head inky snipers point themselves in my direction, waiting to strike. Ready for action. </a:t>
            </a:r>
          </a:p>
          <a:p>
            <a:pPr marL="0" indent="0">
              <a:buNone/>
            </a:pPr>
            <a:r>
              <a:rPr lang="en-GB" dirty="0"/>
              <a:t>My thoughts wander back to the beach and to the same huts that now shudder in solitariness. Next to them the previously peaceful palm trees judder and pulsate as the air grows aggressive. I think back to what has happened. I feel the cold sting of a lone tear roll down my aching cheek. What have I done?</a:t>
            </a:r>
          </a:p>
          <a:p>
            <a:pPr marL="0" indent="0">
              <a:buNone/>
            </a:pPr>
            <a:endParaRPr lang="en-GB" dirty="0"/>
          </a:p>
        </p:txBody>
      </p:sp>
      <p:sp>
        <p:nvSpPr>
          <p:cNvPr id="4" name="Rectangle: Rounded Corners 3">
            <a:extLst>
              <a:ext uri="{FF2B5EF4-FFF2-40B4-BE49-F238E27FC236}">
                <a16:creationId xmlns:a16="http://schemas.microsoft.com/office/drawing/2014/main" id="{21782E11-3D2C-4211-9152-99E83782898A}"/>
              </a:ext>
            </a:extLst>
          </p:cNvPr>
          <p:cNvSpPr/>
          <p:nvPr/>
        </p:nvSpPr>
        <p:spPr>
          <a:xfrm>
            <a:off x="6345914" y="242596"/>
            <a:ext cx="2539308" cy="950383"/>
          </a:xfrm>
          <a:prstGeom prst="roundRect">
            <a:avLst/>
          </a:prstGeom>
          <a:solidFill>
            <a:srgbClr val="E2FA8A"/>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Font typeface="Arial" panose="020B0604020202020204" pitchFamily="34" charset="0"/>
              <a:buChar char="•"/>
            </a:pPr>
            <a:r>
              <a:rPr lang="en-GB" sz="800" i="1" dirty="0">
                <a:solidFill>
                  <a:schemeClr val="tx1"/>
                </a:solidFill>
              </a:rPr>
              <a:t>Really impressive vocabulary choices chosen for effect</a:t>
            </a:r>
          </a:p>
          <a:p>
            <a:pPr marL="180975" indent="-180975">
              <a:buFont typeface="Arial" panose="020B0604020202020204" pitchFamily="34" charset="0"/>
              <a:buChar char="•"/>
            </a:pPr>
            <a:r>
              <a:rPr lang="en-GB" sz="800" i="1" dirty="0">
                <a:solidFill>
                  <a:schemeClr val="tx1"/>
                </a:solidFill>
              </a:rPr>
              <a:t>The choice of vocabulary makes the writing interesting and engaging for the reader.</a:t>
            </a:r>
          </a:p>
          <a:p>
            <a:pPr algn="ctr"/>
            <a:endParaRPr lang="en-GB" sz="800" dirty="0">
              <a:solidFill>
                <a:schemeClr val="tx1"/>
              </a:solidFill>
            </a:endParaRPr>
          </a:p>
        </p:txBody>
      </p:sp>
      <p:sp>
        <p:nvSpPr>
          <p:cNvPr id="5" name="TextBox 4">
            <a:extLst>
              <a:ext uri="{FF2B5EF4-FFF2-40B4-BE49-F238E27FC236}">
                <a16:creationId xmlns:a16="http://schemas.microsoft.com/office/drawing/2014/main" id="{77EF5775-0FDA-4123-8C8F-BFCC9D3CE92B}"/>
              </a:ext>
            </a:extLst>
          </p:cNvPr>
          <p:cNvSpPr txBox="1"/>
          <p:nvPr/>
        </p:nvSpPr>
        <p:spPr>
          <a:xfrm>
            <a:off x="7722276" y="134874"/>
            <a:ext cx="996656"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Vocabulary</a:t>
            </a:r>
          </a:p>
        </p:txBody>
      </p:sp>
      <p:sp>
        <p:nvSpPr>
          <p:cNvPr id="6" name="Rectangle: Rounded Corners 5">
            <a:extLst>
              <a:ext uri="{FF2B5EF4-FFF2-40B4-BE49-F238E27FC236}">
                <a16:creationId xmlns:a16="http://schemas.microsoft.com/office/drawing/2014/main" id="{BD3A88EF-9271-4F6B-81CE-E2B375FCF1C0}"/>
              </a:ext>
            </a:extLst>
          </p:cNvPr>
          <p:cNvSpPr/>
          <p:nvPr/>
        </p:nvSpPr>
        <p:spPr>
          <a:xfrm>
            <a:off x="6418665" y="2677225"/>
            <a:ext cx="2448230" cy="1238171"/>
          </a:xfrm>
          <a:prstGeom prst="roundRect">
            <a:avLst/>
          </a:prstGeom>
          <a:solidFill>
            <a:srgbClr val="A8B8E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Font typeface="Arial" panose="020B0604020202020204" pitchFamily="34" charset="0"/>
              <a:buChar char="•"/>
            </a:pPr>
            <a:r>
              <a:rPr lang="en-GB" sz="900" i="1" dirty="0">
                <a:solidFill>
                  <a:schemeClr val="tx1"/>
                </a:solidFill>
              </a:rPr>
              <a:t>Paragraphs are linked together and in an order that engages the reader and makes their argument easy to follow.</a:t>
            </a:r>
          </a:p>
          <a:p>
            <a:pPr marL="180975" indent="-180975">
              <a:buFont typeface="Arial" panose="020B0604020202020204" pitchFamily="34" charset="0"/>
              <a:buChar char="•"/>
            </a:pPr>
            <a:r>
              <a:rPr lang="en-GB" sz="900" i="1" dirty="0">
                <a:solidFill>
                  <a:schemeClr val="tx1"/>
                </a:solidFill>
              </a:rPr>
              <a:t>Paragraphs allow the structure of the piece to come through to the reader easily.</a:t>
            </a:r>
          </a:p>
        </p:txBody>
      </p:sp>
      <p:sp>
        <p:nvSpPr>
          <p:cNvPr id="7" name="Rectangle: Rounded Corners 6">
            <a:extLst>
              <a:ext uri="{FF2B5EF4-FFF2-40B4-BE49-F238E27FC236}">
                <a16:creationId xmlns:a16="http://schemas.microsoft.com/office/drawing/2014/main" id="{B8A5EE71-8CEC-4079-A52F-F810B4CAF653}"/>
              </a:ext>
            </a:extLst>
          </p:cNvPr>
          <p:cNvSpPr/>
          <p:nvPr/>
        </p:nvSpPr>
        <p:spPr>
          <a:xfrm>
            <a:off x="6345915" y="1403204"/>
            <a:ext cx="2539308" cy="1144054"/>
          </a:xfrm>
          <a:prstGeom prst="roundRect">
            <a:avLst/>
          </a:prstGeom>
          <a:solidFill>
            <a:srgbClr val="F89EE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800" i="1" dirty="0">
                <a:solidFill>
                  <a:schemeClr val="tx1"/>
                </a:solidFill>
              </a:rPr>
              <a:t>Flows from one idea or argument to the next</a:t>
            </a:r>
          </a:p>
          <a:p>
            <a:pPr marL="171450" indent="-171450">
              <a:buFont typeface="Arial" panose="020B0604020202020204" pitchFamily="34" charset="0"/>
              <a:buChar char="•"/>
            </a:pPr>
            <a:r>
              <a:rPr lang="en-GB" sz="800" i="1" dirty="0">
                <a:solidFill>
                  <a:schemeClr val="tx1"/>
                </a:solidFill>
              </a:rPr>
              <a:t>Engaging opening to the writing.</a:t>
            </a:r>
          </a:p>
          <a:p>
            <a:pPr marL="171450" indent="-171450">
              <a:buFont typeface="Arial" panose="020B0604020202020204" pitchFamily="34" charset="0"/>
              <a:buChar char="•"/>
            </a:pPr>
            <a:r>
              <a:rPr lang="en-GB" sz="800" i="1" dirty="0">
                <a:solidFill>
                  <a:schemeClr val="tx1"/>
                </a:solidFill>
              </a:rPr>
              <a:t>Powerful finish to the writing.</a:t>
            </a:r>
          </a:p>
          <a:p>
            <a:pPr marL="171450" indent="-171450">
              <a:buFont typeface="Arial" panose="020B0604020202020204" pitchFamily="34" charset="0"/>
              <a:buChar char="•"/>
            </a:pPr>
            <a:r>
              <a:rPr lang="en-GB" sz="800" i="1" dirty="0">
                <a:solidFill>
                  <a:schemeClr val="tx1"/>
                </a:solidFill>
              </a:rPr>
              <a:t>A carefully chosen and crafted order of ideas including within paragraphs and sentences.</a:t>
            </a:r>
          </a:p>
          <a:p>
            <a:pPr marL="171450" indent="-171450">
              <a:buFont typeface="Arial" panose="020B0604020202020204" pitchFamily="34" charset="0"/>
              <a:buChar char="•"/>
            </a:pPr>
            <a:r>
              <a:rPr lang="en-GB" sz="800" i="1" dirty="0">
                <a:solidFill>
                  <a:schemeClr val="tx1"/>
                </a:solidFill>
              </a:rPr>
              <a:t>Use of discourse markers/connectives to link complex ideas.</a:t>
            </a:r>
          </a:p>
          <a:p>
            <a:pPr algn="ctr"/>
            <a:endParaRPr lang="en-GB" sz="800" dirty="0">
              <a:solidFill>
                <a:schemeClr val="tx1"/>
              </a:solidFill>
            </a:endParaRPr>
          </a:p>
        </p:txBody>
      </p:sp>
      <p:sp>
        <p:nvSpPr>
          <p:cNvPr id="8" name="TextBox 7">
            <a:extLst>
              <a:ext uri="{FF2B5EF4-FFF2-40B4-BE49-F238E27FC236}">
                <a16:creationId xmlns:a16="http://schemas.microsoft.com/office/drawing/2014/main" id="{CDE467BF-9FFE-4411-B693-9035003DC224}"/>
              </a:ext>
            </a:extLst>
          </p:cNvPr>
          <p:cNvSpPr txBox="1"/>
          <p:nvPr/>
        </p:nvSpPr>
        <p:spPr>
          <a:xfrm>
            <a:off x="7322475" y="1203835"/>
            <a:ext cx="1421238" cy="230832"/>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900" dirty="0"/>
              <a:t>Structure</a:t>
            </a:r>
          </a:p>
        </p:txBody>
      </p:sp>
      <p:sp>
        <p:nvSpPr>
          <p:cNvPr id="9" name="TextBox 8">
            <a:extLst>
              <a:ext uri="{FF2B5EF4-FFF2-40B4-BE49-F238E27FC236}">
                <a16:creationId xmlns:a16="http://schemas.microsoft.com/office/drawing/2014/main" id="{05AB3137-E6B7-4249-8155-13D15C731EF6}"/>
              </a:ext>
            </a:extLst>
          </p:cNvPr>
          <p:cNvSpPr txBox="1"/>
          <p:nvPr/>
        </p:nvSpPr>
        <p:spPr>
          <a:xfrm>
            <a:off x="7297694" y="2508441"/>
            <a:ext cx="1421238"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Paragraphs</a:t>
            </a:r>
          </a:p>
        </p:txBody>
      </p:sp>
      <p:sp>
        <p:nvSpPr>
          <p:cNvPr id="10" name="Rectangle: Rounded Corners 9">
            <a:extLst>
              <a:ext uri="{FF2B5EF4-FFF2-40B4-BE49-F238E27FC236}">
                <a16:creationId xmlns:a16="http://schemas.microsoft.com/office/drawing/2014/main" id="{2AC41C4F-93DA-4B3B-B81C-A33EC6456BA8}"/>
              </a:ext>
            </a:extLst>
          </p:cNvPr>
          <p:cNvSpPr/>
          <p:nvPr/>
        </p:nvSpPr>
        <p:spPr>
          <a:xfrm>
            <a:off x="6418665" y="4023118"/>
            <a:ext cx="2448231" cy="1252573"/>
          </a:xfrm>
          <a:prstGeom prst="roundRect">
            <a:avLst/>
          </a:prstGeom>
          <a:solidFill>
            <a:srgbClr val="81E052"/>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00" i="1" dirty="0">
                <a:solidFill>
                  <a:schemeClr val="tx1"/>
                </a:solidFill>
              </a:rPr>
              <a:t>The tone (sound of writing) is confident and changes dependent on the point being made.</a:t>
            </a:r>
          </a:p>
          <a:p>
            <a:pPr marL="171450" indent="-171450">
              <a:buFont typeface="Arial" panose="020B0604020202020204" pitchFamily="34" charset="0"/>
              <a:buChar char="•"/>
            </a:pPr>
            <a:r>
              <a:rPr lang="en-GB" sz="1000" i="1" dirty="0">
                <a:solidFill>
                  <a:schemeClr val="tx1"/>
                </a:solidFill>
              </a:rPr>
              <a:t>The writing is appropriately formal or informal (register).</a:t>
            </a:r>
          </a:p>
          <a:p>
            <a:pPr marL="171450" indent="-171450">
              <a:buFont typeface="Arial" panose="020B0604020202020204" pitchFamily="34" charset="0"/>
              <a:buChar char="•"/>
            </a:pPr>
            <a:r>
              <a:rPr lang="en-GB" sz="1000" i="1" dirty="0">
                <a:solidFill>
                  <a:schemeClr val="tx1"/>
                </a:solidFill>
              </a:rPr>
              <a:t>The pace (speed) of the writing changes depending on the point being made.</a:t>
            </a:r>
          </a:p>
        </p:txBody>
      </p:sp>
      <p:sp>
        <p:nvSpPr>
          <p:cNvPr id="11" name="TextBox 10">
            <a:extLst>
              <a:ext uri="{FF2B5EF4-FFF2-40B4-BE49-F238E27FC236}">
                <a16:creationId xmlns:a16="http://schemas.microsoft.com/office/drawing/2014/main" id="{7E4D5489-944C-4954-869C-1AE5E7274312}"/>
              </a:ext>
            </a:extLst>
          </p:cNvPr>
          <p:cNvSpPr txBox="1"/>
          <p:nvPr/>
        </p:nvSpPr>
        <p:spPr>
          <a:xfrm>
            <a:off x="7722276" y="3829919"/>
            <a:ext cx="996655"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Tone, style, register</a:t>
            </a:r>
          </a:p>
        </p:txBody>
      </p:sp>
      <p:sp>
        <p:nvSpPr>
          <p:cNvPr id="12" name="Rectangle: Rounded Corners 11">
            <a:extLst>
              <a:ext uri="{FF2B5EF4-FFF2-40B4-BE49-F238E27FC236}">
                <a16:creationId xmlns:a16="http://schemas.microsoft.com/office/drawing/2014/main" id="{65C34A33-D8C4-4905-B52F-4E77081A2245}"/>
              </a:ext>
            </a:extLst>
          </p:cNvPr>
          <p:cNvSpPr/>
          <p:nvPr/>
        </p:nvSpPr>
        <p:spPr>
          <a:xfrm>
            <a:off x="6418665" y="5407930"/>
            <a:ext cx="2466557" cy="1315196"/>
          </a:xfrm>
          <a:prstGeom prst="roundRect">
            <a:avLst/>
          </a:prstGeom>
          <a:solidFill>
            <a:schemeClr val="accent4">
              <a:lumMod val="20000"/>
              <a:lumOff val="8000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00" i="1" dirty="0">
                <a:solidFill>
                  <a:schemeClr val="tx1"/>
                </a:solidFill>
              </a:rPr>
              <a:t>Your ideas clear and makes sense to the reader.</a:t>
            </a:r>
          </a:p>
          <a:p>
            <a:pPr marL="171450" indent="-171450">
              <a:buFont typeface="Arial" panose="020B0604020202020204" pitchFamily="34" charset="0"/>
              <a:buChar char="•"/>
            </a:pPr>
            <a:r>
              <a:rPr lang="en-GB" sz="1000" i="1" dirty="0">
                <a:solidFill>
                  <a:schemeClr val="tx1"/>
                </a:solidFill>
              </a:rPr>
              <a:t>You sound confident in the way you write</a:t>
            </a:r>
          </a:p>
          <a:p>
            <a:pPr marL="171450" indent="-171450">
              <a:buFont typeface="Arial" panose="020B0604020202020204" pitchFamily="34" charset="0"/>
              <a:buChar char="•"/>
            </a:pPr>
            <a:r>
              <a:rPr lang="en-GB" sz="1000" i="1" dirty="0">
                <a:solidFill>
                  <a:schemeClr val="tx1"/>
                </a:solidFill>
              </a:rPr>
              <a:t>The writing is engaging and genuinely interesting for the reader.</a:t>
            </a:r>
          </a:p>
          <a:p>
            <a:pPr marL="171450" indent="-171450">
              <a:buFont typeface="Arial" panose="020B0604020202020204" pitchFamily="34" charset="0"/>
              <a:buChar char="•"/>
            </a:pPr>
            <a:r>
              <a:rPr lang="en-GB" sz="1000" i="1" dirty="0">
                <a:solidFill>
                  <a:schemeClr val="tx1"/>
                </a:solidFill>
              </a:rPr>
              <a:t>The writing has a distinctive voice that flows and feels natural not robotic.</a:t>
            </a:r>
          </a:p>
          <a:p>
            <a:pPr algn="ctr"/>
            <a:endParaRPr lang="en-GB" sz="500" dirty="0">
              <a:solidFill>
                <a:schemeClr val="tx1"/>
              </a:solidFill>
            </a:endParaRPr>
          </a:p>
        </p:txBody>
      </p:sp>
      <p:sp>
        <p:nvSpPr>
          <p:cNvPr id="13" name="TextBox 12">
            <a:extLst>
              <a:ext uri="{FF2B5EF4-FFF2-40B4-BE49-F238E27FC236}">
                <a16:creationId xmlns:a16="http://schemas.microsoft.com/office/drawing/2014/main" id="{4812D2F0-8A30-4716-9C17-020C170B97D3}"/>
              </a:ext>
            </a:extLst>
          </p:cNvPr>
          <p:cNvSpPr txBox="1"/>
          <p:nvPr/>
        </p:nvSpPr>
        <p:spPr>
          <a:xfrm>
            <a:off x="7212563" y="5192486"/>
            <a:ext cx="1531150"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Communication</a:t>
            </a:r>
          </a:p>
        </p:txBody>
      </p:sp>
      <p:sp>
        <p:nvSpPr>
          <p:cNvPr id="14" name="Rectangle: Rounded Corners 13">
            <a:extLst>
              <a:ext uri="{FF2B5EF4-FFF2-40B4-BE49-F238E27FC236}">
                <a16:creationId xmlns:a16="http://schemas.microsoft.com/office/drawing/2014/main" id="{DA53B13C-472C-4146-A451-EA441860CFB7}"/>
              </a:ext>
            </a:extLst>
          </p:cNvPr>
          <p:cNvSpPr/>
          <p:nvPr/>
        </p:nvSpPr>
        <p:spPr>
          <a:xfrm>
            <a:off x="3396343" y="5407930"/>
            <a:ext cx="2880813" cy="1315196"/>
          </a:xfrm>
          <a:prstGeom prst="roundRect">
            <a:avLst/>
          </a:prstGeom>
          <a:solidFill>
            <a:schemeClr val="accent4">
              <a:lumMod val="20000"/>
              <a:lumOff val="8000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i="1" dirty="0">
                <a:solidFill>
                  <a:schemeClr val="tx1"/>
                </a:solidFill>
              </a:rPr>
              <a:t>Complex, detailed ideas with specific examples used to develop them and make them relevant for the reader.</a:t>
            </a:r>
          </a:p>
          <a:p>
            <a:pPr marL="171450" indent="-171450">
              <a:buFont typeface="Arial" panose="020B0604020202020204" pitchFamily="34" charset="0"/>
              <a:buChar char="•"/>
            </a:pPr>
            <a:r>
              <a:rPr lang="en-GB" sz="900" i="1" dirty="0">
                <a:solidFill>
                  <a:schemeClr val="tx1"/>
                </a:solidFill>
              </a:rPr>
              <a:t>Wide-ranging ideas that cover multiple areas within an idea and avoids repetition.</a:t>
            </a:r>
          </a:p>
          <a:p>
            <a:pPr algn="ctr"/>
            <a:endParaRPr lang="en-GB" sz="900" dirty="0">
              <a:solidFill>
                <a:schemeClr val="tx1"/>
              </a:solidFill>
            </a:endParaRPr>
          </a:p>
        </p:txBody>
      </p:sp>
      <p:sp>
        <p:nvSpPr>
          <p:cNvPr id="15" name="TextBox 14">
            <a:extLst>
              <a:ext uri="{FF2B5EF4-FFF2-40B4-BE49-F238E27FC236}">
                <a16:creationId xmlns:a16="http://schemas.microsoft.com/office/drawing/2014/main" id="{B7106806-1D00-45F9-AB54-8545787AF7DA}"/>
              </a:ext>
            </a:extLst>
          </p:cNvPr>
          <p:cNvSpPr txBox="1"/>
          <p:nvPr/>
        </p:nvSpPr>
        <p:spPr>
          <a:xfrm>
            <a:off x="5120747" y="5235314"/>
            <a:ext cx="996411"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Ideas</a:t>
            </a:r>
          </a:p>
        </p:txBody>
      </p:sp>
    </p:spTree>
    <p:extLst>
      <p:ext uri="{BB962C8B-B14F-4D97-AF65-F5344CB8AC3E}">
        <p14:creationId xmlns:p14="http://schemas.microsoft.com/office/powerpoint/2010/main" val="726307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708E-17F4-4DC3-8668-6AE321BE7FEE}"/>
              </a:ext>
            </a:extLst>
          </p:cNvPr>
          <p:cNvSpPr>
            <a:spLocks noGrp="1"/>
          </p:cNvSpPr>
          <p:nvPr>
            <p:ph type="title"/>
          </p:nvPr>
        </p:nvSpPr>
        <p:spPr>
          <a:solidFill>
            <a:schemeClr val="bg1"/>
          </a:solidFill>
          <a:ln w="38100">
            <a:solidFill>
              <a:srgbClr val="00B050"/>
            </a:solidFill>
          </a:ln>
        </p:spPr>
        <p:txBody>
          <a:bodyPr>
            <a:noAutofit/>
          </a:bodyPr>
          <a:lstStyle/>
          <a:p>
            <a:r>
              <a:rPr lang="en-GB" sz="3200" dirty="0"/>
              <a:t>Complete your self-reflection sheet and make changes or additions to your own answer in red pen.</a:t>
            </a:r>
          </a:p>
        </p:txBody>
      </p:sp>
      <p:sp>
        <p:nvSpPr>
          <p:cNvPr id="4" name="TextBox 3">
            <a:extLst>
              <a:ext uri="{FF2B5EF4-FFF2-40B4-BE49-F238E27FC236}">
                <a16:creationId xmlns:a16="http://schemas.microsoft.com/office/drawing/2014/main" id="{6D5B6850-CF93-4D4A-85E5-378B19AF9766}"/>
              </a:ext>
            </a:extLst>
          </p:cNvPr>
          <p:cNvSpPr txBox="1"/>
          <p:nvPr/>
        </p:nvSpPr>
        <p:spPr>
          <a:xfrm>
            <a:off x="625337" y="182691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Communication</a:t>
            </a:r>
          </a:p>
        </p:txBody>
      </p:sp>
      <p:sp>
        <p:nvSpPr>
          <p:cNvPr id="5" name="TextBox 4">
            <a:extLst>
              <a:ext uri="{FF2B5EF4-FFF2-40B4-BE49-F238E27FC236}">
                <a16:creationId xmlns:a16="http://schemas.microsoft.com/office/drawing/2014/main" id="{BB6429BB-786C-4F2A-A6C2-2EE8EDF50B5F}"/>
              </a:ext>
            </a:extLst>
          </p:cNvPr>
          <p:cNvSpPr txBox="1"/>
          <p:nvPr/>
        </p:nvSpPr>
        <p:spPr>
          <a:xfrm>
            <a:off x="625336" y="231148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Tone, style, register</a:t>
            </a:r>
          </a:p>
        </p:txBody>
      </p:sp>
      <p:sp>
        <p:nvSpPr>
          <p:cNvPr id="6" name="TextBox 5">
            <a:extLst>
              <a:ext uri="{FF2B5EF4-FFF2-40B4-BE49-F238E27FC236}">
                <a16:creationId xmlns:a16="http://schemas.microsoft.com/office/drawing/2014/main" id="{47ECF499-3B7E-475A-A60A-0B034AF51FC1}"/>
              </a:ext>
            </a:extLst>
          </p:cNvPr>
          <p:cNvSpPr txBox="1"/>
          <p:nvPr/>
        </p:nvSpPr>
        <p:spPr>
          <a:xfrm>
            <a:off x="625335" y="2792848"/>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sp>
        <p:nvSpPr>
          <p:cNvPr id="7" name="TextBox 6">
            <a:extLst>
              <a:ext uri="{FF2B5EF4-FFF2-40B4-BE49-F238E27FC236}">
                <a16:creationId xmlns:a16="http://schemas.microsoft.com/office/drawing/2014/main" id="{20C015F1-1229-4869-ADE9-FA86A1F0DD35}"/>
              </a:ext>
            </a:extLst>
          </p:cNvPr>
          <p:cNvSpPr txBox="1"/>
          <p:nvPr/>
        </p:nvSpPr>
        <p:spPr>
          <a:xfrm>
            <a:off x="625335" y="3291676"/>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8" name="TextBox 7">
            <a:extLst>
              <a:ext uri="{FF2B5EF4-FFF2-40B4-BE49-F238E27FC236}">
                <a16:creationId xmlns:a16="http://schemas.microsoft.com/office/drawing/2014/main" id="{9010C5E1-F3E3-43F4-8A2F-250B6ACC47DB}"/>
              </a:ext>
            </a:extLst>
          </p:cNvPr>
          <p:cNvSpPr txBox="1"/>
          <p:nvPr/>
        </p:nvSpPr>
        <p:spPr>
          <a:xfrm>
            <a:off x="628650" y="376583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Ideas</a:t>
            </a:r>
          </a:p>
        </p:txBody>
      </p:sp>
      <p:sp>
        <p:nvSpPr>
          <p:cNvPr id="9" name="TextBox 8">
            <a:extLst>
              <a:ext uri="{FF2B5EF4-FFF2-40B4-BE49-F238E27FC236}">
                <a16:creationId xmlns:a16="http://schemas.microsoft.com/office/drawing/2014/main" id="{98972454-5BD3-4EFD-B818-7051B6DDAB4B}"/>
              </a:ext>
            </a:extLst>
          </p:cNvPr>
          <p:cNvSpPr txBox="1"/>
          <p:nvPr/>
        </p:nvSpPr>
        <p:spPr>
          <a:xfrm>
            <a:off x="628650" y="4245150"/>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Paragraphs</a:t>
            </a:r>
          </a:p>
        </p:txBody>
      </p:sp>
      <p:sp>
        <p:nvSpPr>
          <p:cNvPr id="10" name="TextBox 9">
            <a:extLst>
              <a:ext uri="{FF2B5EF4-FFF2-40B4-BE49-F238E27FC236}">
                <a16:creationId xmlns:a16="http://schemas.microsoft.com/office/drawing/2014/main" id="{3DA685BD-D1A2-4719-BBAB-663D9C705563}"/>
              </a:ext>
            </a:extLst>
          </p:cNvPr>
          <p:cNvSpPr txBox="1"/>
          <p:nvPr/>
        </p:nvSpPr>
        <p:spPr>
          <a:xfrm>
            <a:off x="628650" y="4728210"/>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Sentences</a:t>
            </a:r>
          </a:p>
        </p:txBody>
      </p:sp>
      <p:sp>
        <p:nvSpPr>
          <p:cNvPr id="11" name="TextBox 10">
            <a:extLst>
              <a:ext uri="{FF2B5EF4-FFF2-40B4-BE49-F238E27FC236}">
                <a16:creationId xmlns:a16="http://schemas.microsoft.com/office/drawing/2014/main" id="{0C118324-D4B6-4E4C-834F-B04583AED099}"/>
              </a:ext>
            </a:extLst>
          </p:cNvPr>
          <p:cNvSpPr txBox="1"/>
          <p:nvPr/>
        </p:nvSpPr>
        <p:spPr>
          <a:xfrm>
            <a:off x="630722" y="519318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Punctuation</a:t>
            </a:r>
          </a:p>
        </p:txBody>
      </p:sp>
      <p:sp>
        <p:nvSpPr>
          <p:cNvPr id="12" name="TextBox 11">
            <a:extLst>
              <a:ext uri="{FF2B5EF4-FFF2-40B4-BE49-F238E27FC236}">
                <a16:creationId xmlns:a16="http://schemas.microsoft.com/office/drawing/2014/main" id="{FEE0A8E7-B8D3-491E-9BBA-74D19F25441F}"/>
              </a:ext>
            </a:extLst>
          </p:cNvPr>
          <p:cNvSpPr txBox="1"/>
          <p:nvPr/>
        </p:nvSpPr>
        <p:spPr>
          <a:xfrm>
            <a:off x="628239" y="5662488"/>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13" name="TextBox 12">
            <a:extLst>
              <a:ext uri="{FF2B5EF4-FFF2-40B4-BE49-F238E27FC236}">
                <a16:creationId xmlns:a16="http://schemas.microsoft.com/office/drawing/2014/main" id="{4B7FC262-A4A5-414B-879A-178C944104C5}"/>
              </a:ext>
            </a:extLst>
          </p:cNvPr>
          <p:cNvSpPr txBox="1"/>
          <p:nvPr/>
        </p:nvSpPr>
        <p:spPr>
          <a:xfrm>
            <a:off x="625335" y="6123542"/>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Spelling</a:t>
            </a:r>
          </a:p>
        </p:txBody>
      </p:sp>
      <p:pic>
        <p:nvPicPr>
          <p:cNvPr id="3" name="Picture 2">
            <a:extLst>
              <a:ext uri="{FF2B5EF4-FFF2-40B4-BE49-F238E27FC236}">
                <a16:creationId xmlns:a16="http://schemas.microsoft.com/office/drawing/2014/main" id="{D43123F8-704C-41AE-AD52-9A3094864002}"/>
              </a:ext>
            </a:extLst>
          </p:cNvPr>
          <p:cNvPicPr>
            <a:picLocks noChangeAspect="1"/>
          </p:cNvPicPr>
          <p:nvPr/>
        </p:nvPicPr>
        <p:blipFill rotWithShape="1">
          <a:blip r:embed="rId2"/>
          <a:srcRect l="25466" t="23023" r="29887" b="19095"/>
          <a:stretch/>
        </p:blipFill>
        <p:spPr>
          <a:xfrm>
            <a:off x="2955849" y="1826914"/>
            <a:ext cx="5557429" cy="4204905"/>
          </a:xfrm>
          <a:prstGeom prst="rect">
            <a:avLst/>
          </a:prstGeom>
          <a:ln w="38100">
            <a:solidFill>
              <a:srgbClr val="002060"/>
            </a:solidFill>
          </a:ln>
        </p:spPr>
      </p:pic>
    </p:spTree>
    <p:extLst>
      <p:ext uri="{BB962C8B-B14F-4D97-AF65-F5344CB8AC3E}">
        <p14:creationId xmlns:p14="http://schemas.microsoft.com/office/powerpoint/2010/main" val="2269227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E67452-C250-43EF-B565-7A8B040ACCC0}"/>
              </a:ext>
            </a:extLst>
          </p:cNvPr>
          <p:cNvSpPr/>
          <p:nvPr/>
        </p:nvSpPr>
        <p:spPr>
          <a:xfrm>
            <a:off x="397565" y="463826"/>
            <a:ext cx="3962400" cy="450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BF1D00-E635-443B-A9A4-94C7C9C2BC69}"/>
              </a:ext>
            </a:extLst>
          </p:cNvPr>
          <p:cNvSpPr txBox="1"/>
          <p:nvPr/>
        </p:nvSpPr>
        <p:spPr>
          <a:xfrm>
            <a:off x="405430" y="498825"/>
            <a:ext cx="3929686"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						                 10</a:t>
            </a:r>
          </a:p>
        </p:txBody>
      </p:sp>
      <p:sp>
        <p:nvSpPr>
          <p:cNvPr id="22" name="TextBox 21">
            <a:extLst>
              <a:ext uri="{FF2B5EF4-FFF2-40B4-BE49-F238E27FC236}">
                <a16:creationId xmlns:a16="http://schemas.microsoft.com/office/drawing/2014/main" id="{3459C728-F260-4637-967B-99152EF73E60}"/>
              </a:ext>
            </a:extLst>
          </p:cNvPr>
          <p:cNvSpPr txBox="1"/>
          <p:nvPr/>
        </p:nvSpPr>
        <p:spPr>
          <a:xfrm>
            <a:off x="6698968" y="498826"/>
            <a:ext cx="2325762" cy="5755422"/>
          </a:xfrm>
          <a:prstGeom prst="rect">
            <a:avLst/>
          </a:prstGeom>
          <a:solidFill>
            <a:schemeClr val="accent4">
              <a:lumMod val="20000"/>
              <a:lumOff val="80000"/>
            </a:schemeClr>
          </a:solidFill>
          <a:ln w="38100">
            <a:solidFill>
              <a:srgbClr val="7030A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Three areas I am really strong at in my </a:t>
            </a:r>
            <a:r>
              <a:rPr lang="en-GB" sz="1600" b="1" dirty="0">
                <a:solidFill>
                  <a:prstClr val="black"/>
                </a:solidFill>
                <a:latin typeface="Calibri" panose="020F0502020204030204"/>
              </a:rPr>
              <a:t>descriptive</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writing: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Three areas I need to target to improve in my descriptive writing: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A0FC250-03C8-4DB6-9C22-F3FDA3006DED}"/>
              </a:ext>
            </a:extLst>
          </p:cNvPr>
          <p:cNvSpPr txBox="1"/>
          <p:nvPr/>
        </p:nvSpPr>
        <p:spPr>
          <a:xfrm>
            <a:off x="225285" y="-1"/>
            <a:ext cx="410983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a:ea typeface="+mn-ea"/>
                <a:cs typeface="+mn-cs"/>
              </a:rPr>
              <a:t>Self-reflection sheet</a:t>
            </a:r>
          </a:p>
        </p:txBody>
      </p:sp>
      <p:sp>
        <p:nvSpPr>
          <p:cNvPr id="24" name="TextBox 23">
            <a:extLst>
              <a:ext uri="{FF2B5EF4-FFF2-40B4-BE49-F238E27FC236}">
                <a16:creationId xmlns:a16="http://schemas.microsoft.com/office/drawing/2014/main" id="{D0339F56-4FE2-4A48-B597-C3368322A5BC}"/>
              </a:ext>
            </a:extLst>
          </p:cNvPr>
          <p:cNvSpPr txBox="1"/>
          <p:nvPr/>
        </p:nvSpPr>
        <p:spPr>
          <a:xfrm>
            <a:off x="4480476" y="51834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Communication</a:t>
            </a:r>
          </a:p>
        </p:txBody>
      </p:sp>
      <p:sp>
        <p:nvSpPr>
          <p:cNvPr id="25" name="TextBox 24">
            <a:extLst>
              <a:ext uri="{FF2B5EF4-FFF2-40B4-BE49-F238E27FC236}">
                <a16:creationId xmlns:a16="http://schemas.microsoft.com/office/drawing/2014/main" id="{48C1001A-BF7A-49B7-BA0B-6DCC0E56F54E}"/>
              </a:ext>
            </a:extLst>
          </p:cNvPr>
          <p:cNvSpPr txBox="1"/>
          <p:nvPr/>
        </p:nvSpPr>
        <p:spPr>
          <a:xfrm>
            <a:off x="4480475" y="100291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Tone, style, register</a:t>
            </a:r>
          </a:p>
        </p:txBody>
      </p:sp>
      <p:sp>
        <p:nvSpPr>
          <p:cNvPr id="26" name="TextBox 25">
            <a:extLst>
              <a:ext uri="{FF2B5EF4-FFF2-40B4-BE49-F238E27FC236}">
                <a16:creationId xmlns:a16="http://schemas.microsoft.com/office/drawing/2014/main" id="{D22061A4-1903-40BC-9509-00D7D1F22F28}"/>
              </a:ext>
            </a:extLst>
          </p:cNvPr>
          <p:cNvSpPr txBox="1"/>
          <p:nvPr/>
        </p:nvSpPr>
        <p:spPr>
          <a:xfrm>
            <a:off x="4480474" y="1484277"/>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sp>
        <p:nvSpPr>
          <p:cNvPr id="27" name="TextBox 26">
            <a:extLst>
              <a:ext uri="{FF2B5EF4-FFF2-40B4-BE49-F238E27FC236}">
                <a16:creationId xmlns:a16="http://schemas.microsoft.com/office/drawing/2014/main" id="{98C61DC8-DFD3-410A-8FD9-1F7F71F8716A}"/>
              </a:ext>
            </a:extLst>
          </p:cNvPr>
          <p:cNvSpPr txBox="1"/>
          <p:nvPr/>
        </p:nvSpPr>
        <p:spPr>
          <a:xfrm>
            <a:off x="4480474" y="198310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28" name="TextBox 27">
            <a:extLst>
              <a:ext uri="{FF2B5EF4-FFF2-40B4-BE49-F238E27FC236}">
                <a16:creationId xmlns:a16="http://schemas.microsoft.com/office/drawing/2014/main" id="{BFFF612C-8BDB-4DD3-AFAD-F14A6C9E4A5A}"/>
              </a:ext>
            </a:extLst>
          </p:cNvPr>
          <p:cNvSpPr txBox="1"/>
          <p:nvPr/>
        </p:nvSpPr>
        <p:spPr>
          <a:xfrm>
            <a:off x="4483789" y="245726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Ideas</a:t>
            </a:r>
          </a:p>
        </p:txBody>
      </p:sp>
      <p:sp>
        <p:nvSpPr>
          <p:cNvPr id="29" name="TextBox 28">
            <a:extLst>
              <a:ext uri="{FF2B5EF4-FFF2-40B4-BE49-F238E27FC236}">
                <a16:creationId xmlns:a16="http://schemas.microsoft.com/office/drawing/2014/main" id="{F93B7C25-6692-4D26-91ED-A38B0B93900E}"/>
              </a:ext>
            </a:extLst>
          </p:cNvPr>
          <p:cNvSpPr txBox="1"/>
          <p:nvPr/>
        </p:nvSpPr>
        <p:spPr>
          <a:xfrm>
            <a:off x="4483789" y="2936579"/>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Paragraphs</a:t>
            </a:r>
          </a:p>
        </p:txBody>
      </p:sp>
      <p:sp>
        <p:nvSpPr>
          <p:cNvPr id="30" name="TextBox 29">
            <a:extLst>
              <a:ext uri="{FF2B5EF4-FFF2-40B4-BE49-F238E27FC236}">
                <a16:creationId xmlns:a16="http://schemas.microsoft.com/office/drawing/2014/main" id="{E3D90AF1-21F8-4777-9450-9A1223CD551E}"/>
              </a:ext>
            </a:extLst>
          </p:cNvPr>
          <p:cNvSpPr txBox="1"/>
          <p:nvPr/>
        </p:nvSpPr>
        <p:spPr>
          <a:xfrm>
            <a:off x="4483789" y="3419639"/>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Sentences</a:t>
            </a:r>
          </a:p>
        </p:txBody>
      </p:sp>
      <p:sp>
        <p:nvSpPr>
          <p:cNvPr id="31" name="TextBox 30">
            <a:extLst>
              <a:ext uri="{FF2B5EF4-FFF2-40B4-BE49-F238E27FC236}">
                <a16:creationId xmlns:a16="http://schemas.microsoft.com/office/drawing/2014/main" id="{41D91506-020D-4D29-9015-DF12F29D57FB}"/>
              </a:ext>
            </a:extLst>
          </p:cNvPr>
          <p:cNvSpPr txBox="1"/>
          <p:nvPr/>
        </p:nvSpPr>
        <p:spPr>
          <a:xfrm>
            <a:off x="4485861" y="388461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Punctuation</a:t>
            </a:r>
          </a:p>
        </p:txBody>
      </p:sp>
      <p:sp>
        <p:nvSpPr>
          <p:cNvPr id="32" name="TextBox 31">
            <a:extLst>
              <a:ext uri="{FF2B5EF4-FFF2-40B4-BE49-F238E27FC236}">
                <a16:creationId xmlns:a16="http://schemas.microsoft.com/office/drawing/2014/main" id="{BA18ED7E-76D3-4454-BF94-9E8A79FC841F}"/>
              </a:ext>
            </a:extLst>
          </p:cNvPr>
          <p:cNvSpPr txBox="1"/>
          <p:nvPr/>
        </p:nvSpPr>
        <p:spPr>
          <a:xfrm>
            <a:off x="4483378" y="4353917"/>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33" name="TextBox 32">
            <a:extLst>
              <a:ext uri="{FF2B5EF4-FFF2-40B4-BE49-F238E27FC236}">
                <a16:creationId xmlns:a16="http://schemas.microsoft.com/office/drawing/2014/main" id="{D0C0B721-9058-4A0A-BBDE-C9D250C45005}"/>
              </a:ext>
            </a:extLst>
          </p:cNvPr>
          <p:cNvSpPr txBox="1"/>
          <p:nvPr/>
        </p:nvSpPr>
        <p:spPr>
          <a:xfrm>
            <a:off x="4480474" y="4814971"/>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Spelling</a:t>
            </a:r>
          </a:p>
        </p:txBody>
      </p:sp>
      <p:pic>
        <p:nvPicPr>
          <p:cNvPr id="2" name="Picture 1">
            <a:extLst>
              <a:ext uri="{FF2B5EF4-FFF2-40B4-BE49-F238E27FC236}">
                <a16:creationId xmlns:a16="http://schemas.microsoft.com/office/drawing/2014/main" id="{8EC30AD8-88A7-46E9-BA34-F52B8A6E73A8}"/>
              </a:ext>
            </a:extLst>
          </p:cNvPr>
          <p:cNvPicPr>
            <a:picLocks noChangeAspect="1"/>
          </p:cNvPicPr>
          <p:nvPr/>
        </p:nvPicPr>
        <p:blipFill>
          <a:blip r:embed="rId3"/>
          <a:stretch>
            <a:fillRect/>
          </a:stretch>
        </p:blipFill>
        <p:spPr>
          <a:xfrm>
            <a:off x="342060" y="961145"/>
            <a:ext cx="4023709" cy="463336"/>
          </a:xfrm>
          <a:prstGeom prst="rect">
            <a:avLst/>
          </a:prstGeom>
          <a:solidFill>
            <a:schemeClr val="bg1"/>
          </a:solidFill>
        </p:spPr>
      </p:pic>
      <p:sp>
        <p:nvSpPr>
          <p:cNvPr id="34" name="Rectangle 33">
            <a:extLst>
              <a:ext uri="{FF2B5EF4-FFF2-40B4-BE49-F238E27FC236}">
                <a16:creationId xmlns:a16="http://schemas.microsoft.com/office/drawing/2014/main" id="{FA6DABFD-F7CE-43F2-A8EE-B07F855750C7}"/>
              </a:ext>
            </a:extLst>
          </p:cNvPr>
          <p:cNvSpPr/>
          <p:nvPr/>
        </p:nvSpPr>
        <p:spPr>
          <a:xfrm>
            <a:off x="397565" y="1459360"/>
            <a:ext cx="3962400" cy="450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B59E119-9A45-4D75-A9E9-5A37D7532EA8}"/>
              </a:ext>
            </a:extLst>
          </p:cNvPr>
          <p:cNvSpPr txBox="1"/>
          <p:nvPr/>
        </p:nvSpPr>
        <p:spPr>
          <a:xfrm>
            <a:off x="405430" y="1494360"/>
            <a:ext cx="3929686"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							       10</a:t>
            </a:r>
          </a:p>
        </p:txBody>
      </p:sp>
      <p:pic>
        <p:nvPicPr>
          <p:cNvPr id="3" name="Picture 2">
            <a:extLst>
              <a:ext uri="{FF2B5EF4-FFF2-40B4-BE49-F238E27FC236}">
                <a16:creationId xmlns:a16="http://schemas.microsoft.com/office/drawing/2014/main" id="{DF52B2F6-EB5F-475D-854F-BFFF459558EF}"/>
              </a:ext>
            </a:extLst>
          </p:cNvPr>
          <p:cNvPicPr>
            <a:picLocks noChangeAspect="1"/>
          </p:cNvPicPr>
          <p:nvPr/>
        </p:nvPicPr>
        <p:blipFill>
          <a:blip r:embed="rId3"/>
          <a:stretch>
            <a:fillRect/>
          </a:stretch>
        </p:blipFill>
        <p:spPr>
          <a:xfrm>
            <a:off x="342060" y="1944813"/>
            <a:ext cx="4023709" cy="463336"/>
          </a:xfrm>
          <a:prstGeom prst="rect">
            <a:avLst/>
          </a:prstGeom>
          <a:solidFill>
            <a:schemeClr val="bg1"/>
          </a:solidFill>
        </p:spPr>
      </p:pic>
      <p:pic>
        <p:nvPicPr>
          <p:cNvPr id="36" name="Picture 35">
            <a:extLst>
              <a:ext uri="{FF2B5EF4-FFF2-40B4-BE49-F238E27FC236}">
                <a16:creationId xmlns:a16="http://schemas.microsoft.com/office/drawing/2014/main" id="{A9B9A947-5CF5-4137-8C90-5444415F04C9}"/>
              </a:ext>
            </a:extLst>
          </p:cNvPr>
          <p:cNvPicPr>
            <a:picLocks noChangeAspect="1"/>
          </p:cNvPicPr>
          <p:nvPr/>
        </p:nvPicPr>
        <p:blipFill>
          <a:blip r:embed="rId3"/>
          <a:stretch>
            <a:fillRect/>
          </a:stretch>
        </p:blipFill>
        <p:spPr>
          <a:xfrm>
            <a:off x="342882" y="2459835"/>
            <a:ext cx="4023709" cy="463336"/>
          </a:xfrm>
          <a:prstGeom prst="rect">
            <a:avLst/>
          </a:prstGeom>
          <a:solidFill>
            <a:schemeClr val="bg1"/>
          </a:solidFill>
        </p:spPr>
      </p:pic>
      <p:pic>
        <p:nvPicPr>
          <p:cNvPr id="38" name="Picture 37">
            <a:extLst>
              <a:ext uri="{FF2B5EF4-FFF2-40B4-BE49-F238E27FC236}">
                <a16:creationId xmlns:a16="http://schemas.microsoft.com/office/drawing/2014/main" id="{3162D504-066E-42EF-A1F1-C2F2E5229C0A}"/>
              </a:ext>
            </a:extLst>
          </p:cNvPr>
          <p:cNvPicPr>
            <a:picLocks noChangeAspect="1"/>
          </p:cNvPicPr>
          <p:nvPr/>
        </p:nvPicPr>
        <p:blipFill>
          <a:blip r:embed="rId3"/>
          <a:stretch>
            <a:fillRect/>
          </a:stretch>
        </p:blipFill>
        <p:spPr>
          <a:xfrm>
            <a:off x="342882" y="3443503"/>
            <a:ext cx="4023709" cy="463336"/>
          </a:xfrm>
          <a:prstGeom prst="rect">
            <a:avLst/>
          </a:prstGeom>
          <a:solidFill>
            <a:schemeClr val="bg1"/>
          </a:solidFill>
        </p:spPr>
      </p:pic>
      <p:pic>
        <p:nvPicPr>
          <p:cNvPr id="39" name="Picture 38">
            <a:extLst>
              <a:ext uri="{FF2B5EF4-FFF2-40B4-BE49-F238E27FC236}">
                <a16:creationId xmlns:a16="http://schemas.microsoft.com/office/drawing/2014/main" id="{D85A4732-025E-4B40-80EE-90F20EDD89F1}"/>
              </a:ext>
            </a:extLst>
          </p:cNvPr>
          <p:cNvPicPr>
            <a:picLocks noChangeAspect="1"/>
          </p:cNvPicPr>
          <p:nvPr/>
        </p:nvPicPr>
        <p:blipFill>
          <a:blip r:embed="rId3"/>
          <a:stretch>
            <a:fillRect/>
          </a:stretch>
        </p:blipFill>
        <p:spPr>
          <a:xfrm>
            <a:off x="336256" y="2951161"/>
            <a:ext cx="4023709" cy="463336"/>
          </a:xfrm>
          <a:prstGeom prst="rect">
            <a:avLst/>
          </a:prstGeom>
          <a:solidFill>
            <a:schemeClr val="bg1"/>
          </a:solidFill>
        </p:spPr>
      </p:pic>
      <p:pic>
        <p:nvPicPr>
          <p:cNvPr id="40" name="Picture 39">
            <a:extLst>
              <a:ext uri="{FF2B5EF4-FFF2-40B4-BE49-F238E27FC236}">
                <a16:creationId xmlns:a16="http://schemas.microsoft.com/office/drawing/2014/main" id="{78472E66-D1BE-44FB-A956-1F0F626F2AB0}"/>
              </a:ext>
            </a:extLst>
          </p:cNvPr>
          <p:cNvPicPr>
            <a:picLocks noChangeAspect="1"/>
          </p:cNvPicPr>
          <p:nvPr/>
        </p:nvPicPr>
        <p:blipFill>
          <a:blip r:embed="rId3"/>
          <a:stretch>
            <a:fillRect/>
          </a:stretch>
        </p:blipFill>
        <p:spPr>
          <a:xfrm>
            <a:off x="342882" y="3951636"/>
            <a:ext cx="4023709" cy="463336"/>
          </a:xfrm>
          <a:prstGeom prst="rect">
            <a:avLst/>
          </a:prstGeom>
          <a:solidFill>
            <a:schemeClr val="bg1"/>
          </a:solidFill>
        </p:spPr>
      </p:pic>
      <p:pic>
        <p:nvPicPr>
          <p:cNvPr id="41" name="Picture 40">
            <a:extLst>
              <a:ext uri="{FF2B5EF4-FFF2-40B4-BE49-F238E27FC236}">
                <a16:creationId xmlns:a16="http://schemas.microsoft.com/office/drawing/2014/main" id="{19EE4560-6924-4432-9A75-493F9CC8D850}"/>
              </a:ext>
            </a:extLst>
          </p:cNvPr>
          <p:cNvPicPr>
            <a:picLocks noChangeAspect="1"/>
          </p:cNvPicPr>
          <p:nvPr/>
        </p:nvPicPr>
        <p:blipFill>
          <a:blip r:embed="rId3"/>
          <a:stretch>
            <a:fillRect/>
          </a:stretch>
        </p:blipFill>
        <p:spPr>
          <a:xfrm>
            <a:off x="342882" y="4935304"/>
            <a:ext cx="4023709" cy="463336"/>
          </a:xfrm>
          <a:prstGeom prst="rect">
            <a:avLst/>
          </a:prstGeom>
          <a:solidFill>
            <a:schemeClr val="bg1"/>
          </a:solidFill>
        </p:spPr>
      </p:pic>
      <p:pic>
        <p:nvPicPr>
          <p:cNvPr id="42" name="Picture 41">
            <a:extLst>
              <a:ext uri="{FF2B5EF4-FFF2-40B4-BE49-F238E27FC236}">
                <a16:creationId xmlns:a16="http://schemas.microsoft.com/office/drawing/2014/main" id="{161847AB-5A0B-4243-9D69-84378B405E30}"/>
              </a:ext>
            </a:extLst>
          </p:cNvPr>
          <p:cNvPicPr>
            <a:picLocks noChangeAspect="1"/>
          </p:cNvPicPr>
          <p:nvPr/>
        </p:nvPicPr>
        <p:blipFill>
          <a:blip r:embed="rId3"/>
          <a:stretch>
            <a:fillRect/>
          </a:stretch>
        </p:blipFill>
        <p:spPr>
          <a:xfrm>
            <a:off x="336256" y="4442962"/>
            <a:ext cx="4023709" cy="463336"/>
          </a:xfrm>
          <a:prstGeom prst="rect">
            <a:avLst/>
          </a:prstGeom>
          <a:solidFill>
            <a:schemeClr val="bg1"/>
          </a:solidFill>
        </p:spPr>
      </p:pic>
      <p:pic>
        <p:nvPicPr>
          <p:cNvPr id="44" name="Picture 43" descr="A close up of a logo&#10;&#10;Description automatically generated">
            <a:extLst>
              <a:ext uri="{FF2B5EF4-FFF2-40B4-BE49-F238E27FC236}">
                <a16:creationId xmlns:a16="http://schemas.microsoft.com/office/drawing/2014/main" id="{78D20A75-1765-4F15-BAAA-28A1C929FB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562433">
            <a:off x="3193773" y="5134920"/>
            <a:ext cx="1818861" cy="909431"/>
          </a:xfrm>
          <a:prstGeom prst="rect">
            <a:avLst/>
          </a:prstGeom>
        </p:spPr>
      </p:pic>
    </p:spTree>
    <p:extLst>
      <p:ext uri="{BB962C8B-B14F-4D97-AF65-F5344CB8AC3E}">
        <p14:creationId xmlns:p14="http://schemas.microsoft.com/office/powerpoint/2010/main" val="343673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ain on a steel track&#10;&#10;Description automatically generated">
            <a:extLst>
              <a:ext uri="{FF2B5EF4-FFF2-40B4-BE49-F238E27FC236}">
                <a16:creationId xmlns:a16="http://schemas.microsoft.com/office/drawing/2014/main" id="{C7D9099B-3D7D-42E9-A603-053F22FA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783" y="1196042"/>
            <a:ext cx="6970427" cy="4650582"/>
          </a:xfrm>
          <a:prstGeom prst="rect">
            <a:avLst/>
          </a:prstGeom>
        </p:spPr>
      </p:pic>
      <p:sp>
        <p:nvSpPr>
          <p:cNvPr id="6" name="Rectangle 5">
            <a:extLst>
              <a:ext uri="{FF2B5EF4-FFF2-40B4-BE49-F238E27FC236}">
                <a16:creationId xmlns:a16="http://schemas.microsoft.com/office/drawing/2014/main" id="{ABEF135D-8660-401A-A55F-89C44382D29C}"/>
              </a:ext>
            </a:extLst>
          </p:cNvPr>
          <p:cNvSpPr/>
          <p:nvPr/>
        </p:nvSpPr>
        <p:spPr>
          <a:xfrm>
            <a:off x="1086783" y="145427"/>
            <a:ext cx="6970427" cy="1015663"/>
          </a:xfrm>
          <a:prstGeom prst="rect">
            <a:avLst/>
          </a:prstGeom>
        </p:spPr>
        <p:txBody>
          <a:bodyPr wrap="square">
            <a:spAutoFit/>
          </a:bodyPr>
          <a:lstStyle/>
          <a:p>
            <a:r>
              <a:rPr lang="en-GB" sz="1200" dirty="0"/>
              <a:t>An online competition for creative writing is under way, and you have decided to enter. </a:t>
            </a:r>
          </a:p>
          <a:p>
            <a:r>
              <a:rPr lang="en-GB" sz="1200" dirty="0"/>
              <a:t>      </a:t>
            </a:r>
            <a:r>
              <a:rPr lang="en-GB" sz="1200" b="1" dirty="0"/>
              <a:t> Either       </a:t>
            </a:r>
          </a:p>
          <a:p>
            <a:endParaRPr lang="en-GB" sz="1200" dirty="0"/>
          </a:p>
          <a:p>
            <a:r>
              <a:rPr lang="en-GB" sz="1200" dirty="0"/>
              <a:t>Write a story about a journey, as suggested by this picture: </a:t>
            </a:r>
          </a:p>
          <a:p>
            <a:endParaRPr lang="en-GB" sz="1200" dirty="0"/>
          </a:p>
        </p:txBody>
      </p:sp>
      <p:sp>
        <p:nvSpPr>
          <p:cNvPr id="7" name="Rectangle 6">
            <a:extLst>
              <a:ext uri="{FF2B5EF4-FFF2-40B4-BE49-F238E27FC236}">
                <a16:creationId xmlns:a16="http://schemas.microsoft.com/office/drawing/2014/main" id="{3E55CEB4-4169-46FB-AC17-2D9C4A3FC8EE}"/>
              </a:ext>
            </a:extLst>
          </p:cNvPr>
          <p:cNvSpPr/>
          <p:nvPr/>
        </p:nvSpPr>
        <p:spPr>
          <a:xfrm>
            <a:off x="1086782" y="5881576"/>
            <a:ext cx="6970427" cy="830997"/>
          </a:xfrm>
          <a:prstGeom prst="rect">
            <a:avLst/>
          </a:prstGeom>
        </p:spPr>
        <p:txBody>
          <a:bodyPr wrap="square">
            <a:spAutoFit/>
          </a:bodyPr>
          <a:lstStyle/>
          <a:p>
            <a:endParaRPr lang="en-GB" sz="1200" dirty="0"/>
          </a:p>
          <a:p>
            <a:r>
              <a:rPr lang="en-GB" sz="1200" b="1" dirty="0"/>
              <a:t>or</a:t>
            </a:r>
            <a:r>
              <a:rPr lang="en-GB" sz="1200" dirty="0"/>
              <a:t>        Write a story with the title ‘New Beginning’.   </a:t>
            </a:r>
          </a:p>
          <a:p>
            <a:endParaRPr lang="en-GB" sz="1200" dirty="0"/>
          </a:p>
          <a:p>
            <a:r>
              <a:rPr lang="en-GB" sz="1200" dirty="0"/>
              <a:t> (24 marks for content and organisation 16 marks for technical accuracy)     [40 marks]</a:t>
            </a:r>
          </a:p>
        </p:txBody>
      </p:sp>
    </p:spTree>
    <p:extLst>
      <p:ext uri="{BB962C8B-B14F-4D97-AF65-F5344CB8AC3E}">
        <p14:creationId xmlns:p14="http://schemas.microsoft.com/office/powerpoint/2010/main" val="2320405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6A03-A0BC-48CD-90A1-C967E8C3B602}"/>
              </a:ext>
            </a:extLst>
          </p:cNvPr>
          <p:cNvSpPr>
            <a:spLocks noGrp="1"/>
          </p:cNvSpPr>
          <p:nvPr>
            <p:ph type="title"/>
          </p:nvPr>
        </p:nvSpPr>
        <p:spPr>
          <a:solidFill>
            <a:schemeClr val="bg1"/>
          </a:solidFill>
          <a:ln w="38100">
            <a:solidFill>
              <a:srgbClr val="7030A0"/>
            </a:solidFill>
          </a:ln>
        </p:spPr>
        <p:txBody>
          <a:bodyPr/>
          <a:lstStyle/>
          <a:p>
            <a:r>
              <a:rPr lang="en-GB" dirty="0"/>
              <a:t>Let’s look at a narrative (story) question now</a:t>
            </a:r>
          </a:p>
        </p:txBody>
      </p:sp>
      <p:sp>
        <p:nvSpPr>
          <p:cNvPr id="3" name="Content Placeholder 2">
            <a:extLst>
              <a:ext uri="{FF2B5EF4-FFF2-40B4-BE49-F238E27FC236}">
                <a16:creationId xmlns:a16="http://schemas.microsoft.com/office/drawing/2014/main" id="{E107FD19-F18A-4D3F-B0C4-03E28199EB28}"/>
              </a:ext>
            </a:extLst>
          </p:cNvPr>
          <p:cNvSpPr>
            <a:spLocks noGrp="1"/>
          </p:cNvSpPr>
          <p:nvPr>
            <p:ph idx="1"/>
          </p:nvPr>
        </p:nvSpPr>
        <p:spPr>
          <a:xfrm>
            <a:off x="628651" y="1825625"/>
            <a:ext cx="4283592" cy="3086617"/>
          </a:xfrm>
          <a:solidFill>
            <a:schemeClr val="bg1"/>
          </a:solidFill>
          <a:ln w="38100">
            <a:solidFill>
              <a:srgbClr val="7030A0"/>
            </a:solidFill>
          </a:ln>
        </p:spPr>
        <p:txBody>
          <a:bodyPr>
            <a:normAutofit fontScale="77500" lnSpcReduction="20000"/>
          </a:bodyPr>
          <a:lstStyle/>
          <a:p>
            <a:pPr marL="0" indent="0">
              <a:buNone/>
            </a:pPr>
            <a:r>
              <a:rPr lang="en-GB" dirty="0"/>
              <a:t>In the next set of exam questions you’ll see that both of them start with ‘write a story’! That’s very naughty from the examiners, they want you to write a narrative piece – not a descriptive piece.</a:t>
            </a:r>
          </a:p>
          <a:p>
            <a:pPr marL="0" indent="0">
              <a:buNone/>
            </a:pPr>
            <a:endParaRPr lang="en-GB" dirty="0"/>
          </a:p>
          <a:p>
            <a:pPr marL="0" indent="0">
              <a:buNone/>
            </a:pPr>
            <a:r>
              <a:rPr lang="en-GB" dirty="0"/>
              <a:t>The first one wants you to use the picture for inspiration, but let’s look at the second one:</a:t>
            </a:r>
          </a:p>
        </p:txBody>
      </p:sp>
      <p:sp>
        <p:nvSpPr>
          <p:cNvPr id="4" name="Rectangle 3">
            <a:extLst>
              <a:ext uri="{FF2B5EF4-FFF2-40B4-BE49-F238E27FC236}">
                <a16:creationId xmlns:a16="http://schemas.microsoft.com/office/drawing/2014/main" id="{C42B25CD-28A1-4D1E-A62E-372CE3C26965}"/>
              </a:ext>
            </a:extLst>
          </p:cNvPr>
          <p:cNvSpPr/>
          <p:nvPr/>
        </p:nvSpPr>
        <p:spPr>
          <a:xfrm rot="20944926">
            <a:off x="2830966" y="4447013"/>
            <a:ext cx="5873209" cy="1200329"/>
          </a:xfrm>
          <a:prstGeom prst="rect">
            <a:avLst/>
          </a:prstGeom>
          <a:solidFill>
            <a:schemeClr val="bg1"/>
          </a:solidFill>
          <a:ln w="38100">
            <a:solidFill>
              <a:srgbClr val="7030A0"/>
            </a:solidFill>
          </a:ln>
        </p:spPr>
        <p:txBody>
          <a:bodyPr wrap="square">
            <a:spAutoFit/>
          </a:bodyPr>
          <a:lstStyle/>
          <a:p>
            <a:r>
              <a:rPr lang="en-GB" b="1" dirty="0"/>
              <a:t>or</a:t>
            </a:r>
            <a:r>
              <a:rPr lang="en-GB" dirty="0"/>
              <a:t>        Write a </a:t>
            </a:r>
            <a:r>
              <a:rPr lang="en-GB" dirty="0">
                <a:highlight>
                  <a:srgbClr val="FFFF00"/>
                </a:highlight>
              </a:rPr>
              <a:t>story </a:t>
            </a:r>
            <a:r>
              <a:rPr lang="en-GB" dirty="0"/>
              <a:t>with the </a:t>
            </a:r>
            <a:r>
              <a:rPr lang="en-GB" dirty="0">
                <a:highlight>
                  <a:srgbClr val="FFFF00"/>
                </a:highlight>
              </a:rPr>
              <a:t>title</a:t>
            </a:r>
            <a:r>
              <a:rPr lang="en-GB" dirty="0"/>
              <a:t> ‘New Beginning’.   </a:t>
            </a:r>
          </a:p>
          <a:p>
            <a:endParaRPr lang="en-GB" dirty="0"/>
          </a:p>
          <a:p>
            <a:r>
              <a:rPr lang="en-GB" dirty="0"/>
              <a:t> (24 marks for content and organisation 16 marks for technical accuracy)     [40 marks</a:t>
            </a:r>
          </a:p>
        </p:txBody>
      </p:sp>
      <p:sp>
        <p:nvSpPr>
          <p:cNvPr id="5" name="TextBox 4">
            <a:extLst>
              <a:ext uri="{FF2B5EF4-FFF2-40B4-BE49-F238E27FC236}">
                <a16:creationId xmlns:a16="http://schemas.microsoft.com/office/drawing/2014/main" id="{9F3B2704-2842-43B4-BACA-C798196C4739}"/>
              </a:ext>
            </a:extLst>
          </p:cNvPr>
          <p:cNvSpPr txBox="1"/>
          <p:nvPr/>
        </p:nvSpPr>
        <p:spPr>
          <a:xfrm>
            <a:off x="5061098" y="1825625"/>
            <a:ext cx="3454251" cy="2031325"/>
          </a:xfrm>
          <a:prstGeom prst="rect">
            <a:avLst/>
          </a:prstGeom>
          <a:solidFill>
            <a:schemeClr val="bg1"/>
          </a:solidFill>
          <a:ln w="38100">
            <a:solidFill>
              <a:srgbClr val="92D050"/>
            </a:solidFill>
          </a:ln>
        </p:spPr>
        <p:txBody>
          <a:bodyPr wrap="square" rtlCol="0">
            <a:spAutoFit/>
          </a:bodyPr>
          <a:lstStyle/>
          <a:p>
            <a:r>
              <a:rPr lang="en-GB" dirty="0">
                <a:solidFill>
                  <a:srgbClr val="00B050"/>
                </a:solidFill>
              </a:rPr>
              <a:t>This time they’ve given you a title (a topic) but you don’t have to use the picture in any way. </a:t>
            </a:r>
          </a:p>
          <a:p>
            <a:endParaRPr lang="en-GB" dirty="0">
              <a:solidFill>
                <a:srgbClr val="00B050"/>
              </a:solidFill>
            </a:endParaRPr>
          </a:p>
          <a:p>
            <a:r>
              <a:rPr lang="en-GB" dirty="0">
                <a:solidFill>
                  <a:srgbClr val="00B050"/>
                </a:solidFill>
              </a:rPr>
              <a:t>Even when it says ‘suggested by this picture’ it means you can still make substantial changes.</a:t>
            </a:r>
          </a:p>
        </p:txBody>
      </p:sp>
      <p:pic>
        <p:nvPicPr>
          <p:cNvPr id="6" name="Picture 5" descr="A close up of a sign&#10;&#10;Description automatically generated">
            <a:extLst>
              <a:ext uri="{FF2B5EF4-FFF2-40B4-BE49-F238E27FC236}">
                <a16:creationId xmlns:a16="http://schemas.microsoft.com/office/drawing/2014/main" id="{10BCF9B6-5020-4955-920C-6C112B416162}"/>
              </a:ext>
            </a:extLst>
          </p:cNvPr>
          <p:cNvPicPr>
            <a:picLocks noChangeAspect="1"/>
          </p:cNvPicPr>
          <p:nvPr/>
        </p:nvPicPr>
        <p:blipFill>
          <a:blip r:embed="rId2"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085706" y="2452375"/>
            <a:ext cx="1022256" cy="726760"/>
          </a:xfrm>
          <a:prstGeom prst="rect">
            <a:avLst/>
          </a:prstGeom>
        </p:spPr>
      </p:pic>
    </p:spTree>
    <p:extLst>
      <p:ext uri="{BB962C8B-B14F-4D97-AF65-F5344CB8AC3E}">
        <p14:creationId xmlns:p14="http://schemas.microsoft.com/office/powerpoint/2010/main" val="1299870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5" name="Picture 24" descr="A picture containing ground, animal, building, floor&#10;&#10;Description automatically generated">
            <a:extLst>
              <a:ext uri="{FF2B5EF4-FFF2-40B4-BE49-F238E27FC236}">
                <a16:creationId xmlns:a16="http://schemas.microsoft.com/office/drawing/2014/main" id="{D7CA8A4F-2C97-44E1-BAB3-F94300FF56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4613" y="3950282"/>
            <a:ext cx="3094073" cy="2090369"/>
          </a:xfrm>
          <a:prstGeom prst="rect">
            <a:avLst/>
          </a:prstGeom>
          <a:ln w="38100">
            <a:solidFill>
              <a:srgbClr val="7030A0"/>
            </a:solidFill>
          </a:ln>
        </p:spPr>
      </p:pic>
      <p:sp>
        <p:nvSpPr>
          <p:cNvPr id="2" name="Title 1">
            <a:extLst>
              <a:ext uri="{FF2B5EF4-FFF2-40B4-BE49-F238E27FC236}">
                <a16:creationId xmlns:a16="http://schemas.microsoft.com/office/drawing/2014/main" id="{B6F58904-D6DC-4984-94F7-9520D908869E}"/>
              </a:ext>
            </a:extLst>
          </p:cNvPr>
          <p:cNvSpPr>
            <a:spLocks noGrp="1"/>
          </p:cNvSpPr>
          <p:nvPr>
            <p:ph type="title"/>
          </p:nvPr>
        </p:nvSpPr>
        <p:spPr>
          <a:xfrm>
            <a:off x="224611" y="365126"/>
            <a:ext cx="8694775" cy="1325563"/>
          </a:xfrm>
          <a:solidFill>
            <a:schemeClr val="bg1"/>
          </a:solidFill>
          <a:ln w="38100">
            <a:solidFill>
              <a:srgbClr val="7030A0"/>
            </a:solidFill>
          </a:ln>
        </p:spPr>
        <p:txBody>
          <a:bodyPr/>
          <a:lstStyle/>
          <a:p>
            <a:r>
              <a:rPr lang="en-GB" dirty="0"/>
              <a:t>‘New Beginnings’ is a brilliant title to work with!</a:t>
            </a:r>
          </a:p>
        </p:txBody>
      </p:sp>
      <p:pic>
        <p:nvPicPr>
          <p:cNvPr id="13" name="Picture 12">
            <a:extLst>
              <a:ext uri="{FF2B5EF4-FFF2-40B4-BE49-F238E27FC236}">
                <a16:creationId xmlns:a16="http://schemas.microsoft.com/office/drawing/2014/main" id="{CAAC01C7-6206-4771-B6B0-7D3EC39301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4613" y="2030319"/>
            <a:ext cx="3094074" cy="1547037"/>
          </a:xfrm>
          <a:prstGeom prst="rect">
            <a:avLst/>
          </a:prstGeom>
          <a:ln w="38100">
            <a:solidFill>
              <a:srgbClr val="7030A0"/>
            </a:solidFill>
          </a:ln>
        </p:spPr>
      </p:pic>
      <p:pic>
        <p:nvPicPr>
          <p:cNvPr id="15" name="Picture 14" descr="A person wearing a suit and tie&#10;&#10;Description automatically generated">
            <a:extLst>
              <a:ext uri="{FF2B5EF4-FFF2-40B4-BE49-F238E27FC236}">
                <a16:creationId xmlns:a16="http://schemas.microsoft.com/office/drawing/2014/main" id="{FD979FDD-3E0E-4155-9D42-9C28C8810D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73204" y="2030884"/>
            <a:ext cx="2668772" cy="1546472"/>
          </a:xfrm>
          <a:prstGeom prst="rect">
            <a:avLst/>
          </a:prstGeom>
          <a:ln w="38100">
            <a:solidFill>
              <a:srgbClr val="7030A0"/>
            </a:solidFill>
          </a:ln>
        </p:spPr>
      </p:pic>
      <p:pic>
        <p:nvPicPr>
          <p:cNvPr id="17" name="Picture 16" descr="A person standing on a beach&#10;&#10;Description automatically generated">
            <a:extLst>
              <a:ext uri="{FF2B5EF4-FFF2-40B4-BE49-F238E27FC236}">
                <a16:creationId xmlns:a16="http://schemas.microsoft.com/office/drawing/2014/main" id="{2FDC0B2F-9CFD-4223-8C0C-5DE270A2BD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49656" y="2030319"/>
            <a:ext cx="2369731" cy="1579204"/>
          </a:xfrm>
          <a:prstGeom prst="rect">
            <a:avLst/>
          </a:prstGeom>
          <a:ln w="38100">
            <a:solidFill>
              <a:srgbClr val="7030A0"/>
            </a:solidFill>
          </a:ln>
        </p:spPr>
      </p:pic>
      <p:pic>
        <p:nvPicPr>
          <p:cNvPr id="19" name="Picture 18" descr="A picture containing text&#10;&#10;Description automatically generated">
            <a:extLst>
              <a:ext uri="{FF2B5EF4-FFF2-40B4-BE49-F238E27FC236}">
                <a16:creationId xmlns:a16="http://schemas.microsoft.com/office/drawing/2014/main" id="{BFDD6F2D-736B-4D37-9803-73A58AFC8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9024" y="3950282"/>
            <a:ext cx="3200363" cy="2132742"/>
          </a:xfrm>
          <a:prstGeom prst="rect">
            <a:avLst/>
          </a:prstGeom>
          <a:ln w="38100">
            <a:solidFill>
              <a:srgbClr val="7030A0"/>
            </a:solidFill>
          </a:ln>
        </p:spPr>
      </p:pic>
      <p:pic>
        <p:nvPicPr>
          <p:cNvPr id="23" name="Picture 22" descr="A picture containing sitting, indoor, computer, table&#10;&#10;Description automatically generated">
            <a:extLst>
              <a:ext uri="{FF2B5EF4-FFF2-40B4-BE49-F238E27FC236}">
                <a16:creationId xmlns:a16="http://schemas.microsoft.com/office/drawing/2014/main" id="{A3161C8B-35A5-4D15-99BC-D25BF60EFC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998382" y="3787168"/>
            <a:ext cx="3243594" cy="2295856"/>
          </a:xfrm>
          <a:prstGeom prst="rect">
            <a:avLst/>
          </a:prstGeom>
        </p:spPr>
      </p:pic>
      <p:sp>
        <p:nvSpPr>
          <p:cNvPr id="26" name="TextBox 25">
            <a:extLst>
              <a:ext uri="{FF2B5EF4-FFF2-40B4-BE49-F238E27FC236}">
                <a16:creationId xmlns:a16="http://schemas.microsoft.com/office/drawing/2014/main" id="{CAFD5AFA-B70F-4131-8603-588FD8AA35FA}"/>
              </a:ext>
            </a:extLst>
          </p:cNvPr>
          <p:cNvSpPr txBox="1"/>
          <p:nvPr/>
        </p:nvSpPr>
        <p:spPr>
          <a:xfrm>
            <a:off x="2030819" y="2403245"/>
            <a:ext cx="1723803" cy="1200329"/>
          </a:xfrm>
          <a:prstGeom prst="rect">
            <a:avLst/>
          </a:prstGeom>
          <a:noFill/>
        </p:spPr>
        <p:txBody>
          <a:bodyPr wrap="square" rtlCol="0">
            <a:spAutoFit/>
          </a:bodyPr>
          <a:lstStyle/>
          <a:p>
            <a:r>
              <a:rPr lang="en-GB" dirty="0">
                <a:solidFill>
                  <a:schemeClr val="bg1"/>
                </a:solidFill>
              </a:rPr>
              <a:t>New day</a:t>
            </a:r>
          </a:p>
          <a:p>
            <a:r>
              <a:rPr lang="en-GB" dirty="0">
                <a:solidFill>
                  <a:schemeClr val="bg1"/>
                </a:solidFill>
              </a:rPr>
              <a:t>New life</a:t>
            </a:r>
          </a:p>
          <a:p>
            <a:r>
              <a:rPr lang="en-GB" dirty="0">
                <a:solidFill>
                  <a:schemeClr val="bg1"/>
                </a:solidFill>
              </a:rPr>
              <a:t>New planet</a:t>
            </a:r>
          </a:p>
          <a:p>
            <a:r>
              <a:rPr lang="en-GB" dirty="0">
                <a:solidFill>
                  <a:schemeClr val="bg1"/>
                </a:solidFill>
              </a:rPr>
              <a:t>New home</a:t>
            </a:r>
          </a:p>
        </p:txBody>
      </p:sp>
      <p:sp>
        <p:nvSpPr>
          <p:cNvPr id="27" name="TextBox 26">
            <a:extLst>
              <a:ext uri="{FF2B5EF4-FFF2-40B4-BE49-F238E27FC236}">
                <a16:creationId xmlns:a16="http://schemas.microsoft.com/office/drawing/2014/main" id="{FDE85BEB-6EC3-43CA-9E0F-630AACBB1400}"/>
              </a:ext>
            </a:extLst>
          </p:cNvPr>
          <p:cNvSpPr txBox="1"/>
          <p:nvPr/>
        </p:nvSpPr>
        <p:spPr>
          <a:xfrm>
            <a:off x="3573204" y="2377027"/>
            <a:ext cx="1551689" cy="1200329"/>
          </a:xfrm>
          <a:prstGeom prst="rect">
            <a:avLst/>
          </a:prstGeom>
          <a:noFill/>
        </p:spPr>
        <p:txBody>
          <a:bodyPr wrap="square" rtlCol="0">
            <a:spAutoFit/>
          </a:bodyPr>
          <a:lstStyle/>
          <a:p>
            <a:r>
              <a:rPr lang="en-GB" dirty="0">
                <a:solidFill>
                  <a:schemeClr val="bg1"/>
                </a:solidFill>
              </a:rPr>
              <a:t>New job</a:t>
            </a:r>
          </a:p>
          <a:p>
            <a:r>
              <a:rPr lang="en-GB" dirty="0">
                <a:solidFill>
                  <a:schemeClr val="bg1"/>
                </a:solidFill>
              </a:rPr>
              <a:t>New way of life</a:t>
            </a:r>
          </a:p>
          <a:p>
            <a:r>
              <a:rPr lang="en-GB" dirty="0">
                <a:solidFill>
                  <a:schemeClr val="bg1"/>
                </a:solidFill>
              </a:rPr>
              <a:t>New position</a:t>
            </a:r>
          </a:p>
        </p:txBody>
      </p:sp>
      <p:sp>
        <p:nvSpPr>
          <p:cNvPr id="28" name="TextBox 27">
            <a:extLst>
              <a:ext uri="{FF2B5EF4-FFF2-40B4-BE49-F238E27FC236}">
                <a16:creationId xmlns:a16="http://schemas.microsoft.com/office/drawing/2014/main" id="{9AB3C09D-9178-45A4-845A-EBAE490046A3}"/>
              </a:ext>
            </a:extLst>
          </p:cNvPr>
          <p:cNvSpPr txBox="1"/>
          <p:nvPr/>
        </p:nvSpPr>
        <p:spPr>
          <a:xfrm>
            <a:off x="7644145" y="1963326"/>
            <a:ext cx="1339370" cy="1200329"/>
          </a:xfrm>
          <a:prstGeom prst="rect">
            <a:avLst/>
          </a:prstGeom>
          <a:noFill/>
        </p:spPr>
        <p:txBody>
          <a:bodyPr wrap="square" rtlCol="0">
            <a:spAutoFit/>
          </a:bodyPr>
          <a:lstStyle/>
          <a:p>
            <a:r>
              <a:rPr lang="en-GB" dirty="0"/>
              <a:t>Beginning a race or sporting event</a:t>
            </a:r>
          </a:p>
        </p:txBody>
      </p:sp>
      <p:sp>
        <p:nvSpPr>
          <p:cNvPr id="29" name="TextBox 28">
            <a:extLst>
              <a:ext uri="{FF2B5EF4-FFF2-40B4-BE49-F238E27FC236}">
                <a16:creationId xmlns:a16="http://schemas.microsoft.com/office/drawing/2014/main" id="{7BE620A4-62BB-4528-B805-36E29CDBD028}"/>
              </a:ext>
            </a:extLst>
          </p:cNvPr>
          <p:cNvSpPr txBox="1"/>
          <p:nvPr/>
        </p:nvSpPr>
        <p:spPr>
          <a:xfrm>
            <a:off x="224612" y="3894499"/>
            <a:ext cx="3094073" cy="646331"/>
          </a:xfrm>
          <a:prstGeom prst="rect">
            <a:avLst/>
          </a:prstGeom>
          <a:noFill/>
        </p:spPr>
        <p:txBody>
          <a:bodyPr wrap="square" rtlCol="0">
            <a:spAutoFit/>
          </a:bodyPr>
          <a:lstStyle/>
          <a:p>
            <a:r>
              <a:rPr lang="en-GB" dirty="0"/>
              <a:t>Creating a new universe</a:t>
            </a:r>
          </a:p>
          <a:p>
            <a:r>
              <a:rPr lang="en-GB" dirty="0"/>
              <a:t>Beginning from the beginning!</a:t>
            </a:r>
          </a:p>
        </p:txBody>
      </p:sp>
      <p:sp>
        <p:nvSpPr>
          <p:cNvPr id="30" name="TextBox 29">
            <a:extLst>
              <a:ext uri="{FF2B5EF4-FFF2-40B4-BE49-F238E27FC236}">
                <a16:creationId xmlns:a16="http://schemas.microsoft.com/office/drawing/2014/main" id="{BAF99EB0-7800-48BA-882C-E966BA7B493A}"/>
              </a:ext>
            </a:extLst>
          </p:cNvPr>
          <p:cNvSpPr txBox="1"/>
          <p:nvPr/>
        </p:nvSpPr>
        <p:spPr>
          <a:xfrm>
            <a:off x="3869606" y="4104167"/>
            <a:ext cx="871869" cy="646331"/>
          </a:xfrm>
          <a:prstGeom prst="rect">
            <a:avLst/>
          </a:prstGeom>
          <a:noFill/>
        </p:spPr>
        <p:txBody>
          <a:bodyPr wrap="square" rtlCol="0">
            <a:spAutoFit/>
          </a:bodyPr>
          <a:lstStyle/>
          <a:p>
            <a:r>
              <a:rPr lang="en-GB" dirty="0"/>
              <a:t>War is over</a:t>
            </a:r>
          </a:p>
        </p:txBody>
      </p:sp>
      <p:sp>
        <p:nvSpPr>
          <p:cNvPr id="31" name="TextBox 30">
            <a:extLst>
              <a:ext uri="{FF2B5EF4-FFF2-40B4-BE49-F238E27FC236}">
                <a16:creationId xmlns:a16="http://schemas.microsoft.com/office/drawing/2014/main" id="{C31FD6B7-284F-4F86-B0E6-27F4F21B2F2C}"/>
              </a:ext>
            </a:extLst>
          </p:cNvPr>
          <p:cNvSpPr txBox="1"/>
          <p:nvPr/>
        </p:nvSpPr>
        <p:spPr>
          <a:xfrm>
            <a:off x="4885356" y="4118987"/>
            <a:ext cx="871869" cy="738664"/>
          </a:xfrm>
          <a:prstGeom prst="rect">
            <a:avLst/>
          </a:prstGeom>
          <a:noFill/>
        </p:spPr>
        <p:txBody>
          <a:bodyPr wrap="square" rtlCol="0">
            <a:spAutoFit/>
          </a:bodyPr>
          <a:lstStyle/>
          <a:p>
            <a:r>
              <a:rPr lang="en-GB" sz="1400" dirty="0"/>
              <a:t>Time to begin again</a:t>
            </a:r>
          </a:p>
        </p:txBody>
      </p:sp>
      <p:sp>
        <p:nvSpPr>
          <p:cNvPr id="32" name="TextBox 31">
            <a:extLst>
              <a:ext uri="{FF2B5EF4-FFF2-40B4-BE49-F238E27FC236}">
                <a16:creationId xmlns:a16="http://schemas.microsoft.com/office/drawing/2014/main" id="{FE6B0F7A-26E9-477E-B845-EC5839F8FA07}"/>
              </a:ext>
            </a:extLst>
          </p:cNvPr>
          <p:cNvSpPr txBox="1"/>
          <p:nvPr/>
        </p:nvSpPr>
        <p:spPr>
          <a:xfrm>
            <a:off x="6203775" y="3976004"/>
            <a:ext cx="1604871" cy="738664"/>
          </a:xfrm>
          <a:prstGeom prst="rect">
            <a:avLst/>
          </a:prstGeom>
          <a:noFill/>
        </p:spPr>
        <p:txBody>
          <a:bodyPr wrap="square" rtlCol="0">
            <a:spAutoFit/>
          </a:bodyPr>
          <a:lstStyle/>
          <a:p>
            <a:r>
              <a:rPr lang="en-GB" sz="1400" dirty="0"/>
              <a:t>New relationship</a:t>
            </a:r>
          </a:p>
          <a:p>
            <a:r>
              <a:rPr lang="en-GB" sz="1400" dirty="0"/>
              <a:t>New situation or circumstances</a:t>
            </a:r>
          </a:p>
        </p:txBody>
      </p:sp>
      <p:sp>
        <p:nvSpPr>
          <p:cNvPr id="33" name="TextBox 32">
            <a:extLst>
              <a:ext uri="{FF2B5EF4-FFF2-40B4-BE49-F238E27FC236}">
                <a16:creationId xmlns:a16="http://schemas.microsoft.com/office/drawing/2014/main" id="{DDADF6A6-09E9-4B35-AA01-48154B35B3BA}"/>
              </a:ext>
            </a:extLst>
          </p:cNvPr>
          <p:cNvSpPr txBox="1"/>
          <p:nvPr/>
        </p:nvSpPr>
        <p:spPr>
          <a:xfrm>
            <a:off x="138223" y="5805377"/>
            <a:ext cx="8845292" cy="923330"/>
          </a:xfrm>
          <a:prstGeom prst="rect">
            <a:avLst/>
          </a:prstGeom>
          <a:solidFill>
            <a:schemeClr val="bg1"/>
          </a:solidFill>
          <a:ln w="38100">
            <a:solidFill>
              <a:srgbClr val="7030A0"/>
            </a:solidFill>
          </a:ln>
        </p:spPr>
        <p:txBody>
          <a:bodyPr wrap="square" rtlCol="0">
            <a:spAutoFit/>
          </a:bodyPr>
          <a:lstStyle/>
          <a:p>
            <a:r>
              <a:rPr lang="en-GB" dirty="0"/>
              <a:t>You don’t have to write about a journey or a railway station – you can choose any ‘new beginning’ you want! Like Sci-Fi? Write a Sci-Fi story. Like romance stories? Write about someone falling in love!</a:t>
            </a:r>
          </a:p>
        </p:txBody>
      </p:sp>
    </p:spTree>
    <p:extLst>
      <p:ext uri="{BB962C8B-B14F-4D97-AF65-F5344CB8AC3E}">
        <p14:creationId xmlns:p14="http://schemas.microsoft.com/office/powerpoint/2010/main" val="387591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23C5-93EC-48BE-839A-CA7931733ACC}"/>
              </a:ext>
            </a:extLst>
          </p:cNvPr>
          <p:cNvSpPr>
            <a:spLocks noGrp="1"/>
          </p:cNvSpPr>
          <p:nvPr>
            <p:ph type="title"/>
          </p:nvPr>
        </p:nvSpPr>
        <p:spPr>
          <a:xfrm>
            <a:off x="628650" y="365126"/>
            <a:ext cx="7978849" cy="1325563"/>
          </a:xfrm>
          <a:solidFill>
            <a:schemeClr val="bg1"/>
          </a:solidFill>
          <a:ln w="38100">
            <a:solidFill>
              <a:srgbClr val="7030A0"/>
            </a:solidFill>
          </a:ln>
          <a:effectLst>
            <a:outerShdw blurRad="50800" dist="38100" dir="2700000" algn="tl" rotWithShape="0">
              <a:prstClr val="black">
                <a:alpha val="40000"/>
              </a:prstClr>
            </a:outerShdw>
          </a:effectLst>
        </p:spPr>
        <p:txBody>
          <a:bodyPr>
            <a:noAutofit/>
          </a:bodyPr>
          <a:lstStyle/>
          <a:p>
            <a:r>
              <a:rPr lang="en-GB" sz="2800" dirty="0"/>
              <a:t>Remember to plan your story before you write it. There is so much you can think about before writing the piece!</a:t>
            </a:r>
          </a:p>
        </p:txBody>
      </p:sp>
      <p:sp>
        <p:nvSpPr>
          <p:cNvPr id="4" name="Rectangle: Rounded Corners 3">
            <a:extLst>
              <a:ext uri="{FF2B5EF4-FFF2-40B4-BE49-F238E27FC236}">
                <a16:creationId xmlns:a16="http://schemas.microsoft.com/office/drawing/2014/main" id="{476729A1-38C1-4F2B-9231-7C5A3EBAE736}"/>
              </a:ext>
            </a:extLst>
          </p:cNvPr>
          <p:cNvSpPr/>
          <p:nvPr/>
        </p:nvSpPr>
        <p:spPr>
          <a:xfrm>
            <a:off x="628651" y="2073349"/>
            <a:ext cx="2231508"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Perspective or Viewpoint:</a:t>
            </a:r>
          </a:p>
          <a:p>
            <a:pPr algn="ctr"/>
            <a:r>
              <a:rPr lang="en-GB" dirty="0"/>
              <a:t>1</a:t>
            </a:r>
            <a:r>
              <a:rPr lang="en-GB" baseline="30000" dirty="0"/>
              <a:t>st</a:t>
            </a:r>
            <a:r>
              <a:rPr lang="en-GB" dirty="0"/>
              <a:t>/2</a:t>
            </a:r>
            <a:r>
              <a:rPr lang="en-GB" baseline="30000" dirty="0"/>
              <a:t>nd</a:t>
            </a:r>
            <a:r>
              <a:rPr lang="en-GB" dirty="0"/>
              <a:t>/3</a:t>
            </a:r>
            <a:r>
              <a:rPr lang="en-GB" baseline="30000" dirty="0"/>
              <a:t>rd</a:t>
            </a:r>
            <a:r>
              <a:rPr lang="en-GB" dirty="0"/>
              <a:t> person? A mixture?</a:t>
            </a:r>
          </a:p>
        </p:txBody>
      </p:sp>
      <p:sp>
        <p:nvSpPr>
          <p:cNvPr id="5" name="Rectangle: Rounded Corners 4">
            <a:extLst>
              <a:ext uri="{FF2B5EF4-FFF2-40B4-BE49-F238E27FC236}">
                <a16:creationId xmlns:a16="http://schemas.microsoft.com/office/drawing/2014/main" id="{847AE19E-32B3-4486-ADCD-310C3602E2DB}"/>
              </a:ext>
            </a:extLst>
          </p:cNvPr>
          <p:cNvSpPr/>
          <p:nvPr/>
        </p:nvSpPr>
        <p:spPr>
          <a:xfrm>
            <a:off x="3035152" y="2073348"/>
            <a:ext cx="3089201"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Character(s): How many? What type of characters?</a:t>
            </a:r>
          </a:p>
        </p:txBody>
      </p:sp>
      <p:sp>
        <p:nvSpPr>
          <p:cNvPr id="6" name="Rectangle: Rounded Corners 5">
            <a:extLst>
              <a:ext uri="{FF2B5EF4-FFF2-40B4-BE49-F238E27FC236}">
                <a16:creationId xmlns:a16="http://schemas.microsoft.com/office/drawing/2014/main" id="{9DB3E0F4-AE3B-43FB-B1A9-2D98FBBDDE37}"/>
              </a:ext>
            </a:extLst>
          </p:cNvPr>
          <p:cNvSpPr/>
          <p:nvPr/>
        </p:nvSpPr>
        <p:spPr>
          <a:xfrm>
            <a:off x="6283843" y="2073348"/>
            <a:ext cx="2323657"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Setting(s): Where does the story take place? Why?</a:t>
            </a:r>
          </a:p>
        </p:txBody>
      </p:sp>
      <p:sp>
        <p:nvSpPr>
          <p:cNvPr id="7" name="Rectangle: Rounded Corners 6">
            <a:extLst>
              <a:ext uri="{FF2B5EF4-FFF2-40B4-BE49-F238E27FC236}">
                <a16:creationId xmlns:a16="http://schemas.microsoft.com/office/drawing/2014/main" id="{90C207C0-F791-4717-A81E-86717E63C961}"/>
              </a:ext>
            </a:extLst>
          </p:cNvPr>
          <p:cNvSpPr/>
          <p:nvPr/>
        </p:nvSpPr>
        <p:spPr>
          <a:xfrm>
            <a:off x="620898" y="3618614"/>
            <a:ext cx="2231508"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Tone: What will it sound like? Serious? Light-hearted? Angry? Tense?</a:t>
            </a:r>
          </a:p>
        </p:txBody>
      </p:sp>
      <p:sp>
        <p:nvSpPr>
          <p:cNvPr id="8" name="Rectangle: Rounded Corners 7">
            <a:extLst>
              <a:ext uri="{FF2B5EF4-FFF2-40B4-BE49-F238E27FC236}">
                <a16:creationId xmlns:a16="http://schemas.microsoft.com/office/drawing/2014/main" id="{F2262E85-BBD2-44FF-98CE-2BCFC1681B21}"/>
              </a:ext>
            </a:extLst>
          </p:cNvPr>
          <p:cNvSpPr/>
          <p:nvPr/>
        </p:nvSpPr>
        <p:spPr>
          <a:xfrm>
            <a:off x="3027399" y="3618613"/>
            <a:ext cx="3089201"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Plot: What will happen in your story? </a:t>
            </a:r>
          </a:p>
        </p:txBody>
      </p:sp>
      <p:sp>
        <p:nvSpPr>
          <p:cNvPr id="9" name="Rectangle: Rounded Corners 8">
            <a:extLst>
              <a:ext uri="{FF2B5EF4-FFF2-40B4-BE49-F238E27FC236}">
                <a16:creationId xmlns:a16="http://schemas.microsoft.com/office/drawing/2014/main" id="{E4EDFF77-F332-46B1-BC44-A92B69D964EA}"/>
              </a:ext>
            </a:extLst>
          </p:cNvPr>
          <p:cNvSpPr/>
          <p:nvPr/>
        </p:nvSpPr>
        <p:spPr>
          <a:xfrm>
            <a:off x="6276090" y="3618613"/>
            <a:ext cx="2323657"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Structure: How will it start? How will it end? Will it be tense in parts? When? Why?</a:t>
            </a:r>
          </a:p>
        </p:txBody>
      </p:sp>
      <p:sp>
        <p:nvSpPr>
          <p:cNvPr id="10" name="Rectangle: Rounded Corners 9">
            <a:extLst>
              <a:ext uri="{FF2B5EF4-FFF2-40B4-BE49-F238E27FC236}">
                <a16:creationId xmlns:a16="http://schemas.microsoft.com/office/drawing/2014/main" id="{60C81985-28E8-4351-BA67-AFB841CBF38F}"/>
              </a:ext>
            </a:extLst>
          </p:cNvPr>
          <p:cNvSpPr/>
          <p:nvPr/>
        </p:nvSpPr>
        <p:spPr>
          <a:xfrm>
            <a:off x="574823" y="5163879"/>
            <a:ext cx="2323657"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Genre: What style of story is this? Sci-Fi? Western? Action? Romance? Crime?</a:t>
            </a:r>
          </a:p>
        </p:txBody>
      </p:sp>
      <p:sp>
        <p:nvSpPr>
          <p:cNvPr id="11" name="Rectangle: Rounded Corners 10">
            <a:extLst>
              <a:ext uri="{FF2B5EF4-FFF2-40B4-BE49-F238E27FC236}">
                <a16:creationId xmlns:a16="http://schemas.microsoft.com/office/drawing/2014/main" id="{6E3E55AD-0015-4A64-9406-961B7B426FCD}"/>
              </a:ext>
            </a:extLst>
          </p:cNvPr>
          <p:cNvSpPr/>
          <p:nvPr/>
        </p:nvSpPr>
        <p:spPr>
          <a:xfrm>
            <a:off x="3035152" y="5163878"/>
            <a:ext cx="3089201" cy="1325563"/>
          </a:xfrm>
          <a:prstGeom prst="roundRect">
            <a:avLst/>
          </a:prstGeom>
          <a:solidFill>
            <a:srgbClr val="7030A0"/>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Themes or messages: Is this story trying to ‘say’ something to its readers? What? How? Why?</a:t>
            </a:r>
          </a:p>
        </p:txBody>
      </p:sp>
      <p:pic>
        <p:nvPicPr>
          <p:cNvPr id="13" name="Picture 12" descr="A close up of a logo&#10;&#10;Description automatically generated">
            <a:extLst>
              <a:ext uri="{FF2B5EF4-FFF2-40B4-BE49-F238E27FC236}">
                <a16:creationId xmlns:a16="http://schemas.microsoft.com/office/drawing/2014/main" id="{965FDF9B-12E8-4B67-9803-1D4DB07977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49207" y="4652430"/>
            <a:ext cx="1982142" cy="2046082"/>
          </a:xfrm>
          <a:prstGeom prst="rect">
            <a:avLst/>
          </a:prstGeom>
        </p:spPr>
      </p:pic>
    </p:spTree>
    <p:extLst>
      <p:ext uri="{BB962C8B-B14F-4D97-AF65-F5344CB8AC3E}">
        <p14:creationId xmlns:p14="http://schemas.microsoft.com/office/powerpoint/2010/main" val="68661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E112-3EF9-4A2B-9BEB-6E4736565C28}"/>
              </a:ext>
            </a:extLst>
          </p:cNvPr>
          <p:cNvSpPr>
            <a:spLocks noGrp="1"/>
          </p:cNvSpPr>
          <p:nvPr>
            <p:ph type="ctrTitle"/>
          </p:nvPr>
        </p:nvSpPr>
        <p:spPr>
          <a:xfrm>
            <a:off x="685800" y="408571"/>
            <a:ext cx="7772400" cy="1191629"/>
          </a:xfrm>
          <a:solidFill>
            <a:schemeClr val="bg1"/>
          </a:solidFill>
          <a:ln w="38100">
            <a:solidFill>
              <a:srgbClr val="7030A0"/>
            </a:solidFill>
          </a:ln>
          <a:effectLst>
            <a:outerShdw blurRad="50800" dist="38100" dir="2700000" algn="tl" rotWithShape="0">
              <a:prstClr val="black">
                <a:alpha val="40000"/>
              </a:prstClr>
            </a:outerShdw>
          </a:effectLst>
        </p:spPr>
        <p:txBody>
          <a:bodyPr>
            <a:noAutofit/>
          </a:bodyPr>
          <a:lstStyle/>
          <a:p>
            <a:r>
              <a:rPr lang="en-GB" sz="4000" b="1" u="sng" dirty="0"/>
              <a:t>AQA English Language Paper 1 Section B/Question 5</a:t>
            </a:r>
          </a:p>
        </p:txBody>
      </p:sp>
      <p:sp>
        <p:nvSpPr>
          <p:cNvPr id="3" name="Subtitle 2">
            <a:extLst>
              <a:ext uri="{FF2B5EF4-FFF2-40B4-BE49-F238E27FC236}">
                <a16:creationId xmlns:a16="http://schemas.microsoft.com/office/drawing/2014/main" id="{F0D35BF1-C903-48CC-A523-9A69F04741D7}"/>
              </a:ext>
            </a:extLst>
          </p:cNvPr>
          <p:cNvSpPr>
            <a:spLocks noGrp="1"/>
          </p:cNvSpPr>
          <p:nvPr>
            <p:ph type="subTitle" idx="1"/>
          </p:nvPr>
        </p:nvSpPr>
        <p:spPr>
          <a:xfrm>
            <a:off x="4739950" y="1801230"/>
            <a:ext cx="3718249" cy="2957381"/>
          </a:xfrm>
          <a:solidFill>
            <a:schemeClr val="bg1"/>
          </a:solidFill>
          <a:ln w="38100">
            <a:solidFill>
              <a:srgbClr val="7030A0"/>
            </a:solidFill>
          </a:ln>
          <a:effectLst>
            <a:outerShdw blurRad="50800" dist="38100" dir="2700000" algn="tl" rotWithShape="0">
              <a:prstClr val="black">
                <a:alpha val="40000"/>
              </a:prstClr>
            </a:outerShdw>
          </a:effectLst>
        </p:spPr>
        <p:txBody>
          <a:bodyPr>
            <a:normAutofit fontScale="70000" lnSpcReduction="20000"/>
          </a:bodyPr>
          <a:lstStyle/>
          <a:p>
            <a:r>
              <a:rPr lang="en-GB" dirty="0"/>
              <a:t>Here are the kinds of questions you’ll get:</a:t>
            </a:r>
          </a:p>
          <a:p>
            <a:pPr marL="457200" indent="-457200">
              <a:buAutoNum type="arabicParenR"/>
            </a:pPr>
            <a:endParaRPr lang="en-GB" dirty="0"/>
          </a:p>
          <a:p>
            <a:pPr marL="457200" indent="-457200">
              <a:buAutoNum type="arabicParenR"/>
            </a:pPr>
            <a:r>
              <a:rPr lang="en-GB" dirty="0"/>
              <a:t>Write a description of something as suggested by a picture</a:t>
            </a:r>
          </a:p>
          <a:p>
            <a:pPr marL="457200" indent="-457200">
              <a:buAutoNum type="arabicParenR"/>
            </a:pPr>
            <a:r>
              <a:rPr lang="en-GB" dirty="0"/>
              <a:t>Write a story about something</a:t>
            </a:r>
          </a:p>
          <a:p>
            <a:pPr marL="457200" indent="-457200">
              <a:buAutoNum type="arabicParenR"/>
            </a:pPr>
            <a:r>
              <a:rPr lang="en-GB" dirty="0"/>
              <a:t>Write a story that begins with the sentence…</a:t>
            </a:r>
          </a:p>
          <a:p>
            <a:pPr marL="457200" indent="-457200">
              <a:buAutoNum type="arabicParenR"/>
            </a:pPr>
            <a:r>
              <a:rPr lang="en-GB" dirty="0"/>
              <a:t>Describe something...</a:t>
            </a:r>
          </a:p>
          <a:p>
            <a:pPr marL="457200" indent="-457200">
              <a:buAutoNum type="arabicParenR"/>
            </a:pPr>
            <a:r>
              <a:rPr lang="en-GB" dirty="0"/>
              <a:t>Write a story about… as suggested by this picture.</a:t>
            </a:r>
          </a:p>
          <a:p>
            <a:pPr marL="457200" indent="-457200">
              <a:buAutoNum type="arabicParenR"/>
            </a:pPr>
            <a:endParaRPr lang="en-GB" dirty="0"/>
          </a:p>
        </p:txBody>
      </p:sp>
      <p:sp>
        <p:nvSpPr>
          <p:cNvPr id="4" name="TextBox 3">
            <a:extLst>
              <a:ext uri="{FF2B5EF4-FFF2-40B4-BE49-F238E27FC236}">
                <a16:creationId xmlns:a16="http://schemas.microsoft.com/office/drawing/2014/main" id="{E1C8C76E-7AF6-4888-8864-A33E6658CBFE}"/>
              </a:ext>
            </a:extLst>
          </p:cNvPr>
          <p:cNvSpPr txBox="1"/>
          <p:nvPr/>
        </p:nvSpPr>
        <p:spPr>
          <a:xfrm>
            <a:off x="685800" y="1801230"/>
            <a:ext cx="3886200" cy="3970318"/>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dirty="0"/>
              <a:t>In Section B or Question 5 you’re asking to create a piece of fiction writing.</a:t>
            </a:r>
          </a:p>
          <a:p>
            <a:endParaRPr lang="en-GB" dirty="0"/>
          </a:p>
          <a:p>
            <a:r>
              <a:rPr lang="en-GB" dirty="0"/>
              <a:t>You’ll be given a choice of two writing tasks (only answer one!)</a:t>
            </a:r>
          </a:p>
          <a:p>
            <a:endParaRPr lang="en-GB" dirty="0"/>
          </a:p>
          <a:p>
            <a:r>
              <a:rPr lang="en-GB" dirty="0"/>
              <a:t>You might be asked to write </a:t>
            </a:r>
            <a:r>
              <a:rPr lang="en-GB" b="1" dirty="0"/>
              <a:t>narrative fiction </a:t>
            </a:r>
            <a:r>
              <a:rPr lang="en-GB" dirty="0"/>
              <a:t>(a story) or </a:t>
            </a:r>
            <a:r>
              <a:rPr lang="en-GB" b="1" dirty="0"/>
              <a:t>descriptive fiction </a:t>
            </a:r>
            <a:r>
              <a:rPr lang="en-GB" dirty="0"/>
              <a:t>(a detailed description).</a:t>
            </a:r>
          </a:p>
          <a:p>
            <a:endParaRPr lang="en-GB" dirty="0"/>
          </a:p>
          <a:p>
            <a:r>
              <a:rPr lang="en-GB" dirty="0"/>
              <a:t>However, you might only be given a choice of </a:t>
            </a:r>
            <a:r>
              <a:rPr lang="en-GB" b="1" dirty="0"/>
              <a:t>two narrative tasks </a:t>
            </a:r>
            <a:r>
              <a:rPr lang="en-GB" dirty="0"/>
              <a:t>or </a:t>
            </a:r>
            <a:r>
              <a:rPr lang="en-GB" b="1" dirty="0"/>
              <a:t>two descriptive tasks</a:t>
            </a:r>
            <a:r>
              <a:rPr lang="en-GB" dirty="0"/>
              <a:t>, so it is best to be prepared for both!</a:t>
            </a:r>
          </a:p>
        </p:txBody>
      </p:sp>
      <p:pic>
        <p:nvPicPr>
          <p:cNvPr id="6" name="Picture 5" descr="A close up of a logo&#10;&#10;Description automatically generated">
            <a:extLst>
              <a:ext uri="{FF2B5EF4-FFF2-40B4-BE49-F238E27FC236}">
                <a16:creationId xmlns:a16="http://schemas.microsoft.com/office/drawing/2014/main" id="{4E45014A-BF72-4414-9DB5-D1F79A30FA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39950" y="4646594"/>
            <a:ext cx="3019647" cy="2099598"/>
          </a:xfrm>
          <a:prstGeom prst="rect">
            <a:avLst/>
          </a:prstGeom>
        </p:spPr>
      </p:pic>
    </p:spTree>
    <p:extLst>
      <p:ext uri="{BB962C8B-B14F-4D97-AF65-F5344CB8AC3E}">
        <p14:creationId xmlns:p14="http://schemas.microsoft.com/office/powerpoint/2010/main" val="788945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FEDD04-A012-4A5E-9510-163A036F3B9C}"/>
              </a:ext>
            </a:extLst>
          </p:cNvPr>
          <p:cNvSpPr txBox="1"/>
          <p:nvPr/>
        </p:nvSpPr>
        <p:spPr>
          <a:xfrm>
            <a:off x="164804" y="141583"/>
            <a:ext cx="8814391" cy="92333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b="1" dirty="0"/>
              <a:t>Perspectives</a:t>
            </a:r>
          </a:p>
          <a:p>
            <a:endParaRPr lang="en-GB" dirty="0"/>
          </a:p>
          <a:p>
            <a:r>
              <a:rPr lang="en-GB" dirty="0"/>
              <a:t>Who is telling the story? Who is your </a:t>
            </a:r>
            <a:r>
              <a:rPr lang="en-GB" b="1" dirty="0"/>
              <a:t>narrator</a:t>
            </a:r>
            <a:r>
              <a:rPr lang="en-GB" dirty="0"/>
              <a:t>?</a:t>
            </a:r>
          </a:p>
        </p:txBody>
      </p:sp>
      <p:pic>
        <p:nvPicPr>
          <p:cNvPr id="4" name="Picture 3" descr="A close up of a logo&#10;&#10;Description automatically generated">
            <a:extLst>
              <a:ext uri="{FF2B5EF4-FFF2-40B4-BE49-F238E27FC236}">
                <a16:creationId xmlns:a16="http://schemas.microsoft.com/office/drawing/2014/main" id="{89BDB0D4-C1A2-448E-B040-2D3DCD218EC2}"/>
              </a:ext>
            </a:extLst>
          </p:cNvPr>
          <p:cNvPicPr>
            <a:picLocks noChangeAspect="1"/>
          </p:cNvPicPr>
          <p:nvPr/>
        </p:nvPicPr>
        <p:blipFill>
          <a:blip r:embed="rId2" cstate="hq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377456" y="603248"/>
            <a:ext cx="2328530" cy="2328530"/>
          </a:xfrm>
          <a:prstGeom prst="rect">
            <a:avLst/>
          </a:prstGeom>
        </p:spPr>
      </p:pic>
      <p:sp>
        <p:nvSpPr>
          <p:cNvPr id="6" name="TextBox 5">
            <a:extLst>
              <a:ext uri="{FF2B5EF4-FFF2-40B4-BE49-F238E27FC236}">
                <a16:creationId xmlns:a16="http://schemas.microsoft.com/office/drawing/2014/main" id="{C3A14EBD-AF27-4FFC-B8EC-1C84B868F717}"/>
              </a:ext>
            </a:extLst>
          </p:cNvPr>
          <p:cNvSpPr txBox="1"/>
          <p:nvPr/>
        </p:nvSpPr>
        <p:spPr>
          <a:xfrm>
            <a:off x="1444256" y="1156992"/>
            <a:ext cx="7534940" cy="1323439"/>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600" b="1" dirty="0"/>
              <a:t>1</a:t>
            </a:r>
            <a:r>
              <a:rPr lang="en-GB" sz="1600" b="1" baseline="30000" dirty="0"/>
              <a:t>st</a:t>
            </a:r>
            <a:r>
              <a:rPr lang="en-GB" sz="1600" b="1" dirty="0"/>
              <a:t> Person (“I”, “Me”)</a:t>
            </a:r>
          </a:p>
          <a:p>
            <a:endParaRPr lang="en-GB" sz="1600" dirty="0"/>
          </a:p>
          <a:p>
            <a:r>
              <a:rPr lang="en-GB" sz="1600" dirty="0"/>
              <a:t>Told from the viewpoint of a character in the actual story or from a narrator who gets involved in the story. Really useful for getting across the main characters’ thoughts and feelings and making a story more personal and emotive.</a:t>
            </a:r>
          </a:p>
        </p:txBody>
      </p:sp>
      <p:sp>
        <p:nvSpPr>
          <p:cNvPr id="7" name="TextBox 6">
            <a:extLst>
              <a:ext uri="{FF2B5EF4-FFF2-40B4-BE49-F238E27FC236}">
                <a16:creationId xmlns:a16="http://schemas.microsoft.com/office/drawing/2014/main" id="{681D53E9-1B89-4E14-AE40-3F1C5167B9EE}"/>
              </a:ext>
            </a:extLst>
          </p:cNvPr>
          <p:cNvSpPr txBox="1"/>
          <p:nvPr/>
        </p:nvSpPr>
        <p:spPr>
          <a:xfrm>
            <a:off x="1444255" y="2808117"/>
            <a:ext cx="7534940" cy="1815882"/>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b="1" dirty="0"/>
              <a:t>2</a:t>
            </a:r>
            <a:r>
              <a:rPr lang="en-GB" sz="1400" b="1" baseline="30000" dirty="0"/>
              <a:t>nd</a:t>
            </a:r>
            <a:r>
              <a:rPr lang="en-GB" sz="1400" b="1" dirty="0"/>
              <a:t> Person (“You”)</a:t>
            </a:r>
          </a:p>
          <a:p>
            <a:endParaRPr lang="en-GB" sz="1400" dirty="0"/>
          </a:p>
          <a:p>
            <a:r>
              <a:rPr lang="en-GB" sz="1400" dirty="0"/>
              <a:t>Told from the viewpoint of a narrator talking to </a:t>
            </a:r>
            <a:r>
              <a:rPr lang="en-GB" sz="1400" b="1" dirty="0"/>
              <a:t>you</a:t>
            </a:r>
            <a:r>
              <a:rPr lang="en-GB" sz="1400" dirty="0"/>
              <a:t>. </a:t>
            </a:r>
          </a:p>
          <a:p>
            <a:endParaRPr lang="en-GB" sz="1400" dirty="0"/>
          </a:p>
          <a:p>
            <a:r>
              <a:rPr lang="en-GB" sz="1400" i="1" dirty="0"/>
              <a:t>Example: You see the iron door in front of you, imposing. Hesitating, you slowly move your hand to towards the handle</a:t>
            </a:r>
            <a:r>
              <a:rPr lang="en-GB" sz="1400" dirty="0"/>
              <a:t>.</a:t>
            </a:r>
          </a:p>
          <a:p>
            <a:endParaRPr lang="en-GB" sz="1400" i="1" dirty="0"/>
          </a:p>
          <a:p>
            <a:r>
              <a:rPr lang="en-GB" sz="1400" dirty="0"/>
              <a:t>It can help to bring a reader into a story, but it’s quite a hard perspective to use well and powerfully.</a:t>
            </a:r>
          </a:p>
        </p:txBody>
      </p:sp>
      <p:sp>
        <p:nvSpPr>
          <p:cNvPr id="8" name="TextBox 7">
            <a:extLst>
              <a:ext uri="{FF2B5EF4-FFF2-40B4-BE49-F238E27FC236}">
                <a16:creationId xmlns:a16="http://schemas.microsoft.com/office/drawing/2014/main" id="{FB9A08A7-A06A-45FF-8069-CAE607C65AC6}"/>
              </a:ext>
            </a:extLst>
          </p:cNvPr>
          <p:cNvSpPr txBox="1"/>
          <p:nvPr/>
        </p:nvSpPr>
        <p:spPr>
          <a:xfrm>
            <a:off x="1444255" y="5075346"/>
            <a:ext cx="7534940" cy="1569660"/>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200" b="1" dirty="0"/>
              <a:t>3</a:t>
            </a:r>
            <a:r>
              <a:rPr lang="en-GB" sz="1200" b="1" baseline="30000" dirty="0"/>
              <a:t>rd</a:t>
            </a:r>
            <a:r>
              <a:rPr lang="en-GB" sz="1200" b="1" dirty="0"/>
              <a:t> Person (“They”)</a:t>
            </a:r>
          </a:p>
          <a:p>
            <a:endParaRPr lang="en-GB" sz="1200" dirty="0"/>
          </a:p>
          <a:p>
            <a:r>
              <a:rPr lang="en-GB" sz="1200" dirty="0"/>
              <a:t>Told from the viewpoint of a narrator talking about </a:t>
            </a:r>
            <a:r>
              <a:rPr lang="en-GB" sz="1200" b="1" dirty="0"/>
              <a:t>other people.</a:t>
            </a:r>
            <a:endParaRPr lang="en-GB" sz="1200" dirty="0"/>
          </a:p>
          <a:p>
            <a:endParaRPr lang="en-GB" sz="1200" dirty="0"/>
          </a:p>
          <a:p>
            <a:r>
              <a:rPr lang="en-GB" sz="1200" i="1" dirty="0"/>
              <a:t>Example: Michael saw the door in front of him, imposing. Hesitating, he slowly moved his hand to towards the handle</a:t>
            </a:r>
            <a:r>
              <a:rPr lang="en-GB" sz="1200" dirty="0"/>
              <a:t>.</a:t>
            </a:r>
          </a:p>
          <a:p>
            <a:endParaRPr lang="en-GB" sz="1200" i="1" dirty="0"/>
          </a:p>
          <a:p>
            <a:r>
              <a:rPr lang="en-GB" sz="1200" dirty="0"/>
              <a:t>This is a really common perspective in creative writing as it allows the narrator to be neutral or detached from the story, allowing you to make up your own mind about the events taking place.</a:t>
            </a:r>
          </a:p>
        </p:txBody>
      </p:sp>
      <p:pic>
        <p:nvPicPr>
          <p:cNvPr id="10" name="Picture 9" descr="A close up of a logo&#10;&#10;Description automatically generated">
            <a:extLst>
              <a:ext uri="{FF2B5EF4-FFF2-40B4-BE49-F238E27FC236}">
                <a16:creationId xmlns:a16="http://schemas.microsoft.com/office/drawing/2014/main" id="{BEE94749-9394-4D04-B423-44DBE864F2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681" y="2746816"/>
            <a:ext cx="1444255" cy="1129452"/>
          </a:xfrm>
          <a:prstGeom prst="rect">
            <a:avLst/>
          </a:prstGeom>
        </p:spPr>
      </p:pic>
      <p:pic>
        <p:nvPicPr>
          <p:cNvPr id="12" name="Picture 11" descr="A close up of a logo&#10;&#10;Description automatically generated">
            <a:extLst>
              <a:ext uri="{FF2B5EF4-FFF2-40B4-BE49-F238E27FC236}">
                <a16:creationId xmlns:a16="http://schemas.microsoft.com/office/drawing/2014/main" id="{C944D425-F2B0-47F1-96DC-BCE6E540AC1E}"/>
              </a:ext>
            </a:extLst>
          </p:cNvPr>
          <p:cNvPicPr>
            <a:picLocks noChangeAspect="1"/>
          </p:cNvPicPr>
          <p:nvPr/>
        </p:nvPicPr>
        <p:blipFill>
          <a:blip r:embed="rId4" cstate="hqprint">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741179" y="4019108"/>
            <a:ext cx="3078126" cy="3078126"/>
          </a:xfrm>
          <a:prstGeom prst="rect">
            <a:avLst/>
          </a:prstGeom>
        </p:spPr>
      </p:pic>
      <p:pic>
        <p:nvPicPr>
          <p:cNvPr id="14" name="Picture 13">
            <a:extLst>
              <a:ext uri="{FF2B5EF4-FFF2-40B4-BE49-F238E27FC236}">
                <a16:creationId xmlns:a16="http://schemas.microsoft.com/office/drawing/2014/main" id="{99534F31-160B-4303-B91B-33B3C51F97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7879" y="0"/>
            <a:ext cx="2211572" cy="1105786"/>
          </a:xfrm>
          <a:prstGeom prst="rect">
            <a:avLst/>
          </a:prstGeom>
        </p:spPr>
      </p:pic>
    </p:spTree>
    <p:extLst>
      <p:ext uri="{BB962C8B-B14F-4D97-AF65-F5344CB8AC3E}">
        <p14:creationId xmlns:p14="http://schemas.microsoft.com/office/powerpoint/2010/main" val="1688756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E5D54A-D9E9-490C-8CD4-323F35ED7509}"/>
              </a:ext>
            </a:extLst>
          </p:cNvPr>
          <p:cNvSpPr txBox="1"/>
          <p:nvPr/>
        </p:nvSpPr>
        <p:spPr>
          <a:xfrm>
            <a:off x="160513" y="210695"/>
            <a:ext cx="7534940" cy="2308324"/>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600" b="1" dirty="0"/>
              <a:t>Character(s)</a:t>
            </a:r>
          </a:p>
          <a:p>
            <a:endParaRPr lang="en-GB" sz="1600" dirty="0"/>
          </a:p>
          <a:p>
            <a:r>
              <a:rPr lang="en-GB" sz="1600" dirty="0"/>
              <a:t>How many characters are you going to have?</a:t>
            </a:r>
          </a:p>
          <a:p>
            <a:endParaRPr lang="en-GB" sz="1600" dirty="0"/>
          </a:p>
          <a:p>
            <a:r>
              <a:rPr lang="en-GB" sz="1600" dirty="0"/>
              <a:t>Are you going to just have one as narrator retelling events that happened to them? Are you going to have multiple characters they engage in dialogue (conversation) and interact with each other?</a:t>
            </a:r>
          </a:p>
          <a:p>
            <a:endParaRPr lang="en-GB" sz="1600" dirty="0"/>
          </a:p>
          <a:p>
            <a:r>
              <a:rPr lang="en-GB" sz="1600" dirty="0"/>
              <a:t>What kinds of characters will you have?</a:t>
            </a:r>
          </a:p>
        </p:txBody>
      </p:sp>
      <p:pic>
        <p:nvPicPr>
          <p:cNvPr id="5" name="Picture 4">
            <a:extLst>
              <a:ext uri="{FF2B5EF4-FFF2-40B4-BE49-F238E27FC236}">
                <a16:creationId xmlns:a16="http://schemas.microsoft.com/office/drawing/2014/main" id="{B572C12A-2773-4C3D-B3F5-9F15E009E83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27391" y="754911"/>
            <a:ext cx="2216609" cy="2105779"/>
          </a:xfrm>
          <a:prstGeom prst="rect">
            <a:avLst/>
          </a:prstGeom>
        </p:spPr>
      </p:pic>
      <p:sp>
        <p:nvSpPr>
          <p:cNvPr id="6" name="Rectangle: Rounded Corners 5">
            <a:extLst>
              <a:ext uri="{FF2B5EF4-FFF2-40B4-BE49-F238E27FC236}">
                <a16:creationId xmlns:a16="http://schemas.microsoft.com/office/drawing/2014/main" id="{D15FE024-20F0-498E-97C4-CCC69BB08095}"/>
              </a:ext>
            </a:extLst>
          </p:cNvPr>
          <p:cNvSpPr/>
          <p:nvPr/>
        </p:nvSpPr>
        <p:spPr>
          <a:xfrm rot="20880534">
            <a:off x="227126" y="2727211"/>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Protagonist (Main character)</a:t>
            </a:r>
          </a:p>
        </p:txBody>
      </p:sp>
      <p:sp>
        <p:nvSpPr>
          <p:cNvPr id="11" name="Rectangle: Rounded Corners 10">
            <a:extLst>
              <a:ext uri="{FF2B5EF4-FFF2-40B4-BE49-F238E27FC236}">
                <a16:creationId xmlns:a16="http://schemas.microsoft.com/office/drawing/2014/main" id="{CE5F5B79-DE7D-49DB-A5E4-1BF0A47DBEA4}"/>
              </a:ext>
            </a:extLst>
          </p:cNvPr>
          <p:cNvSpPr/>
          <p:nvPr/>
        </p:nvSpPr>
        <p:spPr>
          <a:xfrm rot="20880534">
            <a:off x="2065320" y="2727208"/>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Antagonist (Opposed to main character)</a:t>
            </a:r>
          </a:p>
        </p:txBody>
      </p:sp>
      <p:sp>
        <p:nvSpPr>
          <p:cNvPr id="13" name="Rectangle: Rounded Corners 12">
            <a:extLst>
              <a:ext uri="{FF2B5EF4-FFF2-40B4-BE49-F238E27FC236}">
                <a16:creationId xmlns:a16="http://schemas.microsoft.com/office/drawing/2014/main" id="{479D9454-B4E5-4E69-A7B6-311C5F93B86A}"/>
              </a:ext>
            </a:extLst>
          </p:cNvPr>
          <p:cNvSpPr/>
          <p:nvPr/>
        </p:nvSpPr>
        <p:spPr>
          <a:xfrm rot="20880534">
            <a:off x="3994596" y="2727200"/>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Hero</a:t>
            </a:r>
          </a:p>
        </p:txBody>
      </p:sp>
      <p:sp>
        <p:nvSpPr>
          <p:cNvPr id="14" name="Rectangle: Rounded Corners 13">
            <a:extLst>
              <a:ext uri="{FF2B5EF4-FFF2-40B4-BE49-F238E27FC236}">
                <a16:creationId xmlns:a16="http://schemas.microsoft.com/office/drawing/2014/main" id="{697A3868-9009-4BF1-8450-6E6D18545A8E}"/>
              </a:ext>
            </a:extLst>
          </p:cNvPr>
          <p:cNvSpPr/>
          <p:nvPr/>
        </p:nvSpPr>
        <p:spPr>
          <a:xfrm rot="20880534">
            <a:off x="5534225" y="2727201"/>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Villain</a:t>
            </a:r>
          </a:p>
        </p:txBody>
      </p:sp>
      <p:sp>
        <p:nvSpPr>
          <p:cNvPr id="15" name="Rectangle: Rounded Corners 14">
            <a:extLst>
              <a:ext uri="{FF2B5EF4-FFF2-40B4-BE49-F238E27FC236}">
                <a16:creationId xmlns:a16="http://schemas.microsoft.com/office/drawing/2014/main" id="{A8BB086D-EA98-42CF-AF35-DE5D02D771A8}"/>
              </a:ext>
            </a:extLst>
          </p:cNvPr>
          <p:cNvSpPr/>
          <p:nvPr/>
        </p:nvSpPr>
        <p:spPr>
          <a:xfrm rot="20880534">
            <a:off x="6988388" y="2729688"/>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Victim(s)</a:t>
            </a:r>
          </a:p>
        </p:txBody>
      </p:sp>
      <p:sp>
        <p:nvSpPr>
          <p:cNvPr id="16" name="Rectangle: Rounded Corners 15">
            <a:extLst>
              <a:ext uri="{FF2B5EF4-FFF2-40B4-BE49-F238E27FC236}">
                <a16:creationId xmlns:a16="http://schemas.microsoft.com/office/drawing/2014/main" id="{59B42E6D-0651-4206-AA47-DA8A339A63B3}"/>
              </a:ext>
            </a:extLst>
          </p:cNvPr>
          <p:cNvSpPr/>
          <p:nvPr/>
        </p:nvSpPr>
        <p:spPr>
          <a:xfrm rot="20880534">
            <a:off x="224319" y="4004822"/>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7030A0"/>
                </a:solidFill>
              </a:rPr>
              <a:t>Confidante (Someone who helps the protagonist)</a:t>
            </a:r>
          </a:p>
        </p:txBody>
      </p:sp>
      <p:sp>
        <p:nvSpPr>
          <p:cNvPr id="17" name="Rectangle: Rounded Corners 16">
            <a:extLst>
              <a:ext uri="{FF2B5EF4-FFF2-40B4-BE49-F238E27FC236}">
                <a16:creationId xmlns:a16="http://schemas.microsoft.com/office/drawing/2014/main" id="{4BA53FDA-226B-4AC3-94AB-BE35CA9886A8}"/>
              </a:ext>
            </a:extLst>
          </p:cNvPr>
          <p:cNvSpPr/>
          <p:nvPr/>
        </p:nvSpPr>
        <p:spPr>
          <a:xfrm rot="20880534">
            <a:off x="2152191" y="4004811"/>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Foil (Evil or bad character that brings out the best in the protagonist)</a:t>
            </a:r>
          </a:p>
        </p:txBody>
      </p:sp>
      <p:sp>
        <p:nvSpPr>
          <p:cNvPr id="18" name="Rectangle: Rounded Corners 17">
            <a:extLst>
              <a:ext uri="{FF2B5EF4-FFF2-40B4-BE49-F238E27FC236}">
                <a16:creationId xmlns:a16="http://schemas.microsoft.com/office/drawing/2014/main" id="{EE02DA03-C2DF-4DE9-9395-717C10F8E48A}"/>
              </a:ext>
            </a:extLst>
          </p:cNvPr>
          <p:cNvSpPr/>
          <p:nvPr/>
        </p:nvSpPr>
        <p:spPr>
          <a:xfrm rot="20880534">
            <a:off x="4140015" y="4004810"/>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Comedic character (To make the reader laugh)</a:t>
            </a:r>
          </a:p>
        </p:txBody>
      </p:sp>
      <p:sp>
        <p:nvSpPr>
          <p:cNvPr id="19" name="Rectangle: Rounded Corners 18">
            <a:extLst>
              <a:ext uri="{FF2B5EF4-FFF2-40B4-BE49-F238E27FC236}">
                <a16:creationId xmlns:a16="http://schemas.microsoft.com/office/drawing/2014/main" id="{4762BB1C-731B-4F6C-BB94-2B3782243AE0}"/>
              </a:ext>
            </a:extLst>
          </p:cNvPr>
          <p:cNvSpPr/>
          <p:nvPr/>
        </p:nvSpPr>
        <p:spPr>
          <a:xfrm rot="20880534">
            <a:off x="6131353" y="4004799"/>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Symbolic Character (Represents an idea or feeling)</a:t>
            </a:r>
          </a:p>
        </p:txBody>
      </p:sp>
      <p:sp>
        <p:nvSpPr>
          <p:cNvPr id="7" name="TextBox 6">
            <a:extLst>
              <a:ext uri="{FF2B5EF4-FFF2-40B4-BE49-F238E27FC236}">
                <a16:creationId xmlns:a16="http://schemas.microsoft.com/office/drawing/2014/main" id="{5AF0AE0D-9D3E-4DE5-BF5B-88898D6396F6}"/>
              </a:ext>
            </a:extLst>
          </p:cNvPr>
          <p:cNvSpPr txBox="1"/>
          <p:nvPr/>
        </p:nvSpPr>
        <p:spPr>
          <a:xfrm>
            <a:off x="157706" y="5358809"/>
            <a:ext cx="7537746" cy="923330"/>
          </a:xfrm>
          <a:prstGeom prst="rect">
            <a:avLst/>
          </a:prstGeom>
          <a:solidFill>
            <a:schemeClr val="accent4">
              <a:lumMod val="20000"/>
              <a:lumOff val="80000"/>
            </a:schemeClr>
          </a:solidFill>
          <a:ln w="38100">
            <a:solidFill>
              <a:srgbClr val="92D050"/>
            </a:solidFill>
          </a:ln>
        </p:spPr>
        <p:txBody>
          <a:bodyPr wrap="square" rtlCol="0">
            <a:spAutoFit/>
          </a:bodyPr>
          <a:lstStyle/>
          <a:p>
            <a:r>
              <a:rPr lang="en-GB" dirty="0"/>
              <a:t>If you decide to write your story in a specific style or genre then you may need to use specific types of character. For instance, a Sci-Fi story will often contain immoral scientists that create a virus or creature that could destroy humanity. </a:t>
            </a:r>
          </a:p>
        </p:txBody>
      </p:sp>
      <p:pic>
        <p:nvPicPr>
          <p:cNvPr id="20" name="Picture 19" descr="A close up of a sign&#10;&#10;Description automatically generated">
            <a:extLst>
              <a:ext uri="{FF2B5EF4-FFF2-40B4-BE49-F238E27FC236}">
                <a16:creationId xmlns:a16="http://schemas.microsoft.com/office/drawing/2014/main" id="{F7F188CE-E372-47D1-98E5-A2BE4920AAAF}"/>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24567" y="5739709"/>
            <a:ext cx="1022256" cy="726760"/>
          </a:xfrm>
          <a:prstGeom prst="rect">
            <a:avLst/>
          </a:prstGeom>
        </p:spPr>
      </p:pic>
    </p:spTree>
    <p:extLst>
      <p:ext uri="{BB962C8B-B14F-4D97-AF65-F5344CB8AC3E}">
        <p14:creationId xmlns:p14="http://schemas.microsoft.com/office/powerpoint/2010/main" val="121953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descr="A close up of an animal&#10;&#10;Description automatically generated">
            <a:extLst>
              <a:ext uri="{FF2B5EF4-FFF2-40B4-BE49-F238E27FC236}">
                <a16:creationId xmlns:a16="http://schemas.microsoft.com/office/drawing/2014/main" id="{E8924BF5-E32C-4E68-8F6F-0F12E6D6E3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85007" y="1690658"/>
            <a:ext cx="2849525" cy="2137144"/>
          </a:xfrm>
          <a:prstGeom prst="rect">
            <a:avLst/>
          </a:prstGeom>
        </p:spPr>
      </p:pic>
      <p:sp>
        <p:nvSpPr>
          <p:cNvPr id="8" name="TextBox 7">
            <a:extLst>
              <a:ext uri="{FF2B5EF4-FFF2-40B4-BE49-F238E27FC236}">
                <a16:creationId xmlns:a16="http://schemas.microsoft.com/office/drawing/2014/main" id="{2AE5D54A-D9E9-490C-8CD4-323F35ED7509}"/>
              </a:ext>
            </a:extLst>
          </p:cNvPr>
          <p:cNvSpPr txBox="1"/>
          <p:nvPr/>
        </p:nvSpPr>
        <p:spPr>
          <a:xfrm>
            <a:off x="160513" y="210695"/>
            <a:ext cx="7534940" cy="1323439"/>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Settings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Where will your story be set? Are you going to have more than one setting?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a:solidFill>
                  <a:prstClr val="black"/>
                </a:solidFill>
                <a:latin typeface="Calibri" panose="020F0502020204030204"/>
              </a:rPr>
              <a:t>What would be the best setting(s) for your style, genre and type of story?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F0AE0D-9D3E-4DE5-BF5B-88898D6396F6}"/>
              </a:ext>
            </a:extLst>
          </p:cNvPr>
          <p:cNvSpPr txBox="1"/>
          <p:nvPr/>
        </p:nvSpPr>
        <p:spPr>
          <a:xfrm>
            <a:off x="159110" y="5703009"/>
            <a:ext cx="7537746" cy="646331"/>
          </a:xfrm>
          <a:prstGeom prst="rect">
            <a:avLst/>
          </a:prstGeom>
          <a:solidFill>
            <a:schemeClr val="accent4">
              <a:lumMod val="20000"/>
              <a:lumOff val="80000"/>
            </a:schemeClr>
          </a:solidFill>
          <a:ln w="38100">
            <a:solidFill>
              <a:srgbClr val="92D05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Think carefully about your setting – </a:t>
            </a:r>
            <a:r>
              <a:rPr lang="en-GB">
                <a:solidFill>
                  <a:prstClr val="black"/>
                </a:solidFill>
                <a:latin typeface="Calibri" panose="020F0502020204030204"/>
              </a:rPr>
              <a:t>they help to establish a tone, can impact on a narrative and really help to engage the reader with your whole story.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A close up of a sign&#10;&#10;Description automatically generated">
            <a:extLst>
              <a:ext uri="{FF2B5EF4-FFF2-40B4-BE49-F238E27FC236}">
                <a16:creationId xmlns:a16="http://schemas.microsoft.com/office/drawing/2014/main" id="{F7F188CE-E372-47D1-98E5-A2BE4920AAAF}"/>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24567" y="5739709"/>
            <a:ext cx="1022256" cy="726760"/>
          </a:xfrm>
          <a:prstGeom prst="rect">
            <a:avLst/>
          </a:prstGeom>
        </p:spPr>
      </p:pic>
      <p:pic>
        <p:nvPicPr>
          <p:cNvPr id="3" name="Picture 2">
            <a:extLst>
              <a:ext uri="{FF2B5EF4-FFF2-40B4-BE49-F238E27FC236}">
                <a16:creationId xmlns:a16="http://schemas.microsoft.com/office/drawing/2014/main" id="{2C7014DB-01EA-4BCB-AED3-30DB1A8B30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1318" y="1534134"/>
            <a:ext cx="2510141" cy="2041451"/>
          </a:xfrm>
          <a:prstGeom prst="rect">
            <a:avLst/>
          </a:prstGeom>
        </p:spPr>
      </p:pic>
      <p:pic>
        <p:nvPicPr>
          <p:cNvPr id="9" name="Picture 8" descr="A close up of a device&#10;&#10;Description automatically generated">
            <a:extLst>
              <a:ext uri="{FF2B5EF4-FFF2-40B4-BE49-F238E27FC236}">
                <a16:creationId xmlns:a16="http://schemas.microsoft.com/office/drawing/2014/main" id="{89AA221D-F54A-459D-8048-342E2CC0D4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28044" y="1588627"/>
            <a:ext cx="1665491" cy="2537891"/>
          </a:xfrm>
          <a:prstGeom prst="rect">
            <a:avLst/>
          </a:prstGeom>
        </p:spPr>
      </p:pic>
      <p:pic>
        <p:nvPicPr>
          <p:cNvPr id="22" name="Picture 21">
            <a:extLst>
              <a:ext uri="{FF2B5EF4-FFF2-40B4-BE49-F238E27FC236}">
                <a16:creationId xmlns:a16="http://schemas.microsoft.com/office/drawing/2014/main" id="{EFA1FA3F-DFCB-466A-9919-889F94233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1238"/>
            <a:ext cx="3551274" cy="2066953"/>
          </a:xfrm>
          <a:prstGeom prst="rect">
            <a:avLst/>
          </a:prstGeom>
        </p:spPr>
      </p:pic>
      <p:pic>
        <p:nvPicPr>
          <p:cNvPr id="24" name="Picture 23" descr="A close up of a logo&#10;&#10;Description automatically generated">
            <a:extLst>
              <a:ext uri="{FF2B5EF4-FFF2-40B4-BE49-F238E27FC236}">
                <a16:creationId xmlns:a16="http://schemas.microsoft.com/office/drawing/2014/main" id="{373A00BB-5799-4764-A09B-B9A22BBC45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88304" y="3964415"/>
            <a:ext cx="3242930" cy="1621465"/>
          </a:xfrm>
          <a:prstGeom prst="rect">
            <a:avLst/>
          </a:prstGeom>
        </p:spPr>
      </p:pic>
      <p:pic>
        <p:nvPicPr>
          <p:cNvPr id="26" name="Picture 25" descr="A picture containing indoor, red, table, pair&#10;&#10;Description automatically generated">
            <a:extLst>
              <a:ext uri="{FF2B5EF4-FFF2-40B4-BE49-F238E27FC236}">
                <a16:creationId xmlns:a16="http://schemas.microsoft.com/office/drawing/2014/main" id="{4D62E207-1408-48F9-93AE-5A862FBD8FD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14423" y="1570834"/>
            <a:ext cx="3129577" cy="2537891"/>
          </a:xfrm>
          <a:prstGeom prst="rect">
            <a:avLst/>
          </a:prstGeom>
        </p:spPr>
      </p:pic>
    </p:spTree>
    <p:extLst>
      <p:ext uri="{BB962C8B-B14F-4D97-AF65-F5344CB8AC3E}">
        <p14:creationId xmlns:p14="http://schemas.microsoft.com/office/powerpoint/2010/main" val="3916776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descr="A person standing on a beach&#10;&#10;Description automatically generated">
            <a:extLst>
              <a:ext uri="{FF2B5EF4-FFF2-40B4-BE49-F238E27FC236}">
                <a16:creationId xmlns:a16="http://schemas.microsoft.com/office/drawing/2014/main" id="{65DA4C22-EFE8-4B2E-8078-8A00F0695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04714">
            <a:off x="4604358" y="3070527"/>
            <a:ext cx="4183650" cy="2788011"/>
          </a:xfrm>
          <a:prstGeom prst="rect">
            <a:avLst/>
          </a:prstGeom>
          <a:ln w="38100">
            <a:solidFill>
              <a:srgbClr val="7030A0"/>
            </a:solidFill>
          </a:ln>
        </p:spPr>
      </p:pic>
      <p:pic>
        <p:nvPicPr>
          <p:cNvPr id="9" name="Picture 8">
            <a:extLst>
              <a:ext uri="{FF2B5EF4-FFF2-40B4-BE49-F238E27FC236}">
                <a16:creationId xmlns:a16="http://schemas.microsoft.com/office/drawing/2014/main" id="{C7C3E164-B94B-4DC6-BF4E-8186B16058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829310">
            <a:off x="756895" y="645144"/>
            <a:ext cx="1795195" cy="2167784"/>
          </a:xfrm>
          <a:prstGeom prst="rect">
            <a:avLst/>
          </a:prstGeom>
        </p:spPr>
      </p:pic>
      <p:pic>
        <p:nvPicPr>
          <p:cNvPr id="11" name="Picture 10">
            <a:extLst>
              <a:ext uri="{FF2B5EF4-FFF2-40B4-BE49-F238E27FC236}">
                <a16:creationId xmlns:a16="http://schemas.microsoft.com/office/drawing/2014/main" id="{521A9096-387B-4238-BC2A-EC80A4F115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3800" y="642185"/>
            <a:ext cx="2772383" cy="1871359"/>
          </a:xfrm>
          <a:prstGeom prst="rect">
            <a:avLst/>
          </a:prstGeom>
        </p:spPr>
      </p:pic>
      <p:sp>
        <p:nvSpPr>
          <p:cNvPr id="12" name="TextBox 11">
            <a:extLst>
              <a:ext uri="{FF2B5EF4-FFF2-40B4-BE49-F238E27FC236}">
                <a16:creationId xmlns:a16="http://schemas.microsoft.com/office/drawing/2014/main" id="{3FA42377-3574-41E6-81ED-11C18C8D1F2A}"/>
              </a:ext>
            </a:extLst>
          </p:cNvPr>
          <p:cNvSpPr txBox="1"/>
          <p:nvPr/>
        </p:nvSpPr>
        <p:spPr>
          <a:xfrm>
            <a:off x="118610" y="3740672"/>
            <a:ext cx="5303962" cy="1754326"/>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Tone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Remember how we thought about tone before? Well, it’s really important to get the sound of your writing consistent. </a:t>
            </a:r>
            <a:r>
              <a:rPr lang="en-GB" dirty="0">
                <a:solidFill>
                  <a:prstClr val="black"/>
                </a:solidFill>
                <a:latin typeface="Calibri" panose="020F0502020204030204"/>
              </a:rPr>
              <a:t>Will it be angry? Will it be disappointed? Will it be joyful? Will it be a combination of different tones?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350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3BAEEE-190F-49ED-9F49-0F0ABCAE7F96}"/>
              </a:ext>
            </a:extLst>
          </p:cNvPr>
          <p:cNvSpPr txBox="1"/>
          <p:nvPr/>
        </p:nvSpPr>
        <p:spPr>
          <a:xfrm>
            <a:off x="1373260" y="2558429"/>
            <a:ext cx="7509753" cy="4185761"/>
          </a:xfrm>
          <a:prstGeom prst="rect">
            <a:avLst/>
          </a:prstGeom>
          <a:solidFill>
            <a:schemeClr val="bg1"/>
          </a:solidFill>
          <a:ln w="38100">
            <a:solidFill>
              <a:srgbClr val="92D05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Introduction: Protagonist talks about the race and introduces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prstClr val="black"/>
                </a:solidFill>
                <a:latin typeface="Calibri" panose="020F0502020204030204"/>
              </a:rPr>
              <a:t>Topic 2: Focus moves on to the reasons for wanting to run the race and how he wanted a change to his life.</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a:t>
            </a:r>
            <a:r>
              <a:rPr lang="en-GB" sz="1400" b="1" dirty="0" err="1">
                <a:solidFill>
                  <a:prstClr val="black"/>
                </a:solidFill>
                <a:latin typeface="Calibri" panose="020F0502020204030204"/>
              </a:rPr>
              <a:t>opic</a:t>
            </a:r>
            <a:r>
              <a:rPr lang="en-GB" sz="1400" b="1" dirty="0">
                <a:solidFill>
                  <a:prstClr val="black"/>
                </a:solidFill>
                <a:latin typeface="Calibri" panose="020F0502020204030204"/>
              </a:rPr>
              <a:t> 3: Focus is on what the man’s life used to be like and how he was lazy, sad, unhappy and so on. Introduces his children and his wife and he feels they are disappointed with him.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prstClr val="black"/>
                </a:solidFill>
                <a:latin typeface="Calibri" panose="020F0502020204030204"/>
              </a:rPr>
              <a:t>Topic 4: Focus switches to the preparations the man has gone through to get ready for his race and the sacrifices he made.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prstClr val="black"/>
                </a:solidFill>
                <a:latin typeface="Calibri" panose="020F0502020204030204"/>
              </a:rPr>
              <a:t>Topic 5: Protagonist describes the race start, the emotions he feels and the thoughts that go through his head.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1" dirty="0">
                <a:solidFill>
                  <a:prstClr val="black"/>
                </a:solidFill>
                <a:latin typeface="Calibri" panose="020F0502020204030204"/>
              </a:rPr>
              <a:t>Topic 6: The protagonist spies his family watching in the crowd and their beaming faces. He feels ready.</a:t>
            </a:r>
          </a:p>
          <a:p>
            <a:pPr marL="0" marR="0" lvl="0" indent="0" algn="l" defTabSz="457200" rtl="0" eaLnBrk="1" fontAlgn="auto" latinLnBrk="0" hangingPunct="1">
              <a:lnSpc>
                <a:spcPct val="100000"/>
              </a:lnSpc>
              <a:spcBef>
                <a:spcPts val="0"/>
              </a:spcBef>
              <a:spcAft>
                <a:spcPts val="0"/>
              </a:spcAft>
              <a:buClrTx/>
              <a:buSzTx/>
              <a:buFontTx/>
              <a:buNone/>
              <a:tabLst/>
              <a:defRPr/>
            </a:pPr>
            <a:br>
              <a:rPr lang="en-GB" sz="1400" b="1" dirty="0">
                <a:solidFill>
                  <a:prstClr val="black"/>
                </a:solidFill>
                <a:latin typeface="Calibri" panose="020F0502020204030204"/>
              </a:rPr>
            </a:br>
            <a:r>
              <a:rPr lang="en-GB" sz="1400" b="1" dirty="0">
                <a:solidFill>
                  <a:prstClr val="black"/>
                </a:solidFill>
                <a:latin typeface="Calibri" panose="020F0502020204030204"/>
              </a:rPr>
              <a:t>Topic 7: The protagonist makes his final preparations and the gun goes off. This is his new beginning.</a:t>
            </a:r>
          </a:p>
        </p:txBody>
      </p:sp>
      <p:pic>
        <p:nvPicPr>
          <p:cNvPr id="7" name="Picture 6" descr="A close up of a logo&#10;&#10;Description automatically generated">
            <a:extLst>
              <a:ext uri="{FF2B5EF4-FFF2-40B4-BE49-F238E27FC236}">
                <a16:creationId xmlns:a16="http://schemas.microsoft.com/office/drawing/2014/main" id="{AC9766A2-00BA-4884-804F-31EC273A4A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17166" y="1727791"/>
            <a:ext cx="1254657" cy="1222310"/>
          </a:xfrm>
          <a:prstGeom prst="rect">
            <a:avLst/>
          </a:prstGeom>
        </p:spPr>
      </p:pic>
      <p:sp>
        <p:nvSpPr>
          <p:cNvPr id="8" name="Speech Bubble: Oval 7">
            <a:extLst>
              <a:ext uri="{FF2B5EF4-FFF2-40B4-BE49-F238E27FC236}">
                <a16:creationId xmlns:a16="http://schemas.microsoft.com/office/drawing/2014/main" id="{5962CC6B-6708-4548-A7C8-834716FA1B52}"/>
              </a:ext>
            </a:extLst>
          </p:cNvPr>
          <p:cNvSpPr/>
          <p:nvPr/>
        </p:nvSpPr>
        <p:spPr>
          <a:xfrm>
            <a:off x="6098261" y="811025"/>
            <a:ext cx="1566153" cy="812260"/>
          </a:xfrm>
          <a:prstGeom prst="wedgeEllipseCallout">
            <a:avLst>
              <a:gd name="adj1" fmla="val 69723"/>
              <a:gd name="adj2" fmla="val 75136"/>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rPr>
              <a:t>Here’s an example plan. Master planning and you master writing!</a:t>
            </a:r>
          </a:p>
        </p:txBody>
      </p:sp>
      <p:sp>
        <p:nvSpPr>
          <p:cNvPr id="6" name="TextBox 5">
            <a:extLst>
              <a:ext uri="{FF2B5EF4-FFF2-40B4-BE49-F238E27FC236}">
                <a16:creationId xmlns:a16="http://schemas.microsoft.com/office/drawing/2014/main" id="{334673A4-EF52-4EC6-BAD4-D217BA8E4580}"/>
              </a:ext>
            </a:extLst>
          </p:cNvPr>
          <p:cNvSpPr txBox="1"/>
          <p:nvPr/>
        </p:nvSpPr>
        <p:spPr>
          <a:xfrm>
            <a:off x="203671" y="231928"/>
            <a:ext cx="5303962" cy="2031325"/>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Plot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 you’ve got an idea of the characters, the settings, the tone and the perspectives of your story so far.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However, what exactly is going to happen in your story? It’s really important that you plan this out and decide where you’re going with your story.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81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18EE7B-069C-4076-B028-932E61CB1028}"/>
              </a:ext>
            </a:extLst>
          </p:cNvPr>
          <p:cNvSpPr txBox="1"/>
          <p:nvPr/>
        </p:nvSpPr>
        <p:spPr>
          <a:xfrm>
            <a:off x="306729" y="402197"/>
            <a:ext cx="2345634" cy="707886"/>
          </a:xfrm>
          <a:prstGeom prst="rect">
            <a:avLst/>
          </a:prstGeom>
          <a:solidFill>
            <a:srgbClr val="F89EED"/>
          </a:solidFill>
          <a:ln w="12700">
            <a:solidFill>
              <a:srgbClr val="002060"/>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 puzzle!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Hook your reader in with something that isn’t clear at the beginning, perhaps something unusual has happened? </a:t>
            </a: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F1022CA-D0A2-4374-8D48-838F66E12A55}"/>
              </a:ext>
            </a:extLst>
          </p:cNvPr>
          <p:cNvSpPr txBox="1"/>
          <p:nvPr/>
        </p:nvSpPr>
        <p:spPr>
          <a:xfrm>
            <a:off x="306729" y="1165721"/>
            <a:ext cx="2355096" cy="400110"/>
          </a:xfrm>
          <a:prstGeom prst="rect">
            <a:avLst/>
          </a:prstGeom>
          <a:solidFill>
            <a:srgbClr val="F89EED"/>
          </a:solidFill>
          <a:ln w="12700">
            <a:solidFill>
              <a:srgbClr val="002060"/>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Direct address.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Talk directly to your readers as a way of engaging them.</a:t>
            </a: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8CF08DC-AC7F-494B-8497-0CB8CC48323D}"/>
              </a:ext>
            </a:extLst>
          </p:cNvPr>
          <p:cNvSpPr txBox="1"/>
          <p:nvPr/>
        </p:nvSpPr>
        <p:spPr>
          <a:xfrm>
            <a:off x="301121" y="3568616"/>
            <a:ext cx="2351242" cy="400110"/>
          </a:xfrm>
          <a:prstGeom prst="rect">
            <a:avLst/>
          </a:prstGeom>
          <a:solidFill>
            <a:srgbClr val="F89EED"/>
          </a:solidFill>
          <a:ln w="12700">
            <a:solidFill>
              <a:srgbClr val="002060"/>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Subtle hook.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Hint at what is going to happen in the rest of the text/chapter.</a:t>
            </a: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26A023D-822C-4AED-8D3D-A60860E33E7A}"/>
              </a:ext>
            </a:extLst>
          </p:cNvPr>
          <p:cNvSpPr txBox="1"/>
          <p:nvPr/>
        </p:nvSpPr>
        <p:spPr>
          <a:xfrm>
            <a:off x="301121" y="4103353"/>
            <a:ext cx="2351242" cy="553998"/>
          </a:xfrm>
          <a:prstGeom prst="rect">
            <a:avLst/>
          </a:prstGeom>
          <a:solidFill>
            <a:srgbClr val="F89EED"/>
          </a:solidFill>
          <a:ln w="12700">
            <a:solidFill>
              <a:srgbClr val="002060"/>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Atmospheric hook</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 Use your descriptive language to build up a particular tone and atmosphere right at the very beginning.</a:t>
            </a: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5E1BF1A-2D11-4A56-B384-801526CB5A05}"/>
              </a:ext>
            </a:extLst>
          </p:cNvPr>
          <p:cNvSpPr txBox="1"/>
          <p:nvPr/>
        </p:nvSpPr>
        <p:spPr>
          <a:xfrm>
            <a:off x="304982" y="1612981"/>
            <a:ext cx="2347381" cy="553998"/>
          </a:xfrm>
          <a:prstGeom prst="rect">
            <a:avLst/>
          </a:prstGeom>
          <a:solidFill>
            <a:srgbClr val="F89EED"/>
          </a:solidFill>
          <a:ln w="12700">
            <a:solidFill>
              <a:srgbClr val="002060"/>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Visual hook.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Use a powerful image or description to engage the reader at the start.</a:t>
            </a: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DF93254-3683-4B33-8EAC-0B83EAE137CF}"/>
              </a:ext>
            </a:extLst>
          </p:cNvPr>
          <p:cNvSpPr txBox="1"/>
          <p:nvPr/>
        </p:nvSpPr>
        <p:spPr>
          <a:xfrm>
            <a:off x="294386" y="2216536"/>
            <a:ext cx="2351241" cy="553998"/>
          </a:xfrm>
          <a:prstGeom prst="rect">
            <a:avLst/>
          </a:prstGeom>
          <a:solidFill>
            <a:srgbClr val="F89EED"/>
          </a:solidFill>
          <a:ln w="12700">
            <a:solidFill>
              <a:srgbClr val="002060"/>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Amusing hook.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Use a joke to establish a comedic tone at the beginning of your text.</a:t>
            </a: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5049979-34D5-4323-B2BC-B100D855CB7A}"/>
              </a:ext>
            </a:extLst>
          </p:cNvPr>
          <p:cNvSpPr txBox="1"/>
          <p:nvPr/>
        </p:nvSpPr>
        <p:spPr>
          <a:xfrm>
            <a:off x="291771" y="2868749"/>
            <a:ext cx="2351242" cy="553998"/>
          </a:xfrm>
          <a:prstGeom prst="rect">
            <a:avLst/>
          </a:prstGeom>
          <a:solidFill>
            <a:srgbClr val="F89EED"/>
          </a:solidFill>
          <a:ln w="12700">
            <a:solidFill>
              <a:srgbClr val="002060"/>
            </a:solid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Dialogue. </a:t>
            </a: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Have characters talking to each other right from the beginning to establish characters and relationships.</a:t>
            </a:r>
            <a:endPar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33D9761-D55B-4CA9-9DB7-01275DBA43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15548" y="658718"/>
            <a:ext cx="313369" cy="345786"/>
          </a:xfrm>
          <a:prstGeom prst="rect">
            <a:avLst/>
          </a:prstGeom>
        </p:spPr>
      </p:pic>
      <p:pic>
        <p:nvPicPr>
          <p:cNvPr id="12" name="Graphic 11">
            <a:extLst>
              <a:ext uri="{FF2B5EF4-FFF2-40B4-BE49-F238E27FC236}">
                <a16:creationId xmlns:a16="http://schemas.microsoft.com/office/drawing/2014/main" id="{76EF27B9-7B94-4300-9AF2-9729CC2D56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3476" y="1268868"/>
            <a:ext cx="269879" cy="288830"/>
          </a:xfrm>
          <a:prstGeom prst="rect">
            <a:avLst/>
          </a:prstGeom>
        </p:spPr>
      </p:pic>
      <p:pic>
        <p:nvPicPr>
          <p:cNvPr id="13" name="Picture 12">
            <a:extLst>
              <a:ext uri="{FF2B5EF4-FFF2-40B4-BE49-F238E27FC236}">
                <a16:creationId xmlns:a16="http://schemas.microsoft.com/office/drawing/2014/main" id="{F21FCA7E-1BCC-4A08-B7AF-92AAD211FFC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72172" y="1921483"/>
            <a:ext cx="370841" cy="185421"/>
          </a:xfrm>
          <a:prstGeom prst="rect">
            <a:avLst/>
          </a:prstGeom>
        </p:spPr>
      </p:pic>
      <p:pic>
        <p:nvPicPr>
          <p:cNvPr id="14" name="Graphic 13">
            <a:extLst>
              <a:ext uri="{FF2B5EF4-FFF2-40B4-BE49-F238E27FC236}">
                <a16:creationId xmlns:a16="http://schemas.microsoft.com/office/drawing/2014/main" id="{8FAD8AA0-C2AA-4CAF-B15A-7676F58FD5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36155" y="2428894"/>
            <a:ext cx="247200" cy="301407"/>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EF33C57E-F000-487B-B1EE-F95EB7F690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36155" y="3139355"/>
            <a:ext cx="280920" cy="261663"/>
          </a:xfrm>
          <a:prstGeom prst="rect">
            <a:avLst/>
          </a:prstGeom>
        </p:spPr>
      </p:pic>
      <p:pic>
        <p:nvPicPr>
          <p:cNvPr id="16" name="Picture 15" descr="A close up of a logo&#10;&#10;Description automatically generated">
            <a:extLst>
              <a:ext uri="{FF2B5EF4-FFF2-40B4-BE49-F238E27FC236}">
                <a16:creationId xmlns:a16="http://schemas.microsoft.com/office/drawing/2014/main" id="{8D080359-FB49-46EA-ABA5-A28C1C4560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36155" y="3561195"/>
            <a:ext cx="209459" cy="315792"/>
          </a:xfrm>
          <a:prstGeom prst="rect">
            <a:avLst/>
          </a:prstGeom>
        </p:spPr>
      </p:pic>
      <p:pic>
        <p:nvPicPr>
          <p:cNvPr id="17" name="Graphic 16">
            <a:extLst>
              <a:ext uri="{FF2B5EF4-FFF2-40B4-BE49-F238E27FC236}">
                <a16:creationId xmlns:a16="http://schemas.microsoft.com/office/drawing/2014/main" id="{22AD4A81-FC03-4CB6-AC14-271A02AF8BE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66648" y="4060914"/>
            <a:ext cx="294684" cy="294684"/>
          </a:xfrm>
          <a:prstGeom prst="rect">
            <a:avLst/>
          </a:prstGeom>
        </p:spPr>
      </p:pic>
      <p:sp>
        <p:nvSpPr>
          <p:cNvPr id="18" name="Rectangle: Rounded Corners 17">
            <a:extLst>
              <a:ext uri="{FF2B5EF4-FFF2-40B4-BE49-F238E27FC236}">
                <a16:creationId xmlns:a16="http://schemas.microsoft.com/office/drawing/2014/main" id="{1655D402-5D8E-4521-9E2F-B8E54D03BB46}"/>
              </a:ext>
            </a:extLst>
          </p:cNvPr>
          <p:cNvSpPr/>
          <p:nvPr/>
        </p:nvSpPr>
        <p:spPr>
          <a:xfrm>
            <a:off x="306729" y="128555"/>
            <a:ext cx="2345634" cy="13927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Beginnings</a:t>
            </a:r>
          </a:p>
        </p:txBody>
      </p:sp>
      <p:sp>
        <p:nvSpPr>
          <p:cNvPr id="19" name="TextBox 18">
            <a:extLst>
              <a:ext uri="{FF2B5EF4-FFF2-40B4-BE49-F238E27FC236}">
                <a16:creationId xmlns:a16="http://schemas.microsoft.com/office/drawing/2014/main" id="{C98917DE-D73F-4F2B-8C6D-D2C48873494C}"/>
              </a:ext>
            </a:extLst>
          </p:cNvPr>
          <p:cNvSpPr txBox="1"/>
          <p:nvPr/>
        </p:nvSpPr>
        <p:spPr>
          <a:xfrm>
            <a:off x="3037063" y="177942"/>
            <a:ext cx="5800208" cy="2862322"/>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Structure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Imagine you’re an examiner. You’re marking hundreds and hundreds of exam papers and answers. A student needs something different, something catchy and something engaging at the very beginning at a piece of writing, whether it’s descriptive or narrative.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Plan your first sentence and your last sentence as part of your overall plan.</a:t>
            </a:r>
          </a:p>
        </p:txBody>
      </p:sp>
      <p:sp>
        <p:nvSpPr>
          <p:cNvPr id="20" name="Rectangle 19">
            <a:extLst>
              <a:ext uri="{FF2B5EF4-FFF2-40B4-BE49-F238E27FC236}">
                <a16:creationId xmlns:a16="http://schemas.microsoft.com/office/drawing/2014/main" id="{BD1967CC-7E7D-49ED-A9DA-795F4780C9FB}"/>
              </a:ext>
            </a:extLst>
          </p:cNvPr>
          <p:cNvSpPr/>
          <p:nvPr/>
        </p:nvSpPr>
        <p:spPr>
          <a:xfrm>
            <a:off x="3037063" y="3686286"/>
            <a:ext cx="5810609"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Cyclical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the ending returns back to the beginning of the narrative.</a:t>
            </a:r>
          </a:p>
        </p:txBody>
      </p:sp>
      <p:sp>
        <p:nvSpPr>
          <p:cNvPr id="21" name="Rectangle 20">
            <a:extLst>
              <a:ext uri="{FF2B5EF4-FFF2-40B4-BE49-F238E27FC236}">
                <a16:creationId xmlns:a16="http://schemas.microsoft.com/office/drawing/2014/main" id="{EB553A09-CD71-460A-B4B0-C0C3255AD7F0}"/>
              </a:ext>
            </a:extLst>
          </p:cNvPr>
          <p:cNvSpPr/>
          <p:nvPr/>
        </p:nvSpPr>
        <p:spPr>
          <a:xfrm>
            <a:off x="3037063" y="3987842"/>
            <a:ext cx="580020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Plot twist: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complete change in direction from where the narrative was going.</a:t>
            </a:r>
          </a:p>
        </p:txBody>
      </p:sp>
      <p:sp>
        <p:nvSpPr>
          <p:cNvPr id="22" name="Rectangle 21">
            <a:extLst>
              <a:ext uri="{FF2B5EF4-FFF2-40B4-BE49-F238E27FC236}">
                <a16:creationId xmlns:a16="http://schemas.microsoft.com/office/drawing/2014/main" id="{BDEFC467-D1FD-4467-8D1D-7A2AD4621341}"/>
              </a:ext>
            </a:extLst>
          </p:cNvPr>
          <p:cNvSpPr/>
          <p:nvPr/>
        </p:nvSpPr>
        <p:spPr>
          <a:xfrm>
            <a:off x="3032503" y="5461882"/>
            <a:ext cx="5815177"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Happy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joyful celebration at the end</a:t>
            </a:r>
          </a:p>
        </p:txBody>
      </p:sp>
      <p:pic>
        <p:nvPicPr>
          <p:cNvPr id="23" name="Picture 22">
            <a:extLst>
              <a:ext uri="{FF2B5EF4-FFF2-40B4-BE49-F238E27FC236}">
                <a16:creationId xmlns:a16="http://schemas.microsoft.com/office/drawing/2014/main" id="{AA3C8E7C-9F0B-43DF-861E-7701D487E5D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37682" y="5404302"/>
            <a:ext cx="282441" cy="282441"/>
          </a:xfrm>
          <a:prstGeom prst="rect">
            <a:avLst/>
          </a:prstGeom>
        </p:spPr>
      </p:pic>
      <p:sp>
        <p:nvSpPr>
          <p:cNvPr id="24" name="Rectangle 23">
            <a:extLst>
              <a:ext uri="{FF2B5EF4-FFF2-40B4-BE49-F238E27FC236}">
                <a16:creationId xmlns:a16="http://schemas.microsoft.com/office/drawing/2014/main" id="{E59518DA-96F6-4E15-8C68-845B1C28E2E8}"/>
              </a:ext>
            </a:extLst>
          </p:cNvPr>
          <p:cNvSpPr/>
          <p:nvPr/>
        </p:nvSpPr>
        <p:spPr>
          <a:xfrm>
            <a:off x="3032494" y="5725157"/>
            <a:ext cx="581517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Sad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very negative and possibly tragic finish</a:t>
            </a:r>
          </a:p>
        </p:txBody>
      </p:sp>
      <p:sp>
        <p:nvSpPr>
          <p:cNvPr id="25" name="Rectangle 24">
            <a:extLst>
              <a:ext uri="{FF2B5EF4-FFF2-40B4-BE49-F238E27FC236}">
                <a16:creationId xmlns:a16="http://schemas.microsoft.com/office/drawing/2014/main" id="{4E430C9E-C23F-401A-95DD-11192E726D42}"/>
              </a:ext>
            </a:extLst>
          </p:cNvPr>
          <p:cNvSpPr/>
          <p:nvPr/>
        </p:nvSpPr>
        <p:spPr>
          <a:xfrm>
            <a:off x="3037063" y="4262313"/>
            <a:ext cx="5810609"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Uncertain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an end which is unclear to the reader – they have to think about it what it means</a:t>
            </a:r>
          </a:p>
        </p:txBody>
      </p:sp>
      <p:sp>
        <p:nvSpPr>
          <p:cNvPr id="26" name="Rectangle 25">
            <a:extLst>
              <a:ext uri="{FF2B5EF4-FFF2-40B4-BE49-F238E27FC236}">
                <a16:creationId xmlns:a16="http://schemas.microsoft.com/office/drawing/2014/main" id="{3A1DEA42-49B7-41D2-97DF-5B8DB6A09EBE}"/>
              </a:ext>
            </a:extLst>
          </p:cNvPr>
          <p:cNvSpPr/>
          <p:nvPr/>
        </p:nvSpPr>
        <p:spPr>
          <a:xfrm>
            <a:off x="3037063" y="4575832"/>
            <a:ext cx="580020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Converging storylines: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two or more different storylines combine together at the end</a:t>
            </a:r>
          </a:p>
        </p:txBody>
      </p:sp>
      <p:sp>
        <p:nvSpPr>
          <p:cNvPr id="27" name="Rectangle 26">
            <a:extLst>
              <a:ext uri="{FF2B5EF4-FFF2-40B4-BE49-F238E27FC236}">
                <a16:creationId xmlns:a16="http://schemas.microsoft.com/office/drawing/2014/main" id="{FFD70A68-9447-4008-AEC5-ECD3DF71ADCD}"/>
              </a:ext>
            </a:extLst>
          </p:cNvPr>
          <p:cNvSpPr/>
          <p:nvPr/>
        </p:nvSpPr>
        <p:spPr>
          <a:xfrm>
            <a:off x="3032504" y="5200859"/>
            <a:ext cx="5815175" cy="220457"/>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Tying up loose ends: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all the different strands of a plot are brought together and completed</a:t>
            </a:r>
          </a:p>
        </p:txBody>
      </p:sp>
      <p:sp>
        <p:nvSpPr>
          <p:cNvPr id="28" name="Rectangle 27">
            <a:extLst>
              <a:ext uri="{FF2B5EF4-FFF2-40B4-BE49-F238E27FC236}">
                <a16:creationId xmlns:a16="http://schemas.microsoft.com/office/drawing/2014/main" id="{C76374F9-CDFE-479C-96EF-649303A4F448}"/>
              </a:ext>
            </a:extLst>
          </p:cNvPr>
          <p:cNvSpPr/>
          <p:nvPr/>
        </p:nvSpPr>
        <p:spPr>
          <a:xfrm>
            <a:off x="3032504" y="4832005"/>
            <a:ext cx="5815167" cy="33855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Deus ex </a:t>
            </a:r>
            <a:r>
              <a:rPr kumimoji="0" lang="en-GB" sz="800" b="1" i="0" u="none" strike="noStrike" kern="1200" cap="none" spc="0" normalizeH="0" baseline="0" noProof="0" dirty="0" err="1">
                <a:ln>
                  <a:noFill/>
                </a:ln>
                <a:solidFill>
                  <a:prstClr val="black"/>
                </a:solidFill>
                <a:effectLst/>
                <a:uLnTx/>
                <a:uFillTx/>
                <a:latin typeface="Calibri" panose="020F0502020204030204"/>
                <a:ea typeface="+mn-ea"/>
                <a:cs typeface="+mn-cs"/>
              </a:rPr>
              <a:t>machina</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 (Latin for ‘God within the machine’):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a seemingly unsolvable problem is resolved thanks to the introduction of a new character, place or object. </a:t>
            </a:r>
            <a:endPar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close up of a sign&#10;&#10;Description generated with high confidence">
            <a:extLst>
              <a:ext uri="{FF2B5EF4-FFF2-40B4-BE49-F238E27FC236}">
                <a16:creationId xmlns:a16="http://schemas.microsoft.com/office/drawing/2014/main" id="{C8FAAA85-1565-4299-AFA5-5F07A46FDC0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494300" y="3668585"/>
            <a:ext cx="342971" cy="342971"/>
          </a:xfrm>
          <a:prstGeom prst="rect">
            <a:avLst/>
          </a:prstGeom>
        </p:spPr>
      </p:pic>
      <p:pic>
        <p:nvPicPr>
          <p:cNvPr id="30" name="Picture 29">
            <a:extLst>
              <a:ext uri="{FF2B5EF4-FFF2-40B4-BE49-F238E27FC236}">
                <a16:creationId xmlns:a16="http://schemas.microsoft.com/office/drawing/2014/main" id="{D8D8D60D-2D58-403D-B9E2-93C8146253F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624216" y="4508703"/>
            <a:ext cx="213055" cy="283895"/>
          </a:xfrm>
          <a:prstGeom prst="rect">
            <a:avLst/>
          </a:prstGeom>
        </p:spPr>
      </p:pic>
      <p:pic>
        <p:nvPicPr>
          <p:cNvPr id="31" name="Picture 30">
            <a:extLst>
              <a:ext uri="{FF2B5EF4-FFF2-40B4-BE49-F238E27FC236}">
                <a16:creationId xmlns:a16="http://schemas.microsoft.com/office/drawing/2014/main" id="{7452665F-C9AC-4BE6-825D-EBEC129ABF8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146068" y="3961875"/>
            <a:ext cx="608802" cy="304401"/>
          </a:xfrm>
          <a:prstGeom prst="rect">
            <a:avLst/>
          </a:prstGeom>
        </p:spPr>
      </p:pic>
      <p:pic>
        <p:nvPicPr>
          <p:cNvPr id="32" name="Picture 31">
            <a:extLst>
              <a:ext uri="{FF2B5EF4-FFF2-40B4-BE49-F238E27FC236}">
                <a16:creationId xmlns:a16="http://schemas.microsoft.com/office/drawing/2014/main" id="{0D6F894C-BCDD-426C-A506-9C9E9253EB03}"/>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354535" y="5207047"/>
            <a:ext cx="493136" cy="197255"/>
          </a:xfrm>
          <a:prstGeom prst="rect">
            <a:avLst/>
          </a:prstGeom>
        </p:spPr>
      </p:pic>
      <p:pic>
        <p:nvPicPr>
          <p:cNvPr id="33" name="Picture 32">
            <a:extLst>
              <a:ext uri="{FF2B5EF4-FFF2-40B4-BE49-F238E27FC236}">
                <a16:creationId xmlns:a16="http://schemas.microsoft.com/office/drawing/2014/main" id="{644CDC4A-E849-49F5-BC19-98E54187D5C8}"/>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563029" y="5704332"/>
            <a:ext cx="257094" cy="257094"/>
          </a:xfrm>
          <a:prstGeom prst="rect">
            <a:avLst/>
          </a:prstGeom>
        </p:spPr>
      </p:pic>
      <p:sp>
        <p:nvSpPr>
          <p:cNvPr id="35" name="Rectangle: Rounded Corners 34">
            <a:extLst>
              <a:ext uri="{FF2B5EF4-FFF2-40B4-BE49-F238E27FC236}">
                <a16:creationId xmlns:a16="http://schemas.microsoft.com/office/drawing/2014/main" id="{3CB4FE28-1133-40C5-BE14-EADBF6C22CF3}"/>
              </a:ext>
            </a:extLst>
          </p:cNvPr>
          <p:cNvSpPr/>
          <p:nvPr/>
        </p:nvSpPr>
        <p:spPr>
          <a:xfrm>
            <a:off x="3037063" y="3301711"/>
            <a:ext cx="5815166" cy="30237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Calibri" panose="020F0502020204030204"/>
                <a:ea typeface="+mn-ea"/>
                <a:cs typeface="+mn-cs"/>
              </a:rPr>
              <a:t>Endings</a:t>
            </a:r>
          </a:p>
        </p:txBody>
      </p:sp>
      <p:pic>
        <p:nvPicPr>
          <p:cNvPr id="36" name="Picture 35">
            <a:extLst>
              <a:ext uri="{FF2B5EF4-FFF2-40B4-BE49-F238E27FC236}">
                <a16:creationId xmlns:a16="http://schemas.microsoft.com/office/drawing/2014/main" id="{EFE42E31-8C9A-48D9-8DEC-BE038E85FA8A}"/>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586495" y="4222726"/>
            <a:ext cx="302378" cy="302378"/>
          </a:xfrm>
          <a:prstGeom prst="rect">
            <a:avLst/>
          </a:prstGeom>
        </p:spPr>
      </p:pic>
      <p:pic>
        <p:nvPicPr>
          <p:cNvPr id="37" name="Picture 36" descr="A close up of a logo&#10;&#10;Description automatically generated">
            <a:extLst>
              <a:ext uri="{FF2B5EF4-FFF2-40B4-BE49-F238E27FC236}">
                <a16:creationId xmlns:a16="http://schemas.microsoft.com/office/drawing/2014/main" id="{265D824F-D295-4CEF-950E-45B216D9C7B0}"/>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657204" y="4830683"/>
            <a:ext cx="352074" cy="280559"/>
          </a:xfrm>
          <a:prstGeom prst="rect">
            <a:avLst/>
          </a:prstGeom>
        </p:spPr>
      </p:pic>
      <p:sp>
        <p:nvSpPr>
          <p:cNvPr id="38" name="Rectangle 37">
            <a:extLst>
              <a:ext uri="{FF2B5EF4-FFF2-40B4-BE49-F238E27FC236}">
                <a16:creationId xmlns:a16="http://schemas.microsoft.com/office/drawing/2014/main" id="{90AF5E6E-B2E7-443F-8F55-B660FEA85D60}"/>
              </a:ext>
            </a:extLst>
          </p:cNvPr>
          <p:cNvSpPr/>
          <p:nvPr/>
        </p:nvSpPr>
        <p:spPr>
          <a:xfrm>
            <a:off x="3032493" y="6021997"/>
            <a:ext cx="581517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Epiphany: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sudden moment of realisation or a sudden idea or emotional change. </a:t>
            </a:r>
          </a:p>
        </p:txBody>
      </p:sp>
      <p:pic>
        <p:nvPicPr>
          <p:cNvPr id="34" name="Picture 33">
            <a:extLst>
              <a:ext uri="{FF2B5EF4-FFF2-40B4-BE49-F238E27FC236}">
                <a16:creationId xmlns:a16="http://schemas.microsoft.com/office/drawing/2014/main" id="{84A9EDB2-78B8-40C8-BCC7-074680A8018E}"/>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436584" y="5940601"/>
            <a:ext cx="533764" cy="499753"/>
          </a:xfrm>
          <a:prstGeom prst="rect">
            <a:avLst/>
          </a:prstGeom>
        </p:spPr>
      </p:pic>
    </p:spTree>
    <p:extLst>
      <p:ext uri="{BB962C8B-B14F-4D97-AF65-F5344CB8AC3E}">
        <p14:creationId xmlns:p14="http://schemas.microsoft.com/office/powerpoint/2010/main" val="62070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descr="A person standing on a beach&#10;&#10;Description automatically generated">
            <a:extLst>
              <a:ext uri="{FF2B5EF4-FFF2-40B4-BE49-F238E27FC236}">
                <a16:creationId xmlns:a16="http://schemas.microsoft.com/office/drawing/2014/main" id="{DAFD0346-9094-4419-B7DC-C36FC9DC5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87" y="233265"/>
            <a:ext cx="5090643" cy="3392437"/>
          </a:xfrm>
          <a:prstGeom prst="rect">
            <a:avLst/>
          </a:prstGeom>
          <a:ln w="38100">
            <a:solidFill>
              <a:srgbClr val="7030A0"/>
            </a:solidFill>
          </a:ln>
        </p:spPr>
      </p:pic>
      <p:sp>
        <p:nvSpPr>
          <p:cNvPr id="5" name="TextBox 4">
            <a:extLst>
              <a:ext uri="{FF2B5EF4-FFF2-40B4-BE49-F238E27FC236}">
                <a16:creationId xmlns:a16="http://schemas.microsoft.com/office/drawing/2014/main" id="{CAA8DDE4-0ACB-4212-8560-2C7A716A58A5}"/>
              </a:ext>
            </a:extLst>
          </p:cNvPr>
          <p:cNvSpPr txBox="1"/>
          <p:nvPr/>
        </p:nvSpPr>
        <p:spPr>
          <a:xfrm>
            <a:off x="4283743" y="754588"/>
            <a:ext cx="4642690" cy="369332"/>
          </a:xfrm>
          <a:prstGeom prst="rect">
            <a:avLst/>
          </a:prstGeom>
          <a:solidFill>
            <a:schemeClr val="bg1"/>
          </a:solidFill>
          <a:ln w="38100">
            <a:solidFill>
              <a:srgbClr val="7030A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Now was my chance.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48BE1BB-3BED-43CB-AAD8-E3008D4827C8}"/>
              </a:ext>
            </a:extLst>
          </p:cNvPr>
          <p:cNvSpPr txBox="1"/>
          <p:nvPr/>
        </p:nvSpPr>
        <p:spPr>
          <a:xfrm>
            <a:off x="4283743" y="3244334"/>
            <a:ext cx="4726666" cy="646331"/>
          </a:xfrm>
          <a:prstGeom prst="rect">
            <a:avLst/>
          </a:prstGeom>
          <a:solidFill>
            <a:schemeClr val="bg1"/>
          </a:solidFill>
          <a:ln w="38100">
            <a:solidFill>
              <a:srgbClr val="7030A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with that, the gun burst into life and we were away. My new beginning.</a:t>
            </a:r>
          </a:p>
        </p:txBody>
      </p:sp>
      <p:pic>
        <p:nvPicPr>
          <p:cNvPr id="8" name="Picture 7" descr="A close up of a logo&#10;&#10;Description automatically generated">
            <a:extLst>
              <a:ext uri="{FF2B5EF4-FFF2-40B4-BE49-F238E27FC236}">
                <a16:creationId xmlns:a16="http://schemas.microsoft.com/office/drawing/2014/main" id="{6637C6C3-327C-4029-8164-D79A2EC85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1" y="3742042"/>
            <a:ext cx="4086502" cy="3115958"/>
          </a:xfrm>
          <a:prstGeom prst="rect">
            <a:avLst/>
          </a:prstGeom>
        </p:spPr>
      </p:pic>
      <p:sp>
        <p:nvSpPr>
          <p:cNvPr id="9" name="TextBox 8">
            <a:extLst>
              <a:ext uri="{FF2B5EF4-FFF2-40B4-BE49-F238E27FC236}">
                <a16:creationId xmlns:a16="http://schemas.microsoft.com/office/drawing/2014/main" id="{0CA99BD8-7159-4678-ABA5-0DCDCF6CDAA1}"/>
              </a:ext>
            </a:extLst>
          </p:cNvPr>
          <p:cNvSpPr txBox="1"/>
          <p:nvPr/>
        </p:nvSpPr>
        <p:spPr>
          <a:xfrm>
            <a:off x="6587412" y="233265"/>
            <a:ext cx="2339021" cy="369332"/>
          </a:xfrm>
          <a:prstGeom prst="rect">
            <a:avLst/>
          </a:prstGeom>
          <a:solidFill>
            <a:schemeClr val="bg1"/>
          </a:solidFill>
          <a:ln w="38100">
            <a:solidFill>
              <a:srgbClr val="002060"/>
            </a:solid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First sentence</a:t>
            </a:r>
          </a:p>
        </p:txBody>
      </p:sp>
      <p:sp>
        <p:nvSpPr>
          <p:cNvPr id="10" name="TextBox 9">
            <a:extLst>
              <a:ext uri="{FF2B5EF4-FFF2-40B4-BE49-F238E27FC236}">
                <a16:creationId xmlns:a16="http://schemas.microsoft.com/office/drawing/2014/main" id="{2D9CEDA3-684E-44CE-BA8F-27935D1A0BC9}"/>
              </a:ext>
            </a:extLst>
          </p:cNvPr>
          <p:cNvSpPr txBox="1"/>
          <p:nvPr/>
        </p:nvSpPr>
        <p:spPr>
          <a:xfrm>
            <a:off x="6671388" y="2731150"/>
            <a:ext cx="2339021" cy="369332"/>
          </a:xfrm>
          <a:prstGeom prst="rect">
            <a:avLst/>
          </a:prstGeom>
          <a:solidFill>
            <a:schemeClr val="bg1"/>
          </a:solidFill>
          <a:ln w="38100">
            <a:solidFill>
              <a:srgbClr val="002060"/>
            </a:solid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Final sentences</a:t>
            </a:r>
          </a:p>
        </p:txBody>
      </p:sp>
    </p:spTree>
    <p:extLst>
      <p:ext uri="{BB962C8B-B14F-4D97-AF65-F5344CB8AC3E}">
        <p14:creationId xmlns:p14="http://schemas.microsoft.com/office/powerpoint/2010/main" val="2559664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8DDE4-0ACB-4212-8560-2C7A716A58A5}"/>
              </a:ext>
            </a:extLst>
          </p:cNvPr>
          <p:cNvSpPr txBox="1"/>
          <p:nvPr/>
        </p:nvSpPr>
        <p:spPr>
          <a:xfrm>
            <a:off x="4283743" y="754588"/>
            <a:ext cx="4642690" cy="5078313"/>
          </a:xfrm>
          <a:prstGeom prst="rect">
            <a:avLst/>
          </a:prstGeom>
          <a:solidFill>
            <a:schemeClr val="bg1"/>
          </a:solidFill>
          <a:ln w="38100">
            <a:solidFill>
              <a:srgbClr val="7030A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Genre</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You might have a favourite type of story that you’re most familiar with. When I was a kid I read loads and loads of science fiction stories, and so I could write a pretty decent 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Even if you don’t read that much (you should!) you could use movies and TV programmes you’ve seen as a source of inspiration.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For the example narrative I’ve created about the runner, it’s a kind of </a:t>
            </a:r>
            <a:r>
              <a:rPr lang="en-GB" b="1" dirty="0">
                <a:solidFill>
                  <a:prstClr val="black"/>
                </a:solidFill>
                <a:latin typeface="Calibri" panose="020F0502020204030204"/>
              </a:rPr>
              <a:t>self-redemption narrative</a:t>
            </a:r>
            <a:r>
              <a:rPr lang="en-GB" dirty="0">
                <a:solidFill>
                  <a:prstClr val="black"/>
                </a:solidFill>
                <a:latin typeface="Calibri" panose="020F0502020204030204"/>
              </a:rPr>
              <a:t> where the protagonist feels he needs to change his life for the better and does. This is a classic type of story: the anti-hero that becomes a hero for the sake of his or her family or friends.</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4FF3544-80F5-44E6-93FF-BF68E0A4F790}"/>
              </a:ext>
            </a:extLst>
          </p:cNvPr>
          <p:cNvSpPr txBox="1"/>
          <p:nvPr/>
        </p:nvSpPr>
        <p:spPr>
          <a:xfrm>
            <a:off x="380787" y="3891516"/>
            <a:ext cx="3765911" cy="2308324"/>
          </a:xfrm>
          <a:prstGeom prst="rect">
            <a:avLst/>
          </a:prstGeom>
          <a:solidFill>
            <a:schemeClr val="bg1"/>
          </a:solidFill>
          <a:ln w="38100">
            <a:solidFill>
              <a:srgbClr val="92D050"/>
            </a:solidFill>
          </a:ln>
        </p:spPr>
        <p:txBody>
          <a:bodyPr wrap="square" rtlCol="0">
            <a:spAutoFit/>
          </a:bodyPr>
          <a:lstStyle/>
          <a:p>
            <a:r>
              <a:rPr lang="en-GB" dirty="0"/>
              <a:t>When you think about genre, think about:</a:t>
            </a:r>
          </a:p>
          <a:p>
            <a:br>
              <a:rPr lang="en-GB" dirty="0"/>
            </a:br>
            <a:r>
              <a:rPr lang="en-GB" dirty="0"/>
              <a:t>Types of character</a:t>
            </a:r>
          </a:p>
          <a:p>
            <a:r>
              <a:rPr lang="en-GB" dirty="0"/>
              <a:t>Types of setting</a:t>
            </a:r>
          </a:p>
          <a:p>
            <a:r>
              <a:rPr lang="en-GB" dirty="0"/>
              <a:t>Types of tone</a:t>
            </a:r>
          </a:p>
          <a:p>
            <a:r>
              <a:rPr lang="en-GB" dirty="0"/>
              <a:t>Types of objects or items you’d expect to see</a:t>
            </a:r>
          </a:p>
        </p:txBody>
      </p:sp>
      <p:pic>
        <p:nvPicPr>
          <p:cNvPr id="12" name="Picture 11" descr="A close up of a sign&#10;&#10;Description automatically generated">
            <a:extLst>
              <a:ext uri="{FF2B5EF4-FFF2-40B4-BE49-F238E27FC236}">
                <a16:creationId xmlns:a16="http://schemas.microsoft.com/office/drawing/2014/main" id="{4767BDF5-F834-426A-939F-44591F9DB519}"/>
              </a:ext>
            </a:extLst>
          </p:cNvPr>
          <p:cNvPicPr>
            <a:picLocks noChangeAspect="1"/>
          </p:cNvPicPr>
          <p:nvPr/>
        </p:nvPicPr>
        <p:blipFill>
          <a:blip r:embed="rId2"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261487" y="5990844"/>
            <a:ext cx="1022256" cy="726760"/>
          </a:xfrm>
          <a:prstGeom prst="rect">
            <a:avLst/>
          </a:prstGeom>
        </p:spPr>
      </p:pic>
    </p:spTree>
    <p:extLst>
      <p:ext uri="{BB962C8B-B14F-4D97-AF65-F5344CB8AC3E}">
        <p14:creationId xmlns:p14="http://schemas.microsoft.com/office/powerpoint/2010/main" val="3285441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descr="A person standing on a beach&#10;&#10;Description automatically generated">
            <a:extLst>
              <a:ext uri="{FF2B5EF4-FFF2-40B4-BE49-F238E27FC236}">
                <a16:creationId xmlns:a16="http://schemas.microsoft.com/office/drawing/2014/main" id="{DAFD0346-9094-4419-B7DC-C36FC9DC5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87" y="233265"/>
            <a:ext cx="5090643" cy="3392437"/>
          </a:xfrm>
          <a:prstGeom prst="rect">
            <a:avLst/>
          </a:prstGeom>
          <a:ln w="38100">
            <a:solidFill>
              <a:srgbClr val="7030A0"/>
            </a:solidFill>
          </a:ln>
        </p:spPr>
      </p:pic>
      <p:sp>
        <p:nvSpPr>
          <p:cNvPr id="5" name="TextBox 4">
            <a:extLst>
              <a:ext uri="{FF2B5EF4-FFF2-40B4-BE49-F238E27FC236}">
                <a16:creationId xmlns:a16="http://schemas.microsoft.com/office/drawing/2014/main" id="{CAA8DDE4-0ACB-4212-8560-2C7A716A58A5}"/>
              </a:ext>
            </a:extLst>
          </p:cNvPr>
          <p:cNvSpPr txBox="1"/>
          <p:nvPr/>
        </p:nvSpPr>
        <p:spPr>
          <a:xfrm>
            <a:off x="4283743" y="754588"/>
            <a:ext cx="4642690" cy="3416320"/>
          </a:xfrm>
          <a:prstGeom prst="rect">
            <a:avLst/>
          </a:prstGeom>
          <a:solidFill>
            <a:schemeClr val="bg1"/>
          </a:solidFill>
          <a:ln w="38100">
            <a:solidFill>
              <a:srgbClr val="7030A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Themes or messages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Many narratives try to get across a particular message or theme to their readers.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instance, war stories are often anti-war and try to get across ideas of peace and ending conflict.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Love stories are often about people making bad choices and finding ways of changing those decisions for the better.</a:t>
            </a:r>
          </a:p>
        </p:txBody>
      </p:sp>
      <p:sp>
        <p:nvSpPr>
          <p:cNvPr id="6" name="Rectangle: Rounded Corners 5">
            <a:extLst>
              <a:ext uri="{FF2B5EF4-FFF2-40B4-BE49-F238E27FC236}">
                <a16:creationId xmlns:a16="http://schemas.microsoft.com/office/drawing/2014/main" id="{89AA8D59-DAAB-4741-8A92-CA43318AD9BB}"/>
              </a:ext>
            </a:extLst>
          </p:cNvPr>
          <p:cNvSpPr/>
          <p:nvPr/>
        </p:nvSpPr>
        <p:spPr>
          <a:xfrm rot="20880534">
            <a:off x="125493" y="4259136"/>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Love</a:t>
            </a:r>
          </a:p>
        </p:txBody>
      </p:sp>
      <p:sp>
        <p:nvSpPr>
          <p:cNvPr id="7" name="Rectangle: Rounded Corners 6">
            <a:extLst>
              <a:ext uri="{FF2B5EF4-FFF2-40B4-BE49-F238E27FC236}">
                <a16:creationId xmlns:a16="http://schemas.microsoft.com/office/drawing/2014/main" id="{89F705DF-2673-4F41-878B-D2E316AC9F51}"/>
              </a:ext>
            </a:extLst>
          </p:cNvPr>
          <p:cNvSpPr/>
          <p:nvPr/>
        </p:nvSpPr>
        <p:spPr>
          <a:xfrm rot="20880534">
            <a:off x="1963687" y="4259133"/>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Peace</a:t>
            </a:r>
          </a:p>
        </p:txBody>
      </p:sp>
      <p:sp>
        <p:nvSpPr>
          <p:cNvPr id="8" name="Rectangle: Rounded Corners 7">
            <a:extLst>
              <a:ext uri="{FF2B5EF4-FFF2-40B4-BE49-F238E27FC236}">
                <a16:creationId xmlns:a16="http://schemas.microsoft.com/office/drawing/2014/main" id="{2A0596EF-526A-4E91-A066-8A05E20823D6}"/>
              </a:ext>
            </a:extLst>
          </p:cNvPr>
          <p:cNvSpPr/>
          <p:nvPr/>
        </p:nvSpPr>
        <p:spPr>
          <a:xfrm rot="20880534">
            <a:off x="3698140" y="4277666"/>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Friendship</a:t>
            </a:r>
          </a:p>
        </p:txBody>
      </p:sp>
      <p:sp>
        <p:nvSpPr>
          <p:cNvPr id="9" name="Rectangle: Rounded Corners 8">
            <a:extLst>
              <a:ext uri="{FF2B5EF4-FFF2-40B4-BE49-F238E27FC236}">
                <a16:creationId xmlns:a16="http://schemas.microsoft.com/office/drawing/2014/main" id="{2B3494A3-1E0B-45A3-B762-6358564E7109}"/>
              </a:ext>
            </a:extLst>
          </p:cNvPr>
          <p:cNvSpPr/>
          <p:nvPr/>
        </p:nvSpPr>
        <p:spPr>
          <a:xfrm rot="20880534">
            <a:off x="5432592" y="4259126"/>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Honour</a:t>
            </a:r>
          </a:p>
        </p:txBody>
      </p:sp>
      <p:sp>
        <p:nvSpPr>
          <p:cNvPr id="10" name="Rectangle: Rounded Corners 9">
            <a:extLst>
              <a:ext uri="{FF2B5EF4-FFF2-40B4-BE49-F238E27FC236}">
                <a16:creationId xmlns:a16="http://schemas.microsoft.com/office/drawing/2014/main" id="{47C1720A-B935-4484-B723-3730C7B28540}"/>
              </a:ext>
            </a:extLst>
          </p:cNvPr>
          <p:cNvSpPr/>
          <p:nvPr/>
        </p:nvSpPr>
        <p:spPr>
          <a:xfrm rot="20880534">
            <a:off x="6886755" y="4261613"/>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Trust</a:t>
            </a:r>
          </a:p>
        </p:txBody>
      </p:sp>
      <p:sp>
        <p:nvSpPr>
          <p:cNvPr id="13" name="Rectangle: Rounded Corners 12">
            <a:extLst>
              <a:ext uri="{FF2B5EF4-FFF2-40B4-BE49-F238E27FC236}">
                <a16:creationId xmlns:a16="http://schemas.microsoft.com/office/drawing/2014/main" id="{328958A9-C8D5-4B98-B7BC-DEFDE4903A18}"/>
              </a:ext>
            </a:extLst>
          </p:cNvPr>
          <p:cNvSpPr/>
          <p:nvPr/>
        </p:nvSpPr>
        <p:spPr>
          <a:xfrm rot="20880534">
            <a:off x="596457" y="5555306"/>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7030A0"/>
                </a:solidFill>
              </a:rPr>
              <a:t>Respect</a:t>
            </a:r>
          </a:p>
        </p:txBody>
      </p:sp>
      <p:sp>
        <p:nvSpPr>
          <p:cNvPr id="14" name="Rectangle: Rounded Corners 13">
            <a:extLst>
              <a:ext uri="{FF2B5EF4-FFF2-40B4-BE49-F238E27FC236}">
                <a16:creationId xmlns:a16="http://schemas.microsoft.com/office/drawing/2014/main" id="{53C90964-50FC-4B4C-B4F1-47EB5D5B8F5F}"/>
              </a:ext>
            </a:extLst>
          </p:cNvPr>
          <p:cNvSpPr/>
          <p:nvPr/>
        </p:nvSpPr>
        <p:spPr>
          <a:xfrm rot="20880534">
            <a:off x="2524329" y="5555295"/>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Abusing power</a:t>
            </a:r>
          </a:p>
        </p:txBody>
      </p:sp>
      <p:sp>
        <p:nvSpPr>
          <p:cNvPr id="15" name="Rectangle: Rounded Corners 14">
            <a:extLst>
              <a:ext uri="{FF2B5EF4-FFF2-40B4-BE49-F238E27FC236}">
                <a16:creationId xmlns:a16="http://schemas.microsoft.com/office/drawing/2014/main" id="{54CB909A-8D2B-43CC-917F-44715E0ABDC8}"/>
              </a:ext>
            </a:extLst>
          </p:cNvPr>
          <p:cNvSpPr/>
          <p:nvPr/>
        </p:nvSpPr>
        <p:spPr>
          <a:xfrm rot="20880534">
            <a:off x="4512153" y="5555294"/>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Ending conflict</a:t>
            </a:r>
          </a:p>
        </p:txBody>
      </p:sp>
      <p:sp>
        <p:nvSpPr>
          <p:cNvPr id="16" name="Rectangle: Rounded Corners 15">
            <a:extLst>
              <a:ext uri="{FF2B5EF4-FFF2-40B4-BE49-F238E27FC236}">
                <a16:creationId xmlns:a16="http://schemas.microsoft.com/office/drawing/2014/main" id="{0E1E9CBB-D532-4B8F-AB14-8CA2ABE0DBBC}"/>
              </a:ext>
            </a:extLst>
          </p:cNvPr>
          <p:cNvSpPr/>
          <p:nvPr/>
        </p:nvSpPr>
        <p:spPr>
          <a:xfrm rot="20880534">
            <a:off x="6503491" y="5555283"/>
            <a:ext cx="2094614" cy="861237"/>
          </a:xfrm>
          <a:prstGeom prst="round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Fighting for what is right</a:t>
            </a:r>
          </a:p>
        </p:txBody>
      </p:sp>
    </p:spTree>
    <p:extLst>
      <p:ext uri="{BB962C8B-B14F-4D97-AF65-F5344CB8AC3E}">
        <p14:creationId xmlns:p14="http://schemas.microsoft.com/office/powerpoint/2010/main" val="3920426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E0936-92AF-4C8D-A036-E5B44A62DA43}"/>
              </a:ext>
            </a:extLst>
          </p:cNvPr>
          <p:cNvSpPr>
            <a:spLocks noGrp="1"/>
          </p:cNvSpPr>
          <p:nvPr>
            <p:ph idx="1"/>
          </p:nvPr>
        </p:nvSpPr>
        <p:spPr>
          <a:xfrm rot="16200000">
            <a:off x="409266" y="-109358"/>
            <a:ext cx="5865688" cy="6354147"/>
          </a:xfrm>
        </p:spPr>
        <p:txBody>
          <a:bodyPr>
            <a:normAutofit fontScale="40000" lnSpcReduction="20000"/>
          </a:bodyPr>
          <a:lstStyle/>
          <a:p>
            <a:pPr marL="0" indent="0">
              <a:buNone/>
            </a:pPr>
            <a:r>
              <a:rPr lang="en-US" dirty="0"/>
              <a:t>New Beginnings</a:t>
            </a:r>
          </a:p>
          <a:p>
            <a:pPr marL="0" indent="0">
              <a:buNone/>
            </a:pPr>
            <a:endParaRPr lang="en-US" dirty="0"/>
          </a:p>
          <a:p>
            <a:pPr marL="0" indent="0">
              <a:buNone/>
            </a:pPr>
            <a:r>
              <a:rPr lang="en-US" dirty="0"/>
              <a:t>Now was my chance. I'd made a mess of everything up until this point. I stood surrounded by people on a mission and we were all of one mind. We'd spent months, years even, getting ready for this one moment, this one event. Through the streets we were born in, grew up in, work in, live in, raise children in, we would run.</a:t>
            </a:r>
          </a:p>
          <a:p>
            <a:pPr marL="0" indent="0">
              <a:buNone/>
            </a:pPr>
            <a:r>
              <a:rPr lang="en-US" dirty="0"/>
              <a:t>For some people taking part in marathons can seem ridiculous. Why put your body through all that effort, preparation and strain? Well, for me it meant everything. I was just an ordinary office lackey: tap-tap-tapping away on the same old keyboard, sipping the same old granulated coffee, staring at the same old computer screen, printing, phoning, faxing, meeting, arguing, discussing, agreeing, falsely smiling. I was in a rut.</a:t>
            </a:r>
          </a:p>
          <a:p>
            <a:pPr marL="0" indent="0">
              <a:buNone/>
            </a:pPr>
            <a:r>
              <a:rPr lang="en-US" dirty="0"/>
              <a:t>After going through the motions at work I'd come home and see my family: my beautiful wife and my two wonderful children. Having spent 12 hours effectively locked in my little work cubicle, trying to summon the energy to appear happy, to want to listen to other people. I was a disappointment to them and I could tell. What could I do?</a:t>
            </a:r>
          </a:p>
          <a:p>
            <a:pPr marL="0" indent="0">
              <a:buNone/>
            </a:pPr>
            <a:r>
              <a:rPr lang="en-US" dirty="0"/>
              <a:t>"What's the matter, Dad?" my eldest Ewan asked.</a:t>
            </a:r>
          </a:p>
          <a:p>
            <a:pPr marL="0" indent="0">
              <a:buNone/>
            </a:pPr>
            <a:r>
              <a:rPr lang="en-US" dirty="0"/>
              <a:t>"Oh, nothing, mate, I'm just tired that's all." That's how the conversations always went.</a:t>
            </a:r>
          </a:p>
          <a:p>
            <a:pPr marL="0" indent="0">
              <a:buNone/>
            </a:pPr>
            <a:r>
              <a:rPr lang="en-US" dirty="0"/>
              <a:t>One Sunday morning I happened to see an advert for the local half-marathon. I could do that, I thought. 13 miles? Well, that's a considerable distance, but yes I could do it. Frantically my mind became a firework display of excitement, ideas, possibilities.</a:t>
            </a:r>
          </a:p>
          <a:p>
            <a:pPr marL="0" indent="0">
              <a:buNone/>
            </a:pPr>
            <a:r>
              <a:rPr lang="en-US" dirty="0"/>
              <a:t>This could be my chance. I spent hours, literally days in total researching footwear, clothes, diet, exercises, timetables, anything and everything I could think of. My kids helped me, my wife encouraged me. Every morning I would wake up and run from 6am until I needed to head to work. My colleagues at work had no idea, but I was feeling alive for the first time in years.</a:t>
            </a:r>
          </a:p>
          <a:p>
            <a:pPr marL="0" indent="0">
              <a:buNone/>
            </a:pPr>
            <a:r>
              <a:rPr lang="en-US" dirty="0"/>
              <a:t>My daughter Hayley would cycle along with me as I strode through the country fields and roads, steadily growing in confidence and stature. Days turned to weeks, turned to months, and finally it was here.</a:t>
            </a:r>
          </a:p>
          <a:p>
            <a:pPr marL="0" indent="0">
              <a:buNone/>
            </a:pPr>
            <a:r>
              <a:rPr lang="en-US" dirty="0"/>
              <a:t>Now this was my chance. I stood in a sea of hopers, in an ocean of the determined. Away from my flashy new shoes and fluorescent green top were the crowds. Searching and searching my eyes finally located them. My family. Beaming with smiles, beacons of pride, they stood there cheering, waving... happy. I am ready.</a:t>
            </a:r>
          </a:p>
          <a:p>
            <a:pPr marL="0" indent="0">
              <a:buNone/>
            </a:pPr>
            <a:r>
              <a:rPr lang="en-US" dirty="0"/>
              <a:t>Waiting for it to start, beads of sweat dripped slowly then quickly down the crags of my focused face. My mouth was tense, my lips pursed in anticipation. I gripped my fingers together into fists. Shouting. Simmering into hushed whispers. Silence.</a:t>
            </a:r>
          </a:p>
          <a:p>
            <a:pPr marL="0" indent="0">
              <a:buNone/>
            </a:pPr>
            <a:r>
              <a:rPr lang="en-US" dirty="0"/>
              <a:t>And with that, the gun burst into life and we were away. My new beginning.</a:t>
            </a:r>
            <a:endParaRPr lang="en-GB" dirty="0"/>
          </a:p>
        </p:txBody>
      </p:sp>
      <p:sp>
        <p:nvSpPr>
          <p:cNvPr id="4" name="Rectangle: Rounded Corners 3">
            <a:extLst>
              <a:ext uri="{FF2B5EF4-FFF2-40B4-BE49-F238E27FC236}">
                <a16:creationId xmlns:a16="http://schemas.microsoft.com/office/drawing/2014/main" id="{21782E11-3D2C-4211-9152-99E83782898A}"/>
              </a:ext>
            </a:extLst>
          </p:cNvPr>
          <p:cNvSpPr/>
          <p:nvPr/>
        </p:nvSpPr>
        <p:spPr>
          <a:xfrm>
            <a:off x="6345914" y="242596"/>
            <a:ext cx="2539308" cy="950383"/>
          </a:xfrm>
          <a:prstGeom prst="roundRect">
            <a:avLst/>
          </a:prstGeom>
          <a:solidFill>
            <a:srgbClr val="E2FA8A"/>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Really impressive vocabulary choices chosen for effect</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The choice of vocabulary makes the writing interesting and engaging for the reader.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EF5775-0FDA-4123-8C8F-BFCC9D3CE92B}"/>
              </a:ext>
            </a:extLst>
          </p:cNvPr>
          <p:cNvSpPr txBox="1"/>
          <p:nvPr/>
        </p:nvSpPr>
        <p:spPr>
          <a:xfrm>
            <a:off x="7722276" y="134874"/>
            <a:ext cx="996656" cy="215444"/>
          </a:xfrm>
          <a:prstGeom prst="rect">
            <a:avLst/>
          </a:prstGeom>
          <a:solidFill>
            <a:schemeClr val="accent6">
              <a:lumMod val="20000"/>
              <a:lumOff val="80000"/>
            </a:schemeClr>
          </a:solidFill>
          <a:ln w="127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sp>
        <p:nvSpPr>
          <p:cNvPr id="6" name="Rectangle: Rounded Corners 5">
            <a:extLst>
              <a:ext uri="{FF2B5EF4-FFF2-40B4-BE49-F238E27FC236}">
                <a16:creationId xmlns:a16="http://schemas.microsoft.com/office/drawing/2014/main" id="{BD3A88EF-9271-4F6B-81CE-E2B375FCF1C0}"/>
              </a:ext>
            </a:extLst>
          </p:cNvPr>
          <p:cNvSpPr/>
          <p:nvPr/>
        </p:nvSpPr>
        <p:spPr>
          <a:xfrm>
            <a:off x="6418665" y="2677225"/>
            <a:ext cx="2448230" cy="1238171"/>
          </a:xfrm>
          <a:prstGeom prst="roundRect">
            <a:avLst/>
          </a:prstGeom>
          <a:solidFill>
            <a:srgbClr val="A8B8E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rPr>
              <a:t>Paragraphs are linked together and in an order that engages the reader and makes their argument easy to follow.</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rPr>
              <a:t>Paragraphs allow the structure of the piece to come through to the reader easily.</a:t>
            </a:r>
          </a:p>
        </p:txBody>
      </p:sp>
      <p:sp>
        <p:nvSpPr>
          <p:cNvPr id="7" name="Rectangle: Rounded Corners 6">
            <a:extLst>
              <a:ext uri="{FF2B5EF4-FFF2-40B4-BE49-F238E27FC236}">
                <a16:creationId xmlns:a16="http://schemas.microsoft.com/office/drawing/2014/main" id="{B8A5EE71-8CEC-4079-A52F-F810B4CAF653}"/>
              </a:ext>
            </a:extLst>
          </p:cNvPr>
          <p:cNvSpPr/>
          <p:nvPr/>
        </p:nvSpPr>
        <p:spPr>
          <a:xfrm>
            <a:off x="6345915" y="1403204"/>
            <a:ext cx="2539308" cy="1144054"/>
          </a:xfrm>
          <a:prstGeom prst="roundRect">
            <a:avLst/>
          </a:prstGeom>
          <a:solidFill>
            <a:srgbClr val="F89EE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Flows from one idea or argument to the next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Engaging opening to the writing.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Powerful finish to the writing.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A carefully chosen and crafted order of ideas including within paragraphs and sentences.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Use of discourse markers/connectives to link complex ideas.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DE467BF-9FFE-4411-B693-9035003DC224}"/>
              </a:ext>
            </a:extLst>
          </p:cNvPr>
          <p:cNvSpPr txBox="1"/>
          <p:nvPr/>
        </p:nvSpPr>
        <p:spPr>
          <a:xfrm>
            <a:off x="7322475" y="1203835"/>
            <a:ext cx="1421238" cy="230832"/>
          </a:xfrm>
          <a:prstGeom prst="rect">
            <a:avLst/>
          </a:prstGeom>
          <a:solidFill>
            <a:schemeClr val="accent6">
              <a:lumMod val="20000"/>
              <a:lumOff val="80000"/>
            </a:schemeClr>
          </a:solidFill>
          <a:ln w="127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9" name="TextBox 8">
            <a:extLst>
              <a:ext uri="{FF2B5EF4-FFF2-40B4-BE49-F238E27FC236}">
                <a16:creationId xmlns:a16="http://schemas.microsoft.com/office/drawing/2014/main" id="{05AB3137-E6B7-4249-8155-13D15C731EF6}"/>
              </a:ext>
            </a:extLst>
          </p:cNvPr>
          <p:cNvSpPr txBox="1"/>
          <p:nvPr/>
        </p:nvSpPr>
        <p:spPr>
          <a:xfrm>
            <a:off x="7297694" y="2508441"/>
            <a:ext cx="1421238" cy="215444"/>
          </a:xfrm>
          <a:prstGeom prst="rect">
            <a:avLst/>
          </a:prstGeom>
          <a:solidFill>
            <a:schemeClr val="accent6">
              <a:lumMod val="20000"/>
              <a:lumOff val="80000"/>
            </a:schemeClr>
          </a:solidFill>
          <a:ln w="127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Paragraphs</a:t>
            </a:r>
          </a:p>
        </p:txBody>
      </p:sp>
      <p:sp>
        <p:nvSpPr>
          <p:cNvPr id="10" name="Rectangle: Rounded Corners 9">
            <a:extLst>
              <a:ext uri="{FF2B5EF4-FFF2-40B4-BE49-F238E27FC236}">
                <a16:creationId xmlns:a16="http://schemas.microsoft.com/office/drawing/2014/main" id="{2AC41C4F-93DA-4B3B-B81C-A33EC6456BA8}"/>
              </a:ext>
            </a:extLst>
          </p:cNvPr>
          <p:cNvSpPr/>
          <p:nvPr/>
        </p:nvSpPr>
        <p:spPr>
          <a:xfrm>
            <a:off x="6418665" y="4023118"/>
            <a:ext cx="2448231" cy="1252573"/>
          </a:xfrm>
          <a:prstGeom prst="roundRect">
            <a:avLst/>
          </a:prstGeom>
          <a:solidFill>
            <a:srgbClr val="81E052"/>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The tone (sound of writing) is confident and changes dependent on the point being made.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The writing is appropriately formal or informal (register).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The pace (speed) of the writing changes depending on the point being made.</a:t>
            </a:r>
          </a:p>
        </p:txBody>
      </p:sp>
      <p:sp>
        <p:nvSpPr>
          <p:cNvPr id="11" name="TextBox 10">
            <a:extLst>
              <a:ext uri="{FF2B5EF4-FFF2-40B4-BE49-F238E27FC236}">
                <a16:creationId xmlns:a16="http://schemas.microsoft.com/office/drawing/2014/main" id="{7E4D5489-944C-4954-869C-1AE5E7274312}"/>
              </a:ext>
            </a:extLst>
          </p:cNvPr>
          <p:cNvSpPr txBox="1"/>
          <p:nvPr/>
        </p:nvSpPr>
        <p:spPr>
          <a:xfrm>
            <a:off x="7722276" y="3829919"/>
            <a:ext cx="996655" cy="215444"/>
          </a:xfrm>
          <a:prstGeom prst="rect">
            <a:avLst/>
          </a:prstGeom>
          <a:solidFill>
            <a:schemeClr val="accent6">
              <a:lumMod val="20000"/>
              <a:lumOff val="80000"/>
            </a:schemeClr>
          </a:solidFill>
          <a:ln w="127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Tone, style, register</a:t>
            </a:r>
          </a:p>
        </p:txBody>
      </p:sp>
      <p:sp>
        <p:nvSpPr>
          <p:cNvPr id="12" name="Rectangle: Rounded Corners 11">
            <a:extLst>
              <a:ext uri="{FF2B5EF4-FFF2-40B4-BE49-F238E27FC236}">
                <a16:creationId xmlns:a16="http://schemas.microsoft.com/office/drawing/2014/main" id="{65C34A33-D8C4-4905-B52F-4E77081A2245}"/>
              </a:ext>
            </a:extLst>
          </p:cNvPr>
          <p:cNvSpPr/>
          <p:nvPr/>
        </p:nvSpPr>
        <p:spPr>
          <a:xfrm>
            <a:off x="6418665" y="5407930"/>
            <a:ext cx="2466557" cy="1315196"/>
          </a:xfrm>
          <a:prstGeom prst="roundRect">
            <a:avLst/>
          </a:prstGeom>
          <a:solidFill>
            <a:schemeClr val="accent4">
              <a:lumMod val="20000"/>
              <a:lumOff val="8000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Your ideas clear and makes sense to the reader.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You sound confident in the way you write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The writing is engaging and genuinely interesting for the reader.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rPr>
              <a:t>The writing has a distinctive voice that flows and feels natural not robotic.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812D2F0-8A30-4716-9C17-020C170B97D3}"/>
              </a:ext>
            </a:extLst>
          </p:cNvPr>
          <p:cNvSpPr txBox="1"/>
          <p:nvPr/>
        </p:nvSpPr>
        <p:spPr>
          <a:xfrm>
            <a:off x="7212563" y="5192486"/>
            <a:ext cx="1531150" cy="215444"/>
          </a:xfrm>
          <a:prstGeom prst="rect">
            <a:avLst/>
          </a:prstGeom>
          <a:solidFill>
            <a:schemeClr val="accent6">
              <a:lumMod val="20000"/>
              <a:lumOff val="80000"/>
            </a:schemeClr>
          </a:solidFill>
          <a:ln w="127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Communication</a:t>
            </a:r>
          </a:p>
        </p:txBody>
      </p:sp>
      <p:sp>
        <p:nvSpPr>
          <p:cNvPr id="14" name="Rectangle: Rounded Corners 13">
            <a:extLst>
              <a:ext uri="{FF2B5EF4-FFF2-40B4-BE49-F238E27FC236}">
                <a16:creationId xmlns:a16="http://schemas.microsoft.com/office/drawing/2014/main" id="{DA53B13C-472C-4146-A451-EA441860CFB7}"/>
              </a:ext>
            </a:extLst>
          </p:cNvPr>
          <p:cNvSpPr/>
          <p:nvPr/>
        </p:nvSpPr>
        <p:spPr>
          <a:xfrm>
            <a:off x="258779" y="6177516"/>
            <a:ext cx="5858379" cy="545610"/>
          </a:xfrm>
          <a:prstGeom prst="roundRect">
            <a:avLst/>
          </a:prstGeom>
          <a:solidFill>
            <a:schemeClr val="accent4">
              <a:lumMod val="20000"/>
              <a:lumOff val="8000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rPr>
              <a:t>Complex, detailed ideas with specific examples used to develop them and make them relevant for the reader.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1" u="none" strike="noStrike" kern="1200" cap="none" spc="0" normalizeH="0" baseline="0" noProof="0" dirty="0">
                <a:ln>
                  <a:noFill/>
                </a:ln>
                <a:solidFill>
                  <a:prstClr val="black"/>
                </a:solidFill>
                <a:effectLst/>
                <a:uLnTx/>
                <a:uFillTx/>
                <a:latin typeface="Calibri" panose="020F0502020204030204"/>
                <a:ea typeface="+mn-ea"/>
                <a:cs typeface="+mn-cs"/>
              </a:rPr>
              <a:t>Wide-ranging ideas that cover multiple areas within an idea and avoids repetition.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7106806-1D00-45F9-AB54-8545787AF7DA}"/>
              </a:ext>
            </a:extLst>
          </p:cNvPr>
          <p:cNvSpPr txBox="1"/>
          <p:nvPr/>
        </p:nvSpPr>
        <p:spPr>
          <a:xfrm>
            <a:off x="5003789" y="6000560"/>
            <a:ext cx="996411" cy="215444"/>
          </a:xfrm>
          <a:prstGeom prst="rect">
            <a:avLst/>
          </a:prstGeom>
          <a:solidFill>
            <a:schemeClr val="accent6">
              <a:lumMod val="20000"/>
              <a:lumOff val="80000"/>
            </a:schemeClr>
          </a:solidFill>
          <a:ln w="127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Ideas</a:t>
            </a:r>
          </a:p>
        </p:txBody>
      </p:sp>
    </p:spTree>
    <p:extLst>
      <p:ext uri="{BB962C8B-B14F-4D97-AF65-F5344CB8AC3E}">
        <p14:creationId xmlns:p14="http://schemas.microsoft.com/office/powerpoint/2010/main" val="67385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ndy beach next to a body of water&#10;&#10;Description automatically generated">
            <a:extLst>
              <a:ext uri="{FF2B5EF4-FFF2-40B4-BE49-F238E27FC236}">
                <a16:creationId xmlns:a16="http://schemas.microsoft.com/office/drawing/2014/main" id="{5E3246B9-6B21-4E04-AF3A-AC1DB2C68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34" y="935466"/>
            <a:ext cx="8238932" cy="5136356"/>
          </a:xfrm>
          <a:prstGeom prst="rect">
            <a:avLst/>
          </a:prstGeom>
        </p:spPr>
      </p:pic>
      <p:sp>
        <p:nvSpPr>
          <p:cNvPr id="6" name="Rectangle 5">
            <a:extLst>
              <a:ext uri="{FF2B5EF4-FFF2-40B4-BE49-F238E27FC236}">
                <a16:creationId xmlns:a16="http://schemas.microsoft.com/office/drawing/2014/main" id="{92BFCCD7-2503-44CD-9739-390E246F393F}"/>
              </a:ext>
            </a:extLst>
          </p:cNvPr>
          <p:cNvSpPr/>
          <p:nvPr/>
        </p:nvSpPr>
        <p:spPr>
          <a:xfrm>
            <a:off x="452534" y="171958"/>
            <a:ext cx="8238932" cy="954107"/>
          </a:xfrm>
          <a:prstGeom prst="rect">
            <a:avLst/>
          </a:prstGeom>
        </p:spPr>
        <p:txBody>
          <a:bodyPr wrap="square">
            <a:spAutoFit/>
          </a:bodyPr>
          <a:lstStyle/>
          <a:p>
            <a:r>
              <a:rPr lang="en-GB" sz="1400" dirty="0"/>
              <a:t>A magazine has asked for new contributors to their fiction writing section. </a:t>
            </a:r>
          </a:p>
          <a:p>
            <a:r>
              <a:rPr lang="en-GB" sz="1400" b="1" dirty="0"/>
              <a:t>         Either      </a:t>
            </a:r>
          </a:p>
          <a:p>
            <a:r>
              <a:rPr lang="en-GB" sz="1400" dirty="0"/>
              <a:t>    Write a description of a holiday as suggested by this picture: </a:t>
            </a:r>
          </a:p>
          <a:p>
            <a:endParaRPr lang="en-GB" sz="1400" dirty="0"/>
          </a:p>
        </p:txBody>
      </p:sp>
      <p:sp>
        <p:nvSpPr>
          <p:cNvPr id="7" name="Rectangle 6">
            <a:extLst>
              <a:ext uri="{FF2B5EF4-FFF2-40B4-BE49-F238E27FC236}">
                <a16:creationId xmlns:a16="http://schemas.microsoft.com/office/drawing/2014/main" id="{F5FFA02F-D88D-4AD4-8D1E-7A8C5F61515C}"/>
              </a:ext>
            </a:extLst>
          </p:cNvPr>
          <p:cNvSpPr/>
          <p:nvPr/>
        </p:nvSpPr>
        <p:spPr>
          <a:xfrm>
            <a:off x="452534" y="6119336"/>
            <a:ext cx="8238932" cy="738664"/>
          </a:xfrm>
          <a:prstGeom prst="rect">
            <a:avLst/>
          </a:prstGeom>
        </p:spPr>
        <p:txBody>
          <a:bodyPr wrap="square">
            <a:spAutoFit/>
          </a:bodyPr>
          <a:lstStyle/>
          <a:p>
            <a:r>
              <a:rPr lang="en-GB" sz="1400" b="1" dirty="0"/>
              <a:t>or      </a:t>
            </a:r>
          </a:p>
          <a:p>
            <a:r>
              <a:rPr lang="en-GB" sz="1400" dirty="0"/>
              <a:t>    Write a story about a time when something changed dramatically. </a:t>
            </a:r>
          </a:p>
          <a:p>
            <a:r>
              <a:rPr lang="en-GB" sz="1400" dirty="0"/>
              <a:t>    (24 marks for content and organisation 16 marks for technical accuracy)     [40 marks] </a:t>
            </a:r>
          </a:p>
        </p:txBody>
      </p:sp>
    </p:spTree>
    <p:extLst>
      <p:ext uri="{BB962C8B-B14F-4D97-AF65-F5344CB8AC3E}">
        <p14:creationId xmlns:p14="http://schemas.microsoft.com/office/powerpoint/2010/main" val="3429450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708E-17F4-4DC3-8668-6AE321BE7FEE}"/>
              </a:ext>
            </a:extLst>
          </p:cNvPr>
          <p:cNvSpPr>
            <a:spLocks noGrp="1"/>
          </p:cNvSpPr>
          <p:nvPr>
            <p:ph type="title"/>
          </p:nvPr>
        </p:nvSpPr>
        <p:spPr>
          <a:solidFill>
            <a:schemeClr val="bg1"/>
          </a:solidFill>
          <a:ln w="38100">
            <a:solidFill>
              <a:srgbClr val="00B050"/>
            </a:solidFill>
          </a:ln>
        </p:spPr>
        <p:txBody>
          <a:bodyPr>
            <a:noAutofit/>
          </a:bodyPr>
          <a:lstStyle/>
          <a:p>
            <a:r>
              <a:rPr lang="en-GB" sz="3200" dirty="0"/>
              <a:t>Complete your self-reflection sheet and make changes or additions to your own answer in red pen.</a:t>
            </a:r>
          </a:p>
        </p:txBody>
      </p:sp>
      <p:sp>
        <p:nvSpPr>
          <p:cNvPr id="4" name="TextBox 3">
            <a:extLst>
              <a:ext uri="{FF2B5EF4-FFF2-40B4-BE49-F238E27FC236}">
                <a16:creationId xmlns:a16="http://schemas.microsoft.com/office/drawing/2014/main" id="{6D5B6850-CF93-4D4A-85E5-378B19AF9766}"/>
              </a:ext>
            </a:extLst>
          </p:cNvPr>
          <p:cNvSpPr txBox="1"/>
          <p:nvPr/>
        </p:nvSpPr>
        <p:spPr>
          <a:xfrm>
            <a:off x="625337" y="182691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Communication</a:t>
            </a:r>
          </a:p>
        </p:txBody>
      </p:sp>
      <p:sp>
        <p:nvSpPr>
          <p:cNvPr id="5" name="TextBox 4">
            <a:extLst>
              <a:ext uri="{FF2B5EF4-FFF2-40B4-BE49-F238E27FC236}">
                <a16:creationId xmlns:a16="http://schemas.microsoft.com/office/drawing/2014/main" id="{BB6429BB-786C-4F2A-A6C2-2EE8EDF50B5F}"/>
              </a:ext>
            </a:extLst>
          </p:cNvPr>
          <p:cNvSpPr txBox="1"/>
          <p:nvPr/>
        </p:nvSpPr>
        <p:spPr>
          <a:xfrm>
            <a:off x="625336" y="231148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Tone, style, register</a:t>
            </a:r>
          </a:p>
        </p:txBody>
      </p:sp>
      <p:sp>
        <p:nvSpPr>
          <p:cNvPr id="6" name="TextBox 5">
            <a:extLst>
              <a:ext uri="{FF2B5EF4-FFF2-40B4-BE49-F238E27FC236}">
                <a16:creationId xmlns:a16="http://schemas.microsoft.com/office/drawing/2014/main" id="{47ECF499-3B7E-475A-A60A-0B034AF51FC1}"/>
              </a:ext>
            </a:extLst>
          </p:cNvPr>
          <p:cNvSpPr txBox="1"/>
          <p:nvPr/>
        </p:nvSpPr>
        <p:spPr>
          <a:xfrm>
            <a:off x="625335" y="2792848"/>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sp>
        <p:nvSpPr>
          <p:cNvPr id="7" name="TextBox 6">
            <a:extLst>
              <a:ext uri="{FF2B5EF4-FFF2-40B4-BE49-F238E27FC236}">
                <a16:creationId xmlns:a16="http://schemas.microsoft.com/office/drawing/2014/main" id="{20C015F1-1229-4869-ADE9-FA86A1F0DD35}"/>
              </a:ext>
            </a:extLst>
          </p:cNvPr>
          <p:cNvSpPr txBox="1"/>
          <p:nvPr/>
        </p:nvSpPr>
        <p:spPr>
          <a:xfrm>
            <a:off x="625335" y="3291676"/>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8" name="TextBox 7">
            <a:extLst>
              <a:ext uri="{FF2B5EF4-FFF2-40B4-BE49-F238E27FC236}">
                <a16:creationId xmlns:a16="http://schemas.microsoft.com/office/drawing/2014/main" id="{9010C5E1-F3E3-43F4-8A2F-250B6ACC47DB}"/>
              </a:ext>
            </a:extLst>
          </p:cNvPr>
          <p:cNvSpPr txBox="1"/>
          <p:nvPr/>
        </p:nvSpPr>
        <p:spPr>
          <a:xfrm>
            <a:off x="628650" y="376583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Ideas</a:t>
            </a:r>
          </a:p>
        </p:txBody>
      </p:sp>
      <p:sp>
        <p:nvSpPr>
          <p:cNvPr id="9" name="TextBox 8">
            <a:extLst>
              <a:ext uri="{FF2B5EF4-FFF2-40B4-BE49-F238E27FC236}">
                <a16:creationId xmlns:a16="http://schemas.microsoft.com/office/drawing/2014/main" id="{98972454-5BD3-4EFD-B818-7051B6DDAB4B}"/>
              </a:ext>
            </a:extLst>
          </p:cNvPr>
          <p:cNvSpPr txBox="1"/>
          <p:nvPr/>
        </p:nvSpPr>
        <p:spPr>
          <a:xfrm>
            <a:off x="628650" y="4245150"/>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Paragraphs</a:t>
            </a:r>
          </a:p>
        </p:txBody>
      </p:sp>
      <p:sp>
        <p:nvSpPr>
          <p:cNvPr id="10" name="TextBox 9">
            <a:extLst>
              <a:ext uri="{FF2B5EF4-FFF2-40B4-BE49-F238E27FC236}">
                <a16:creationId xmlns:a16="http://schemas.microsoft.com/office/drawing/2014/main" id="{3DA685BD-D1A2-4719-BBAB-663D9C705563}"/>
              </a:ext>
            </a:extLst>
          </p:cNvPr>
          <p:cNvSpPr txBox="1"/>
          <p:nvPr/>
        </p:nvSpPr>
        <p:spPr>
          <a:xfrm>
            <a:off x="628650" y="4728210"/>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Sentences</a:t>
            </a:r>
          </a:p>
        </p:txBody>
      </p:sp>
      <p:sp>
        <p:nvSpPr>
          <p:cNvPr id="11" name="TextBox 10">
            <a:extLst>
              <a:ext uri="{FF2B5EF4-FFF2-40B4-BE49-F238E27FC236}">
                <a16:creationId xmlns:a16="http://schemas.microsoft.com/office/drawing/2014/main" id="{0C118324-D4B6-4E4C-834F-B04583AED099}"/>
              </a:ext>
            </a:extLst>
          </p:cNvPr>
          <p:cNvSpPr txBox="1"/>
          <p:nvPr/>
        </p:nvSpPr>
        <p:spPr>
          <a:xfrm>
            <a:off x="630722" y="519318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Punctuation</a:t>
            </a:r>
          </a:p>
        </p:txBody>
      </p:sp>
      <p:sp>
        <p:nvSpPr>
          <p:cNvPr id="12" name="TextBox 11">
            <a:extLst>
              <a:ext uri="{FF2B5EF4-FFF2-40B4-BE49-F238E27FC236}">
                <a16:creationId xmlns:a16="http://schemas.microsoft.com/office/drawing/2014/main" id="{FEE0A8E7-B8D3-491E-9BBA-74D19F25441F}"/>
              </a:ext>
            </a:extLst>
          </p:cNvPr>
          <p:cNvSpPr txBox="1"/>
          <p:nvPr/>
        </p:nvSpPr>
        <p:spPr>
          <a:xfrm>
            <a:off x="628239" y="5662488"/>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13" name="TextBox 12">
            <a:extLst>
              <a:ext uri="{FF2B5EF4-FFF2-40B4-BE49-F238E27FC236}">
                <a16:creationId xmlns:a16="http://schemas.microsoft.com/office/drawing/2014/main" id="{4B7FC262-A4A5-414B-879A-178C944104C5}"/>
              </a:ext>
            </a:extLst>
          </p:cNvPr>
          <p:cNvSpPr txBox="1"/>
          <p:nvPr/>
        </p:nvSpPr>
        <p:spPr>
          <a:xfrm>
            <a:off x="625335" y="6123542"/>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Spelling</a:t>
            </a:r>
          </a:p>
        </p:txBody>
      </p:sp>
      <p:pic>
        <p:nvPicPr>
          <p:cNvPr id="3" name="Picture 2">
            <a:extLst>
              <a:ext uri="{FF2B5EF4-FFF2-40B4-BE49-F238E27FC236}">
                <a16:creationId xmlns:a16="http://schemas.microsoft.com/office/drawing/2014/main" id="{4285E398-DD77-4937-847B-8C2B6F202C89}"/>
              </a:ext>
            </a:extLst>
          </p:cNvPr>
          <p:cNvPicPr>
            <a:picLocks noChangeAspect="1"/>
          </p:cNvPicPr>
          <p:nvPr/>
        </p:nvPicPr>
        <p:blipFill rotWithShape="1">
          <a:blip r:embed="rId2"/>
          <a:srcRect l="25465" t="21990" r="31163" b="19716"/>
          <a:stretch/>
        </p:blipFill>
        <p:spPr>
          <a:xfrm>
            <a:off x="2849526" y="1792484"/>
            <a:ext cx="5663752" cy="4331057"/>
          </a:xfrm>
          <a:prstGeom prst="rect">
            <a:avLst/>
          </a:prstGeom>
          <a:ln w="38100">
            <a:solidFill>
              <a:srgbClr val="7030A0"/>
            </a:solidFill>
          </a:ln>
        </p:spPr>
      </p:pic>
    </p:spTree>
    <p:extLst>
      <p:ext uri="{BB962C8B-B14F-4D97-AF65-F5344CB8AC3E}">
        <p14:creationId xmlns:p14="http://schemas.microsoft.com/office/powerpoint/2010/main" val="2717049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E67452-C250-43EF-B565-7A8B040ACCC0}"/>
              </a:ext>
            </a:extLst>
          </p:cNvPr>
          <p:cNvSpPr/>
          <p:nvPr/>
        </p:nvSpPr>
        <p:spPr>
          <a:xfrm>
            <a:off x="397565" y="463826"/>
            <a:ext cx="3962400" cy="450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BF1D00-E635-443B-A9A4-94C7C9C2BC69}"/>
              </a:ext>
            </a:extLst>
          </p:cNvPr>
          <p:cNvSpPr txBox="1"/>
          <p:nvPr/>
        </p:nvSpPr>
        <p:spPr>
          <a:xfrm>
            <a:off x="405430" y="498825"/>
            <a:ext cx="3929686"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						                 10</a:t>
            </a:r>
          </a:p>
        </p:txBody>
      </p:sp>
      <p:sp>
        <p:nvSpPr>
          <p:cNvPr id="22" name="TextBox 21">
            <a:extLst>
              <a:ext uri="{FF2B5EF4-FFF2-40B4-BE49-F238E27FC236}">
                <a16:creationId xmlns:a16="http://schemas.microsoft.com/office/drawing/2014/main" id="{3459C728-F260-4637-967B-99152EF73E60}"/>
              </a:ext>
            </a:extLst>
          </p:cNvPr>
          <p:cNvSpPr txBox="1"/>
          <p:nvPr/>
        </p:nvSpPr>
        <p:spPr>
          <a:xfrm>
            <a:off x="6698968" y="498826"/>
            <a:ext cx="2325762" cy="5755422"/>
          </a:xfrm>
          <a:prstGeom prst="rect">
            <a:avLst/>
          </a:prstGeom>
          <a:solidFill>
            <a:schemeClr val="accent4">
              <a:lumMod val="20000"/>
              <a:lumOff val="80000"/>
            </a:schemeClr>
          </a:solidFill>
          <a:ln w="38100">
            <a:solidFill>
              <a:srgbClr val="7030A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Three areas I am really strong at in my narrative writing: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Three areas I need to target to improve in my narrative writing: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A0FC250-03C8-4DB6-9C22-F3FDA3006DED}"/>
              </a:ext>
            </a:extLst>
          </p:cNvPr>
          <p:cNvSpPr txBox="1"/>
          <p:nvPr/>
        </p:nvSpPr>
        <p:spPr>
          <a:xfrm>
            <a:off x="225285" y="-1"/>
            <a:ext cx="410983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a:ea typeface="+mn-ea"/>
                <a:cs typeface="+mn-cs"/>
              </a:rPr>
              <a:t>Self-reflection sheet</a:t>
            </a:r>
          </a:p>
        </p:txBody>
      </p:sp>
      <p:sp>
        <p:nvSpPr>
          <p:cNvPr id="24" name="TextBox 23">
            <a:extLst>
              <a:ext uri="{FF2B5EF4-FFF2-40B4-BE49-F238E27FC236}">
                <a16:creationId xmlns:a16="http://schemas.microsoft.com/office/drawing/2014/main" id="{D0339F56-4FE2-4A48-B597-C3368322A5BC}"/>
              </a:ext>
            </a:extLst>
          </p:cNvPr>
          <p:cNvSpPr txBox="1"/>
          <p:nvPr/>
        </p:nvSpPr>
        <p:spPr>
          <a:xfrm>
            <a:off x="4480476" y="51834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Communication</a:t>
            </a:r>
          </a:p>
        </p:txBody>
      </p:sp>
      <p:sp>
        <p:nvSpPr>
          <p:cNvPr id="25" name="TextBox 24">
            <a:extLst>
              <a:ext uri="{FF2B5EF4-FFF2-40B4-BE49-F238E27FC236}">
                <a16:creationId xmlns:a16="http://schemas.microsoft.com/office/drawing/2014/main" id="{48C1001A-BF7A-49B7-BA0B-6DCC0E56F54E}"/>
              </a:ext>
            </a:extLst>
          </p:cNvPr>
          <p:cNvSpPr txBox="1"/>
          <p:nvPr/>
        </p:nvSpPr>
        <p:spPr>
          <a:xfrm>
            <a:off x="4480475" y="100291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Tone, style, register</a:t>
            </a:r>
          </a:p>
        </p:txBody>
      </p:sp>
      <p:sp>
        <p:nvSpPr>
          <p:cNvPr id="26" name="TextBox 25">
            <a:extLst>
              <a:ext uri="{FF2B5EF4-FFF2-40B4-BE49-F238E27FC236}">
                <a16:creationId xmlns:a16="http://schemas.microsoft.com/office/drawing/2014/main" id="{D22061A4-1903-40BC-9509-00D7D1F22F28}"/>
              </a:ext>
            </a:extLst>
          </p:cNvPr>
          <p:cNvSpPr txBox="1"/>
          <p:nvPr/>
        </p:nvSpPr>
        <p:spPr>
          <a:xfrm>
            <a:off x="4480474" y="1484277"/>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sp>
        <p:nvSpPr>
          <p:cNvPr id="27" name="TextBox 26">
            <a:extLst>
              <a:ext uri="{FF2B5EF4-FFF2-40B4-BE49-F238E27FC236}">
                <a16:creationId xmlns:a16="http://schemas.microsoft.com/office/drawing/2014/main" id="{98C61DC8-DFD3-410A-8FD9-1F7F71F8716A}"/>
              </a:ext>
            </a:extLst>
          </p:cNvPr>
          <p:cNvSpPr txBox="1"/>
          <p:nvPr/>
        </p:nvSpPr>
        <p:spPr>
          <a:xfrm>
            <a:off x="4480474" y="1983105"/>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28" name="TextBox 27">
            <a:extLst>
              <a:ext uri="{FF2B5EF4-FFF2-40B4-BE49-F238E27FC236}">
                <a16:creationId xmlns:a16="http://schemas.microsoft.com/office/drawing/2014/main" id="{BFFF612C-8BDB-4DD3-AFAD-F14A6C9E4A5A}"/>
              </a:ext>
            </a:extLst>
          </p:cNvPr>
          <p:cNvSpPr txBox="1"/>
          <p:nvPr/>
        </p:nvSpPr>
        <p:spPr>
          <a:xfrm>
            <a:off x="4483789" y="245726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Ideas</a:t>
            </a:r>
          </a:p>
        </p:txBody>
      </p:sp>
      <p:sp>
        <p:nvSpPr>
          <p:cNvPr id="29" name="TextBox 28">
            <a:extLst>
              <a:ext uri="{FF2B5EF4-FFF2-40B4-BE49-F238E27FC236}">
                <a16:creationId xmlns:a16="http://schemas.microsoft.com/office/drawing/2014/main" id="{F93B7C25-6692-4D26-91ED-A38B0B93900E}"/>
              </a:ext>
            </a:extLst>
          </p:cNvPr>
          <p:cNvSpPr txBox="1"/>
          <p:nvPr/>
        </p:nvSpPr>
        <p:spPr>
          <a:xfrm>
            <a:off x="4483789" y="2936579"/>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Paragraphs</a:t>
            </a:r>
          </a:p>
        </p:txBody>
      </p:sp>
      <p:sp>
        <p:nvSpPr>
          <p:cNvPr id="30" name="TextBox 29">
            <a:extLst>
              <a:ext uri="{FF2B5EF4-FFF2-40B4-BE49-F238E27FC236}">
                <a16:creationId xmlns:a16="http://schemas.microsoft.com/office/drawing/2014/main" id="{E3D90AF1-21F8-4777-9450-9A1223CD551E}"/>
              </a:ext>
            </a:extLst>
          </p:cNvPr>
          <p:cNvSpPr txBox="1"/>
          <p:nvPr/>
        </p:nvSpPr>
        <p:spPr>
          <a:xfrm>
            <a:off x="4483789" y="3419639"/>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Sentences</a:t>
            </a:r>
          </a:p>
        </p:txBody>
      </p:sp>
      <p:sp>
        <p:nvSpPr>
          <p:cNvPr id="31" name="TextBox 30">
            <a:extLst>
              <a:ext uri="{FF2B5EF4-FFF2-40B4-BE49-F238E27FC236}">
                <a16:creationId xmlns:a16="http://schemas.microsoft.com/office/drawing/2014/main" id="{41D91506-020D-4D29-9015-DF12F29D57FB}"/>
              </a:ext>
            </a:extLst>
          </p:cNvPr>
          <p:cNvSpPr txBox="1"/>
          <p:nvPr/>
        </p:nvSpPr>
        <p:spPr>
          <a:xfrm>
            <a:off x="4485861" y="3884614"/>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Punctuation</a:t>
            </a:r>
          </a:p>
        </p:txBody>
      </p:sp>
      <p:sp>
        <p:nvSpPr>
          <p:cNvPr id="32" name="TextBox 31">
            <a:extLst>
              <a:ext uri="{FF2B5EF4-FFF2-40B4-BE49-F238E27FC236}">
                <a16:creationId xmlns:a16="http://schemas.microsoft.com/office/drawing/2014/main" id="{BA18ED7E-76D3-4454-BF94-9E8A79FC841F}"/>
              </a:ext>
            </a:extLst>
          </p:cNvPr>
          <p:cNvSpPr txBox="1"/>
          <p:nvPr/>
        </p:nvSpPr>
        <p:spPr>
          <a:xfrm>
            <a:off x="4483378" y="4353917"/>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33" name="TextBox 32">
            <a:extLst>
              <a:ext uri="{FF2B5EF4-FFF2-40B4-BE49-F238E27FC236}">
                <a16:creationId xmlns:a16="http://schemas.microsoft.com/office/drawing/2014/main" id="{D0C0B721-9058-4A0A-BBDE-C9D250C45005}"/>
              </a:ext>
            </a:extLst>
          </p:cNvPr>
          <p:cNvSpPr txBox="1"/>
          <p:nvPr/>
        </p:nvSpPr>
        <p:spPr>
          <a:xfrm>
            <a:off x="4480474" y="4814971"/>
            <a:ext cx="2104611" cy="369332"/>
          </a:xfrm>
          <a:prstGeom prst="rect">
            <a:avLst/>
          </a:prstGeom>
          <a:solidFill>
            <a:schemeClr val="accent6">
              <a:lumMod val="20000"/>
              <a:lumOff val="80000"/>
            </a:schemeClr>
          </a:solidFill>
          <a:ln w="38100">
            <a:solidFill>
              <a:srgbClr val="00206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Spelling</a:t>
            </a:r>
          </a:p>
        </p:txBody>
      </p:sp>
      <p:pic>
        <p:nvPicPr>
          <p:cNvPr id="2" name="Picture 1">
            <a:extLst>
              <a:ext uri="{FF2B5EF4-FFF2-40B4-BE49-F238E27FC236}">
                <a16:creationId xmlns:a16="http://schemas.microsoft.com/office/drawing/2014/main" id="{8EC30AD8-88A7-46E9-BA34-F52B8A6E73A8}"/>
              </a:ext>
            </a:extLst>
          </p:cNvPr>
          <p:cNvPicPr>
            <a:picLocks noChangeAspect="1"/>
          </p:cNvPicPr>
          <p:nvPr/>
        </p:nvPicPr>
        <p:blipFill>
          <a:blip r:embed="rId3"/>
          <a:stretch>
            <a:fillRect/>
          </a:stretch>
        </p:blipFill>
        <p:spPr>
          <a:xfrm>
            <a:off x="342060" y="961145"/>
            <a:ext cx="4023709" cy="463336"/>
          </a:xfrm>
          <a:prstGeom prst="rect">
            <a:avLst/>
          </a:prstGeom>
          <a:solidFill>
            <a:schemeClr val="bg1"/>
          </a:solidFill>
        </p:spPr>
      </p:pic>
      <p:sp>
        <p:nvSpPr>
          <p:cNvPr id="34" name="Rectangle 33">
            <a:extLst>
              <a:ext uri="{FF2B5EF4-FFF2-40B4-BE49-F238E27FC236}">
                <a16:creationId xmlns:a16="http://schemas.microsoft.com/office/drawing/2014/main" id="{FA6DABFD-F7CE-43F2-A8EE-B07F855750C7}"/>
              </a:ext>
            </a:extLst>
          </p:cNvPr>
          <p:cNvSpPr/>
          <p:nvPr/>
        </p:nvSpPr>
        <p:spPr>
          <a:xfrm>
            <a:off x="397565" y="1459360"/>
            <a:ext cx="3962400" cy="4505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B59E119-9A45-4D75-A9E9-5A37D7532EA8}"/>
              </a:ext>
            </a:extLst>
          </p:cNvPr>
          <p:cNvSpPr txBox="1"/>
          <p:nvPr/>
        </p:nvSpPr>
        <p:spPr>
          <a:xfrm>
            <a:off x="405430" y="1494360"/>
            <a:ext cx="3929686"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1							       10</a:t>
            </a:r>
          </a:p>
        </p:txBody>
      </p:sp>
      <p:pic>
        <p:nvPicPr>
          <p:cNvPr id="3" name="Picture 2">
            <a:extLst>
              <a:ext uri="{FF2B5EF4-FFF2-40B4-BE49-F238E27FC236}">
                <a16:creationId xmlns:a16="http://schemas.microsoft.com/office/drawing/2014/main" id="{DF52B2F6-EB5F-475D-854F-BFFF459558EF}"/>
              </a:ext>
            </a:extLst>
          </p:cNvPr>
          <p:cNvPicPr>
            <a:picLocks noChangeAspect="1"/>
          </p:cNvPicPr>
          <p:nvPr/>
        </p:nvPicPr>
        <p:blipFill>
          <a:blip r:embed="rId3"/>
          <a:stretch>
            <a:fillRect/>
          </a:stretch>
        </p:blipFill>
        <p:spPr>
          <a:xfrm>
            <a:off x="342060" y="1944813"/>
            <a:ext cx="4023709" cy="463336"/>
          </a:xfrm>
          <a:prstGeom prst="rect">
            <a:avLst/>
          </a:prstGeom>
          <a:solidFill>
            <a:schemeClr val="bg1"/>
          </a:solidFill>
        </p:spPr>
      </p:pic>
      <p:pic>
        <p:nvPicPr>
          <p:cNvPr id="36" name="Picture 35">
            <a:extLst>
              <a:ext uri="{FF2B5EF4-FFF2-40B4-BE49-F238E27FC236}">
                <a16:creationId xmlns:a16="http://schemas.microsoft.com/office/drawing/2014/main" id="{A9B9A947-5CF5-4137-8C90-5444415F04C9}"/>
              </a:ext>
            </a:extLst>
          </p:cNvPr>
          <p:cNvPicPr>
            <a:picLocks noChangeAspect="1"/>
          </p:cNvPicPr>
          <p:nvPr/>
        </p:nvPicPr>
        <p:blipFill>
          <a:blip r:embed="rId3"/>
          <a:stretch>
            <a:fillRect/>
          </a:stretch>
        </p:blipFill>
        <p:spPr>
          <a:xfrm>
            <a:off x="342882" y="2459835"/>
            <a:ext cx="4023709" cy="463336"/>
          </a:xfrm>
          <a:prstGeom prst="rect">
            <a:avLst/>
          </a:prstGeom>
          <a:solidFill>
            <a:schemeClr val="bg1"/>
          </a:solidFill>
        </p:spPr>
      </p:pic>
      <p:pic>
        <p:nvPicPr>
          <p:cNvPr id="38" name="Picture 37">
            <a:extLst>
              <a:ext uri="{FF2B5EF4-FFF2-40B4-BE49-F238E27FC236}">
                <a16:creationId xmlns:a16="http://schemas.microsoft.com/office/drawing/2014/main" id="{3162D504-066E-42EF-A1F1-C2F2E5229C0A}"/>
              </a:ext>
            </a:extLst>
          </p:cNvPr>
          <p:cNvPicPr>
            <a:picLocks noChangeAspect="1"/>
          </p:cNvPicPr>
          <p:nvPr/>
        </p:nvPicPr>
        <p:blipFill>
          <a:blip r:embed="rId3"/>
          <a:stretch>
            <a:fillRect/>
          </a:stretch>
        </p:blipFill>
        <p:spPr>
          <a:xfrm>
            <a:off x="342882" y="3443503"/>
            <a:ext cx="4023709" cy="463336"/>
          </a:xfrm>
          <a:prstGeom prst="rect">
            <a:avLst/>
          </a:prstGeom>
          <a:solidFill>
            <a:schemeClr val="bg1"/>
          </a:solidFill>
        </p:spPr>
      </p:pic>
      <p:pic>
        <p:nvPicPr>
          <p:cNvPr id="39" name="Picture 38">
            <a:extLst>
              <a:ext uri="{FF2B5EF4-FFF2-40B4-BE49-F238E27FC236}">
                <a16:creationId xmlns:a16="http://schemas.microsoft.com/office/drawing/2014/main" id="{D85A4732-025E-4B40-80EE-90F20EDD89F1}"/>
              </a:ext>
            </a:extLst>
          </p:cNvPr>
          <p:cNvPicPr>
            <a:picLocks noChangeAspect="1"/>
          </p:cNvPicPr>
          <p:nvPr/>
        </p:nvPicPr>
        <p:blipFill>
          <a:blip r:embed="rId3"/>
          <a:stretch>
            <a:fillRect/>
          </a:stretch>
        </p:blipFill>
        <p:spPr>
          <a:xfrm>
            <a:off x="336256" y="2951161"/>
            <a:ext cx="4023709" cy="463336"/>
          </a:xfrm>
          <a:prstGeom prst="rect">
            <a:avLst/>
          </a:prstGeom>
          <a:solidFill>
            <a:schemeClr val="bg1"/>
          </a:solidFill>
        </p:spPr>
      </p:pic>
      <p:pic>
        <p:nvPicPr>
          <p:cNvPr id="40" name="Picture 39">
            <a:extLst>
              <a:ext uri="{FF2B5EF4-FFF2-40B4-BE49-F238E27FC236}">
                <a16:creationId xmlns:a16="http://schemas.microsoft.com/office/drawing/2014/main" id="{78472E66-D1BE-44FB-A956-1F0F626F2AB0}"/>
              </a:ext>
            </a:extLst>
          </p:cNvPr>
          <p:cNvPicPr>
            <a:picLocks noChangeAspect="1"/>
          </p:cNvPicPr>
          <p:nvPr/>
        </p:nvPicPr>
        <p:blipFill>
          <a:blip r:embed="rId3"/>
          <a:stretch>
            <a:fillRect/>
          </a:stretch>
        </p:blipFill>
        <p:spPr>
          <a:xfrm>
            <a:off x="342882" y="3951636"/>
            <a:ext cx="4023709" cy="463336"/>
          </a:xfrm>
          <a:prstGeom prst="rect">
            <a:avLst/>
          </a:prstGeom>
          <a:solidFill>
            <a:schemeClr val="bg1"/>
          </a:solidFill>
        </p:spPr>
      </p:pic>
      <p:pic>
        <p:nvPicPr>
          <p:cNvPr id="41" name="Picture 40">
            <a:extLst>
              <a:ext uri="{FF2B5EF4-FFF2-40B4-BE49-F238E27FC236}">
                <a16:creationId xmlns:a16="http://schemas.microsoft.com/office/drawing/2014/main" id="{19EE4560-6924-4432-9A75-493F9CC8D850}"/>
              </a:ext>
            </a:extLst>
          </p:cNvPr>
          <p:cNvPicPr>
            <a:picLocks noChangeAspect="1"/>
          </p:cNvPicPr>
          <p:nvPr/>
        </p:nvPicPr>
        <p:blipFill>
          <a:blip r:embed="rId3"/>
          <a:stretch>
            <a:fillRect/>
          </a:stretch>
        </p:blipFill>
        <p:spPr>
          <a:xfrm>
            <a:off x="342882" y="4935304"/>
            <a:ext cx="4023709" cy="463336"/>
          </a:xfrm>
          <a:prstGeom prst="rect">
            <a:avLst/>
          </a:prstGeom>
          <a:solidFill>
            <a:schemeClr val="bg1"/>
          </a:solidFill>
        </p:spPr>
      </p:pic>
      <p:pic>
        <p:nvPicPr>
          <p:cNvPr id="42" name="Picture 41">
            <a:extLst>
              <a:ext uri="{FF2B5EF4-FFF2-40B4-BE49-F238E27FC236}">
                <a16:creationId xmlns:a16="http://schemas.microsoft.com/office/drawing/2014/main" id="{161847AB-5A0B-4243-9D69-84378B405E30}"/>
              </a:ext>
            </a:extLst>
          </p:cNvPr>
          <p:cNvPicPr>
            <a:picLocks noChangeAspect="1"/>
          </p:cNvPicPr>
          <p:nvPr/>
        </p:nvPicPr>
        <p:blipFill>
          <a:blip r:embed="rId3"/>
          <a:stretch>
            <a:fillRect/>
          </a:stretch>
        </p:blipFill>
        <p:spPr>
          <a:xfrm>
            <a:off x="336256" y="4442962"/>
            <a:ext cx="4023709" cy="463336"/>
          </a:xfrm>
          <a:prstGeom prst="rect">
            <a:avLst/>
          </a:prstGeom>
          <a:solidFill>
            <a:schemeClr val="bg1"/>
          </a:solidFill>
        </p:spPr>
      </p:pic>
      <p:pic>
        <p:nvPicPr>
          <p:cNvPr id="44" name="Picture 43" descr="A close up of a logo&#10;&#10;Description automatically generated">
            <a:extLst>
              <a:ext uri="{FF2B5EF4-FFF2-40B4-BE49-F238E27FC236}">
                <a16:creationId xmlns:a16="http://schemas.microsoft.com/office/drawing/2014/main" id="{78D20A75-1765-4F15-BAAA-28A1C929FB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562433">
            <a:off x="3193773" y="5134920"/>
            <a:ext cx="1818861" cy="909431"/>
          </a:xfrm>
          <a:prstGeom prst="rect">
            <a:avLst/>
          </a:prstGeom>
        </p:spPr>
      </p:pic>
    </p:spTree>
    <p:extLst>
      <p:ext uri="{BB962C8B-B14F-4D97-AF65-F5344CB8AC3E}">
        <p14:creationId xmlns:p14="http://schemas.microsoft.com/office/powerpoint/2010/main" val="262421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EF41-AEDF-4EB2-9118-ED2E5A7CF629}"/>
              </a:ext>
            </a:extLst>
          </p:cNvPr>
          <p:cNvSpPr>
            <a:spLocks noGrp="1"/>
          </p:cNvSpPr>
          <p:nvPr>
            <p:ph type="title"/>
          </p:nvPr>
        </p:nvSpPr>
        <p:spPr>
          <a:solidFill>
            <a:schemeClr val="bg1"/>
          </a:solidFill>
          <a:ln w="38100">
            <a:solidFill>
              <a:srgbClr val="7030A0"/>
            </a:solidFill>
          </a:ln>
        </p:spPr>
        <p:txBody>
          <a:bodyPr>
            <a:normAutofit/>
          </a:bodyPr>
          <a:lstStyle/>
          <a:p>
            <a:r>
              <a:rPr lang="en-GB" sz="3600" dirty="0"/>
              <a:t>You’ve now practised both</a:t>
            </a:r>
            <a:r>
              <a:rPr lang="en-GB" sz="3600" b="1" dirty="0"/>
              <a:t> narrative</a:t>
            </a:r>
            <a:r>
              <a:rPr lang="en-GB" sz="3600" dirty="0"/>
              <a:t> and </a:t>
            </a:r>
            <a:r>
              <a:rPr lang="en-GB" sz="3600" b="1" dirty="0"/>
              <a:t>descriptive</a:t>
            </a:r>
            <a:r>
              <a:rPr lang="en-GB" sz="3600" dirty="0"/>
              <a:t> tasks!</a:t>
            </a:r>
          </a:p>
        </p:txBody>
      </p:sp>
      <p:sp>
        <p:nvSpPr>
          <p:cNvPr id="3" name="Content Placeholder 2">
            <a:extLst>
              <a:ext uri="{FF2B5EF4-FFF2-40B4-BE49-F238E27FC236}">
                <a16:creationId xmlns:a16="http://schemas.microsoft.com/office/drawing/2014/main" id="{14CFE51D-DEE7-4705-BA33-6ACDF18D2793}"/>
              </a:ext>
            </a:extLst>
          </p:cNvPr>
          <p:cNvSpPr>
            <a:spLocks noGrp="1"/>
          </p:cNvSpPr>
          <p:nvPr>
            <p:ph idx="1"/>
          </p:nvPr>
        </p:nvSpPr>
        <p:spPr>
          <a:solidFill>
            <a:schemeClr val="bg1"/>
          </a:solidFill>
          <a:ln w="38100">
            <a:solidFill>
              <a:srgbClr val="7030A0"/>
            </a:solidFill>
          </a:ln>
        </p:spPr>
        <p:txBody>
          <a:bodyPr>
            <a:normAutofit fontScale="92500" lnSpcReduction="10000"/>
          </a:bodyPr>
          <a:lstStyle/>
          <a:p>
            <a:pPr marL="0" indent="0">
              <a:buNone/>
            </a:pPr>
            <a:r>
              <a:rPr lang="en-GB" dirty="0"/>
              <a:t>Below are another six exam-style questions that you could use to create more plans and answers. The only way you’ll really get better at writing is by becoming a regular writer!</a:t>
            </a:r>
          </a:p>
          <a:p>
            <a:pPr marL="0" indent="0">
              <a:buNone/>
            </a:pPr>
            <a:endParaRPr lang="en-GB" dirty="0"/>
          </a:p>
          <a:p>
            <a:pPr marL="0" indent="0">
              <a:buNone/>
            </a:pPr>
            <a:r>
              <a:rPr lang="en-GB" dirty="0"/>
              <a:t>Try them yourself and get someone at home or your teacher to give you some feedback, but most important reflect on your own work and look to always improve as a writer.</a:t>
            </a:r>
          </a:p>
          <a:p>
            <a:pPr marL="0" indent="0">
              <a:buNone/>
            </a:pPr>
            <a:endParaRPr lang="en-GB" dirty="0"/>
          </a:p>
          <a:p>
            <a:pPr marL="0" indent="0">
              <a:buNone/>
            </a:pPr>
            <a:r>
              <a:rPr lang="en-GB" dirty="0"/>
              <a:t>Best of luck!</a:t>
            </a:r>
          </a:p>
        </p:txBody>
      </p:sp>
      <p:pic>
        <p:nvPicPr>
          <p:cNvPr id="5" name="Picture 4" descr="A close up of a logo&#10;&#10;Description automatically generated">
            <a:extLst>
              <a:ext uri="{FF2B5EF4-FFF2-40B4-BE49-F238E27FC236}">
                <a16:creationId xmlns:a16="http://schemas.microsoft.com/office/drawing/2014/main" id="{65859CC2-7240-4AB3-9682-3949E2B53A4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664" y="4881182"/>
            <a:ext cx="1902973" cy="1859859"/>
          </a:xfrm>
          <a:prstGeom prst="rect">
            <a:avLst/>
          </a:prstGeom>
        </p:spPr>
      </p:pic>
    </p:spTree>
    <p:extLst>
      <p:ext uri="{BB962C8B-B14F-4D97-AF65-F5344CB8AC3E}">
        <p14:creationId xmlns:p14="http://schemas.microsoft.com/office/powerpoint/2010/main" val="2037724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10;&#10;Description automatically generated">
            <a:extLst>
              <a:ext uri="{FF2B5EF4-FFF2-40B4-BE49-F238E27FC236}">
                <a16:creationId xmlns:a16="http://schemas.microsoft.com/office/drawing/2014/main" id="{14C1767B-945A-4C96-9C22-AF379C9DA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82" y="1052938"/>
            <a:ext cx="7689910" cy="4752124"/>
          </a:xfrm>
          <a:prstGeom prst="rect">
            <a:avLst/>
          </a:prstGeom>
        </p:spPr>
      </p:pic>
      <p:sp>
        <p:nvSpPr>
          <p:cNvPr id="8" name="Rectangle 7">
            <a:extLst>
              <a:ext uri="{FF2B5EF4-FFF2-40B4-BE49-F238E27FC236}">
                <a16:creationId xmlns:a16="http://schemas.microsoft.com/office/drawing/2014/main" id="{0EE43E0A-63FF-45E9-8C12-45354A9EFF9C}"/>
              </a:ext>
            </a:extLst>
          </p:cNvPr>
          <p:cNvSpPr/>
          <p:nvPr/>
        </p:nvSpPr>
        <p:spPr>
          <a:xfrm>
            <a:off x="634482" y="127653"/>
            <a:ext cx="7689910" cy="3970318"/>
          </a:xfrm>
          <a:prstGeom prst="rect">
            <a:avLst/>
          </a:prstGeom>
        </p:spPr>
        <p:txBody>
          <a:bodyPr wrap="square">
            <a:spAutoFit/>
          </a:bodyPr>
          <a:lstStyle/>
          <a:p>
            <a:r>
              <a:rPr lang="en-GB" dirty="0"/>
              <a:t>A local newspaper is running a creative writing competition and the best entries will be published</a:t>
            </a:r>
            <a:r>
              <a:rPr lang="en-GB" b="1" dirty="0"/>
              <a:t>.         Either      </a:t>
            </a:r>
          </a:p>
          <a:p>
            <a:r>
              <a:rPr lang="en-GB" dirty="0"/>
              <a:t>    Write a story about a crime as suggested by this picture: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a:p>
            <a:r>
              <a:rPr lang="en-GB" dirty="0"/>
              <a:t> </a:t>
            </a:r>
          </a:p>
        </p:txBody>
      </p:sp>
      <p:sp>
        <p:nvSpPr>
          <p:cNvPr id="9" name="Rectangle 8">
            <a:extLst>
              <a:ext uri="{FF2B5EF4-FFF2-40B4-BE49-F238E27FC236}">
                <a16:creationId xmlns:a16="http://schemas.microsoft.com/office/drawing/2014/main" id="{0AB9C68D-8C0E-4609-BF72-877A3594E2ED}"/>
              </a:ext>
            </a:extLst>
          </p:cNvPr>
          <p:cNvSpPr/>
          <p:nvPr/>
        </p:nvSpPr>
        <p:spPr>
          <a:xfrm>
            <a:off x="541174" y="5715487"/>
            <a:ext cx="7783217" cy="1200329"/>
          </a:xfrm>
          <a:prstGeom prst="rect">
            <a:avLst/>
          </a:prstGeom>
        </p:spPr>
        <p:txBody>
          <a:bodyPr wrap="square">
            <a:spAutoFit/>
          </a:bodyPr>
          <a:lstStyle/>
          <a:p>
            <a:r>
              <a:rPr lang="en-GB" b="1" dirty="0"/>
              <a:t> or      </a:t>
            </a:r>
          </a:p>
          <a:p>
            <a:r>
              <a:rPr lang="en-GB" dirty="0"/>
              <a:t>    Describe witnessing a crime taking place.</a:t>
            </a:r>
          </a:p>
          <a:p>
            <a:r>
              <a:rPr lang="en-GB" dirty="0"/>
              <a:t>    (24 marks for content and organisation 16 marks for technical accuracy)    </a:t>
            </a:r>
          </a:p>
          <a:p>
            <a:r>
              <a:rPr lang="en-GB" dirty="0"/>
              <a:t> [40 marks]</a:t>
            </a:r>
          </a:p>
        </p:txBody>
      </p:sp>
    </p:spTree>
    <p:extLst>
      <p:ext uri="{BB962C8B-B14F-4D97-AF65-F5344CB8AC3E}">
        <p14:creationId xmlns:p14="http://schemas.microsoft.com/office/powerpoint/2010/main" val="3899651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rick wall&#10;&#10;Description automatically generated">
            <a:extLst>
              <a:ext uri="{FF2B5EF4-FFF2-40B4-BE49-F238E27FC236}">
                <a16:creationId xmlns:a16="http://schemas.microsoft.com/office/drawing/2014/main" id="{07E45EAE-4E43-4DB9-9970-0FBC576A8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6" y="747032"/>
            <a:ext cx="7151914" cy="5363936"/>
          </a:xfrm>
          <a:prstGeom prst="rect">
            <a:avLst/>
          </a:prstGeom>
        </p:spPr>
      </p:pic>
      <p:sp>
        <p:nvSpPr>
          <p:cNvPr id="6" name="Rectangle 5">
            <a:extLst>
              <a:ext uri="{FF2B5EF4-FFF2-40B4-BE49-F238E27FC236}">
                <a16:creationId xmlns:a16="http://schemas.microsoft.com/office/drawing/2014/main" id="{83928BDF-F8FB-468D-9CE0-474CD7B5907F}"/>
              </a:ext>
            </a:extLst>
          </p:cNvPr>
          <p:cNvSpPr/>
          <p:nvPr/>
        </p:nvSpPr>
        <p:spPr>
          <a:xfrm>
            <a:off x="615820" y="53464"/>
            <a:ext cx="7235891" cy="646331"/>
          </a:xfrm>
          <a:prstGeom prst="rect">
            <a:avLst/>
          </a:prstGeom>
        </p:spPr>
        <p:txBody>
          <a:bodyPr wrap="square">
            <a:spAutoFit/>
          </a:bodyPr>
          <a:lstStyle/>
          <a:p>
            <a:r>
              <a:rPr lang="en-GB" sz="1200"/>
              <a:t>Your local newspaper is running a creative writing competition and they want to publish the winning entries. </a:t>
            </a:r>
          </a:p>
          <a:p>
            <a:r>
              <a:rPr lang="en-GB" sz="1200"/>
              <a:t>       </a:t>
            </a:r>
          </a:p>
          <a:p>
            <a:r>
              <a:rPr lang="en-GB" sz="1200"/>
              <a:t>Either        Describe a day out as suggested by this picture: </a:t>
            </a:r>
            <a:endParaRPr lang="en-GB" sz="1200" dirty="0"/>
          </a:p>
        </p:txBody>
      </p:sp>
      <p:sp>
        <p:nvSpPr>
          <p:cNvPr id="7" name="Rectangle 6">
            <a:extLst>
              <a:ext uri="{FF2B5EF4-FFF2-40B4-BE49-F238E27FC236}">
                <a16:creationId xmlns:a16="http://schemas.microsoft.com/office/drawing/2014/main" id="{86C76951-9D92-4DAF-A50B-94E06413AE5F}"/>
              </a:ext>
            </a:extLst>
          </p:cNvPr>
          <p:cNvSpPr/>
          <p:nvPr/>
        </p:nvSpPr>
        <p:spPr>
          <a:xfrm>
            <a:off x="615820" y="6158205"/>
            <a:ext cx="7235890" cy="646331"/>
          </a:xfrm>
          <a:prstGeom prst="rect">
            <a:avLst/>
          </a:prstGeom>
        </p:spPr>
        <p:txBody>
          <a:bodyPr wrap="square">
            <a:spAutoFit/>
          </a:bodyPr>
          <a:lstStyle/>
          <a:p>
            <a:r>
              <a:rPr lang="en-GB" b="1" dirty="0"/>
              <a:t>Or </a:t>
            </a:r>
            <a:r>
              <a:rPr lang="en-GB" dirty="0"/>
              <a:t>Write a story about being disappointed. (24 marks for content and organisation 16 marks for technical accuracy)     [40 marks] </a:t>
            </a:r>
          </a:p>
        </p:txBody>
      </p:sp>
    </p:spTree>
    <p:extLst>
      <p:ext uri="{BB962C8B-B14F-4D97-AF65-F5344CB8AC3E}">
        <p14:creationId xmlns:p14="http://schemas.microsoft.com/office/powerpoint/2010/main" val="1975999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4F87C030-146C-4D3F-932B-366147ED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03" y="738664"/>
            <a:ext cx="7813321" cy="5206846"/>
          </a:xfrm>
          <a:prstGeom prst="rect">
            <a:avLst/>
          </a:prstGeom>
        </p:spPr>
      </p:pic>
      <p:sp>
        <p:nvSpPr>
          <p:cNvPr id="6" name="Rectangle 5">
            <a:extLst>
              <a:ext uri="{FF2B5EF4-FFF2-40B4-BE49-F238E27FC236}">
                <a16:creationId xmlns:a16="http://schemas.microsoft.com/office/drawing/2014/main" id="{2DF91447-DA47-4A2A-B1F1-5783844A86F6}"/>
              </a:ext>
            </a:extLst>
          </p:cNvPr>
          <p:cNvSpPr/>
          <p:nvPr/>
        </p:nvSpPr>
        <p:spPr>
          <a:xfrm>
            <a:off x="587828" y="0"/>
            <a:ext cx="7890832" cy="738664"/>
          </a:xfrm>
          <a:prstGeom prst="rect">
            <a:avLst/>
          </a:prstGeom>
        </p:spPr>
        <p:txBody>
          <a:bodyPr wrap="square">
            <a:spAutoFit/>
          </a:bodyPr>
          <a:lstStyle/>
          <a:p>
            <a:r>
              <a:rPr lang="en-GB" sz="1400" dirty="0"/>
              <a:t>A magazine has asked for contributions for their creative writing page.  </a:t>
            </a:r>
          </a:p>
          <a:p>
            <a:r>
              <a:rPr lang="en-GB" sz="1400" b="1" dirty="0"/>
              <a:t>  Either: </a:t>
            </a:r>
          </a:p>
          <a:p>
            <a:r>
              <a:rPr lang="en-GB" sz="1400" dirty="0"/>
              <a:t> Write a description of an older man as suggested by this picture: </a:t>
            </a:r>
          </a:p>
        </p:txBody>
      </p:sp>
      <p:sp>
        <p:nvSpPr>
          <p:cNvPr id="7" name="Rectangle 6">
            <a:extLst>
              <a:ext uri="{FF2B5EF4-FFF2-40B4-BE49-F238E27FC236}">
                <a16:creationId xmlns:a16="http://schemas.microsoft.com/office/drawing/2014/main" id="{35592A07-4168-4BA9-8860-42342E91D387}"/>
              </a:ext>
            </a:extLst>
          </p:cNvPr>
          <p:cNvSpPr/>
          <p:nvPr/>
        </p:nvSpPr>
        <p:spPr>
          <a:xfrm>
            <a:off x="587828" y="5945510"/>
            <a:ext cx="7852077" cy="830997"/>
          </a:xfrm>
          <a:prstGeom prst="rect">
            <a:avLst/>
          </a:prstGeom>
        </p:spPr>
        <p:txBody>
          <a:bodyPr wrap="square">
            <a:spAutoFit/>
          </a:bodyPr>
          <a:lstStyle/>
          <a:p>
            <a:r>
              <a:rPr lang="en-GB" sz="1600" b="1" dirty="0"/>
              <a:t>Or: </a:t>
            </a:r>
          </a:p>
          <a:p>
            <a:r>
              <a:rPr lang="en-GB" sz="1600" dirty="0"/>
              <a:t> Write a story that begins with the sentence: ‘I'll remember that day for the rest of my life.’  (24 marks for content and organisation 16 marks for technical accuracy) [40 marks]</a:t>
            </a:r>
          </a:p>
        </p:txBody>
      </p:sp>
    </p:spTree>
    <p:extLst>
      <p:ext uri="{BB962C8B-B14F-4D97-AF65-F5344CB8AC3E}">
        <p14:creationId xmlns:p14="http://schemas.microsoft.com/office/powerpoint/2010/main" val="2735420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sandy beach next to a body of water&#10;&#10;Description automatically generated">
            <a:extLst>
              <a:ext uri="{FF2B5EF4-FFF2-40B4-BE49-F238E27FC236}">
                <a16:creationId xmlns:a16="http://schemas.microsoft.com/office/drawing/2014/main" id="{B4A7591C-DFAF-4B65-9AAF-009CDB51C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396" y="2981915"/>
            <a:ext cx="5920088" cy="3690732"/>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96BBBC52-4B9E-4594-BA8E-A8B7DBE8E18E}"/>
              </a:ext>
            </a:extLst>
          </p:cNvPr>
          <p:cNvSpPr/>
          <p:nvPr/>
        </p:nvSpPr>
        <p:spPr>
          <a:xfrm>
            <a:off x="205273" y="185353"/>
            <a:ext cx="8806211" cy="369332"/>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a:spAutoFit/>
          </a:bodyPr>
          <a:lstStyle/>
          <a:p>
            <a:r>
              <a:rPr lang="en-GB" dirty="0"/>
              <a:t>Write a </a:t>
            </a:r>
            <a:r>
              <a:rPr lang="en-GB" dirty="0">
                <a:highlight>
                  <a:srgbClr val="FFFF00"/>
                </a:highlight>
              </a:rPr>
              <a:t>description</a:t>
            </a:r>
            <a:r>
              <a:rPr lang="en-GB" dirty="0"/>
              <a:t> of a </a:t>
            </a:r>
            <a:r>
              <a:rPr lang="en-GB" dirty="0">
                <a:highlight>
                  <a:srgbClr val="FFFF00"/>
                </a:highlight>
              </a:rPr>
              <a:t>holiday</a:t>
            </a:r>
            <a:r>
              <a:rPr lang="en-GB" dirty="0"/>
              <a:t> as </a:t>
            </a:r>
            <a:r>
              <a:rPr lang="en-GB" dirty="0">
                <a:highlight>
                  <a:srgbClr val="00FF00"/>
                </a:highlight>
              </a:rPr>
              <a:t>suggested</a:t>
            </a:r>
            <a:r>
              <a:rPr lang="en-GB" dirty="0"/>
              <a:t> by this picture: </a:t>
            </a:r>
          </a:p>
        </p:txBody>
      </p:sp>
      <p:sp>
        <p:nvSpPr>
          <p:cNvPr id="6" name="TextBox 5">
            <a:extLst>
              <a:ext uri="{FF2B5EF4-FFF2-40B4-BE49-F238E27FC236}">
                <a16:creationId xmlns:a16="http://schemas.microsoft.com/office/drawing/2014/main" id="{1DF042C1-6EA2-4AFE-94DE-52783104B6B5}"/>
              </a:ext>
            </a:extLst>
          </p:cNvPr>
          <p:cNvSpPr txBox="1"/>
          <p:nvPr/>
        </p:nvSpPr>
        <p:spPr>
          <a:xfrm>
            <a:off x="205273" y="650751"/>
            <a:ext cx="8806211" cy="2123658"/>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600" b="1" dirty="0"/>
              <a:t>Step 1: Identify what type of writing you’re being asked to make</a:t>
            </a:r>
          </a:p>
          <a:p>
            <a:r>
              <a:rPr lang="en-GB" sz="1600" dirty="0"/>
              <a:t>When you read this task, a few alarms should be going off in your head. Firstly, it’s asking for a </a:t>
            </a:r>
            <a:r>
              <a:rPr lang="en-GB" sz="1600" b="1" dirty="0">
                <a:highlight>
                  <a:srgbClr val="FFFF00"/>
                </a:highlight>
              </a:rPr>
              <a:t>description</a:t>
            </a:r>
            <a:r>
              <a:rPr lang="en-GB" sz="1600" dirty="0"/>
              <a:t>, not a story (narrative writing).</a:t>
            </a:r>
          </a:p>
          <a:p>
            <a:endParaRPr lang="en-GB" sz="1600" dirty="0"/>
          </a:p>
          <a:p>
            <a:r>
              <a:rPr lang="en-GB" sz="1600" dirty="0"/>
              <a:t>Secondly, it asks you to focus on a </a:t>
            </a:r>
            <a:r>
              <a:rPr lang="en-GB" sz="1600" b="1" dirty="0">
                <a:highlight>
                  <a:srgbClr val="FFFF00"/>
                </a:highlight>
              </a:rPr>
              <a:t>holiday</a:t>
            </a:r>
            <a:r>
              <a:rPr lang="en-GB" sz="1600" dirty="0"/>
              <a:t>, so that’s what you’ll be describing.</a:t>
            </a:r>
          </a:p>
          <a:p>
            <a:endParaRPr lang="en-GB" sz="1600" dirty="0"/>
          </a:p>
          <a:p>
            <a:r>
              <a:rPr lang="en-GB" sz="1600" dirty="0"/>
              <a:t>Finally, it mentions about creating a description </a:t>
            </a:r>
            <a:r>
              <a:rPr lang="en-GB" sz="1600" b="1" dirty="0">
                <a:highlight>
                  <a:srgbClr val="00FF00"/>
                </a:highlight>
              </a:rPr>
              <a:t>suggested</a:t>
            </a:r>
            <a:r>
              <a:rPr lang="en-GB" sz="1600" dirty="0"/>
              <a:t> by this picture. This means you can use the picture for inspiration or ideas.</a:t>
            </a:r>
          </a:p>
        </p:txBody>
      </p:sp>
      <p:sp>
        <p:nvSpPr>
          <p:cNvPr id="7" name="TextBox 6">
            <a:extLst>
              <a:ext uri="{FF2B5EF4-FFF2-40B4-BE49-F238E27FC236}">
                <a16:creationId xmlns:a16="http://schemas.microsoft.com/office/drawing/2014/main" id="{056532AA-1E79-412B-BA40-DFA9DF87FA63}"/>
              </a:ext>
            </a:extLst>
          </p:cNvPr>
          <p:cNvSpPr txBox="1"/>
          <p:nvPr/>
        </p:nvSpPr>
        <p:spPr>
          <a:xfrm>
            <a:off x="205273" y="2981915"/>
            <a:ext cx="2733870" cy="2308324"/>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b="1" dirty="0"/>
              <a:t>Step 2: Zoom in on the picture and select at least five key areas to describe</a:t>
            </a:r>
          </a:p>
          <a:p>
            <a:endParaRPr lang="en-GB" dirty="0"/>
          </a:p>
          <a:p>
            <a:r>
              <a:rPr lang="en-GB" dirty="0"/>
              <a:t>You could literally draw circles on your exam picture to help you remember!</a:t>
            </a:r>
          </a:p>
        </p:txBody>
      </p:sp>
      <p:pic>
        <p:nvPicPr>
          <p:cNvPr id="8" name="Picture 7" descr="A picture containing object&#10;&#10;Description automatically generated">
            <a:extLst>
              <a:ext uri="{FF2B5EF4-FFF2-40B4-BE49-F238E27FC236}">
                <a16:creationId xmlns:a16="http://schemas.microsoft.com/office/drawing/2014/main" id="{98CDD525-90B4-48AC-9F32-EBA9925BDE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41844">
            <a:off x="1856009" y="4985993"/>
            <a:ext cx="1465614" cy="1440424"/>
          </a:xfrm>
          <a:prstGeom prst="rect">
            <a:avLst/>
          </a:prstGeom>
        </p:spPr>
      </p:pic>
      <p:sp>
        <p:nvSpPr>
          <p:cNvPr id="9" name="Oval 8">
            <a:extLst>
              <a:ext uri="{FF2B5EF4-FFF2-40B4-BE49-F238E27FC236}">
                <a16:creationId xmlns:a16="http://schemas.microsoft.com/office/drawing/2014/main" id="{EB0381C0-8396-49AC-BB2F-88FC70AE3FC6}"/>
              </a:ext>
            </a:extLst>
          </p:cNvPr>
          <p:cNvSpPr/>
          <p:nvPr/>
        </p:nvSpPr>
        <p:spPr>
          <a:xfrm>
            <a:off x="4329740" y="3320318"/>
            <a:ext cx="1035698" cy="96105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B949B32-E90F-4BE2-890B-3C852D389ED6}"/>
              </a:ext>
            </a:extLst>
          </p:cNvPr>
          <p:cNvSpPr/>
          <p:nvPr/>
        </p:nvSpPr>
        <p:spPr>
          <a:xfrm>
            <a:off x="6627845" y="4108580"/>
            <a:ext cx="1004596" cy="96105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D06B60A-E6D7-4CDF-B5B0-94D1D5DC0E0D}"/>
              </a:ext>
            </a:extLst>
          </p:cNvPr>
          <p:cNvSpPr/>
          <p:nvPr/>
        </p:nvSpPr>
        <p:spPr>
          <a:xfrm>
            <a:off x="6648229" y="5225678"/>
            <a:ext cx="1035698" cy="96105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A8622A2-EB3F-47B2-9FD8-1F4C967244A0}"/>
              </a:ext>
            </a:extLst>
          </p:cNvPr>
          <p:cNvSpPr/>
          <p:nvPr/>
        </p:nvSpPr>
        <p:spPr>
          <a:xfrm>
            <a:off x="7975786" y="4668952"/>
            <a:ext cx="1035698" cy="96105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1DA255D-7186-408A-85BF-E2FA0F1E17E0}"/>
              </a:ext>
            </a:extLst>
          </p:cNvPr>
          <p:cNvSpPr/>
          <p:nvPr/>
        </p:nvSpPr>
        <p:spPr>
          <a:xfrm>
            <a:off x="3363055" y="5373190"/>
            <a:ext cx="1035698" cy="96105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406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sandy beach next to a body of water&#10;&#10;Description automatically generated">
            <a:extLst>
              <a:ext uri="{FF2B5EF4-FFF2-40B4-BE49-F238E27FC236}">
                <a16:creationId xmlns:a16="http://schemas.microsoft.com/office/drawing/2014/main" id="{997B2A8C-6537-4820-9928-16E69B67C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543" y="1492981"/>
            <a:ext cx="6210913" cy="3872038"/>
          </a:xfrm>
          <a:prstGeom prst="rect">
            <a:avLst/>
          </a:prstGeom>
        </p:spPr>
      </p:pic>
      <p:pic>
        <p:nvPicPr>
          <p:cNvPr id="6" name="Picture 5" descr="A picture containing object&#10;&#10;Description automatically generated">
            <a:extLst>
              <a:ext uri="{FF2B5EF4-FFF2-40B4-BE49-F238E27FC236}">
                <a16:creationId xmlns:a16="http://schemas.microsoft.com/office/drawing/2014/main" id="{059BE55D-B86A-4D9E-96E7-B94902C320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028473">
            <a:off x="6063596" y="2081718"/>
            <a:ext cx="1465614" cy="1440424"/>
          </a:xfrm>
          <a:prstGeom prst="rect">
            <a:avLst/>
          </a:prstGeom>
        </p:spPr>
      </p:pic>
      <p:cxnSp>
        <p:nvCxnSpPr>
          <p:cNvPr id="8" name="Straight Arrow Connector 7">
            <a:extLst>
              <a:ext uri="{FF2B5EF4-FFF2-40B4-BE49-F238E27FC236}">
                <a16:creationId xmlns:a16="http://schemas.microsoft.com/office/drawing/2014/main" id="{A91ED1E6-E275-458B-9BF1-EA679D41C954}"/>
              </a:ext>
            </a:extLst>
          </p:cNvPr>
          <p:cNvCxnSpPr/>
          <p:nvPr/>
        </p:nvCxnSpPr>
        <p:spPr>
          <a:xfrm flipV="1">
            <a:off x="6867728" y="1196502"/>
            <a:ext cx="350195" cy="105058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picture containing object&#10;&#10;Description automatically generated">
            <a:extLst>
              <a:ext uri="{FF2B5EF4-FFF2-40B4-BE49-F238E27FC236}">
                <a16:creationId xmlns:a16="http://schemas.microsoft.com/office/drawing/2014/main" id="{3EDFA6B4-5B71-47A5-AFBA-6F797BBB81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41844">
            <a:off x="4203801" y="2574214"/>
            <a:ext cx="1465614" cy="1440424"/>
          </a:xfrm>
          <a:prstGeom prst="rect">
            <a:avLst/>
          </a:prstGeom>
        </p:spPr>
      </p:pic>
      <p:cxnSp>
        <p:nvCxnSpPr>
          <p:cNvPr id="10" name="Straight Arrow Connector 9">
            <a:extLst>
              <a:ext uri="{FF2B5EF4-FFF2-40B4-BE49-F238E27FC236}">
                <a16:creationId xmlns:a16="http://schemas.microsoft.com/office/drawing/2014/main" id="{8E524D85-A2A2-4C79-8518-A064A0877A77}"/>
              </a:ext>
            </a:extLst>
          </p:cNvPr>
          <p:cNvCxnSpPr>
            <a:cxnSpLocks/>
          </p:cNvCxnSpPr>
          <p:nvPr/>
        </p:nvCxnSpPr>
        <p:spPr>
          <a:xfrm flipH="1" flipV="1">
            <a:off x="4936608" y="1099226"/>
            <a:ext cx="180801" cy="144434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picture containing object&#10;&#10;Description automatically generated">
            <a:extLst>
              <a:ext uri="{FF2B5EF4-FFF2-40B4-BE49-F238E27FC236}">
                <a16:creationId xmlns:a16="http://schemas.microsoft.com/office/drawing/2014/main" id="{E0489CDB-FEF5-40C5-B497-13121FF52C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41844">
            <a:off x="6485116" y="3496912"/>
            <a:ext cx="1465614" cy="1440424"/>
          </a:xfrm>
          <a:prstGeom prst="rect">
            <a:avLst/>
          </a:prstGeom>
        </p:spPr>
      </p:pic>
      <p:cxnSp>
        <p:nvCxnSpPr>
          <p:cNvPr id="13" name="Straight Arrow Connector 12">
            <a:extLst>
              <a:ext uri="{FF2B5EF4-FFF2-40B4-BE49-F238E27FC236}">
                <a16:creationId xmlns:a16="http://schemas.microsoft.com/office/drawing/2014/main" id="{C517F443-15C8-4A18-B973-808A38BEBD90}"/>
              </a:ext>
            </a:extLst>
          </p:cNvPr>
          <p:cNvCxnSpPr>
            <a:cxnSpLocks/>
          </p:cNvCxnSpPr>
          <p:nvPr/>
        </p:nvCxnSpPr>
        <p:spPr>
          <a:xfrm>
            <a:off x="7422204" y="4357992"/>
            <a:ext cx="1034630" cy="23454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object&#10;&#10;Description automatically generated">
            <a:extLst>
              <a:ext uri="{FF2B5EF4-FFF2-40B4-BE49-F238E27FC236}">
                <a16:creationId xmlns:a16="http://schemas.microsoft.com/office/drawing/2014/main" id="{8DF651AE-D026-43FD-B6DB-9B17C2917C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41844">
            <a:off x="1682452" y="4159640"/>
            <a:ext cx="1465614" cy="1440424"/>
          </a:xfrm>
          <a:prstGeom prst="rect">
            <a:avLst/>
          </a:prstGeom>
        </p:spPr>
      </p:pic>
      <p:cxnSp>
        <p:nvCxnSpPr>
          <p:cNvPr id="17" name="Straight Arrow Connector 16">
            <a:extLst>
              <a:ext uri="{FF2B5EF4-FFF2-40B4-BE49-F238E27FC236}">
                <a16:creationId xmlns:a16="http://schemas.microsoft.com/office/drawing/2014/main" id="{8914E32A-15D2-4316-94EE-90CBF3E879EC}"/>
              </a:ext>
            </a:extLst>
          </p:cNvPr>
          <p:cNvCxnSpPr>
            <a:cxnSpLocks/>
          </p:cNvCxnSpPr>
          <p:nvPr/>
        </p:nvCxnSpPr>
        <p:spPr>
          <a:xfrm>
            <a:off x="2769801" y="4937004"/>
            <a:ext cx="372233" cy="96768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cture containing object&#10;&#10;Description automatically generated">
            <a:extLst>
              <a:ext uri="{FF2B5EF4-FFF2-40B4-BE49-F238E27FC236}">
                <a16:creationId xmlns:a16="http://schemas.microsoft.com/office/drawing/2014/main" id="{D8C4EBF1-DB30-4EC8-9CD3-7D985BA4C2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028473">
            <a:off x="5050621" y="4640142"/>
            <a:ext cx="1465614" cy="1440424"/>
          </a:xfrm>
          <a:prstGeom prst="rect">
            <a:avLst/>
          </a:prstGeom>
        </p:spPr>
      </p:pic>
      <p:pic>
        <p:nvPicPr>
          <p:cNvPr id="21" name="Picture 20" descr="A picture containing object&#10;&#10;Description automatically generated">
            <a:extLst>
              <a:ext uri="{FF2B5EF4-FFF2-40B4-BE49-F238E27FC236}">
                <a16:creationId xmlns:a16="http://schemas.microsoft.com/office/drawing/2014/main" id="{77D6764B-5B64-4DC4-8C94-5AF04A4F220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028473">
            <a:off x="5218865" y="3477822"/>
            <a:ext cx="1465614" cy="1440424"/>
          </a:xfrm>
          <a:prstGeom prst="rect">
            <a:avLst/>
          </a:prstGeom>
        </p:spPr>
      </p:pic>
      <p:cxnSp>
        <p:nvCxnSpPr>
          <p:cNvPr id="22" name="Straight Arrow Connector 21">
            <a:extLst>
              <a:ext uri="{FF2B5EF4-FFF2-40B4-BE49-F238E27FC236}">
                <a16:creationId xmlns:a16="http://schemas.microsoft.com/office/drawing/2014/main" id="{0880384A-5A1E-4E07-8E9B-0A20C18627CD}"/>
              </a:ext>
            </a:extLst>
          </p:cNvPr>
          <p:cNvCxnSpPr>
            <a:cxnSpLocks/>
          </p:cNvCxnSpPr>
          <p:nvPr/>
        </p:nvCxnSpPr>
        <p:spPr>
          <a:xfrm>
            <a:off x="5397601" y="5535661"/>
            <a:ext cx="385827" cy="101169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67F5864-FF73-43F8-93E6-711313105200}"/>
              </a:ext>
            </a:extLst>
          </p:cNvPr>
          <p:cNvCxnSpPr>
            <a:cxnSpLocks/>
          </p:cNvCxnSpPr>
          <p:nvPr/>
        </p:nvCxnSpPr>
        <p:spPr>
          <a:xfrm>
            <a:off x="5806941" y="4370539"/>
            <a:ext cx="1068840" cy="141366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picture containing object&#10;&#10;Description automatically generated">
            <a:extLst>
              <a:ext uri="{FF2B5EF4-FFF2-40B4-BE49-F238E27FC236}">
                <a16:creationId xmlns:a16="http://schemas.microsoft.com/office/drawing/2014/main" id="{1D1B9352-B7DF-459D-A66A-AEBDC24592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41844">
            <a:off x="2434507" y="1892169"/>
            <a:ext cx="1465614" cy="1440424"/>
          </a:xfrm>
          <a:prstGeom prst="rect">
            <a:avLst/>
          </a:prstGeom>
        </p:spPr>
      </p:pic>
      <p:cxnSp>
        <p:nvCxnSpPr>
          <p:cNvPr id="27" name="Straight Arrow Connector 26">
            <a:extLst>
              <a:ext uri="{FF2B5EF4-FFF2-40B4-BE49-F238E27FC236}">
                <a16:creationId xmlns:a16="http://schemas.microsoft.com/office/drawing/2014/main" id="{F719F56E-ADDE-4C24-9F95-6BB3E2963290}"/>
              </a:ext>
            </a:extLst>
          </p:cNvPr>
          <p:cNvCxnSpPr>
            <a:cxnSpLocks/>
          </p:cNvCxnSpPr>
          <p:nvPr/>
        </p:nvCxnSpPr>
        <p:spPr>
          <a:xfrm flipH="1" flipV="1">
            <a:off x="2769801" y="863046"/>
            <a:ext cx="180801" cy="144434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34E9DA6-2ED8-49CD-87BB-1E65D3434AD2}"/>
              </a:ext>
            </a:extLst>
          </p:cNvPr>
          <p:cNvSpPr txBox="1"/>
          <p:nvPr/>
        </p:nvSpPr>
        <p:spPr>
          <a:xfrm>
            <a:off x="5806941" y="6449431"/>
            <a:ext cx="2600197" cy="307777"/>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Footprints on the sand</a:t>
            </a:r>
          </a:p>
        </p:txBody>
      </p:sp>
      <p:sp>
        <p:nvSpPr>
          <p:cNvPr id="29" name="TextBox 28">
            <a:extLst>
              <a:ext uri="{FF2B5EF4-FFF2-40B4-BE49-F238E27FC236}">
                <a16:creationId xmlns:a16="http://schemas.microsoft.com/office/drawing/2014/main" id="{8DBF7895-4D10-42A4-AB27-2497276093A8}"/>
              </a:ext>
            </a:extLst>
          </p:cNvPr>
          <p:cNvSpPr txBox="1"/>
          <p:nvPr/>
        </p:nvSpPr>
        <p:spPr>
          <a:xfrm>
            <a:off x="6863989" y="5630045"/>
            <a:ext cx="2280012" cy="738664"/>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A tiny dot in the distance could be a boat or a rock in the water</a:t>
            </a:r>
          </a:p>
        </p:txBody>
      </p:sp>
      <p:sp>
        <p:nvSpPr>
          <p:cNvPr id="30" name="TextBox 29">
            <a:extLst>
              <a:ext uri="{FF2B5EF4-FFF2-40B4-BE49-F238E27FC236}">
                <a16:creationId xmlns:a16="http://schemas.microsoft.com/office/drawing/2014/main" id="{7F688A91-2E74-4467-9D39-BF2D8817A863}"/>
              </a:ext>
            </a:extLst>
          </p:cNvPr>
          <p:cNvSpPr txBox="1"/>
          <p:nvPr/>
        </p:nvSpPr>
        <p:spPr>
          <a:xfrm>
            <a:off x="7721419" y="4609139"/>
            <a:ext cx="1431357" cy="954107"/>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Huts for holidaymakers seem abandoned</a:t>
            </a:r>
          </a:p>
        </p:txBody>
      </p:sp>
      <p:sp>
        <p:nvSpPr>
          <p:cNvPr id="32" name="TextBox 31">
            <a:extLst>
              <a:ext uri="{FF2B5EF4-FFF2-40B4-BE49-F238E27FC236}">
                <a16:creationId xmlns:a16="http://schemas.microsoft.com/office/drawing/2014/main" id="{0DD3C31E-2C0C-4FF6-87D5-BB37ECDD75F1}"/>
              </a:ext>
            </a:extLst>
          </p:cNvPr>
          <p:cNvSpPr txBox="1"/>
          <p:nvPr/>
        </p:nvSpPr>
        <p:spPr>
          <a:xfrm>
            <a:off x="7217923" y="542277"/>
            <a:ext cx="1555134" cy="954107"/>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Palm trees that seem to be moving in the wind</a:t>
            </a:r>
          </a:p>
        </p:txBody>
      </p:sp>
      <p:sp>
        <p:nvSpPr>
          <p:cNvPr id="33" name="TextBox 32">
            <a:extLst>
              <a:ext uri="{FF2B5EF4-FFF2-40B4-BE49-F238E27FC236}">
                <a16:creationId xmlns:a16="http://schemas.microsoft.com/office/drawing/2014/main" id="{4E43512A-C4F0-4FA9-A29F-82B8EF683919}"/>
              </a:ext>
            </a:extLst>
          </p:cNvPr>
          <p:cNvSpPr txBox="1"/>
          <p:nvPr/>
        </p:nvSpPr>
        <p:spPr>
          <a:xfrm>
            <a:off x="4965159" y="334234"/>
            <a:ext cx="1555134" cy="1169551"/>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The colours of the cloud here seem to be reflecting or hinting at the sun hidden away</a:t>
            </a:r>
          </a:p>
        </p:txBody>
      </p:sp>
      <p:sp>
        <p:nvSpPr>
          <p:cNvPr id="34" name="TextBox 33">
            <a:extLst>
              <a:ext uri="{FF2B5EF4-FFF2-40B4-BE49-F238E27FC236}">
                <a16:creationId xmlns:a16="http://schemas.microsoft.com/office/drawing/2014/main" id="{9F9A1B4E-9B8A-4236-9567-F561E8D947A3}"/>
              </a:ext>
            </a:extLst>
          </p:cNvPr>
          <p:cNvSpPr txBox="1"/>
          <p:nvPr/>
        </p:nvSpPr>
        <p:spPr>
          <a:xfrm>
            <a:off x="2846077" y="318089"/>
            <a:ext cx="1555134" cy="954107"/>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These clouds seem dark, sinister, almost shaped like razors</a:t>
            </a:r>
          </a:p>
        </p:txBody>
      </p:sp>
      <p:sp>
        <p:nvSpPr>
          <p:cNvPr id="35" name="TextBox 34">
            <a:extLst>
              <a:ext uri="{FF2B5EF4-FFF2-40B4-BE49-F238E27FC236}">
                <a16:creationId xmlns:a16="http://schemas.microsoft.com/office/drawing/2014/main" id="{72F27194-8994-4FAD-83B8-422F1DBD4250}"/>
              </a:ext>
            </a:extLst>
          </p:cNvPr>
          <p:cNvSpPr txBox="1"/>
          <p:nvPr/>
        </p:nvSpPr>
        <p:spPr>
          <a:xfrm>
            <a:off x="2191266" y="5805288"/>
            <a:ext cx="1555134" cy="954107"/>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The sea looks relatively calm at the moment, but could this change?</a:t>
            </a:r>
          </a:p>
        </p:txBody>
      </p:sp>
      <p:pic>
        <p:nvPicPr>
          <p:cNvPr id="36" name="Picture 35" descr="A picture containing object&#10;&#10;Description automatically generated">
            <a:extLst>
              <a:ext uri="{FF2B5EF4-FFF2-40B4-BE49-F238E27FC236}">
                <a16:creationId xmlns:a16="http://schemas.microsoft.com/office/drawing/2014/main" id="{93B2E89D-0CAB-4F52-8D52-6D6970AB27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741844">
            <a:off x="5677126" y="3542988"/>
            <a:ext cx="1465614" cy="1440424"/>
          </a:xfrm>
          <a:prstGeom prst="rect">
            <a:avLst/>
          </a:prstGeom>
        </p:spPr>
      </p:pic>
      <p:cxnSp>
        <p:nvCxnSpPr>
          <p:cNvPr id="37" name="Straight Arrow Connector 36">
            <a:extLst>
              <a:ext uri="{FF2B5EF4-FFF2-40B4-BE49-F238E27FC236}">
                <a16:creationId xmlns:a16="http://schemas.microsoft.com/office/drawing/2014/main" id="{3E9D9B54-D9B0-4805-B860-33F5E405DD95}"/>
              </a:ext>
            </a:extLst>
          </p:cNvPr>
          <p:cNvCxnSpPr>
            <a:cxnSpLocks/>
          </p:cNvCxnSpPr>
          <p:nvPr/>
        </p:nvCxnSpPr>
        <p:spPr>
          <a:xfrm flipV="1">
            <a:off x="6707537" y="2820531"/>
            <a:ext cx="1147216" cy="72807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0387E7F-7D0D-4B39-B84C-E75F3174B1D4}"/>
              </a:ext>
            </a:extLst>
          </p:cNvPr>
          <p:cNvSpPr txBox="1"/>
          <p:nvPr/>
        </p:nvSpPr>
        <p:spPr>
          <a:xfrm>
            <a:off x="7712643" y="1898739"/>
            <a:ext cx="1431357" cy="1169551"/>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sz="1400" dirty="0"/>
              <a:t>Is that someone standing on the beach? They appear to be totally alone.</a:t>
            </a:r>
          </a:p>
        </p:txBody>
      </p:sp>
    </p:spTree>
    <p:extLst>
      <p:ext uri="{BB962C8B-B14F-4D97-AF65-F5344CB8AC3E}">
        <p14:creationId xmlns:p14="http://schemas.microsoft.com/office/powerpoint/2010/main" val="645770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descr="A sandy beach next to a body of water&#10;&#10;Description automatically generated">
            <a:extLst>
              <a:ext uri="{FF2B5EF4-FFF2-40B4-BE49-F238E27FC236}">
                <a16:creationId xmlns:a16="http://schemas.microsoft.com/office/drawing/2014/main" id="{53811865-8E9B-4DF0-BF4B-ED45A051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6436">
            <a:off x="3495672" y="2926185"/>
            <a:ext cx="5541344" cy="3454614"/>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7C3E164-B94B-4DC6-BF4E-8186B16058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57796" y="948657"/>
            <a:ext cx="1326871" cy="1602260"/>
          </a:xfrm>
          <a:prstGeom prst="rect">
            <a:avLst/>
          </a:prstGeom>
        </p:spPr>
      </p:pic>
      <p:pic>
        <p:nvPicPr>
          <p:cNvPr id="11" name="Picture 10">
            <a:extLst>
              <a:ext uri="{FF2B5EF4-FFF2-40B4-BE49-F238E27FC236}">
                <a16:creationId xmlns:a16="http://schemas.microsoft.com/office/drawing/2014/main" id="{521A9096-387B-4238-BC2A-EC80A4F115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01654" y="577168"/>
            <a:ext cx="2772383" cy="1871359"/>
          </a:xfrm>
          <a:prstGeom prst="rect">
            <a:avLst/>
          </a:prstGeom>
        </p:spPr>
      </p:pic>
      <p:sp>
        <p:nvSpPr>
          <p:cNvPr id="12" name="TextBox 11">
            <a:extLst>
              <a:ext uri="{FF2B5EF4-FFF2-40B4-BE49-F238E27FC236}">
                <a16:creationId xmlns:a16="http://schemas.microsoft.com/office/drawing/2014/main" id="{3FA42377-3574-41E6-81ED-11C18C8D1F2A}"/>
              </a:ext>
            </a:extLst>
          </p:cNvPr>
          <p:cNvSpPr txBox="1"/>
          <p:nvPr/>
        </p:nvSpPr>
        <p:spPr>
          <a:xfrm>
            <a:off x="118610" y="3740672"/>
            <a:ext cx="5303962" cy="1477328"/>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b="1" dirty="0"/>
              <a:t>Step 3: Think about the </a:t>
            </a:r>
            <a:r>
              <a:rPr lang="en-GB" b="1" dirty="0">
                <a:highlight>
                  <a:srgbClr val="00FF00"/>
                </a:highlight>
              </a:rPr>
              <a:t>tone</a:t>
            </a:r>
            <a:r>
              <a:rPr lang="en-GB" b="1" dirty="0"/>
              <a:t> or sound of writing you want to create</a:t>
            </a:r>
            <a:endParaRPr lang="en-GB" dirty="0"/>
          </a:p>
          <a:p>
            <a:r>
              <a:rPr lang="en-GB" dirty="0"/>
              <a:t>Is this going to be a happy holiday? Is this going to be a terrible experience? Will it start off fantastic but end miserably? </a:t>
            </a:r>
          </a:p>
        </p:txBody>
      </p:sp>
      <p:sp>
        <p:nvSpPr>
          <p:cNvPr id="13" name="TextBox 12">
            <a:extLst>
              <a:ext uri="{FF2B5EF4-FFF2-40B4-BE49-F238E27FC236}">
                <a16:creationId xmlns:a16="http://schemas.microsoft.com/office/drawing/2014/main" id="{E4DF1E10-1F8A-4550-9561-CB03F8196652}"/>
              </a:ext>
            </a:extLst>
          </p:cNvPr>
          <p:cNvSpPr txBox="1"/>
          <p:nvPr/>
        </p:nvSpPr>
        <p:spPr>
          <a:xfrm>
            <a:off x="118610" y="5337261"/>
            <a:ext cx="5303962" cy="1169551"/>
          </a:xfrm>
          <a:prstGeom prst="rect">
            <a:avLst/>
          </a:prstGeom>
          <a:solidFill>
            <a:schemeClr val="bg1"/>
          </a:solidFill>
          <a:ln w="38100">
            <a:solidFill>
              <a:srgbClr val="92D050"/>
            </a:solidFill>
          </a:ln>
          <a:effectLst>
            <a:outerShdw blurRad="50800" dist="38100" dir="2700000" algn="tl" rotWithShape="0">
              <a:prstClr val="black">
                <a:alpha val="40000"/>
              </a:prstClr>
            </a:outerShdw>
          </a:effectLst>
        </p:spPr>
        <p:txBody>
          <a:bodyPr wrap="square" rtlCol="0">
            <a:spAutoFit/>
          </a:bodyPr>
          <a:lstStyle/>
          <a:p>
            <a:r>
              <a:rPr lang="en-GB" sz="1400" dirty="0"/>
              <a:t>If you look at the original picture the colours seem to suggest a mixture of a calm and relaxing holiday (palm trees, huts, beautiful sands), but the clouds and the hidden sun suggest a storm is on the way, so there is an undercurrent of tension. A combination of these two tones would make for a brilliant description!</a:t>
            </a:r>
          </a:p>
        </p:txBody>
      </p:sp>
      <p:pic>
        <p:nvPicPr>
          <p:cNvPr id="16" name="Picture 15" descr="A close up of a sign&#10;&#10;Description automatically generated">
            <a:extLst>
              <a:ext uri="{FF2B5EF4-FFF2-40B4-BE49-F238E27FC236}">
                <a16:creationId xmlns:a16="http://schemas.microsoft.com/office/drawing/2014/main" id="{B4614263-C3E5-42DA-81F4-59912FFBCAF0}"/>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09348" y="5577990"/>
            <a:ext cx="1156996" cy="822552"/>
          </a:xfrm>
          <a:prstGeom prst="rect">
            <a:avLst/>
          </a:prstGeom>
        </p:spPr>
      </p:pic>
    </p:spTree>
    <p:extLst>
      <p:ext uri="{BB962C8B-B14F-4D97-AF65-F5344CB8AC3E}">
        <p14:creationId xmlns:p14="http://schemas.microsoft.com/office/powerpoint/2010/main" val="1372650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1C57F3-242E-4E4D-80A0-CDB323B9101B}"/>
              </a:ext>
            </a:extLst>
          </p:cNvPr>
          <p:cNvSpPr/>
          <p:nvPr/>
        </p:nvSpPr>
        <p:spPr>
          <a:xfrm>
            <a:off x="3220159" y="358589"/>
            <a:ext cx="2539308" cy="950383"/>
          </a:xfrm>
          <a:prstGeom prst="roundRect">
            <a:avLst/>
          </a:prstGeom>
          <a:solidFill>
            <a:srgbClr val="E2FA8A"/>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Font typeface="Arial" panose="020B0604020202020204" pitchFamily="34" charset="0"/>
              <a:buChar char="•"/>
            </a:pPr>
            <a:r>
              <a:rPr lang="en-GB" sz="800" i="1" dirty="0">
                <a:solidFill>
                  <a:schemeClr val="tx1"/>
                </a:solidFill>
              </a:rPr>
              <a:t>Really impressive vocabulary choices chosen for effect</a:t>
            </a:r>
          </a:p>
          <a:p>
            <a:pPr marL="180975" indent="-180975">
              <a:buFont typeface="Arial" panose="020B0604020202020204" pitchFamily="34" charset="0"/>
              <a:buChar char="•"/>
            </a:pPr>
            <a:r>
              <a:rPr lang="en-GB" sz="800" i="1" dirty="0">
                <a:solidFill>
                  <a:schemeClr val="tx1"/>
                </a:solidFill>
              </a:rPr>
              <a:t>The choice of vocabulary makes the writing interesting and engaging for the reader.</a:t>
            </a:r>
          </a:p>
          <a:p>
            <a:pPr algn="ctr"/>
            <a:endParaRPr lang="en-GB" sz="800" dirty="0">
              <a:solidFill>
                <a:schemeClr val="tx1"/>
              </a:solidFill>
            </a:endParaRPr>
          </a:p>
        </p:txBody>
      </p:sp>
      <p:sp>
        <p:nvSpPr>
          <p:cNvPr id="5" name="Rectangle: Rounded Corners 4">
            <a:extLst>
              <a:ext uri="{FF2B5EF4-FFF2-40B4-BE49-F238E27FC236}">
                <a16:creationId xmlns:a16="http://schemas.microsoft.com/office/drawing/2014/main" id="{EEBB174A-E923-4F1C-8090-2906ABF172AA}"/>
              </a:ext>
            </a:extLst>
          </p:cNvPr>
          <p:cNvSpPr/>
          <p:nvPr/>
        </p:nvSpPr>
        <p:spPr>
          <a:xfrm>
            <a:off x="3220159" y="5570376"/>
            <a:ext cx="2539308" cy="1252573"/>
          </a:xfrm>
          <a:prstGeom prst="roundRect">
            <a:avLst/>
          </a:prstGeom>
          <a:solidFill>
            <a:srgbClr val="81E052"/>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00" i="1" dirty="0">
                <a:solidFill>
                  <a:schemeClr val="tx1"/>
                </a:solidFill>
              </a:rPr>
              <a:t>The tone (sound of writing) is confident and changes dependent on the point being made.</a:t>
            </a:r>
          </a:p>
          <a:p>
            <a:pPr marL="171450" indent="-171450">
              <a:buFont typeface="Arial" panose="020B0604020202020204" pitchFamily="34" charset="0"/>
              <a:buChar char="•"/>
            </a:pPr>
            <a:r>
              <a:rPr lang="en-GB" sz="1000" i="1" dirty="0">
                <a:solidFill>
                  <a:schemeClr val="tx1"/>
                </a:solidFill>
              </a:rPr>
              <a:t>The writing is appropriately formal or informal (register).</a:t>
            </a:r>
          </a:p>
          <a:p>
            <a:pPr marL="171450" indent="-171450">
              <a:buFont typeface="Arial" panose="020B0604020202020204" pitchFamily="34" charset="0"/>
              <a:buChar char="•"/>
            </a:pPr>
            <a:r>
              <a:rPr lang="en-GB" sz="1000" i="1" dirty="0">
                <a:solidFill>
                  <a:schemeClr val="tx1"/>
                </a:solidFill>
              </a:rPr>
              <a:t>The pace (speed) of the writing changes depending on the point being made.</a:t>
            </a:r>
          </a:p>
        </p:txBody>
      </p:sp>
      <p:sp>
        <p:nvSpPr>
          <p:cNvPr id="6" name="Rectangle: Rounded Corners 5">
            <a:extLst>
              <a:ext uri="{FF2B5EF4-FFF2-40B4-BE49-F238E27FC236}">
                <a16:creationId xmlns:a16="http://schemas.microsoft.com/office/drawing/2014/main" id="{66DC1D6A-E830-4056-B49B-E9356883D1F2}"/>
              </a:ext>
            </a:extLst>
          </p:cNvPr>
          <p:cNvSpPr/>
          <p:nvPr/>
        </p:nvSpPr>
        <p:spPr>
          <a:xfrm>
            <a:off x="289240" y="3536722"/>
            <a:ext cx="1716841" cy="2229596"/>
          </a:xfrm>
          <a:prstGeom prst="roundRect">
            <a:avLst/>
          </a:prstGeom>
          <a:solidFill>
            <a:schemeClr val="accent4">
              <a:lumMod val="20000"/>
              <a:lumOff val="8000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00" i="1" dirty="0">
                <a:solidFill>
                  <a:schemeClr val="tx1"/>
                </a:solidFill>
              </a:rPr>
              <a:t>Your ideas clear and makes sense to the reader.</a:t>
            </a:r>
          </a:p>
          <a:p>
            <a:pPr marL="171450" indent="-171450">
              <a:buFont typeface="Arial" panose="020B0604020202020204" pitchFamily="34" charset="0"/>
              <a:buChar char="•"/>
            </a:pPr>
            <a:r>
              <a:rPr lang="en-GB" sz="1000" i="1" dirty="0">
                <a:solidFill>
                  <a:schemeClr val="tx1"/>
                </a:solidFill>
              </a:rPr>
              <a:t>You sound confident in the way you write</a:t>
            </a:r>
          </a:p>
          <a:p>
            <a:pPr marL="171450" indent="-171450">
              <a:buFont typeface="Arial" panose="020B0604020202020204" pitchFamily="34" charset="0"/>
              <a:buChar char="•"/>
            </a:pPr>
            <a:r>
              <a:rPr lang="en-GB" sz="1000" i="1" dirty="0">
                <a:solidFill>
                  <a:schemeClr val="tx1"/>
                </a:solidFill>
              </a:rPr>
              <a:t>The writing is engaging and genuinely interesting for the reader.</a:t>
            </a:r>
          </a:p>
          <a:p>
            <a:pPr marL="171450" indent="-171450">
              <a:buFont typeface="Arial" panose="020B0604020202020204" pitchFamily="34" charset="0"/>
              <a:buChar char="•"/>
            </a:pPr>
            <a:r>
              <a:rPr lang="en-GB" sz="1000" i="1" dirty="0">
                <a:solidFill>
                  <a:schemeClr val="tx1"/>
                </a:solidFill>
              </a:rPr>
              <a:t>The writing has a distinctive voice that flows and feels natural not robotic.</a:t>
            </a:r>
          </a:p>
          <a:p>
            <a:pPr algn="ctr"/>
            <a:endParaRPr lang="en-GB" sz="500" dirty="0">
              <a:solidFill>
                <a:schemeClr val="tx1"/>
              </a:solidFill>
            </a:endParaRPr>
          </a:p>
        </p:txBody>
      </p:sp>
      <p:sp>
        <p:nvSpPr>
          <p:cNvPr id="7" name="TextBox 6">
            <a:extLst>
              <a:ext uri="{FF2B5EF4-FFF2-40B4-BE49-F238E27FC236}">
                <a16:creationId xmlns:a16="http://schemas.microsoft.com/office/drawing/2014/main" id="{A8E79481-D2F4-42F7-B43A-DF69ED8ADC46}"/>
              </a:ext>
            </a:extLst>
          </p:cNvPr>
          <p:cNvSpPr txBox="1"/>
          <p:nvPr/>
        </p:nvSpPr>
        <p:spPr>
          <a:xfrm>
            <a:off x="652175" y="3407813"/>
            <a:ext cx="996655"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Communication</a:t>
            </a:r>
          </a:p>
        </p:txBody>
      </p:sp>
      <p:sp>
        <p:nvSpPr>
          <p:cNvPr id="8" name="TextBox 7">
            <a:extLst>
              <a:ext uri="{FF2B5EF4-FFF2-40B4-BE49-F238E27FC236}">
                <a16:creationId xmlns:a16="http://schemas.microsoft.com/office/drawing/2014/main" id="{CB046D30-1EE6-4A13-AF06-0697440639A5}"/>
              </a:ext>
            </a:extLst>
          </p:cNvPr>
          <p:cNvSpPr txBox="1"/>
          <p:nvPr/>
        </p:nvSpPr>
        <p:spPr>
          <a:xfrm>
            <a:off x="4596522" y="5462654"/>
            <a:ext cx="996655"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Tone, style, register</a:t>
            </a:r>
          </a:p>
        </p:txBody>
      </p:sp>
      <p:sp>
        <p:nvSpPr>
          <p:cNvPr id="9" name="TextBox 8">
            <a:extLst>
              <a:ext uri="{FF2B5EF4-FFF2-40B4-BE49-F238E27FC236}">
                <a16:creationId xmlns:a16="http://schemas.microsoft.com/office/drawing/2014/main" id="{53767346-761F-4D99-8378-7EA85BD39013}"/>
              </a:ext>
            </a:extLst>
          </p:cNvPr>
          <p:cNvSpPr txBox="1"/>
          <p:nvPr/>
        </p:nvSpPr>
        <p:spPr>
          <a:xfrm>
            <a:off x="4596521" y="250867"/>
            <a:ext cx="996656"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Vocabulary</a:t>
            </a:r>
          </a:p>
        </p:txBody>
      </p:sp>
      <p:sp>
        <p:nvSpPr>
          <p:cNvPr id="10" name="Rectangle: Rounded Corners 9">
            <a:extLst>
              <a:ext uri="{FF2B5EF4-FFF2-40B4-BE49-F238E27FC236}">
                <a16:creationId xmlns:a16="http://schemas.microsoft.com/office/drawing/2014/main" id="{1AA3D2D7-6956-4ECA-B58D-DA3DF470597D}"/>
              </a:ext>
            </a:extLst>
          </p:cNvPr>
          <p:cNvSpPr/>
          <p:nvPr/>
        </p:nvSpPr>
        <p:spPr>
          <a:xfrm>
            <a:off x="7234475" y="3566809"/>
            <a:ext cx="1716841" cy="2003567"/>
          </a:xfrm>
          <a:prstGeom prst="roundRect">
            <a:avLst/>
          </a:prstGeom>
          <a:solidFill>
            <a:srgbClr val="A8B8E6"/>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buFont typeface="Arial" panose="020B0604020202020204" pitchFamily="34" charset="0"/>
              <a:buChar char="•"/>
            </a:pPr>
            <a:r>
              <a:rPr lang="en-GB" sz="900" i="1" dirty="0">
                <a:solidFill>
                  <a:schemeClr val="tx1"/>
                </a:solidFill>
              </a:rPr>
              <a:t>Paragraphs are linked together and in an order that engages the reader and makes their argument easy to follow.</a:t>
            </a:r>
          </a:p>
          <a:p>
            <a:pPr marL="180975" indent="-180975">
              <a:buFont typeface="Arial" panose="020B0604020202020204" pitchFamily="34" charset="0"/>
              <a:buChar char="•"/>
            </a:pPr>
            <a:r>
              <a:rPr lang="en-GB" sz="900" i="1" dirty="0">
                <a:solidFill>
                  <a:schemeClr val="tx1"/>
                </a:solidFill>
              </a:rPr>
              <a:t>Paragraphs allow the structure of the piece to come through to the reader easily.</a:t>
            </a:r>
          </a:p>
        </p:txBody>
      </p:sp>
      <p:sp>
        <p:nvSpPr>
          <p:cNvPr id="11" name="Rectangle: Rounded Corners 10">
            <a:extLst>
              <a:ext uri="{FF2B5EF4-FFF2-40B4-BE49-F238E27FC236}">
                <a16:creationId xmlns:a16="http://schemas.microsoft.com/office/drawing/2014/main" id="{798FCD45-0921-453D-A245-9F018EBFF636}"/>
              </a:ext>
            </a:extLst>
          </p:cNvPr>
          <p:cNvSpPr/>
          <p:nvPr/>
        </p:nvSpPr>
        <p:spPr>
          <a:xfrm>
            <a:off x="289242" y="1440642"/>
            <a:ext cx="1716840" cy="1619799"/>
          </a:xfrm>
          <a:prstGeom prst="roundRect">
            <a:avLst/>
          </a:prstGeom>
          <a:solidFill>
            <a:schemeClr val="accent4">
              <a:lumMod val="20000"/>
              <a:lumOff val="8000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900" i="1" dirty="0">
                <a:solidFill>
                  <a:schemeClr val="tx1"/>
                </a:solidFill>
              </a:rPr>
              <a:t>Complex, detailed ideas with specific examples used to develop them and make them relevant for the reader.</a:t>
            </a:r>
          </a:p>
          <a:p>
            <a:pPr marL="171450" indent="-171450">
              <a:buFont typeface="Arial" panose="020B0604020202020204" pitchFamily="34" charset="0"/>
              <a:buChar char="•"/>
            </a:pPr>
            <a:r>
              <a:rPr lang="en-GB" sz="900" i="1" dirty="0">
                <a:solidFill>
                  <a:schemeClr val="tx1"/>
                </a:solidFill>
              </a:rPr>
              <a:t>Wide-ranging ideas that cover multiple areas within an idea and avoids repetition.</a:t>
            </a:r>
          </a:p>
          <a:p>
            <a:pPr algn="ctr"/>
            <a:endParaRPr lang="en-GB" sz="900" dirty="0">
              <a:solidFill>
                <a:schemeClr val="tx1"/>
              </a:solidFill>
            </a:endParaRPr>
          </a:p>
        </p:txBody>
      </p:sp>
      <p:sp>
        <p:nvSpPr>
          <p:cNvPr id="12" name="Rectangle: Rounded Corners 11">
            <a:extLst>
              <a:ext uri="{FF2B5EF4-FFF2-40B4-BE49-F238E27FC236}">
                <a16:creationId xmlns:a16="http://schemas.microsoft.com/office/drawing/2014/main" id="{F7FEF74A-F753-409F-ADB0-4B18A4666B50}"/>
              </a:ext>
            </a:extLst>
          </p:cNvPr>
          <p:cNvSpPr/>
          <p:nvPr/>
        </p:nvSpPr>
        <p:spPr>
          <a:xfrm>
            <a:off x="7234475" y="1403203"/>
            <a:ext cx="1780710" cy="1887988"/>
          </a:xfrm>
          <a:prstGeom prst="roundRect">
            <a:avLst/>
          </a:prstGeom>
          <a:solidFill>
            <a:srgbClr val="F89EED"/>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800" i="1" dirty="0">
                <a:solidFill>
                  <a:schemeClr val="tx1"/>
                </a:solidFill>
              </a:rPr>
              <a:t>Flows from one idea or argument to the next</a:t>
            </a:r>
          </a:p>
          <a:p>
            <a:pPr marL="171450" indent="-171450">
              <a:buFont typeface="Arial" panose="020B0604020202020204" pitchFamily="34" charset="0"/>
              <a:buChar char="•"/>
            </a:pPr>
            <a:r>
              <a:rPr lang="en-GB" sz="800" i="1" dirty="0">
                <a:solidFill>
                  <a:schemeClr val="tx1"/>
                </a:solidFill>
              </a:rPr>
              <a:t>Engaging opening to the writing.</a:t>
            </a:r>
          </a:p>
          <a:p>
            <a:pPr marL="171450" indent="-171450">
              <a:buFont typeface="Arial" panose="020B0604020202020204" pitchFamily="34" charset="0"/>
              <a:buChar char="•"/>
            </a:pPr>
            <a:r>
              <a:rPr lang="en-GB" sz="800" i="1" dirty="0">
                <a:solidFill>
                  <a:schemeClr val="tx1"/>
                </a:solidFill>
              </a:rPr>
              <a:t>Powerful finish to the writing.</a:t>
            </a:r>
          </a:p>
          <a:p>
            <a:pPr marL="171450" indent="-171450">
              <a:buFont typeface="Arial" panose="020B0604020202020204" pitchFamily="34" charset="0"/>
              <a:buChar char="•"/>
            </a:pPr>
            <a:r>
              <a:rPr lang="en-GB" sz="800" i="1" dirty="0">
                <a:solidFill>
                  <a:schemeClr val="tx1"/>
                </a:solidFill>
              </a:rPr>
              <a:t>A carefully chosen and crafted order of ideas including within paragraphs and sentences.</a:t>
            </a:r>
          </a:p>
          <a:p>
            <a:pPr marL="171450" indent="-171450">
              <a:buFont typeface="Arial" panose="020B0604020202020204" pitchFamily="34" charset="0"/>
              <a:buChar char="•"/>
            </a:pPr>
            <a:r>
              <a:rPr lang="en-GB" sz="800" i="1" dirty="0">
                <a:solidFill>
                  <a:schemeClr val="tx1"/>
                </a:solidFill>
              </a:rPr>
              <a:t>Use of discourse markers/connectives to link complex ideas.</a:t>
            </a:r>
          </a:p>
          <a:p>
            <a:pPr algn="ctr"/>
            <a:endParaRPr lang="en-GB" sz="800" dirty="0">
              <a:solidFill>
                <a:schemeClr val="tx1"/>
              </a:solidFill>
            </a:endParaRPr>
          </a:p>
        </p:txBody>
      </p:sp>
      <p:sp>
        <p:nvSpPr>
          <p:cNvPr id="13" name="TextBox 12">
            <a:extLst>
              <a:ext uri="{FF2B5EF4-FFF2-40B4-BE49-F238E27FC236}">
                <a16:creationId xmlns:a16="http://schemas.microsoft.com/office/drawing/2014/main" id="{1A477745-C7E3-4D7A-B8A1-6557C2AA22C5}"/>
              </a:ext>
            </a:extLst>
          </p:cNvPr>
          <p:cNvSpPr txBox="1"/>
          <p:nvPr/>
        </p:nvSpPr>
        <p:spPr>
          <a:xfrm>
            <a:off x="7885169" y="1314122"/>
            <a:ext cx="996655" cy="230832"/>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900" dirty="0"/>
              <a:t>Structure</a:t>
            </a:r>
          </a:p>
        </p:txBody>
      </p:sp>
      <p:sp>
        <p:nvSpPr>
          <p:cNvPr id="14" name="TextBox 13">
            <a:extLst>
              <a:ext uri="{FF2B5EF4-FFF2-40B4-BE49-F238E27FC236}">
                <a16:creationId xmlns:a16="http://schemas.microsoft.com/office/drawing/2014/main" id="{80A9D855-9ADE-4F6D-A7F2-493DE5044987}"/>
              </a:ext>
            </a:extLst>
          </p:cNvPr>
          <p:cNvSpPr txBox="1"/>
          <p:nvPr/>
        </p:nvSpPr>
        <p:spPr>
          <a:xfrm>
            <a:off x="695281" y="1279059"/>
            <a:ext cx="996411"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Ideas</a:t>
            </a:r>
          </a:p>
        </p:txBody>
      </p:sp>
      <p:sp>
        <p:nvSpPr>
          <p:cNvPr id="15" name="TextBox 14">
            <a:extLst>
              <a:ext uri="{FF2B5EF4-FFF2-40B4-BE49-F238E27FC236}">
                <a16:creationId xmlns:a16="http://schemas.microsoft.com/office/drawing/2014/main" id="{82D8D899-A649-45E2-946C-EDD4BAB75464}"/>
              </a:ext>
            </a:extLst>
          </p:cNvPr>
          <p:cNvSpPr txBox="1"/>
          <p:nvPr/>
        </p:nvSpPr>
        <p:spPr>
          <a:xfrm>
            <a:off x="7802683" y="3429000"/>
            <a:ext cx="996655" cy="215444"/>
          </a:xfrm>
          <a:prstGeom prst="rect">
            <a:avLst/>
          </a:prstGeom>
          <a:solidFill>
            <a:schemeClr val="accent6">
              <a:lumMod val="20000"/>
              <a:lumOff val="80000"/>
            </a:schemeClr>
          </a:solidFill>
          <a:ln w="12700">
            <a:solidFill>
              <a:srgbClr val="002060"/>
            </a:solidFill>
          </a:ln>
        </p:spPr>
        <p:txBody>
          <a:bodyPr wrap="square" rtlCol="0">
            <a:spAutoFit/>
          </a:bodyPr>
          <a:lstStyle/>
          <a:p>
            <a:pPr algn="ctr"/>
            <a:r>
              <a:rPr lang="en-GB" sz="800" dirty="0"/>
              <a:t>Paragraphs</a:t>
            </a:r>
          </a:p>
        </p:txBody>
      </p:sp>
      <p:pic>
        <p:nvPicPr>
          <p:cNvPr id="16" name="Picture 15">
            <a:extLst>
              <a:ext uri="{FF2B5EF4-FFF2-40B4-BE49-F238E27FC236}">
                <a16:creationId xmlns:a16="http://schemas.microsoft.com/office/drawing/2014/main" id="{A240525F-32BA-4E1D-9060-F1EF066EB49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50256" y="3457284"/>
            <a:ext cx="563682" cy="374320"/>
          </a:xfrm>
          <a:prstGeom prst="rect">
            <a:avLst/>
          </a:prstGeom>
        </p:spPr>
      </p:pic>
      <p:pic>
        <p:nvPicPr>
          <p:cNvPr id="17" name="Picture 16">
            <a:extLst>
              <a:ext uri="{FF2B5EF4-FFF2-40B4-BE49-F238E27FC236}">
                <a16:creationId xmlns:a16="http://schemas.microsoft.com/office/drawing/2014/main" id="{D0378865-4B38-40FB-B045-73C21BAC61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54299" y="2736042"/>
            <a:ext cx="274786" cy="303212"/>
          </a:xfrm>
          <a:prstGeom prst="rect">
            <a:avLst/>
          </a:prstGeom>
        </p:spPr>
      </p:pic>
      <p:pic>
        <p:nvPicPr>
          <p:cNvPr id="18" name="Picture 17" descr="A close up of a logo&#10;&#10;Description automatically generated">
            <a:extLst>
              <a:ext uri="{FF2B5EF4-FFF2-40B4-BE49-F238E27FC236}">
                <a16:creationId xmlns:a16="http://schemas.microsoft.com/office/drawing/2014/main" id="{C85C790F-CD9E-475D-9025-A6F6D88BF6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6923" y="5417358"/>
            <a:ext cx="429158" cy="335950"/>
          </a:xfrm>
          <a:prstGeom prst="rect">
            <a:avLst/>
          </a:prstGeom>
        </p:spPr>
      </p:pic>
      <p:sp>
        <p:nvSpPr>
          <p:cNvPr id="19" name="TextBox 18">
            <a:extLst>
              <a:ext uri="{FF2B5EF4-FFF2-40B4-BE49-F238E27FC236}">
                <a16:creationId xmlns:a16="http://schemas.microsoft.com/office/drawing/2014/main" id="{2DDF20F2-35A8-40A7-B280-01B1ACA40D04}"/>
              </a:ext>
            </a:extLst>
          </p:cNvPr>
          <p:cNvSpPr txBox="1"/>
          <p:nvPr/>
        </p:nvSpPr>
        <p:spPr>
          <a:xfrm>
            <a:off x="2195711" y="1464784"/>
            <a:ext cx="4861767" cy="3970318"/>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b="1" dirty="0"/>
              <a:t>Step 4: Planning</a:t>
            </a:r>
          </a:p>
          <a:p>
            <a:endParaRPr lang="en-GB" dirty="0"/>
          </a:p>
          <a:p>
            <a:r>
              <a:rPr lang="en-GB" dirty="0"/>
              <a:t>Every teacher will tell you to plan your answer to Section B/Question 5. Even though examiners don’t actually ‘mark’ your plans, they’ll notice them and they’ll see your plans coming through in the organisation and structure of your work.</a:t>
            </a:r>
          </a:p>
          <a:p>
            <a:endParaRPr lang="en-GB" dirty="0"/>
          </a:p>
          <a:p>
            <a:r>
              <a:rPr lang="en-GB" dirty="0"/>
              <a:t>You can plan in any way you like:</a:t>
            </a:r>
          </a:p>
          <a:p>
            <a:endParaRPr lang="en-GB" dirty="0"/>
          </a:p>
          <a:p>
            <a:pPr marL="285750" indent="-285750">
              <a:buFont typeface="Arial" panose="020B0604020202020204" pitchFamily="34" charset="0"/>
              <a:buChar char="•"/>
            </a:pPr>
            <a:r>
              <a:rPr lang="en-GB" b="1" dirty="0"/>
              <a:t>Mind maps</a:t>
            </a:r>
          </a:p>
          <a:p>
            <a:pPr marL="285750" indent="-285750">
              <a:buFont typeface="Arial" panose="020B0604020202020204" pitchFamily="34" charset="0"/>
              <a:buChar char="•"/>
            </a:pPr>
            <a:r>
              <a:rPr lang="en-GB" b="1" dirty="0"/>
              <a:t>Paragraph plans</a:t>
            </a:r>
          </a:p>
          <a:p>
            <a:pPr marL="285750" indent="-285750">
              <a:buFont typeface="Arial" panose="020B0604020202020204" pitchFamily="34" charset="0"/>
              <a:buChar char="•"/>
            </a:pPr>
            <a:r>
              <a:rPr lang="en-GB" b="1" dirty="0"/>
              <a:t>Diagrams, graphs, charts, etc</a:t>
            </a:r>
          </a:p>
          <a:p>
            <a:pPr marL="285750" indent="-285750">
              <a:buFont typeface="Arial" panose="020B0604020202020204" pitchFamily="34" charset="0"/>
              <a:buChar char="•"/>
            </a:pPr>
            <a:r>
              <a:rPr lang="en-GB" b="1" dirty="0"/>
              <a:t>Lists of ideas</a:t>
            </a:r>
          </a:p>
        </p:txBody>
      </p:sp>
      <p:sp>
        <p:nvSpPr>
          <p:cNvPr id="20" name="Arrow: Right 19">
            <a:extLst>
              <a:ext uri="{FF2B5EF4-FFF2-40B4-BE49-F238E27FC236}">
                <a16:creationId xmlns:a16="http://schemas.microsoft.com/office/drawing/2014/main" id="{57CD7879-5B86-4914-9F2E-5101569F0D59}"/>
              </a:ext>
            </a:extLst>
          </p:cNvPr>
          <p:cNvSpPr/>
          <p:nvPr/>
        </p:nvSpPr>
        <p:spPr>
          <a:xfrm>
            <a:off x="1829085" y="2118049"/>
            <a:ext cx="429158" cy="335950"/>
          </a:xfrm>
          <a:prstGeom prst="rightArrow">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C533B0D0-88B1-4986-944F-A2165E1841CE}"/>
              </a:ext>
            </a:extLst>
          </p:cNvPr>
          <p:cNvSpPr/>
          <p:nvPr/>
        </p:nvSpPr>
        <p:spPr>
          <a:xfrm>
            <a:off x="1829085" y="3847493"/>
            <a:ext cx="429158" cy="335950"/>
          </a:xfrm>
          <a:prstGeom prst="rightArrow">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7D62DB6F-CA67-4167-B307-FA9B9F974937}"/>
              </a:ext>
            </a:extLst>
          </p:cNvPr>
          <p:cNvSpPr/>
          <p:nvPr/>
        </p:nvSpPr>
        <p:spPr>
          <a:xfrm rot="5400000">
            <a:off x="4405876" y="1226506"/>
            <a:ext cx="429158" cy="335950"/>
          </a:xfrm>
          <a:prstGeom prst="rightArrow">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4FFFEB57-99E3-42E8-9AC0-15EC378618A5}"/>
              </a:ext>
            </a:extLst>
          </p:cNvPr>
          <p:cNvSpPr/>
          <p:nvPr/>
        </p:nvSpPr>
        <p:spPr>
          <a:xfrm rot="10800000">
            <a:off x="6835677" y="1735495"/>
            <a:ext cx="429158" cy="335950"/>
          </a:xfrm>
          <a:prstGeom prst="rightArrow">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B7EF5E64-0948-45E2-8BDF-8CB198EB03F1}"/>
              </a:ext>
            </a:extLst>
          </p:cNvPr>
          <p:cNvSpPr/>
          <p:nvPr/>
        </p:nvSpPr>
        <p:spPr>
          <a:xfrm rot="10800000">
            <a:off x="6925916" y="3847493"/>
            <a:ext cx="429158" cy="335950"/>
          </a:xfrm>
          <a:prstGeom prst="rightArrow">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836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3BAEEE-190F-49ED-9F49-0F0ABCAE7F96}"/>
              </a:ext>
            </a:extLst>
          </p:cNvPr>
          <p:cNvSpPr txBox="1"/>
          <p:nvPr/>
        </p:nvSpPr>
        <p:spPr>
          <a:xfrm>
            <a:off x="817123" y="2290475"/>
            <a:ext cx="7509753" cy="2893100"/>
          </a:xfrm>
          <a:prstGeom prst="rect">
            <a:avLst/>
          </a:prstGeom>
          <a:solidFill>
            <a:schemeClr val="bg1"/>
          </a:solidFill>
          <a:ln w="38100">
            <a:solidFill>
              <a:srgbClr val="92D050"/>
            </a:solidFill>
          </a:ln>
          <a:effectLst>
            <a:outerShdw blurRad="50800" dist="38100" dir="2700000" algn="tl" rotWithShape="0">
              <a:prstClr val="black">
                <a:alpha val="40000"/>
              </a:prstClr>
            </a:outerShdw>
          </a:effectLst>
        </p:spPr>
        <p:txBody>
          <a:bodyPr wrap="square" rtlCol="0">
            <a:spAutoFit/>
          </a:bodyPr>
          <a:lstStyle/>
          <a:p>
            <a:r>
              <a:rPr lang="en-GB" sz="1400" b="1" dirty="0"/>
              <a:t>Introduction: Describe how the holiday has been so far: peaceful, calm, relaxed.  </a:t>
            </a:r>
          </a:p>
          <a:p>
            <a:endParaRPr lang="en-GB" sz="1400" b="1" dirty="0"/>
          </a:p>
          <a:p>
            <a:r>
              <a:rPr lang="en-GB" sz="1400" b="1" dirty="0"/>
              <a:t>Topic 2: Zoom in on sand and footprints. Zoom in on palm trees and colours.</a:t>
            </a:r>
          </a:p>
          <a:p>
            <a:endParaRPr lang="en-GB" sz="1400" b="1" dirty="0"/>
          </a:p>
          <a:p>
            <a:r>
              <a:rPr lang="en-GB" sz="1400" b="1" dirty="0"/>
              <a:t>Topic 3: Zoom in on huts and describe memories of holiday.</a:t>
            </a:r>
          </a:p>
          <a:p>
            <a:endParaRPr lang="en-GB" sz="1400" b="1" dirty="0"/>
          </a:p>
          <a:p>
            <a:r>
              <a:rPr lang="en-GB" sz="1400" b="1" dirty="0"/>
              <a:t>Topic 4: Zoom in on person on beach – that’s me. Switch to sinister tone – zoom in on the darker clouds.</a:t>
            </a:r>
          </a:p>
          <a:p>
            <a:endParaRPr lang="en-GB" sz="1400" b="1" dirty="0"/>
          </a:p>
          <a:p>
            <a:r>
              <a:rPr lang="en-GB" sz="1400" b="1" dirty="0"/>
              <a:t>Topic 5: Zoom in on choppy waters, switch to empty huts, palm trees moving more wildly.</a:t>
            </a:r>
          </a:p>
          <a:p>
            <a:endParaRPr lang="en-GB" sz="1400" b="1" dirty="0"/>
          </a:p>
          <a:p>
            <a:r>
              <a:rPr lang="en-GB" sz="1400" b="1" dirty="0"/>
              <a:t>Topic 6/Conclusion: Zoom back to man on beach – zoom in on eyes on face. End with description of a tear on face.</a:t>
            </a:r>
          </a:p>
        </p:txBody>
      </p:sp>
      <p:pic>
        <p:nvPicPr>
          <p:cNvPr id="7" name="Picture 6" descr="A close up of a logo&#10;&#10;Description automatically generated">
            <a:extLst>
              <a:ext uri="{FF2B5EF4-FFF2-40B4-BE49-F238E27FC236}">
                <a16:creationId xmlns:a16="http://schemas.microsoft.com/office/drawing/2014/main" id="{AC9766A2-00BA-4884-804F-31EC273A4A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49290" y="2081463"/>
            <a:ext cx="1254657" cy="1222310"/>
          </a:xfrm>
          <a:prstGeom prst="rect">
            <a:avLst/>
          </a:prstGeom>
        </p:spPr>
      </p:pic>
      <p:sp>
        <p:nvSpPr>
          <p:cNvPr id="8" name="Speech Bubble: Oval 7">
            <a:extLst>
              <a:ext uri="{FF2B5EF4-FFF2-40B4-BE49-F238E27FC236}">
                <a16:creationId xmlns:a16="http://schemas.microsoft.com/office/drawing/2014/main" id="{5962CC6B-6708-4548-A7C8-834716FA1B52}"/>
              </a:ext>
            </a:extLst>
          </p:cNvPr>
          <p:cNvSpPr/>
          <p:nvPr/>
        </p:nvSpPr>
        <p:spPr>
          <a:xfrm>
            <a:off x="5530385" y="1164697"/>
            <a:ext cx="1566153" cy="812260"/>
          </a:xfrm>
          <a:prstGeom prst="wedgeEllipseCallout">
            <a:avLst>
              <a:gd name="adj1" fmla="val 69723"/>
              <a:gd name="adj2" fmla="val 75136"/>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Here’s an example plan. Master planning and you master writing!</a:t>
            </a:r>
          </a:p>
        </p:txBody>
      </p:sp>
    </p:spTree>
    <p:extLst>
      <p:ext uri="{BB962C8B-B14F-4D97-AF65-F5344CB8AC3E}">
        <p14:creationId xmlns:p14="http://schemas.microsoft.com/office/powerpoint/2010/main" val="23210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18EE7B-069C-4076-B028-932E61CB1028}"/>
              </a:ext>
            </a:extLst>
          </p:cNvPr>
          <p:cNvSpPr txBox="1"/>
          <p:nvPr/>
        </p:nvSpPr>
        <p:spPr>
          <a:xfrm>
            <a:off x="306729" y="402197"/>
            <a:ext cx="2345634" cy="707886"/>
          </a:xfrm>
          <a:prstGeom prst="rect">
            <a:avLst/>
          </a:prstGeom>
          <a:solidFill>
            <a:srgbClr val="F89EED"/>
          </a:solidFill>
          <a:ln w="12700">
            <a:solidFill>
              <a:srgbClr val="002060"/>
            </a:solidFill>
          </a:ln>
          <a:effectLst/>
        </p:spPr>
        <p:txBody>
          <a:bodyPr wrap="square" rtlCol="0">
            <a:spAutoFit/>
          </a:bodyPr>
          <a:lstStyle/>
          <a:p>
            <a:r>
              <a:rPr lang="en-GB" sz="1000" b="1" dirty="0"/>
              <a:t>A puzzle! </a:t>
            </a:r>
            <a:r>
              <a:rPr lang="en-GB" sz="1000" dirty="0"/>
              <a:t>Hook your reader in with something that isn’t clear at the beginning, perhaps something unusual has happened? </a:t>
            </a:r>
            <a:endParaRPr lang="en-GB" sz="1000" b="1" dirty="0"/>
          </a:p>
        </p:txBody>
      </p:sp>
      <p:sp>
        <p:nvSpPr>
          <p:cNvPr id="5" name="TextBox 4">
            <a:extLst>
              <a:ext uri="{FF2B5EF4-FFF2-40B4-BE49-F238E27FC236}">
                <a16:creationId xmlns:a16="http://schemas.microsoft.com/office/drawing/2014/main" id="{1F1022CA-D0A2-4374-8D48-838F66E12A55}"/>
              </a:ext>
            </a:extLst>
          </p:cNvPr>
          <p:cNvSpPr txBox="1"/>
          <p:nvPr/>
        </p:nvSpPr>
        <p:spPr>
          <a:xfrm>
            <a:off x="306729" y="1165721"/>
            <a:ext cx="2355096" cy="400110"/>
          </a:xfrm>
          <a:prstGeom prst="rect">
            <a:avLst/>
          </a:prstGeom>
          <a:solidFill>
            <a:srgbClr val="F89EED"/>
          </a:solidFill>
          <a:ln w="12700">
            <a:solidFill>
              <a:srgbClr val="002060"/>
            </a:solidFill>
          </a:ln>
          <a:effectLst/>
        </p:spPr>
        <p:txBody>
          <a:bodyPr wrap="square" rtlCol="0">
            <a:spAutoFit/>
          </a:bodyPr>
          <a:lstStyle/>
          <a:p>
            <a:r>
              <a:rPr lang="en-GB" sz="1000" b="1" dirty="0"/>
              <a:t>Direct address. </a:t>
            </a:r>
            <a:r>
              <a:rPr lang="en-GB" sz="1000" dirty="0"/>
              <a:t>Talk directly to your readers as a way of engaging them.</a:t>
            </a:r>
            <a:endParaRPr lang="en-GB" sz="1000" b="1" dirty="0"/>
          </a:p>
        </p:txBody>
      </p:sp>
      <p:sp>
        <p:nvSpPr>
          <p:cNvPr id="6" name="TextBox 5">
            <a:extLst>
              <a:ext uri="{FF2B5EF4-FFF2-40B4-BE49-F238E27FC236}">
                <a16:creationId xmlns:a16="http://schemas.microsoft.com/office/drawing/2014/main" id="{88CF08DC-AC7F-494B-8497-0CB8CC48323D}"/>
              </a:ext>
            </a:extLst>
          </p:cNvPr>
          <p:cNvSpPr txBox="1"/>
          <p:nvPr/>
        </p:nvSpPr>
        <p:spPr>
          <a:xfrm>
            <a:off x="301121" y="3568616"/>
            <a:ext cx="2351242" cy="400110"/>
          </a:xfrm>
          <a:prstGeom prst="rect">
            <a:avLst/>
          </a:prstGeom>
          <a:solidFill>
            <a:srgbClr val="F89EED"/>
          </a:solidFill>
          <a:ln w="12700">
            <a:solidFill>
              <a:srgbClr val="002060"/>
            </a:solidFill>
          </a:ln>
          <a:effectLst/>
        </p:spPr>
        <p:txBody>
          <a:bodyPr wrap="square" rtlCol="0">
            <a:spAutoFit/>
          </a:bodyPr>
          <a:lstStyle/>
          <a:p>
            <a:r>
              <a:rPr lang="en-GB" sz="1000" b="1" dirty="0"/>
              <a:t>Subtle hook. </a:t>
            </a:r>
            <a:r>
              <a:rPr lang="en-GB" sz="1000" dirty="0"/>
              <a:t>Hint at what is going to happen in the rest of the text/chapter.</a:t>
            </a:r>
            <a:endParaRPr lang="en-GB" sz="1000" b="1" dirty="0"/>
          </a:p>
        </p:txBody>
      </p:sp>
      <p:sp>
        <p:nvSpPr>
          <p:cNvPr id="7" name="TextBox 6">
            <a:extLst>
              <a:ext uri="{FF2B5EF4-FFF2-40B4-BE49-F238E27FC236}">
                <a16:creationId xmlns:a16="http://schemas.microsoft.com/office/drawing/2014/main" id="{B26A023D-822C-4AED-8D3D-A60860E33E7A}"/>
              </a:ext>
            </a:extLst>
          </p:cNvPr>
          <p:cNvSpPr txBox="1"/>
          <p:nvPr/>
        </p:nvSpPr>
        <p:spPr>
          <a:xfrm>
            <a:off x="301121" y="4103353"/>
            <a:ext cx="2351242" cy="553998"/>
          </a:xfrm>
          <a:prstGeom prst="rect">
            <a:avLst/>
          </a:prstGeom>
          <a:solidFill>
            <a:srgbClr val="F89EED"/>
          </a:solidFill>
          <a:ln w="12700">
            <a:solidFill>
              <a:srgbClr val="002060"/>
            </a:solidFill>
          </a:ln>
          <a:effectLst/>
        </p:spPr>
        <p:txBody>
          <a:bodyPr wrap="square" rtlCol="0">
            <a:spAutoFit/>
          </a:bodyPr>
          <a:lstStyle/>
          <a:p>
            <a:r>
              <a:rPr lang="en-GB" sz="1000" b="1" dirty="0"/>
              <a:t>Atmospheric hook</a:t>
            </a:r>
            <a:r>
              <a:rPr lang="en-GB" sz="1000" dirty="0"/>
              <a:t>. Use your descriptive language to build up a particular tone and atmosphere right at the very beginning.</a:t>
            </a:r>
            <a:endParaRPr lang="en-GB" sz="1000" b="1" dirty="0"/>
          </a:p>
        </p:txBody>
      </p:sp>
      <p:sp>
        <p:nvSpPr>
          <p:cNvPr id="8" name="TextBox 7">
            <a:extLst>
              <a:ext uri="{FF2B5EF4-FFF2-40B4-BE49-F238E27FC236}">
                <a16:creationId xmlns:a16="http://schemas.microsoft.com/office/drawing/2014/main" id="{D5E1BF1A-2D11-4A56-B384-801526CB5A05}"/>
              </a:ext>
            </a:extLst>
          </p:cNvPr>
          <p:cNvSpPr txBox="1"/>
          <p:nvPr/>
        </p:nvSpPr>
        <p:spPr>
          <a:xfrm>
            <a:off x="304982" y="1612981"/>
            <a:ext cx="2347381" cy="553998"/>
          </a:xfrm>
          <a:prstGeom prst="rect">
            <a:avLst/>
          </a:prstGeom>
          <a:solidFill>
            <a:srgbClr val="F89EED"/>
          </a:solidFill>
          <a:ln w="12700">
            <a:solidFill>
              <a:srgbClr val="002060"/>
            </a:solidFill>
          </a:ln>
          <a:effectLst/>
        </p:spPr>
        <p:txBody>
          <a:bodyPr wrap="square" rtlCol="0">
            <a:spAutoFit/>
          </a:bodyPr>
          <a:lstStyle/>
          <a:p>
            <a:r>
              <a:rPr lang="en-GB" sz="1000" b="1" dirty="0"/>
              <a:t>Visual hook. </a:t>
            </a:r>
            <a:r>
              <a:rPr lang="en-GB" sz="1000" dirty="0"/>
              <a:t>Use a powerful image or description to engage the reader at the start.</a:t>
            </a:r>
            <a:endParaRPr lang="en-GB" sz="1000" b="1" dirty="0"/>
          </a:p>
        </p:txBody>
      </p:sp>
      <p:sp>
        <p:nvSpPr>
          <p:cNvPr id="9" name="TextBox 8">
            <a:extLst>
              <a:ext uri="{FF2B5EF4-FFF2-40B4-BE49-F238E27FC236}">
                <a16:creationId xmlns:a16="http://schemas.microsoft.com/office/drawing/2014/main" id="{FDF93254-3683-4B33-8EAC-0B83EAE137CF}"/>
              </a:ext>
            </a:extLst>
          </p:cNvPr>
          <p:cNvSpPr txBox="1"/>
          <p:nvPr/>
        </p:nvSpPr>
        <p:spPr>
          <a:xfrm>
            <a:off x="294386" y="2216536"/>
            <a:ext cx="2351241" cy="553998"/>
          </a:xfrm>
          <a:prstGeom prst="rect">
            <a:avLst/>
          </a:prstGeom>
          <a:solidFill>
            <a:srgbClr val="F89EED"/>
          </a:solidFill>
          <a:ln w="12700">
            <a:solidFill>
              <a:srgbClr val="002060"/>
            </a:solidFill>
          </a:ln>
          <a:effectLst/>
        </p:spPr>
        <p:txBody>
          <a:bodyPr wrap="square" rtlCol="0">
            <a:spAutoFit/>
          </a:bodyPr>
          <a:lstStyle/>
          <a:p>
            <a:r>
              <a:rPr lang="en-GB" sz="1000" b="1" dirty="0"/>
              <a:t>Amusing hook. </a:t>
            </a:r>
            <a:r>
              <a:rPr lang="en-GB" sz="1000" dirty="0"/>
              <a:t>Use a joke to establish a comedic tone at the beginning of your text.</a:t>
            </a:r>
            <a:endParaRPr lang="en-GB" sz="1000" b="1" dirty="0"/>
          </a:p>
        </p:txBody>
      </p:sp>
      <p:sp>
        <p:nvSpPr>
          <p:cNvPr id="10" name="TextBox 9">
            <a:extLst>
              <a:ext uri="{FF2B5EF4-FFF2-40B4-BE49-F238E27FC236}">
                <a16:creationId xmlns:a16="http://schemas.microsoft.com/office/drawing/2014/main" id="{45049979-34D5-4323-B2BC-B100D855CB7A}"/>
              </a:ext>
            </a:extLst>
          </p:cNvPr>
          <p:cNvSpPr txBox="1"/>
          <p:nvPr/>
        </p:nvSpPr>
        <p:spPr>
          <a:xfrm>
            <a:off x="291771" y="2868749"/>
            <a:ext cx="2351242" cy="553998"/>
          </a:xfrm>
          <a:prstGeom prst="rect">
            <a:avLst/>
          </a:prstGeom>
          <a:solidFill>
            <a:srgbClr val="F89EED"/>
          </a:solidFill>
          <a:ln w="12700">
            <a:solidFill>
              <a:srgbClr val="002060"/>
            </a:solidFill>
          </a:ln>
          <a:effectLst/>
        </p:spPr>
        <p:txBody>
          <a:bodyPr wrap="square" rtlCol="0">
            <a:spAutoFit/>
          </a:bodyPr>
          <a:lstStyle/>
          <a:p>
            <a:r>
              <a:rPr lang="en-GB" sz="1000" b="1" dirty="0"/>
              <a:t>Dialogue. </a:t>
            </a:r>
            <a:r>
              <a:rPr lang="en-GB" sz="1000" dirty="0"/>
              <a:t>Have characters talking to each other right from the beginning to establish characters and relationships.</a:t>
            </a:r>
            <a:endParaRPr lang="en-GB" sz="1000" b="1" dirty="0"/>
          </a:p>
        </p:txBody>
      </p:sp>
      <p:pic>
        <p:nvPicPr>
          <p:cNvPr id="11" name="Picture 10">
            <a:extLst>
              <a:ext uri="{FF2B5EF4-FFF2-40B4-BE49-F238E27FC236}">
                <a16:creationId xmlns:a16="http://schemas.microsoft.com/office/drawing/2014/main" id="{633D9761-D55B-4CA9-9DB7-01275DBA43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15548" y="658718"/>
            <a:ext cx="313369" cy="345786"/>
          </a:xfrm>
          <a:prstGeom prst="rect">
            <a:avLst/>
          </a:prstGeom>
        </p:spPr>
      </p:pic>
      <p:pic>
        <p:nvPicPr>
          <p:cNvPr id="12" name="Graphic 11">
            <a:extLst>
              <a:ext uri="{FF2B5EF4-FFF2-40B4-BE49-F238E27FC236}">
                <a16:creationId xmlns:a16="http://schemas.microsoft.com/office/drawing/2014/main" id="{76EF27B9-7B94-4300-9AF2-9729CC2D56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3476" y="1268868"/>
            <a:ext cx="269879" cy="288830"/>
          </a:xfrm>
          <a:prstGeom prst="rect">
            <a:avLst/>
          </a:prstGeom>
        </p:spPr>
      </p:pic>
      <p:pic>
        <p:nvPicPr>
          <p:cNvPr id="13" name="Picture 12">
            <a:extLst>
              <a:ext uri="{FF2B5EF4-FFF2-40B4-BE49-F238E27FC236}">
                <a16:creationId xmlns:a16="http://schemas.microsoft.com/office/drawing/2014/main" id="{F21FCA7E-1BCC-4A08-B7AF-92AAD211FFC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72172" y="1921483"/>
            <a:ext cx="370841" cy="185421"/>
          </a:xfrm>
          <a:prstGeom prst="rect">
            <a:avLst/>
          </a:prstGeom>
        </p:spPr>
      </p:pic>
      <p:pic>
        <p:nvPicPr>
          <p:cNvPr id="14" name="Graphic 13">
            <a:extLst>
              <a:ext uri="{FF2B5EF4-FFF2-40B4-BE49-F238E27FC236}">
                <a16:creationId xmlns:a16="http://schemas.microsoft.com/office/drawing/2014/main" id="{8FAD8AA0-C2AA-4CAF-B15A-7676F58FD5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36155" y="2428894"/>
            <a:ext cx="247200" cy="301407"/>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EF33C57E-F000-487B-B1EE-F95EB7F690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36155" y="3139355"/>
            <a:ext cx="280920" cy="261663"/>
          </a:xfrm>
          <a:prstGeom prst="rect">
            <a:avLst/>
          </a:prstGeom>
        </p:spPr>
      </p:pic>
      <p:pic>
        <p:nvPicPr>
          <p:cNvPr id="16" name="Picture 15" descr="A close up of a logo&#10;&#10;Description automatically generated">
            <a:extLst>
              <a:ext uri="{FF2B5EF4-FFF2-40B4-BE49-F238E27FC236}">
                <a16:creationId xmlns:a16="http://schemas.microsoft.com/office/drawing/2014/main" id="{8D080359-FB49-46EA-ABA5-A28C1C4560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36155" y="3561195"/>
            <a:ext cx="209459" cy="315792"/>
          </a:xfrm>
          <a:prstGeom prst="rect">
            <a:avLst/>
          </a:prstGeom>
        </p:spPr>
      </p:pic>
      <p:pic>
        <p:nvPicPr>
          <p:cNvPr id="17" name="Graphic 16">
            <a:extLst>
              <a:ext uri="{FF2B5EF4-FFF2-40B4-BE49-F238E27FC236}">
                <a16:creationId xmlns:a16="http://schemas.microsoft.com/office/drawing/2014/main" id="{22AD4A81-FC03-4CB6-AC14-271A02AF8BE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66648" y="4060914"/>
            <a:ext cx="294684" cy="294684"/>
          </a:xfrm>
          <a:prstGeom prst="rect">
            <a:avLst/>
          </a:prstGeom>
        </p:spPr>
      </p:pic>
      <p:sp>
        <p:nvSpPr>
          <p:cNvPr id="18" name="Rectangle: Rounded Corners 17">
            <a:extLst>
              <a:ext uri="{FF2B5EF4-FFF2-40B4-BE49-F238E27FC236}">
                <a16:creationId xmlns:a16="http://schemas.microsoft.com/office/drawing/2014/main" id="{1655D402-5D8E-4521-9E2F-B8E54D03BB46}"/>
              </a:ext>
            </a:extLst>
          </p:cNvPr>
          <p:cNvSpPr/>
          <p:nvPr/>
        </p:nvSpPr>
        <p:spPr>
          <a:xfrm>
            <a:off x="306729" y="128555"/>
            <a:ext cx="2345634" cy="13927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Beginnings</a:t>
            </a:r>
          </a:p>
        </p:txBody>
      </p:sp>
      <p:sp>
        <p:nvSpPr>
          <p:cNvPr id="19" name="TextBox 18">
            <a:extLst>
              <a:ext uri="{FF2B5EF4-FFF2-40B4-BE49-F238E27FC236}">
                <a16:creationId xmlns:a16="http://schemas.microsoft.com/office/drawing/2014/main" id="{C98917DE-D73F-4F2B-8C6D-D2C48873494C}"/>
              </a:ext>
            </a:extLst>
          </p:cNvPr>
          <p:cNvSpPr txBox="1"/>
          <p:nvPr/>
        </p:nvSpPr>
        <p:spPr>
          <a:xfrm>
            <a:off x="3037063" y="177942"/>
            <a:ext cx="5800208" cy="2862322"/>
          </a:xfrm>
          <a:prstGeom prst="rect">
            <a:avLst/>
          </a:prstGeom>
          <a:solidFill>
            <a:schemeClr val="bg1"/>
          </a:solidFill>
          <a:ln w="38100">
            <a:solidFill>
              <a:srgbClr val="7030A0"/>
            </a:solidFill>
          </a:ln>
          <a:effectLst>
            <a:outerShdw blurRad="50800" dist="38100" dir="2700000" algn="tl" rotWithShape="0">
              <a:prstClr val="black">
                <a:alpha val="40000"/>
              </a:prstClr>
            </a:outerShdw>
          </a:effectLst>
        </p:spPr>
        <p:txBody>
          <a:bodyPr wrap="square" rtlCol="0">
            <a:spAutoFit/>
          </a:bodyPr>
          <a:lstStyle/>
          <a:p>
            <a:r>
              <a:rPr lang="en-GB" b="1" dirty="0"/>
              <a:t>Step 5: Beginnings and Endings</a:t>
            </a:r>
          </a:p>
          <a:p>
            <a:endParaRPr lang="en-GB" dirty="0"/>
          </a:p>
          <a:p>
            <a:r>
              <a:rPr lang="en-GB" dirty="0"/>
              <a:t>Imagine you’re an examiner. You’re marking hundreds and hundreds of exam papers and answers. A student needs something different, something catchy and something engaging at the very beginning at a piece of writing, whether it’s descriptive or narrative. </a:t>
            </a:r>
          </a:p>
          <a:p>
            <a:endParaRPr lang="en-GB" dirty="0"/>
          </a:p>
          <a:p>
            <a:r>
              <a:rPr lang="en-GB" dirty="0"/>
              <a:t>Plan your first sentence and your last sentence as part of your overall plan.</a:t>
            </a:r>
          </a:p>
        </p:txBody>
      </p:sp>
      <p:sp>
        <p:nvSpPr>
          <p:cNvPr id="20" name="Rectangle 19">
            <a:extLst>
              <a:ext uri="{FF2B5EF4-FFF2-40B4-BE49-F238E27FC236}">
                <a16:creationId xmlns:a16="http://schemas.microsoft.com/office/drawing/2014/main" id="{BD1967CC-7E7D-49ED-A9DA-795F4780C9FB}"/>
              </a:ext>
            </a:extLst>
          </p:cNvPr>
          <p:cNvSpPr/>
          <p:nvPr/>
        </p:nvSpPr>
        <p:spPr>
          <a:xfrm>
            <a:off x="3037063" y="3686286"/>
            <a:ext cx="5810609"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Cyclical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the ending returns back to the beginning of the narrative.</a:t>
            </a:r>
          </a:p>
        </p:txBody>
      </p:sp>
      <p:sp>
        <p:nvSpPr>
          <p:cNvPr id="21" name="Rectangle 20">
            <a:extLst>
              <a:ext uri="{FF2B5EF4-FFF2-40B4-BE49-F238E27FC236}">
                <a16:creationId xmlns:a16="http://schemas.microsoft.com/office/drawing/2014/main" id="{EB553A09-CD71-460A-B4B0-C0C3255AD7F0}"/>
              </a:ext>
            </a:extLst>
          </p:cNvPr>
          <p:cNvSpPr/>
          <p:nvPr/>
        </p:nvSpPr>
        <p:spPr>
          <a:xfrm>
            <a:off x="3037063" y="3987842"/>
            <a:ext cx="580020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Plot twist: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complete change in direction from where the narrative was going.</a:t>
            </a:r>
          </a:p>
        </p:txBody>
      </p:sp>
      <p:sp>
        <p:nvSpPr>
          <p:cNvPr id="22" name="Rectangle 21">
            <a:extLst>
              <a:ext uri="{FF2B5EF4-FFF2-40B4-BE49-F238E27FC236}">
                <a16:creationId xmlns:a16="http://schemas.microsoft.com/office/drawing/2014/main" id="{BDEFC467-D1FD-4467-8D1D-7A2AD4621341}"/>
              </a:ext>
            </a:extLst>
          </p:cNvPr>
          <p:cNvSpPr/>
          <p:nvPr/>
        </p:nvSpPr>
        <p:spPr>
          <a:xfrm>
            <a:off x="3032503" y="5461882"/>
            <a:ext cx="5815177"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Happy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joyful celebration at the end</a:t>
            </a:r>
          </a:p>
        </p:txBody>
      </p:sp>
      <p:pic>
        <p:nvPicPr>
          <p:cNvPr id="23" name="Picture 22">
            <a:extLst>
              <a:ext uri="{FF2B5EF4-FFF2-40B4-BE49-F238E27FC236}">
                <a16:creationId xmlns:a16="http://schemas.microsoft.com/office/drawing/2014/main" id="{AA3C8E7C-9F0B-43DF-861E-7701D487E5D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37682" y="5404302"/>
            <a:ext cx="282441" cy="282441"/>
          </a:xfrm>
          <a:prstGeom prst="rect">
            <a:avLst/>
          </a:prstGeom>
        </p:spPr>
      </p:pic>
      <p:sp>
        <p:nvSpPr>
          <p:cNvPr id="24" name="Rectangle 23">
            <a:extLst>
              <a:ext uri="{FF2B5EF4-FFF2-40B4-BE49-F238E27FC236}">
                <a16:creationId xmlns:a16="http://schemas.microsoft.com/office/drawing/2014/main" id="{E59518DA-96F6-4E15-8C68-845B1C28E2E8}"/>
              </a:ext>
            </a:extLst>
          </p:cNvPr>
          <p:cNvSpPr/>
          <p:nvPr/>
        </p:nvSpPr>
        <p:spPr>
          <a:xfrm>
            <a:off x="3032494" y="5725157"/>
            <a:ext cx="581517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Sad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very negative and possibly tragic finish</a:t>
            </a:r>
          </a:p>
        </p:txBody>
      </p:sp>
      <p:sp>
        <p:nvSpPr>
          <p:cNvPr id="25" name="Rectangle 24">
            <a:extLst>
              <a:ext uri="{FF2B5EF4-FFF2-40B4-BE49-F238E27FC236}">
                <a16:creationId xmlns:a16="http://schemas.microsoft.com/office/drawing/2014/main" id="{4E430C9E-C23F-401A-95DD-11192E726D42}"/>
              </a:ext>
            </a:extLst>
          </p:cNvPr>
          <p:cNvSpPr/>
          <p:nvPr/>
        </p:nvSpPr>
        <p:spPr>
          <a:xfrm>
            <a:off x="3037063" y="4262313"/>
            <a:ext cx="5810609"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Uncertain ending: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an end which is unclear to the reader – they have to think about it what it means</a:t>
            </a:r>
          </a:p>
        </p:txBody>
      </p:sp>
      <p:sp>
        <p:nvSpPr>
          <p:cNvPr id="26" name="Rectangle 25">
            <a:extLst>
              <a:ext uri="{FF2B5EF4-FFF2-40B4-BE49-F238E27FC236}">
                <a16:creationId xmlns:a16="http://schemas.microsoft.com/office/drawing/2014/main" id="{3A1DEA42-49B7-41D2-97DF-5B8DB6A09EBE}"/>
              </a:ext>
            </a:extLst>
          </p:cNvPr>
          <p:cNvSpPr/>
          <p:nvPr/>
        </p:nvSpPr>
        <p:spPr>
          <a:xfrm>
            <a:off x="3037063" y="4575832"/>
            <a:ext cx="580020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Converging storylines: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two or more different storylines combine together at the end</a:t>
            </a:r>
          </a:p>
        </p:txBody>
      </p:sp>
      <p:sp>
        <p:nvSpPr>
          <p:cNvPr id="27" name="Rectangle 26">
            <a:extLst>
              <a:ext uri="{FF2B5EF4-FFF2-40B4-BE49-F238E27FC236}">
                <a16:creationId xmlns:a16="http://schemas.microsoft.com/office/drawing/2014/main" id="{FFD70A68-9447-4008-AEC5-ECD3DF71ADCD}"/>
              </a:ext>
            </a:extLst>
          </p:cNvPr>
          <p:cNvSpPr/>
          <p:nvPr/>
        </p:nvSpPr>
        <p:spPr>
          <a:xfrm>
            <a:off x="3032504" y="5200859"/>
            <a:ext cx="5815175" cy="220457"/>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Tying up loose ends: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all the different strands of a plot are brought together and completed</a:t>
            </a:r>
          </a:p>
        </p:txBody>
      </p:sp>
      <p:sp>
        <p:nvSpPr>
          <p:cNvPr id="28" name="Rectangle 27">
            <a:extLst>
              <a:ext uri="{FF2B5EF4-FFF2-40B4-BE49-F238E27FC236}">
                <a16:creationId xmlns:a16="http://schemas.microsoft.com/office/drawing/2014/main" id="{C76374F9-CDFE-479C-96EF-649303A4F448}"/>
              </a:ext>
            </a:extLst>
          </p:cNvPr>
          <p:cNvSpPr/>
          <p:nvPr/>
        </p:nvSpPr>
        <p:spPr>
          <a:xfrm>
            <a:off x="3032504" y="4832005"/>
            <a:ext cx="5815167" cy="33855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Deus ex </a:t>
            </a:r>
            <a:r>
              <a:rPr kumimoji="0" lang="en-GB" sz="800" b="1" i="0" u="none" strike="noStrike" kern="1200" cap="none" spc="0" normalizeH="0" baseline="0" noProof="0" dirty="0" err="1">
                <a:ln>
                  <a:noFill/>
                </a:ln>
                <a:solidFill>
                  <a:prstClr val="black"/>
                </a:solidFill>
                <a:effectLst/>
                <a:uLnTx/>
                <a:uFillTx/>
                <a:latin typeface="Calibri" panose="020F0502020204030204"/>
                <a:ea typeface="+mn-ea"/>
                <a:cs typeface="+mn-cs"/>
              </a:rPr>
              <a:t>machina</a:t>
            </a: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 (Latin for ‘God within the machine’):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where a seemingly unsolvable problem is resolved thanks to the introduction of a new character, place or object. </a:t>
            </a:r>
            <a:endPar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descr="A close up of a sign&#10;&#10;Description generated with high confidence">
            <a:extLst>
              <a:ext uri="{FF2B5EF4-FFF2-40B4-BE49-F238E27FC236}">
                <a16:creationId xmlns:a16="http://schemas.microsoft.com/office/drawing/2014/main" id="{C8FAAA85-1565-4299-AFA5-5F07A46FDC0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494300" y="3668585"/>
            <a:ext cx="342971" cy="342971"/>
          </a:xfrm>
          <a:prstGeom prst="rect">
            <a:avLst/>
          </a:prstGeom>
        </p:spPr>
      </p:pic>
      <p:pic>
        <p:nvPicPr>
          <p:cNvPr id="30" name="Picture 29">
            <a:extLst>
              <a:ext uri="{FF2B5EF4-FFF2-40B4-BE49-F238E27FC236}">
                <a16:creationId xmlns:a16="http://schemas.microsoft.com/office/drawing/2014/main" id="{D8D8D60D-2D58-403D-B9E2-93C8146253F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624216" y="4508703"/>
            <a:ext cx="213055" cy="283895"/>
          </a:xfrm>
          <a:prstGeom prst="rect">
            <a:avLst/>
          </a:prstGeom>
        </p:spPr>
      </p:pic>
      <p:pic>
        <p:nvPicPr>
          <p:cNvPr id="31" name="Picture 30">
            <a:extLst>
              <a:ext uri="{FF2B5EF4-FFF2-40B4-BE49-F238E27FC236}">
                <a16:creationId xmlns:a16="http://schemas.microsoft.com/office/drawing/2014/main" id="{7452665F-C9AC-4BE6-825D-EBEC129ABF8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146068" y="3961875"/>
            <a:ext cx="608802" cy="304401"/>
          </a:xfrm>
          <a:prstGeom prst="rect">
            <a:avLst/>
          </a:prstGeom>
        </p:spPr>
      </p:pic>
      <p:pic>
        <p:nvPicPr>
          <p:cNvPr id="32" name="Picture 31">
            <a:extLst>
              <a:ext uri="{FF2B5EF4-FFF2-40B4-BE49-F238E27FC236}">
                <a16:creationId xmlns:a16="http://schemas.microsoft.com/office/drawing/2014/main" id="{0D6F894C-BCDD-426C-A506-9C9E9253EB03}"/>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354535" y="5207047"/>
            <a:ext cx="493136" cy="197255"/>
          </a:xfrm>
          <a:prstGeom prst="rect">
            <a:avLst/>
          </a:prstGeom>
        </p:spPr>
      </p:pic>
      <p:pic>
        <p:nvPicPr>
          <p:cNvPr id="33" name="Picture 32">
            <a:extLst>
              <a:ext uri="{FF2B5EF4-FFF2-40B4-BE49-F238E27FC236}">
                <a16:creationId xmlns:a16="http://schemas.microsoft.com/office/drawing/2014/main" id="{644CDC4A-E849-49F5-BC19-98E54187D5C8}"/>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563029" y="5704332"/>
            <a:ext cx="257094" cy="257094"/>
          </a:xfrm>
          <a:prstGeom prst="rect">
            <a:avLst/>
          </a:prstGeom>
        </p:spPr>
      </p:pic>
      <p:sp>
        <p:nvSpPr>
          <p:cNvPr id="35" name="Rectangle: Rounded Corners 34">
            <a:extLst>
              <a:ext uri="{FF2B5EF4-FFF2-40B4-BE49-F238E27FC236}">
                <a16:creationId xmlns:a16="http://schemas.microsoft.com/office/drawing/2014/main" id="{3CB4FE28-1133-40C5-BE14-EADBF6C22CF3}"/>
              </a:ext>
            </a:extLst>
          </p:cNvPr>
          <p:cNvSpPr/>
          <p:nvPr/>
        </p:nvSpPr>
        <p:spPr>
          <a:xfrm>
            <a:off x="3037063" y="3301711"/>
            <a:ext cx="5815166" cy="30237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Endings</a:t>
            </a:r>
          </a:p>
        </p:txBody>
      </p:sp>
      <p:pic>
        <p:nvPicPr>
          <p:cNvPr id="36" name="Picture 35">
            <a:extLst>
              <a:ext uri="{FF2B5EF4-FFF2-40B4-BE49-F238E27FC236}">
                <a16:creationId xmlns:a16="http://schemas.microsoft.com/office/drawing/2014/main" id="{EFE42E31-8C9A-48D9-8DEC-BE038E85FA8A}"/>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586495" y="4222726"/>
            <a:ext cx="302378" cy="302378"/>
          </a:xfrm>
          <a:prstGeom prst="rect">
            <a:avLst/>
          </a:prstGeom>
        </p:spPr>
      </p:pic>
      <p:pic>
        <p:nvPicPr>
          <p:cNvPr id="37" name="Picture 36" descr="A close up of a logo&#10;&#10;Description automatically generated">
            <a:extLst>
              <a:ext uri="{FF2B5EF4-FFF2-40B4-BE49-F238E27FC236}">
                <a16:creationId xmlns:a16="http://schemas.microsoft.com/office/drawing/2014/main" id="{265D824F-D295-4CEF-950E-45B216D9C7B0}"/>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657204" y="4830683"/>
            <a:ext cx="352074" cy="280559"/>
          </a:xfrm>
          <a:prstGeom prst="rect">
            <a:avLst/>
          </a:prstGeom>
        </p:spPr>
      </p:pic>
      <p:sp>
        <p:nvSpPr>
          <p:cNvPr id="38" name="Rectangle 37">
            <a:extLst>
              <a:ext uri="{FF2B5EF4-FFF2-40B4-BE49-F238E27FC236}">
                <a16:creationId xmlns:a16="http://schemas.microsoft.com/office/drawing/2014/main" id="{90AF5E6E-B2E7-443F-8F55-B660FEA85D60}"/>
              </a:ext>
            </a:extLst>
          </p:cNvPr>
          <p:cNvSpPr/>
          <p:nvPr/>
        </p:nvSpPr>
        <p:spPr>
          <a:xfrm>
            <a:off x="3032493" y="6021997"/>
            <a:ext cx="5815178" cy="215444"/>
          </a:xfrm>
          <a:prstGeom prst="rect">
            <a:avLst/>
          </a:prstGeom>
          <a:solidFill>
            <a:srgbClr val="F89EED"/>
          </a:solidFill>
          <a:ln w="127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Epiphany: </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 sudden moment of realisation or a sudden idea or emotional change. </a:t>
            </a:r>
          </a:p>
        </p:txBody>
      </p:sp>
      <p:pic>
        <p:nvPicPr>
          <p:cNvPr id="34" name="Picture 33">
            <a:extLst>
              <a:ext uri="{FF2B5EF4-FFF2-40B4-BE49-F238E27FC236}">
                <a16:creationId xmlns:a16="http://schemas.microsoft.com/office/drawing/2014/main" id="{84A9EDB2-78B8-40C8-BCC7-074680A8018E}"/>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436584" y="5940601"/>
            <a:ext cx="533764" cy="499753"/>
          </a:xfrm>
          <a:prstGeom prst="rect">
            <a:avLst/>
          </a:prstGeom>
        </p:spPr>
      </p:pic>
    </p:spTree>
    <p:extLst>
      <p:ext uri="{BB962C8B-B14F-4D97-AF65-F5344CB8AC3E}">
        <p14:creationId xmlns:p14="http://schemas.microsoft.com/office/powerpoint/2010/main" val="36940745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A5FC20FFEB924FB6AA678D6441D5BF" ma:contentTypeVersion="8" ma:contentTypeDescription="Create a new document." ma:contentTypeScope="" ma:versionID="1ac0c792b655add9680a99f9379e73c0">
  <xsd:schema xmlns:xsd="http://www.w3.org/2001/XMLSchema" xmlns:xs="http://www.w3.org/2001/XMLSchema" xmlns:p="http://schemas.microsoft.com/office/2006/metadata/properties" xmlns:ns2="2ee453fb-70d4-481f-b8ac-3f33dad850c1" xmlns:ns3="049f97e1-32ae-4d3d-9c64-63be60dba368" targetNamespace="http://schemas.microsoft.com/office/2006/metadata/properties" ma:root="true" ma:fieldsID="c35a207da0f87ea1a58ccf35b1a207c4" ns2:_="" ns3:_="">
    <xsd:import namespace="2ee453fb-70d4-481f-b8ac-3f33dad850c1"/>
    <xsd:import namespace="049f97e1-32ae-4d3d-9c64-63be60dba3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e453fb-70d4-481f-b8ac-3f33dad85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9f97e1-32ae-4d3d-9c64-63be60dba368"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6C1FBCA-78E5-4D5F-A6A6-5C6A0A4DA0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e453fb-70d4-481f-b8ac-3f33dad850c1"/>
    <ds:schemaRef ds:uri="049f97e1-32ae-4d3d-9c64-63be60dba3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273D68-6A86-4D4C-B2D2-3A0A30E0ECC2}">
  <ds:schemaRefs>
    <ds:schemaRef ds:uri="http://schemas.microsoft.com/sharepoint/v3/contenttype/forms"/>
  </ds:schemaRefs>
</ds:datastoreItem>
</file>

<file path=customXml/itemProps3.xml><?xml version="1.0" encoding="utf-8"?>
<ds:datastoreItem xmlns:ds="http://schemas.openxmlformats.org/officeDocument/2006/customXml" ds:itemID="{C1BF5C5B-D111-4C3B-9FED-53515EA9063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12</TotalTime>
  <Words>5173</Words>
  <Application>Microsoft Macintosh PowerPoint</Application>
  <PresentationFormat>On-screen Show (4:3)</PresentationFormat>
  <Paragraphs>481</Paragraphs>
  <Slides>35</Slides>
  <Notes>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35</vt:i4>
      </vt:variant>
    </vt:vector>
  </HeadingPairs>
  <TitlesOfParts>
    <vt:vector size="42" baseType="lpstr">
      <vt:lpstr>Adler</vt:lpstr>
      <vt:lpstr>Arial</vt:lpstr>
      <vt:lpstr>Calibri</vt:lpstr>
      <vt:lpstr>Calibri Light</vt:lpstr>
      <vt:lpstr>Office Theme</vt:lpstr>
      <vt:lpstr>1_Office Theme</vt:lpstr>
      <vt:lpstr>2_Office Theme</vt:lpstr>
      <vt:lpstr>PowerPoint Presentation</vt:lpstr>
      <vt:lpstr>AQA English Language Paper 1 Section B/Question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give this a go yourself.</vt:lpstr>
      <vt:lpstr>Look at the example answer to the question provided to you</vt:lpstr>
      <vt:lpstr>PowerPoint Presentation</vt:lpstr>
      <vt:lpstr>Complete your self-reflection sheet and make changes or additions to your own answer in red pen.</vt:lpstr>
      <vt:lpstr>PowerPoint Presentation</vt:lpstr>
      <vt:lpstr>PowerPoint Presentation</vt:lpstr>
      <vt:lpstr>Let’s look at a narrative (story) question now</vt:lpstr>
      <vt:lpstr>‘New Beginnings’ is a brilliant title to work with!</vt:lpstr>
      <vt:lpstr>Remember to plan your story before you write it. There is so much you can think about before writing the piece!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your self-reflection sheet and make changes or additions to your own answer in red pen.</vt:lpstr>
      <vt:lpstr>PowerPoint Presentation</vt:lpstr>
      <vt:lpstr>You’ve now practised both narrative and descriptive tasks!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Wassell</dc:creator>
  <cp:lastModifiedBy>Microsoft Office User</cp:lastModifiedBy>
  <cp:revision>58</cp:revision>
  <dcterms:created xsi:type="dcterms:W3CDTF">2019-03-24T18:17:41Z</dcterms:created>
  <dcterms:modified xsi:type="dcterms:W3CDTF">2020-10-13T11:05:15Z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0x01010057A5FC20FFEB924FB6AA678D6441D5BF</vt:lpwstr>
  </property>
</Properties>
</file>