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71" r:id="rId6"/>
    <p:sldId id="266" r:id="rId7"/>
    <p:sldId id="257" r:id="rId8"/>
    <p:sldId id="267" r:id="rId9"/>
    <p:sldId id="268" r:id="rId10"/>
    <p:sldId id="269" r:id="rId11"/>
    <p:sldId id="270" r:id="rId12"/>
    <p:sldId id="272" r:id="rId13"/>
    <p:sldId id="273" r:id="rId14"/>
    <p:sldId id="274" r:id="rId15"/>
    <p:sldId id="275"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68"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004D6-C367-487A-B670-E267EB18B57A}" type="datetimeFigureOut">
              <a:rPr lang="en-GB" smtClean="0"/>
              <a:t>07/10/2020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BB30F-A94C-4E29-8320-396A5BFBE603}" type="slidenum">
              <a:rPr lang="en-GB" smtClean="0"/>
              <a:t>‹#›</a:t>
            </a:fld>
            <a:endParaRPr lang="en-GB"/>
          </a:p>
        </p:txBody>
      </p:sp>
    </p:spTree>
    <p:extLst>
      <p:ext uri="{BB962C8B-B14F-4D97-AF65-F5344CB8AC3E}">
        <p14:creationId xmlns:p14="http://schemas.microsoft.com/office/powerpoint/2010/main" val="2826141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FC923-A31F-4495-8F4D-18443E8935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E642FA3-1493-4C1A-8A60-6A243201BB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8F6DFE-81AB-4710-AC20-C456950718BB}"/>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65B12389-760E-4B43-8A38-341DCC3D58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84A0A0-01B2-48EE-AF4D-2E627C4BE1D2}"/>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124984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3B99-A738-4330-BDAD-8B5877F61A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19CC21-595F-491F-9CED-DC1C7F1E48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E94A9D-B2FC-44D5-910D-A3C3DE1FA1CE}"/>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23F9B1CE-AD32-4DC1-932C-21BE5318F1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7685A0-1D1C-41BC-B751-97E544F59CB3}"/>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371833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B5D1D4-B03D-4949-BA9D-6CBF9B0842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8DEE60-70C8-4191-AE33-B585527F63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CE123A-B5FD-436A-BE1A-2BFFDD810E47}"/>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434269D7-000A-46BC-AA26-E64AA0CF9D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6DFE5C-CB4C-440F-A3E6-43FC212F0FFF}"/>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423833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5EF29-ECB1-4F9A-A2A4-92390951EA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6FEF76-11ED-4626-8A20-2A5A93F64F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5EB48A-42E0-4FE4-B6E8-E4E2C40AE2B4}"/>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86E78647-229A-49E1-9B9F-A15B183758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6E82C6-0A80-43D6-9F32-F54BDD2EF561}"/>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142045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4D7BC-B63F-417A-94F3-51D7DE6493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38E5A4-F8CA-4A7B-ABCC-BDC95A20E3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FFA35B-0871-45C5-8D5C-3C5A29E73A07}"/>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26B17B1C-F537-4FAD-84CC-7575B4F105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11289F-DBDF-4710-B070-BAF8C6CC06DE}"/>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216029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1049E-FD1F-40C1-B3F0-C46D3F8F3B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42FADC-E162-4DA6-91C2-305293DBE0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0B6620-F449-4F8F-824E-78AEE51980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A49ACB-69DE-4F7D-93F5-58F0F2A4867C}"/>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6" name="Footer Placeholder 5">
            <a:extLst>
              <a:ext uri="{FF2B5EF4-FFF2-40B4-BE49-F238E27FC236}">
                <a16:creationId xmlns:a16="http://schemas.microsoft.com/office/drawing/2014/main" id="{9BECC49F-40B9-4EF4-9D17-878EECA974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CC764A-20D8-422E-A791-7A45D619F229}"/>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253797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9D95-E3B9-4A16-B761-4DAF9D4CB12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A421F4-4C91-4A4E-86B1-10A50FC860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1A967B-BC47-42FC-86EA-3927EB5919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412623-51D0-4B1A-9634-AD7399D85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2AB45F-9576-48D4-8D77-0669459CE1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CBA423-45C8-4413-BC4E-4691D6C6A283}"/>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8" name="Footer Placeholder 7">
            <a:extLst>
              <a:ext uri="{FF2B5EF4-FFF2-40B4-BE49-F238E27FC236}">
                <a16:creationId xmlns:a16="http://schemas.microsoft.com/office/drawing/2014/main" id="{C4750F32-65EB-46CA-BA72-8B5499231B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41C6E0-4778-4123-B0BD-5EE257154522}"/>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286181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ABCC-3159-48A3-A061-0ECECF9DBF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5108B94-473E-41FC-B84F-0C3B964F7372}"/>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4" name="Footer Placeholder 3">
            <a:extLst>
              <a:ext uri="{FF2B5EF4-FFF2-40B4-BE49-F238E27FC236}">
                <a16:creationId xmlns:a16="http://schemas.microsoft.com/office/drawing/2014/main" id="{2690AAC3-1CF9-4F71-AD83-F8D85DB41F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62B77AD-EF2B-4E3B-A280-A5BE38E7419B}"/>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143655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04DD88-1664-491C-923E-B600699A57A5}"/>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3" name="Footer Placeholder 2">
            <a:extLst>
              <a:ext uri="{FF2B5EF4-FFF2-40B4-BE49-F238E27FC236}">
                <a16:creationId xmlns:a16="http://schemas.microsoft.com/office/drawing/2014/main" id="{5CBE7166-2414-48B7-ABA8-B581B8CECC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DAF75A-69E5-4152-BFE1-B1BE6CA13672}"/>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151424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1706-58BA-4FE8-BC3D-F3CBAF25C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4CB54-69D3-4D8E-8DF3-077A3C092A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0AC205D-0CC0-4E22-912E-5AF4D5733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73C50E-1F68-4E5F-B939-63A142749F6A}"/>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6" name="Footer Placeholder 5">
            <a:extLst>
              <a:ext uri="{FF2B5EF4-FFF2-40B4-BE49-F238E27FC236}">
                <a16:creationId xmlns:a16="http://schemas.microsoft.com/office/drawing/2014/main" id="{FE883CC7-E27B-4AB5-9025-F3DD9E747B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A2423D-9BF8-4AED-B6E3-1D25B633BDFA}"/>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287654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EFFF-48AD-49CF-BAB2-3699BF5E2A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EEF188-DAFF-4C13-B407-AE74E675B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3721E8B-D5FC-45B8-8A7E-51AB378C1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06E97F-73D3-4CAA-B671-17C1F30DDA0D}"/>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6" name="Footer Placeholder 5">
            <a:extLst>
              <a:ext uri="{FF2B5EF4-FFF2-40B4-BE49-F238E27FC236}">
                <a16:creationId xmlns:a16="http://schemas.microsoft.com/office/drawing/2014/main" id="{07149569-30E3-40B3-8D49-579241358A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1B0B61-CC33-44C1-A7EE-5F3E68E55390}"/>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3628255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B3815F-F712-414C-AE27-26B55C205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358319-5677-4092-AEA9-9A6D0957BA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DECE16-7752-4263-BAF7-5AA980275B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AA2B90FF-98E2-45F4-BF05-81F5E268C5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09303DA-EF89-4219-9102-ABA66CB016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FAF49-788F-423D-A2E4-509D14EA3F3A}" type="slidenum">
              <a:rPr lang="en-GB" smtClean="0"/>
              <a:t>‹#›</a:t>
            </a:fld>
            <a:endParaRPr lang="en-GB"/>
          </a:p>
        </p:txBody>
      </p:sp>
    </p:spTree>
    <p:extLst>
      <p:ext uri="{BB962C8B-B14F-4D97-AF65-F5344CB8AC3E}">
        <p14:creationId xmlns:p14="http://schemas.microsoft.com/office/powerpoint/2010/main" val="673669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ur40O6nQHs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96C067-99B4-46BB-8E4E-33F5C2616471}"/>
              </a:ext>
            </a:extLst>
          </p:cNvPr>
          <p:cNvSpPr txBox="1"/>
          <p:nvPr/>
        </p:nvSpPr>
        <p:spPr>
          <a:xfrm>
            <a:off x="7804299" y="223283"/>
            <a:ext cx="4387702" cy="461665"/>
          </a:xfrm>
          <a:prstGeom prst="rect">
            <a:avLst/>
          </a:prstGeom>
          <a:noFill/>
        </p:spPr>
        <p:txBody>
          <a:bodyPr wrap="square" rtlCol="0">
            <a:spAutoFit/>
          </a:bodyPr>
          <a:lstStyle/>
          <a:p>
            <a:fld id="{8FF592E4-1F06-434C-AAF0-40B6F659F73E}" type="datetime2">
              <a:rPr lang="en-GB" sz="2400" u="sng" smtClean="0"/>
              <a:t>Wednesday, 07 October 2020</a:t>
            </a:fld>
            <a:endParaRPr lang="en-GB" u="sng" dirty="0"/>
          </a:p>
        </p:txBody>
      </p:sp>
      <p:sp>
        <p:nvSpPr>
          <p:cNvPr id="7" name="TextBox 6">
            <a:extLst>
              <a:ext uri="{FF2B5EF4-FFF2-40B4-BE49-F238E27FC236}">
                <a16:creationId xmlns:a16="http://schemas.microsoft.com/office/drawing/2014/main" id="{A2A41DB4-A922-4E1E-9E09-54FFC71707EB}"/>
              </a:ext>
            </a:extLst>
          </p:cNvPr>
          <p:cNvSpPr txBox="1"/>
          <p:nvPr/>
        </p:nvSpPr>
        <p:spPr>
          <a:xfrm>
            <a:off x="170122" y="208362"/>
            <a:ext cx="3444949" cy="461665"/>
          </a:xfrm>
          <a:prstGeom prst="rect">
            <a:avLst/>
          </a:prstGeom>
          <a:noFill/>
        </p:spPr>
        <p:txBody>
          <a:bodyPr wrap="square" rtlCol="0">
            <a:spAutoFit/>
          </a:bodyPr>
          <a:lstStyle/>
          <a:p>
            <a:r>
              <a:rPr lang="en-GB" sz="2400" u="sng" dirty="0" err="1"/>
              <a:t>CwK</a:t>
            </a:r>
            <a:endParaRPr lang="en-GB" sz="2400" u="sng" dirty="0"/>
          </a:p>
        </p:txBody>
      </p:sp>
      <p:sp>
        <p:nvSpPr>
          <p:cNvPr id="8" name="TextBox 7">
            <a:extLst>
              <a:ext uri="{FF2B5EF4-FFF2-40B4-BE49-F238E27FC236}">
                <a16:creationId xmlns:a16="http://schemas.microsoft.com/office/drawing/2014/main" id="{E4A6AD77-5F0F-4FAF-AACD-88D75353E36F}"/>
              </a:ext>
            </a:extLst>
          </p:cNvPr>
          <p:cNvSpPr txBox="1"/>
          <p:nvPr/>
        </p:nvSpPr>
        <p:spPr>
          <a:xfrm>
            <a:off x="1531088" y="882502"/>
            <a:ext cx="7783033" cy="584775"/>
          </a:xfrm>
          <a:prstGeom prst="rect">
            <a:avLst/>
          </a:prstGeom>
          <a:noFill/>
        </p:spPr>
        <p:txBody>
          <a:bodyPr wrap="square" rtlCol="0">
            <a:spAutoFit/>
          </a:bodyPr>
          <a:lstStyle/>
          <a:p>
            <a:r>
              <a:rPr lang="en-GB" sz="3200" u="sng" dirty="0"/>
              <a:t>Terminal Velocity</a:t>
            </a:r>
          </a:p>
        </p:txBody>
      </p:sp>
      <p:sp>
        <p:nvSpPr>
          <p:cNvPr id="9" name="TextBox 8">
            <a:extLst>
              <a:ext uri="{FF2B5EF4-FFF2-40B4-BE49-F238E27FC236}">
                <a16:creationId xmlns:a16="http://schemas.microsoft.com/office/drawing/2014/main" id="{E9BA74C9-FC19-4EB9-95B3-AE7288BC22E5}"/>
              </a:ext>
            </a:extLst>
          </p:cNvPr>
          <p:cNvSpPr txBox="1"/>
          <p:nvPr/>
        </p:nvSpPr>
        <p:spPr>
          <a:xfrm>
            <a:off x="333153" y="2076893"/>
            <a:ext cx="11362661" cy="6986528"/>
          </a:xfrm>
          <a:prstGeom prst="rect">
            <a:avLst/>
          </a:prstGeom>
          <a:noFill/>
        </p:spPr>
        <p:txBody>
          <a:bodyPr wrap="square" rtlCol="0">
            <a:spAutoFit/>
          </a:bodyPr>
          <a:lstStyle/>
          <a:p>
            <a:r>
              <a:rPr lang="en-GB" sz="3200" u="sng" dirty="0"/>
              <a:t>Do Now Activity</a:t>
            </a:r>
          </a:p>
          <a:p>
            <a:endParaRPr lang="en-GB" sz="3200" u="sng" dirty="0"/>
          </a:p>
          <a:p>
            <a:pPr marL="457200" indent="-457200">
              <a:spcBef>
                <a:spcPct val="50000"/>
              </a:spcBef>
              <a:buFontTx/>
              <a:buAutoNum type="arabicParenR"/>
            </a:pPr>
            <a:r>
              <a:rPr lang="en-GB" sz="3200" dirty="0">
                <a:latin typeface="Comic Sans MS" pitchFamily="66" charset="0"/>
              </a:rPr>
              <a:t>A force of 1000N is applied to push a mass of 500kg.  How quickly does it accelerate?</a:t>
            </a:r>
          </a:p>
          <a:p>
            <a:pPr marL="457200" indent="-457200">
              <a:spcBef>
                <a:spcPct val="50000"/>
              </a:spcBef>
              <a:buFontTx/>
              <a:buAutoNum type="arabicParenR"/>
            </a:pPr>
            <a:r>
              <a:rPr lang="en-GB" sz="3200" dirty="0">
                <a:latin typeface="Comic Sans MS" pitchFamily="66" charset="0"/>
              </a:rPr>
              <a:t>A force of 3000N acts on a car to make it accelerate by 1.5m/s</a:t>
            </a:r>
            <a:r>
              <a:rPr lang="en-GB" sz="3200" baseline="30000" dirty="0">
                <a:latin typeface="Comic Sans MS" pitchFamily="66" charset="0"/>
              </a:rPr>
              <a:t>2</a:t>
            </a:r>
            <a:r>
              <a:rPr lang="en-GB" sz="3200" dirty="0">
                <a:latin typeface="Comic Sans MS" pitchFamily="66" charset="0"/>
              </a:rPr>
              <a:t>.  What is the mass of the car?</a:t>
            </a:r>
          </a:p>
          <a:p>
            <a:endParaRPr lang="en-GB" sz="3200" u="sng" dirty="0"/>
          </a:p>
          <a:p>
            <a:endParaRPr lang="en-GB" sz="3200" u="sng" dirty="0"/>
          </a:p>
          <a:p>
            <a:endParaRPr lang="en-GB" sz="3200" u="sng" dirty="0"/>
          </a:p>
          <a:p>
            <a:endParaRPr lang="en-GB" sz="3200" u="sng" dirty="0"/>
          </a:p>
          <a:p>
            <a:endParaRPr lang="en-GB" sz="3200" u="sng" dirty="0"/>
          </a:p>
          <a:p>
            <a:endParaRPr lang="en-GB" sz="3200" u="sng" dirty="0"/>
          </a:p>
          <a:p>
            <a:endParaRPr lang="en-GB" sz="3200" u="sng" dirty="0"/>
          </a:p>
        </p:txBody>
      </p:sp>
    </p:spTree>
    <p:extLst>
      <p:ext uri="{BB962C8B-B14F-4D97-AF65-F5344CB8AC3E}">
        <p14:creationId xmlns:p14="http://schemas.microsoft.com/office/powerpoint/2010/main" val="611640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2ADAD-308F-4A5E-9550-12315A5E3CC3}"/>
              </a:ext>
            </a:extLst>
          </p:cNvPr>
          <p:cNvSpPr>
            <a:spLocks noGrp="1"/>
          </p:cNvSpPr>
          <p:nvPr>
            <p:ph type="title"/>
          </p:nvPr>
        </p:nvSpPr>
        <p:spPr>
          <a:xfrm>
            <a:off x="838199" y="243068"/>
            <a:ext cx="10515600" cy="572424"/>
          </a:xfrm>
        </p:spPr>
        <p:txBody>
          <a:bodyPr>
            <a:normAutofit fontScale="90000"/>
          </a:bodyPr>
          <a:lstStyle/>
          <a:p>
            <a:r>
              <a:rPr lang="en-GB" dirty="0"/>
              <a:t>Answer</a:t>
            </a:r>
          </a:p>
        </p:txBody>
      </p:sp>
      <p:sp>
        <p:nvSpPr>
          <p:cNvPr id="3" name="Content Placeholder 2">
            <a:extLst>
              <a:ext uri="{FF2B5EF4-FFF2-40B4-BE49-F238E27FC236}">
                <a16:creationId xmlns:a16="http://schemas.microsoft.com/office/drawing/2014/main" id="{2BFB46FB-485F-4E02-AFE5-1DF6E6E4289B}"/>
              </a:ext>
            </a:extLst>
          </p:cNvPr>
          <p:cNvSpPr>
            <a:spLocks noGrp="1"/>
          </p:cNvSpPr>
          <p:nvPr>
            <p:ph idx="1"/>
          </p:nvPr>
        </p:nvSpPr>
        <p:spPr>
          <a:xfrm>
            <a:off x="210273" y="1093285"/>
            <a:ext cx="11771453" cy="6164042"/>
          </a:xfrm>
        </p:spPr>
        <p:txBody>
          <a:bodyPr>
            <a:normAutofit/>
          </a:bodyPr>
          <a:lstStyle/>
          <a:p>
            <a:pPr marL="0" indent="0">
              <a:buNone/>
            </a:pPr>
            <a:r>
              <a:rPr lang="en-GB" dirty="0"/>
              <a:t>On leaving the plane the only force acting is weight/gravity acting downwards as the parachutist falls air resistance acts upwards. The weight is greater than air resistance so the resultant force is downwards, the parachutist accelerates. As velocity increases so does air resistance. Terminal velocity is reached when air resistance is balanced with weight.</a:t>
            </a:r>
          </a:p>
          <a:p>
            <a:pPr marL="0" indent="0">
              <a:buNone/>
            </a:pPr>
            <a:r>
              <a:rPr lang="en-GB" dirty="0"/>
              <a:t>Opening the parachute increases surface area which increases air resistance. Air resistance is </a:t>
            </a:r>
            <a:r>
              <a:rPr lang="en-GB"/>
              <a:t>now greater </a:t>
            </a:r>
            <a:r>
              <a:rPr lang="en-GB" dirty="0"/>
              <a:t>than weight so the resultant force acts upwards. The parachutist decelerates, a lower velocity means a lower air resistance. Air resistance and weight become equal but at a lower terminal velocity.</a:t>
            </a:r>
          </a:p>
          <a:p>
            <a:endParaRPr lang="en-GB" dirty="0"/>
          </a:p>
        </p:txBody>
      </p:sp>
    </p:spTree>
    <p:extLst>
      <p:ext uri="{BB962C8B-B14F-4D97-AF65-F5344CB8AC3E}">
        <p14:creationId xmlns:p14="http://schemas.microsoft.com/office/powerpoint/2010/main" val="293243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2D99FF-CD09-4E41-BA7B-12A778021EFA}"/>
              </a:ext>
            </a:extLst>
          </p:cNvPr>
          <p:cNvSpPr>
            <a:spLocks noGrp="1"/>
          </p:cNvSpPr>
          <p:nvPr>
            <p:ph idx="1"/>
          </p:nvPr>
        </p:nvSpPr>
        <p:spPr>
          <a:xfrm>
            <a:off x="838200" y="425088"/>
            <a:ext cx="10515600" cy="1843550"/>
          </a:xfrm>
        </p:spPr>
        <p:txBody>
          <a:bodyPr/>
          <a:lstStyle/>
          <a:p>
            <a:r>
              <a:rPr lang="en-GB" dirty="0"/>
              <a:t>A water tank drips water.</a:t>
            </a:r>
          </a:p>
          <a:p>
            <a:r>
              <a:rPr lang="en-GB" dirty="0"/>
              <a:t>Explain why the drops which are near to the ground are an equal distance apart but the drops which have just started to fall are not.</a:t>
            </a:r>
          </a:p>
          <a:p>
            <a:endParaRPr lang="en-GB" dirty="0"/>
          </a:p>
        </p:txBody>
      </p:sp>
      <p:pic>
        <p:nvPicPr>
          <p:cNvPr id="4" name="Picture 3">
            <a:extLst>
              <a:ext uri="{FF2B5EF4-FFF2-40B4-BE49-F238E27FC236}">
                <a16:creationId xmlns:a16="http://schemas.microsoft.com/office/drawing/2014/main" id="{8028ABAA-6F75-4492-866D-481A75AF61D7}"/>
              </a:ext>
            </a:extLst>
          </p:cNvPr>
          <p:cNvPicPr>
            <a:picLocks noChangeAspect="1"/>
          </p:cNvPicPr>
          <p:nvPr/>
        </p:nvPicPr>
        <p:blipFill>
          <a:blip r:embed="rId2"/>
          <a:stretch>
            <a:fillRect/>
          </a:stretch>
        </p:blipFill>
        <p:spPr>
          <a:xfrm>
            <a:off x="4433104" y="2470170"/>
            <a:ext cx="2813733" cy="2833548"/>
          </a:xfrm>
          <a:prstGeom prst="rect">
            <a:avLst/>
          </a:prstGeom>
        </p:spPr>
      </p:pic>
    </p:spTree>
    <p:extLst>
      <p:ext uri="{BB962C8B-B14F-4D97-AF65-F5344CB8AC3E}">
        <p14:creationId xmlns:p14="http://schemas.microsoft.com/office/powerpoint/2010/main" val="1174603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35384-98D3-4365-8A0D-F501BD166F14}"/>
              </a:ext>
            </a:extLst>
          </p:cNvPr>
          <p:cNvSpPr>
            <a:spLocks noGrp="1"/>
          </p:cNvSpPr>
          <p:nvPr>
            <p:ph type="title"/>
          </p:nvPr>
        </p:nvSpPr>
        <p:spPr/>
        <p:txBody>
          <a:bodyPr/>
          <a:lstStyle/>
          <a:p>
            <a:r>
              <a:rPr lang="en-GB" dirty="0"/>
              <a:t>Self Assess</a:t>
            </a:r>
          </a:p>
        </p:txBody>
      </p:sp>
      <p:sp>
        <p:nvSpPr>
          <p:cNvPr id="5" name="Rectangle 4">
            <a:extLst>
              <a:ext uri="{FF2B5EF4-FFF2-40B4-BE49-F238E27FC236}">
                <a16:creationId xmlns:a16="http://schemas.microsoft.com/office/drawing/2014/main" id="{68CF310C-CFF3-485E-845C-117C6060E837}"/>
              </a:ext>
            </a:extLst>
          </p:cNvPr>
          <p:cNvSpPr/>
          <p:nvPr/>
        </p:nvSpPr>
        <p:spPr>
          <a:xfrm>
            <a:off x="324091" y="1305342"/>
            <a:ext cx="11867909" cy="5262979"/>
          </a:xfrm>
          <a:prstGeom prst="rect">
            <a:avLst/>
          </a:prstGeom>
        </p:spPr>
        <p:txBody>
          <a:bodyPr wrap="square">
            <a:spAutoFit/>
          </a:bodyPr>
          <a:lstStyle/>
          <a:p>
            <a:r>
              <a:rPr lang="en-GB" sz="2800" dirty="0"/>
              <a:t>An explanation including some of the following points </a:t>
            </a:r>
          </a:p>
          <a:p>
            <a:r>
              <a:rPr lang="en-GB" sz="2800" dirty="0"/>
              <a:t>•	drops near the top are accelerating</a:t>
            </a:r>
          </a:p>
          <a:p>
            <a:r>
              <a:rPr lang="en-GB" sz="2800" dirty="0"/>
              <a:t>•	due to force of gravity</a:t>
            </a:r>
          </a:p>
          <a:p>
            <a:r>
              <a:rPr lang="en-GB" sz="2800" dirty="0"/>
              <a:t>•	 travel a greater distance in given time</a:t>
            </a:r>
          </a:p>
          <a:p>
            <a:r>
              <a:rPr lang="en-GB" sz="2800" dirty="0"/>
              <a:t>•	there is air resistance on the drops as they fall</a:t>
            </a:r>
          </a:p>
          <a:p>
            <a:r>
              <a:rPr lang="en-GB" sz="2800" dirty="0"/>
              <a:t>•	this increases with velocity </a:t>
            </a:r>
          </a:p>
          <a:p>
            <a:r>
              <a:rPr lang="en-GB" sz="2800" dirty="0"/>
              <a:t>•	resultant force is downward </a:t>
            </a:r>
          </a:p>
          <a:p>
            <a:r>
              <a:rPr lang="en-GB" sz="2800" dirty="0"/>
              <a:t>•	this reduces resultant force</a:t>
            </a:r>
          </a:p>
          <a:p>
            <a:r>
              <a:rPr lang="en-GB" sz="2800" dirty="0"/>
              <a:t>•	eventually resultant force is zero</a:t>
            </a:r>
          </a:p>
          <a:p>
            <a:r>
              <a:rPr lang="en-GB" sz="2800" dirty="0"/>
              <a:t>•	drops have reached terminal/ maximum velocity</a:t>
            </a:r>
          </a:p>
          <a:p>
            <a:r>
              <a:rPr lang="en-GB" sz="2800" dirty="0"/>
              <a:t>•	drops near bottom are all travelling at terminal velocity</a:t>
            </a:r>
          </a:p>
          <a:p>
            <a:r>
              <a:rPr lang="en-GB" sz="2800" dirty="0"/>
              <a:t>•	so travel same distance in given time </a:t>
            </a:r>
          </a:p>
        </p:txBody>
      </p:sp>
    </p:spTree>
    <p:extLst>
      <p:ext uri="{BB962C8B-B14F-4D97-AF65-F5344CB8AC3E}">
        <p14:creationId xmlns:p14="http://schemas.microsoft.com/office/powerpoint/2010/main" val="303904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6804F-8178-4B3E-BBF2-8DF3A848FA8A}"/>
              </a:ext>
            </a:extLst>
          </p:cNvPr>
          <p:cNvSpPr>
            <a:spLocks noGrp="1"/>
          </p:cNvSpPr>
          <p:nvPr>
            <p:ph type="title"/>
          </p:nvPr>
        </p:nvSpPr>
        <p:spPr/>
        <p:txBody>
          <a:bodyPr/>
          <a:lstStyle/>
          <a:p>
            <a:r>
              <a:rPr lang="en-GB" u="sng" dirty="0"/>
              <a:t>Plenary</a:t>
            </a:r>
          </a:p>
        </p:txBody>
      </p:sp>
      <p:sp>
        <p:nvSpPr>
          <p:cNvPr id="3" name="Content Placeholder 2">
            <a:extLst>
              <a:ext uri="{FF2B5EF4-FFF2-40B4-BE49-F238E27FC236}">
                <a16:creationId xmlns:a16="http://schemas.microsoft.com/office/drawing/2014/main" id="{96DBFD2D-1CE2-43FF-8CAB-EDBACBD648AC}"/>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17037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9AB0F-2720-4D8E-A441-DB3DDA45A56B}"/>
              </a:ext>
            </a:extLst>
          </p:cNvPr>
          <p:cNvSpPr>
            <a:spLocks noGrp="1"/>
          </p:cNvSpPr>
          <p:nvPr>
            <p:ph type="title"/>
          </p:nvPr>
        </p:nvSpPr>
        <p:spPr/>
        <p:txBody>
          <a:bodyPr/>
          <a:lstStyle/>
          <a:p>
            <a:r>
              <a:rPr lang="en-GB" dirty="0"/>
              <a:t>Self Assess</a:t>
            </a:r>
          </a:p>
        </p:txBody>
      </p:sp>
      <p:sp>
        <p:nvSpPr>
          <p:cNvPr id="3" name="Content Placeholder 2">
            <a:extLst>
              <a:ext uri="{FF2B5EF4-FFF2-40B4-BE49-F238E27FC236}">
                <a16:creationId xmlns:a16="http://schemas.microsoft.com/office/drawing/2014/main" id="{6CCAA8AD-3959-4863-9CFE-98A493C98D03}"/>
              </a:ext>
            </a:extLst>
          </p:cNvPr>
          <p:cNvSpPr>
            <a:spLocks noGrp="1"/>
          </p:cNvSpPr>
          <p:nvPr>
            <p:ph idx="1"/>
          </p:nvPr>
        </p:nvSpPr>
        <p:spPr/>
        <p:txBody>
          <a:bodyPr/>
          <a:lstStyle/>
          <a:p>
            <a:r>
              <a:rPr lang="en-GB" dirty="0"/>
              <a:t>F=ma</a:t>
            </a:r>
          </a:p>
          <a:p>
            <a:pPr marL="514350" indent="-514350">
              <a:buFont typeface="+mj-lt"/>
              <a:buAutoNum type="arabicPeriod"/>
            </a:pPr>
            <a:r>
              <a:rPr lang="en-GB" dirty="0"/>
              <a:t>1000= 500 x a </a:t>
            </a:r>
          </a:p>
          <a:p>
            <a:r>
              <a:rPr lang="en-GB" dirty="0"/>
              <a:t>a=1000/500= 2m/s</a:t>
            </a:r>
            <a:r>
              <a:rPr lang="en-GB" baseline="30000" dirty="0"/>
              <a:t>2</a:t>
            </a:r>
          </a:p>
          <a:p>
            <a:pPr marL="514350" indent="-514350">
              <a:buFont typeface="+mj-lt"/>
              <a:buAutoNum type="arabicPeriod" startAt="2"/>
            </a:pPr>
            <a:r>
              <a:rPr lang="en-GB" dirty="0"/>
              <a:t>3000=m x 1.5</a:t>
            </a:r>
          </a:p>
          <a:p>
            <a:r>
              <a:rPr lang="en-GB" dirty="0"/>
              <a:t>m=3000/1.5 = 2000Kg</a:t>
            </a:r>
          </a:p>
        </p:txBody>
      </p:sp>
    </p:spTree>
    <p:extLst>
      <p:ext uri="{BB962C8B-B14F-4D97-AF65-F5344CB8AC3E}">
        <p14:creationId xmlns:p14="http://schemas.microsoft.com/office/powerpoint/2010/main" val="88052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883E-EBDF-4517-8D86-82F446C2BFA4}"/>
              </a:ext>
            </a:extLst>
          </p:cNvPr>
          <p:cNvSpPr>
            <a:spLocks noGrp="1"/>
          </p:cNvSpPr>
          <p:nvPr>
            <p:ph type="title"/>
          </p:nvPr>
        </p:nvSpPr>
        <p:spPr>
          <a:xfrm>
            <a:off x="3007241" y="99311"/>
            <a:ext cx="5668926" cy="1325563"/>
          </a:xfrm>
          <a:solidFill>
            <a:schemeClr val="accent1">
              <a:lumMod val="60000"/>
              <a:lumOff val="40000"/>
            </a:schemeClr>
          </a:solidFill>
        </p:spPr>
        <p:txBody>
          <a:bodyPr/>
          <a:lstStyle/>
          <a:p>
            <a:r>
              <a:rPr lang="en-GB" dirty="0"/>
              <a:t>Word Consciousness</a:t>
            </a:r>
          </a:p>
        </p:txBody>
      </p:sp>
      <p:sp>
        <p:nvSpPr>
          <p:cNvPr id="3" name="Content Placeholder 2">
            <a:extLst>
              <a:ext uri="{FF2B5EF4-FFF2-40B4-BE49-F238E27FC236}">
                <a16:creationId xmlns:a16="http://schemas.microsoft.com/office/drawing/2014/main" id="{58368509-283E-4606-89D7-A81A6A34C730}"/>
              </a:ext>
            </a:extLst>
          </p:cNvPr>
          <p:cNvSpPr>
            <a:spLocks noGrp="1"/>
          </p:cNvSpPr>
          <p:nvPr>
            <p:ph idx="1"/>
          </p:nvPr>
        </p:nvSpPr>
        <p:spPr>
          <a:xfrm>
            <a:off x="0" y="1825625"/>
            <a:ext cx="12192000" cy="4351338"/>
          </a:xfrm>
        </p:spPr>
        <p:txBody>
          <a:bodyPr>
            <a:normAutofit/>
          </a:bodyPr>
          <a:lstStyle/>
          <a:p>
            <a:r>
              <a:rPr lang="en-GB" sz="4400" dirty="0"/>
              <a:t>Fluid-substance that flows, liquid or gas</a:t>
            </a:r>
          </a:p>
        </p:txBody>
      </p:sp>
    </p:spTree>
    <p:extLst>
      <p:ext uri="{BB962C8B-B14F-4D97-AF65-F5344CB8AC3E}">
        <p14:creationId xmlns:p14="http://schemas.microsoft.com/office/powerpoint/2010/main" val="118360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8578-877E-4078-BEC1-B703EA96AB6B}"/>
              </a:ext>
            </a:extLst>
          </p:cNvPr>
          <p:cNvSpPr>
            <a:spLocks noGrp="1"/>
          </p:cNvSpPr>
          <p:nvPr>
            <p:ph type="title"/>
          </p:nvPr>
        </p:nvSpPr>
        <p:spPr>
          <a:xfrm>
            <a:off x="3359889" y="206189"/>
            <a:ext cx="4944140" cy="623703"/>
          </a:xfrm>
        </p:spPr>
        <p:txBody>
          <a:bodyPr>
            <a:normAutofit fontScale="90000"/>
          </a:bodyPr>
          <a:lstStyle/>
          <a:p>
            <a:pPr algn="ctr"/>
            <a:r>
              <a:rPr lang="en-GB" u="sng" dirty="0"/>
              <a:t>Progress Indicators</a:t>
            </a:r>
          </a:p>
        </p:txBody>
      </p:sp>
      <p:sp>
        <p:nvSpPr>
          <p:cNvPr id="3" name="Content Placeholder 2">
            <a:extLst>
              <a:ext uri="{FF2B5EF4-FFF2-40B4-BE49-F238E27FC236}">
                <a16:creationId xmlns:a16="http://schemas.microsoft.com/office/drawing/2014/main" id="{CA8DEB3D-E8F9-47CA-9B5A-3F84227842E0}"/>
              </a:ext>
            </a:extLst>
          </p:cNvPr>
          <p:cNvSpPr>
            <a:spLocks noGrp="1"/>
          </p:cNvSpPr>
          <p:nvPr>
            <p:ph idx="1"/>
          </p:nvPr>
        </p:nvSpPr>
        <p:spPr>
          <a:xfrm>
            <a:off x="838200" y="967563"/>
            <a:ext cx="6673770" cy="5209400"/>
          </a:xfrm>
        </p:spPr>
        <p:txBody>
          <a:bodyPr>
            <a:normAutofit/>
          </a:bodyPr>
          <a:lstStyle/>
          <a:p>
            <a:pPr marL="0" indent="0">
              <a:buNone/>
            </a:pPr>
            <a:r>
              <a:rPr lang="en-GB" sz="3200" u="sng" dirty="0"/>
              <a:t>Good Progress</a:t>
            </a:r>
          </a:p>
          <a:p>
            <a:pPr marL="0" indent="0">
              <a:buNone/>
            </a:pPr>
            <a:r>
              <a:rPr lang="en-GB" sz="3200" dirty="0"/>
              <a:t>Recall that objects near the earth’s surface freefall at an acceleration of 9.8m/s</a:t>
            </a:r>
            <a:r>
              <a:rPr lang="en-GB" sz="3200" baseline="30000" dirty="0"/>
              <a:t>2</a:t>
            </a:r>
          </a:p>
          <a:p>
            <a:pPr marL="0" indent="0">
              <a:buNone/>
            </a:pPr>
            <a:endParaRPr lang="en-GB" sz="3200" dirty="0"/>
          </a:p>
          <a:p>
            <a:pPr marL="0" indent="0">
              <a:buNone/>
            </a:pPr>
            <a:r>
              <a:rPr lang="en-GB" sz="3200" u="sng" dirty="0"/>
              <a:t>Outstanding Progress</a:t>
            </a:r>
          </a:p>
          <a:p>
            <a:pPr marL="0" indent="0">
              <a:buNone/>
            </a:pPr>
            <a:r>
              <a:rPr lang="en-GB" sz="3200" dirty="0"/>
              <a:t>Explain how terminal velocity is reached</a:t>
            </a:r>
          </a:p>
        </p:txBody>
      </p:sp>
      <p:sp>
        <p:nvSpPr>
          <p:cNvPr id="4" name="TextBox 3">
            <a:extLst>
              <a:ext uri="{FF2B5EF4-FFF2-40B4-BE49-F238E27FC236}">
                <a16:creationId xmlns:a16="http://schemas.microsoft.com/office/drawing/2014/main" id="{615749C4-D801-4220-90A9-DF33AB09F300}"/>
              </a:ext>
            </a:extLst>
          </p:cNvPr>
          <p:cNvSpPr txBox="1"/>
          <p:nvPr/>
        </p:nvSpPr>
        <p:spPr>
          <a:xfrm>
            <a:off x="7631575" y="967563"/>
            <a:ext cx="4560425" cy="1569660"/>
          </a:xfrm>
          <a:prstGeom prst="rect">
            <a:avLst/>
          </a:prstGeom>
          <a:noFill/>
        </p:spPr>
        <p:txBody>
          <a:bodyPr wrap="square" rtlCol="0">
            <a:spAutoFit/>
          </a:bodyPr>
          <a:lstStyle/>
          <a:p>
            <a:r>
              <a:rPr lang="en-GB" sz="2400" dirty="0"/>
              <a:t>Last Lesson: Acceleration</a:t>
            </a:r>
          </a:p>
          <a:p>
            <a:r>
              <a:rPr lang="en-GB" sz="2400" dirty="0">
                <a:solidFill>
                  <a:srgbClr val="FF0000"/>
                </a:solidFill>
              </a:rPr>
              <a:t>This Lesson: Terminal Velocity</a:t>
            </a:r>
          </a:p>
          <a:p>
            <a:r>
              <a:rPr lang="en-GB" sz="2400" dirty="0"/>
              <a:t>Next Lesson: Forces and Breaking</a:t>
            </a:r>
          </a:p>
        </p:txBody>
      </p:sp>
    </p:spTree>
    <p:extLst>
      <p:ext uri="{BB962C8B-B14F-4D97-AF65-F5344CB8AC3E}">
        <p14:creationId xmlns:p14="http://schemas.microsoft.com/office/powerpoint/2010/main" val="1152318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CD690-1292-45A4-A516-EC0495F552FA}"/>
              </a:ext>
            </a:extLst>
          </p:cNvPr>
          <p:cNvSpPr>
            <a:spLocks noGrp="1"/>
          </p:cNvSpPr>
          <p:nvPr>
            <p:ph type="title"/>
          </p:nvPr>
        </p:nvSpPr>
        <p:spPr/>
        <p:txBody>
          <a:bodyPr/>
          <a:lstStyle/>
          <a:p>
            <a:r>
              <a:rPr lang="en-GB" dirty="0"/>
              <a:t>Falling Objects</a:t>
            </a:r>
          </a:p>
        </p:txBody>
      </p:sp>
      <p:sp>
        <p:nvSpPr>
          <p:cNvPr id="3" name="Content Placeholder 2">
            <a:extLst>
              <a:ext uri="{FF2B5EF4-FFF2-40B4-BE49-F238E27FC236}">
                <a16:creationId xmlns:a16="http://schemas.microsoft.com/office/drawing/2014/main" id="{23E5192D-A7E3-4D11-AAC5-87AB6C7573E6}"/>
              </a:ext>
            </a:extLst>
          </p:cNvPr>
          <p:cNvSpPr>
            <a:spLocks noGrp="1"/>
          </p:cNvSpPr>
          <p:nvPr>
            <p:ph idx="1"/>
          </p:nvPr>
        </p:nvSpPr>
        <p:spPr/>
        <p:txBody>
          <a:bodyPr/>
          <a:lstStyle/>
          <a:p>
            <a:r>
              <a:rPr lang="en-GB" dirty="0">
                <a:hlinkClick r:id="rId2"/>
              </a:rPr>
              <a:t>https://www.youtube.com/watch?v=ur40O6nQHsw</a:t>
            </a:r>
            <a:endParaRPr lang="en-GB" dirty="0">
              <a:latin typeface="Comic Sans MS" panose="030F0702030302020204" pitchFamily="66" charset="0"/>
            </a:endParaRPr>
          </a:p>
          <a:p>
            <a:r>
              <a:rPr lang="en-GB" dirty="0">
                <a:latin typeface="Comic Sans MS" panose="030F0702030302020204" pitchFamily="66" charset="0"/>
              </a:rPr>
              <a:t>The faster an object moves through a fluid the greater the frictional force that acts on it.</a:t>
            </a:r>
          </a:p>
          <a:p>
            <a:r>
              <a:rPr lang="en-GB" dirty="0">
                <a:latin typeface="Comic Sans MS" panose="030F0702030302020204" pitchFamily="66" charset="0"/>
              </a:rPr>
              <a:t>An object falling through a fluid will initially accelerate due to the force of gravity. </a:t>
            </a:r>
          </a:p>
          <a:p>
            <a:r>
              <a:rPr lang="en-GB" dirty="0">
                <a:latin typeface="Comic Sans MS" panose="030F0702030302020204" pitchFamily="66" charset="0"/>
              </a:rPr>
              <a:t>Eventually the resultant force will be zero </a:t>
            </a:r>
          </a:p>
          <a:p>
            <a:r>
              <a:rPr lang="en-GB" dirty="0">
                <a:latin typeface="Comic Sans MS" panose="030F0702030302020204" pitchFamily="66" charset="0"/>
              </a:rPr>
              <a:t>and the object will move at its terminal velocity (steady speed).</a:t>
            </a:r>
          </a:p>
          <a:p>
            <a:endParaRPr lang="en-GB" dirty="0"/>
          </a:p>
        </p:txBody>
      </p:sp>
    </p:spTree>
    <p:extLst>
      <p:ext uri="{BB962C8B-B14F-4D97-AF65-F5344CB8AC3E}">
        <p14:creationId xmlns:p14="http://schemas.microsoft.com/office/powerpoint/2010/main" val="23619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E90D79B-211A-4130-B336-0B8BB183A7EE}"/>
              </a:ext>
            </a:extLst>
          </p:cNvPr>
          <p:cNvSpPr>
            <a:spLocks noChangeArrowheads="1"/>
          </p:cNvSpPr>
          <p:nvPr/>
        </p:nvSpPr>
        <p:spPr bwMode="auto">
          <a:xfrm>
            <a:off x="7010400" y="0"/>
            <a:ext cx="3657600" cy="6858000"/>
          </a:xfrm>
          <a:prstGeom prst="rect">
            <a:avLst/>
          </a:prstGeom>
          <a:solidFill>
            <a:schemeClr val="bg1"/>
          </a:solidFill>
          <a:ln w="9525">
            <a:solidFill>
              <a:schemeClr val="bg1"/>
            </a:solidFill>
            <a:miter lim="800000"/>
            <a:headEnd/>
            <a:tailEnd/>
          </a:ln>
          <a:effectLst/>
        </p:spPr>
        <p:txBody>
          <a:bodyPr wrap="none" anchor="ctr"/>
          <a:lstStyle/>
          <a:p>
            <a:endParaRPr lang="en-GB">
              <a:latin typeface="Comic Sans MS" panose="030F0702030302020204" pitchFamily="66" charset="0"/>
            </a:endParaRPr>
          </a:p>
        </p:txBody>
      </p:sp>
      <p:graphicFrame>
        <p:nvGraphicFramePr>
          <p:cNvPr id="5" name="Object 4">
            <a:extLst>
              <a:ext uri="{FF2B5EF4-FFF2-40B4-BE49-F238E27FC236}">
                <a16:creationId xmlns:a16="http://schemas.microsoft.com/office/drawing/2014/main" id="{B447A244-1E68-4B7E-823C-597BA03D0389}"/>
              </a:ext>
            </a:extLst>
          </p:cNvPr>
          <p:cNvGraphicFramePr>
            <a:graphicFrameLocks noChangeAspect="1"/>
          </p:cNvGraphicFramePr>
          <p:nvPr>
            <p:extLst>
              <p:ext uri="{D42A27DB-BD31-4B8C-83A1-F6EECF244321}">
                <p14:modId xmlns:p14="http://schemas.microsoft.com/office/powerpoint/2010/main" val="2540492561"/>
              </p:ext>
            </p:extLst>
          </p:nvPr>
        </p:nvGraphicFramePr>
        <p:xfrm>
          <a:off x="7772400" y="228600"/>
          <a:ext cx="2286000" cy="922338"/>
        </p:xfrm>
        <a:graphic>
          <a:graphicData uri="http://schemas.openxmlformats.org/presentationml/2006/ole">
            <mc:AlternateContent xmlns:mc="http://schemas.openxmlformats.org/markup-compatibility/2006">
              <mc:Choice xmlns:v="urn:schemas-microsoft-com:vml" Requires="v">
                <p:oleObj spid="_x0000_s1053" name="CorelDRAW 6.0" r:id="rId3" imgW="6499440" imgH="2618280" progId="">
                  <p:embed/>
                </p:oleObj>
              </mc:Choice>
              <mc:Fallback>
                <p:oleObj name="CorelDRAW 6.0" r:id="rId3" imgW="6499440" imgH="2618280" progId="">
                  <p:embed/>
                  <p:pic>
                    <p:nvPicPr>
                      <p:cNvPr id="7"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228600"/>
                        <a:ext cx="2286000" cy="922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5">
            <a:extLst>
              <a:ext uri="{FF2B5EF4-FFF2-40B4-BE49-F238E27FC236}">
                <a16:creationId xmlns:a16="http://schemas.microsoft.com/office/drawing/2014/main" id="{1865C57F-A558-410C-8609-C50C4F5040F2}"/>
              </a:ext>
            </a:extLst>
          </p:cNvPr>
          <p:cNvSpPr txBox="1">
            <a:spLocks noChangeArrowheads="1"/>
          </p:cNvSpPr>
          <p:nvPr/>
        </p:nvSpPr>
        <p:spPr bwMode="auto">
          <a:xfrm>
            <a:off x="256573" y="228600"/>
            <a:ext cx="5257800" cy="461665"/>
          </a:xfrm>
          <a:prstGeom prst="rect">
            <a:avLst/>
          </a:prstGeom>
          <a:noFill/>
          <a:ln w="9525">
            <a:noFill/>
            <a:miter lim="800000"/>
            <a:headEnd/>
            <a:tailEnd/>
          </a:ln>
          <a:effectLst/>
        </p:spPr>
        <p:txBody>
          <a:bodyPr>
            <a:spAutoFit/>
          </a:bodyPr>
          <a:lstStyle/>
          <a:p>
            <a:pPr algn="l">
              <a:spcBef>
                <a:spcPct val="50000"/>
              </a:spcBef>
            </a:pPr>
            <a:r>
              <a:rPr lang="en-GB" sz="2400" dirty="0">
                <a:latin typeface="Comic Sans MS" panose="030F0702030302020204" pitchFamily="66" charset="0"/>
              </a:rPr>
              <a:t>Consider a skydiver</a:t>
            </a:r>
            <a:r>
              <a:rPr lang="en-GB" dirty="0">
                <a:latin typeface="Comic Sans MS" panose="030F0702030302020204" pitchFamily="66" charset="0"/>
              </a:rPr>
              <a:t>:</a:t>
            </a:r>
          </a:p>
        </p:txBody>
      </p:sp>
      <p:sp>
        <p:nvSpPr>
          <p:cNvPr id="7" name="Text Box 6">
            <a:extLst>
              <a:ext uri="{FF2B5EF4-FFF2-40B4-BE49-F238E27FC236}">
                <a16:creationId xmlns:a16="http://schemas.microsoft.com/office/drawing/2014/main" id="{85375004-3609-4C12-9C2F-78AA1AB4FFA0}"/>
              </a:ext>
            </a:extLst>
          </p:cNvPr>
          <p:cNvSpPr txBox="1">
            <a:spLocks noChangeArrowheads="1"/>
          </p:cNvSpPr>
          <p:nvPr/>
        </p:nvSpPr>
        <p:spPr bwMode="auto">
          <a:xfrm>
            <a:off x="190500" y="902989"/>
            <a:ext cx="6071404" cy="1846659"/>
          </a:xfrm>
          <a:prstGeom prst="rect">
            <a:avLst/>
          </a:prstGeom>
          <a:noFill/>
          <a:ln w="9525">
            <a:noFill/>
            <a:miter lim="800000"/>
            <a:headEnd/>
            <a:tailEnd/>
          </a:ln>
          <a:effectLst/>
        </p:spPr>
        <p:txBody>
          <a:bodyPr wrap="square">
            <a:spAutoFit/>
          </a:bodyPr>
          <a:lstStyle/>
          <a:p>
            <a:pPr marL="457200" indent="-457200">
              <a:spcBef>
                <a:spcPct val="50000"/>
              </a:spcBef>
              <a:buFontTx/>
              <a:buAutoNum type="arabicParenR"/>
            </a:pPr>
            <a:r>
              <a:rPr lang="en-GB" sz="2800" dirty="0">
                <a:latin typeface="Comic Sans MS" panose="030F0702030302020204" pitchFamily="66" charset="0"/>
              </a:rPr>
              <a:t>At the start of his jump the air resistance is small so he accelerates downwards.</a:t>
            </a:r>
          </a:p>
          <a:p>
            <a:pPr marL="457200" indent="-457200">
              <a:spcBef>
                <a:spcPct val="50000"/>
              </a:spcBef>
              <a:buFontTx/>
              <a:buAutoNum type="arabicParenR"/>
            </a:pPr>
            <a:endParaRPr lang="en-GB" sz="2000" dirty="0">
              <a:latin typeface="Comic Sans MS" panose="030F0702030302020204" pitchFamily="66" charset="0"/>
            </a:endParaRPr>
          </a:p>
        </p:txBody>
      </p:sp>
      <p:sp>
        <p:nvSpPr>
          <p:cNvPr id="8" name="AutoShape 7">
            <a:extLst>
              <a:ext uri="{FF2B5EF4-FFF2-40B4-BE49-F238E27FC236}">
                <a16:creationId xmlns:a16="http://schemas.microsoft.com/office/drawing/2014/main" id="{5252A123-B21F-4031-B59E-3116AEA77323}"/>
              </a:ext>
            </a:extLst>
          </p:cNvPr>
          <p:cNvSpPr>
            <a:spLocks noChangeArrowheads="1"/>
          </p:cNvSpPr>
          <p:nvPr/>
        </p:nvSpPr>
        <p:spPr bwMode="auto">
          <a:xfrm>
            <a:off x="8305800" y="1371600"/>
            <a:ext cx="1066800" cy="3810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graphicFrame>
        <p:nvGraphicFramePr>
          <p:cNvPr id="9" name="Object 8">
            <a:extLst>
              <a:ext uri="{FF2B5EF4-FFF2-40B4-BE49-F238E27FC236}">
                <a16:creationId xmlns:a16="http://schemas.microsoft.com/office/drawing/2014/main" id="{E3D3FBCC-72D6-472C-8FA2-75649003F51B}"/>
              </a:ext>
            </a:extLst>
          </p:cNvPr>
          <p:cNvGraphicFramePr>
            <a:graphicFrameLocks noChangeAspect="1"/>
          </p:cNvGraphicFramePr>
          <p:nvPr>
            <p:extLst>
              <p:ext uri="{D42A27DB-BD31-4B8C-83A1-F6EECF244321}">
                <p14:modId xmlns:p14="http://schemas.microsoft.com/office/powerpoint/2010/main" val="3523052499"/>
              </p:ext>
            </p:extLst>
          </p:nvPr>
        </p:nvGraphicFramePr>
        <p:xfrm>
          <a:off x="7772400" y="2819400"/>
          <a:ext cx="2286000" cy="922338"/>
        </p:xfrm>
        <a:graphic>
          <a:graphicData uri="http://schemas.openxmlformats.org/presentationml/2006/ole">
            <mc:AlternateContent xmlns:mc="http://schemas.openxmlformats.org/markup-compatibility/2006">
              <mc:Choice xmlns:v="urn:schemas-microsoft-com:vml" Requires="v">
                <p:oleObj spid="_x0000_s1054" name="CorelDRAW 6.0" r:id="rId5" imgW="6499440" imgH="2618280" progId="">
                  <p:embed/>
                </p:oleObj>
              </mc:Choice>
              <mc:Fallback>
                <p:oleObj name="CorelDRAW 6.0" r:id="rId5" imgW="6499440" imgH="2618280" progId="">
                  <p:embed/>
                  <p:pic>
                    <p:nvPicPr>
                      <p:cNvPr id="11"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2819400"/>
                        <a:ext cx="2286000" cy="922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a:extLst>
              <a:ext uri="{FF2B5EF4-FFF2-40B4-BE49-F238E27FC236}">
                <a16:creationId xmlns:a16="http://schemas.microsoft.com/office/drawing/2014/main" id="{A850E935-97FB-4675-9E85-222668FD7B71}"/>
              </a:ext>
            </a:extLst>
          </p:cNvPr>
          <p:cNvGraphicFramePr>
            <a:graphicFrameLocks noChangeAspect="1"/>
          </p:cNvGraphicFramePr>
          <p:nvPr>
            <p:extLst>
              <p:ext uri="{D42A27DB-BD31-4B8C-83A1-F6EECF244321}">
                <p14:modId xmlns:p14="http://schemas.microsoft.com/office/powerpoint/2010/main" val="1796722874"/>
              </p:ext>
            </p:extLst>
          </p:nvPr>
        </p:nvGraphicFramePr>
        <p:xfrm>
          <a:off x="7772400" y="5181600"/>
          <a:ext cx="2286000" cy="922338"/>
        </p:xfrm>
        <a:graphic>
          <a:graphicData uri="http://schemas.openxmlformats.org/presentationml/2006/ole">
            <mc:AlternateContent xmlns:mc="http://schemas.openxmlformats.org/markup-compatibility/2006">
              <mc:Choice xmlns:v="urn:schemas-microsoft-com:vml" Requires="v">
                <p:oleObj spid="_x0000_s1055" name="CorelDRAW 6.0" r:id="rId6" imgW="6499440" imgH="2618280" progId="">
                  <p:embed/>
                </p:oleObj>
              </mc:Choice>
              <mc:Fallback>
                <p:oleObj name="CorelDRAW 6.0" r:id="rId6" imgW="6499440" imgH="2618280" progId="">
                  <p:embed/>
                  <p:pic>
                    <p:nvPicPr>
                      <p:cNvPr id="12"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181600"/>
                        <a:ext cx="2286000" cy="922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AutoShape 10">
            <a:extLst>
              <a:ext uri="{FF2B5EF4-FFF2-40B4-BE49-F238E27FC236}">
                <a16:creationId xmlns:a16="http://schemas.microsoft.com/office/drawing/2014/main" id="{B8BEEBF6-5577-4868-9AC7-7DB8112CC18E}"/>
              </a:ext>
            </a:extLst>
          </p:cNvPr>
          <p:cNvSpPr>
            <a:spLocks noChangeArrowheads="1"/>
          </p:cNvSpPr>
          <p:nvPr/>
        </p:nvSpPr>
        <p:spPr bwMode="auto">
          <a:xfrm>
            <a:off x="8305800" y="6172200"/>
            <a:ext cx="1066800" cy="3810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12" name="AutoShape 11">
            <a:extLst>
              <a:ext uri="{FF2B5EF4-FFF2-40B4-BE49-F238E27FC236}">
                <a16:creationId xmlns:a16="http://schemas.microsoft.com/office/drawing/2014/main" id="{77462D56-1F2A-4D46-95DC-D6D0CBBDD411}"/>
              </a:ext>
            </a:extLst>
          </p:cNvPr>
          <p:cNvSpPr>
            <a:spLocks noChangeArrowheads="1"/>
          </p:cNvSpPr>
          <p:nvPr/>
        </p:nvSpPr>
        <p:spPr bwMode="auto">
          <a:xfrm>
            <a:off x="8305800" y="3886200"/>
            <a:ext cx="1066800" cy="3810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13" name="AutoShape 12">
            <a:extLst>
              <a:ext uri="{FF2B5EF4-FFF2-40B4-BE49-F238E27FC236}">
                <a16:creationId xmlns:a16="http://schemas.microsoft.com/office/drawing/2014/main" id="{8DE59E37-2BA6-4D8B-B85E-FFFB01AEFB51}"/>
              </a:ext>
            </a:extLst>
          </p:cNvPr>
          <p:cNvSpPr>
            <a:spLocks noChangeArrowheads="1"/>
          </p:cNvSpPr>
          <p:nvPr/>
        </p:nvSpPr>
        <p:spPr bwMode="auto">
          <a:xfrm flipV="1">
            <a:off x="8305800" y="4953000"/>
            <a:ext cx="1066800" cy="3810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14" name="AutoShape 13">
            <a:extLst>
              <a:ext uri="{FF2B5EF4-FFF2-40B4-BE49-F238E27FC236}">
                <a16:creationId xmlns:a16="http://schemas.microsoft.com/office/drawing/2014/main" id="{5C7BBE62-5273-45AF-9506-5A4A1A11CEFA}"/>
              </a:ext>
            </a:extLst>
          </p:cNvPr>
          <p:cNvSpPr>
            <a:spLocks noChangeArrowheads="1"/>
          </p:cNvSpPr>
          <p:nvPr/>
        </p:nvSpPr>
        <p:spPr bwMode="auto">
          <a:xfrm>
            <a:off x="8610600" y="2590800"/>
            <a:ext cx="457200" cy="228600"/>
          </a:xfrm>
          <a:prstGeom prst="up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15" name="AutoShape 14">
            <a:extLst>
              <a:ext uri="{FF2B5EF4-FFF2-40B4-BE49-F238E27FC236}">
                <a16:creationId xmlns:a16="http://schemas.microsoft.com/office/drawing/2014/main" id="{62965F53-C05A-425C-97E6-79801582ECEC}"/>
              </a:ext>
            </a:extLst>
          </p:cNvPr>
          <p:cNvSpPr>
            <a:spLocks noChangeArrowheads="1"/>
          </p:cNvSpPr>
          <p:nvPr/>
        </p:nvSpPr>
        <p:spPr bwMode="auto">
          <a:xfrm rot="20979633">
            <a:off x="5530978" y="1496925"/>
            <a:ext cx="1615153" cy="278983"/>
          </a:xfrm>
          <a:prstGeom prst="rightArrow">
            <a:avLst>
              <a:gd name="adj1" fmla="val 50000"/>
              <a:gd name="adj2" fmla="val 166667"/>
            </a:avLst>
          </a:prstGeom>
          <a:solidFill>
            <a:srgbClr val="FF0000"/>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16" name="AutoShape 15">
            <a:extLst>
              <a:ext uri="{FF2B5EF4-FFF2-40B4-BE49-F238E27FC236}">
                <a16:creationId xmlns:a16="http://schemas.microsoft.com/office/drawing/2014/main" id="{2D66C21A-9E81-4D43-B0A3-767C895E4208}"/>
              </a:ext>
            </a:extLst>
          </p:cNvPr>
          <p:cNvSpPr>
            <a:spLocks noChangeArrowheads="1"/>
          </p:cNvSpPr>
          <p:nvPr/>
        </p:nvSpPr>
        <p:spPr bwMode="auto">
          <a:xfrm rot="587289">
            <a:off x="6025447" y="4977520"/>
            <a:ext cx="1524000" cy="228600"/>
          </a:xfrm>
          <a:prstGeom prst="rightArrow">
            <a:avLst>
              <a:gd name="adj1" fmla="val 50000"/>
              <a:gd name="adj2" fmla="val 166667"/>
            </a:avLst>
          </a:prstGeom>
          <a:solidFill>
            <a:srgbClr val="FF0000"/>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17" name="AutoShape 16">
            <a:extLst>
              <a:ext uri="{FF2B5EF4-FFF2-40B4-BE49-F238E27FC236}">
                <a16:creationId xmlns:a16="http://schemas.microsoft.com/office/drawing/2014/main" id="{AE61658A-33DC-4D33-8CC8-F305AFCA8159}"/>
              </a:ext>
            </a:extLst>
          </p:cNvPr>
          <p:cNvSpPr>
            <a:spLocks noChangeArrowheads="1"/>
          </p:cNvSpPr>
          <p:nvPr/>
        </p:nvSpPr>
        <p:spPr bwMode="auto">
          <a:xfrm rot="820323">
            <a:off x="5727538" y="2817994"/>
            <a:ext cx="1524000" cy="211299"/>
          </a:xfrm>
          <a:prstGeom prst="rightArrow">
            <a:avLst>
              <a:gd name="adj1" fmla="val 50000"/>
              <a:gd name="adj2" fmla="val 166667"/>
            </a:avLst>
          </a:prstGeom>
          <a:solidFill>
            <a:srgbClr val="FF0000"/>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18" name="Text Box 17">
            <a:extLst>
              <a:ext uri="{FF2B5EF4-FFF2-40B4-BE49-F238E27FC236}">
                <a16:creationId xmlns:a16="http://schemas.microsoft.com/office/drawing/2014/main" id="{A5E9BDF7-503C-4B6E-9209-54DC03BACEFA}"/>
              </a:ext>
            </a:extLst>
          </p:cNvPr>
          <p:cNvSpPr txBox="1">
            <a:spLocks noChangeArrowheads="1"/>
          </p:cNvSpPr>
          <p:nvPr/>
        </p:nvSpPr>
        <p:spPr bwMode="auto">
          <a:xfrm>
            <a:off x="190499" y="2431702"/>
            <a:ext cx="5550543" cy="954107"/>
          </a:xfrm>
          <a:prstGeom prst="rect">
            <a:avLst/>
          </a:prstGeom>
          <a:noFill/>
          <a:ln w="9525">
            <a:noFill/>
            <a:miter lim="800000"/>
            <a:headEnd/>
            <a:tailEnd/>
          </a:ln>
          <a:effectLst/>
        </p:spPr>
        <p:txBody>
          <a:bodyPr wrap="square">
            <a:spAutoFit/>
          </a:bodyPr>
          <a:lstStyle/>
          <a:p>
            <a:pPr marL="457200" indent="-457200">
              <a:spcBef>
                <a:spcPct val="50000"/>
              </a:spcBef>
            </a:pPr>
            <a:r>
              <a:rPr lang="en-GB" sz="2800" dirty="0">
                <a:latin typeface="Comic Sans MS" panose="030F0702030302020204" pitchFamily="66" charset="0"/>
              </a:rPr>
              <a:t>2) As his speed increases his air resistance will increase</a:t>
            </a:r>
          </a:p>
        </p:txBody>
      </p:sp>
      <p:sp>
        <p:nvSpPr>
          <p:cNvPr id="19" name="Text Box 18">
            <a:extLst>
              <a:ext uri="{FF2B5EF4-FFF2-40B4-BE49-F238E27FC236}">
                <a16:creationId xmlns:a16="http://schemas.microsoft.com/office/drawing/2014/main" id="{1114392C-A85F-49EF-B50C-69CA5EE3CB43}"/>
              </a:ext>
            </a:extLst>
          </p:cNvPr>
          <p:cNvSpPr txBox="1">
            <a:spLocks noChangeArrowheads="1"/>
          </p:cNvSpPr>
          <p:nvPr/>
        </p:nvSpPr>
        <p:spPr bwMode="auto">
          <a:xfrm>
            <a:off x="190499" y="3733800"/>
            <a:ext cx="6515101" cy="2677656"/>
          </a:xfrm>
          <a:prstGeom prst="rect">
            <a:avLst/>
          </a:prstGeom>
          <a:noFill/>
          <a:ln w="9525">
            <a:noFill/>
            <a:miter lim="800000"/>
            <a:headEnd/>
            <a:tailEnd/>
          </a:ln>
          <a:effectLst/>
        </p:spPr>
        <p:txBody>
          <a:bodyPr wrap="square">
            <a:spAutoFit/>
          </a:bodyPr>
          <a:lstStyle/>
          <a:p>
            <a:pPr marL="457200" indent="-457200">
              <a:spcBef>
                <a:spcPct val="50000"/>
              </a:spcBef>
            </a:pPr>
            <a:r>
              <a:rPr lang="en-GB" sz="2800" dirty="0">
                <a:latin typeface="Comic Sans MS" panose="030F0702030302020204" pitchFamily="66" charset="0"/>
              </a:rPr>
              <a:t>3) Eventually the air resistance will be big enough to equal the skydiver’s weight.  At this point the forces are balanced so his speed becomes constant- this is called TERMINAL VELOCITY</a:t>
            </a:r>
          </a:p>
        </p:txBody>
      </p:sp>
    </p:spTree>
    <p:extLst>
      <p:ext uri="{BB962C8B-B14F-4D97-AF65-F5344CB8AC3E}">
        <p14:creationId xmlns:p14="http://schemas.microsoft.com/office/powerpoint/2010/main" val="267124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0-#ppt_h/2"/>
                                          </p:val>
                                        </p:tav>
                                        <p:tav tm="100000">
                                          <p:val>
                                            <p:strVal val="#ppt_y"/>
                                          </p:val>
                                        </p:tav>
                                      </p:tavLst>
                                    </p:anim>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up)">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childTnLst>
                          </p:cTn>
                        </p:par>
                        <p:par>
                          <p:cTn id="41" fill="hold">
                            <p:stCondLst>
                              <p:cond delay="500"/>
                            </p:stCondLst>
                            <p:childTnLst>
                              <p:par>
                                <p:cTn id="42" presetID="22" presetClass="entr" presetSubtype="1"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up)">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0-#ppt_h/2"/>
                                          </p:val>
                                        </p:tav>
                                        <p:tav tm="100000">
                                          <p:val>
                                            <p:strVal val="#ppt_y"/>
                                          </p:val>
                                        </p:tav>
                                      </p:tavLst>
                                    </p:anim>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5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par>
                          <p:cTn id="65" fill="hold">
                            <p:stCondLst>
                              <p:cond delay="500"/>
                            </p:stCondLst>
                            <p:childTnLst>
                              <p:par>
                                <p:cTn id="66" presetID="22" presetClass="entr" presetSubtype="1"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wipe(up)">
                                      <p:cBhvr>
                                        <p:cTn id="6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nimBg="1"/>
      <p:bldP spid="11" grpId="0" animBg="1"/>
      <p:bldP spid="12" grpId="0" animBg="1"/>
      <p:bldP spid="13" grpId="0" animBg="1"/>
      <p:bldP spid="14" grpId="0" animBg="1"/>
      <p:bldP spid="15" grpId="0" animBg="1"/>
      <p:bldP spid="16" grpId="0" animBg="1"/>
      <p:bldP spid="17" grpId="0" animBg="1"/>
      <p:bldP spid="18" grpId="0" autoUpdateAnimBg="0"/>
      <p:bldP spid="1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7D1089F-FE73-457A-A50E-DE6AB00BDDF2}"/>
              </a:ext>
            </a:extLst>
          </p:cNvPr>
          <p:cNvSpPr>
            <a:spLocks noChangeArrowheads="1"/>
          </p:cNvSpPr>
          <p:nvPr/>
        </p:nvSpPr>
        <p:spPr bwMode="auto">
          <a:xfrm>
            <a:off x="7010400" y="0"/>
            <a:ext cx="3657600" cy="6858000"/>
          </a:xfrm>
          <a:prstGeom prst="rect">
            <a:avLst/>
          </a:prstGeom>
          <a:solidFill>
            <a:schemeClr val="bg1"/>
          </a:solidFill>
          <a:ln w="9525">
            <a:solidFill>
              <a:schemeClr val="bg1"/>
            </a:solidFill>
            <a:miter lim="800000"/>
            <a:headEnd/>
            <a:tailEnd/>
          </a:ln>
          <a:effectLst/>
        </p:spPr>
        <p:txBody>
          <a:bodyPr wrap="none" anchor="ctr"/>
          <a:lstStyle/>
          <a:p>
            <a:endParaRPr lang="en-GB">
              <a:latin typeface="Comic Sans MS" panose="030F0702030302020204" pitchFamily="66" charset="0"/>
            </a:endParaRPr>
          </a:p>
        </p:txBody>
      </p:sp>
      <p:sp>
        <p:nvSpPr>
          <p:cNvPr id="3" name="Text Box 5">
            <a:extLst>
              <a:ext uri="{FF2B5EF4-FFF2-40B4-BE49-F238E27FC236}">
                <a16:creationId xmlns:a16="http://schemas.microsoft.com/office/drawing/2014/main" id="{206B4258-DDB5-46EF-ABE3-4E9612EF8572}"/>
              </a:ext>
            </a:extLst>
          </p:cNvPr>
          <p:cNvSpPr txBox="1">
            <a:spLocks noChangeArrowheads="1"/>
          </p:cNvSpPr>
          <p:nvPr/>
        </p:nvSpPr>
        <p:spPr bwMode="auto">
          <a:xfrm>
            <a:off x="410078" y="567594"/>
            <a:ext cx="4800600" cy="2708434"/>
          </a:xfrm>
          <a:prstGeom prst="rect">
            <a:avLst/>
          </a:prstGeom>
          <a:noFill/>
          <a:ln w="9525">
            <a:noFill/>
            <a:miter lim="800000"/>
            <a:headEnd/>
            <a:tailEnd/>
          </a:ln>
          <a:effectLst/>
        </p:spPr>
        <p:txBody>
          <a:bodyPr>
            <a:spAutoFit/>
          </a:bodyPr>
          <a:lstStyle/>
          <a:p>
            <a:pPr marL="457200" indent="-457200">
              <a:spcBef>
                <a:spcPct val="50000"/>
              </a:spcBef>
            </a:pPr>
            <a:r>
              <a:rPr lang="en-GB" sz="2800" dirty="0">
                <a:latin typeface="Comic Sans MS" panose="030F0702030302020204" pitchFamily="66" charset="0"/>
              </a:rPr>
              <a:t>4)  When he opens his parachute the air resistance suddenly increases, causing him to start slowing down</a:t>
            </a:r>
          </a:p>
          <a:p>
            <a:pPr marL="457200" indent="-457200">
              <a:spcBef>
                <a:spcPct val="50000"/>
              </a:spcBef>
              <a:buFontTx/>
              <a:buChar char="•"/>
            </a:pPr>
            <a:endParaRPr lang="en-GB" sz="2000" dirty="0">
              <a:latin typeface="Comic Sans MS" panose="030F0702030302020204" pitchFamily="66" charset="0"/>
            </a:endParaRPr>
          </a:p>
        </p:txBody>
      </p:sp>
      <p:sp>
        <p:nvSpPr>
          <p:cNvPr id="4" name="AutoShape 6">
            <a:extLst>
              <a:ext uri="{FF2B5EF4-FFF2-40B4-BE49-F238E27FC236}">
                <a16:creationId xmlns:a16="http://schemas.microsoft.com/office/drawing/2014/main" id="{F2B4907F-660D-47B8-BCAF-53037282C39F}"/>
              </a:ext>
            </a:extLst>
          </p:cNvPr>
          <p:cNvSpPr>
            <a:spLocks noChangeArrowheads="1"/>
          </p:cNvSpPr>
          <p:nvPr/>
        </p:nvSpPr>
        <p:spPr bwMode="auto">
          <a:xfrm>
            <a:off x="8305800" y="2819400"/>
            <a:ext cx="1066800" cy="3810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5" name="AutoShape 7">
            <a:extLst>
              <a:ext uri="{FF2B5EF4-FFF2-40B4-BE49-F238E27FC236}">
                <a16:creationId xmlns:a16="http://schemas.microsoft.com/office/drawing/2014/main" id="{C616DF9F-2DB3-48A3-908B-C73757D81C08}"/>
              </a:ext>
            </a:extLst>
          </p:cNvPr>
          <p:cNvSpPr>
            <a:spLocks noChangeArrowheads="1"/>
          </p:cNvSpPr>
          <p:nvPr/>
        </p:nvSpPr>
        <p:spPr bwMode="auto">
          <a:xfrm>
            <a:off x="8362950" y="6096000"/>
            <a:ext cx="1066800" cy="3810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6" name="AutoShape 8">
            <a:extLst>
              <a:ext uri="{FF2B5EF4-FFF2-40B4-BE49-F238E27FC236}">
                <a16:creationId xmlns:a16="http://schemas.microsoft.com/office/drawing/2014/main" id="{0BEEDD98-771B-4965-BEC6-77236053C921}"/>
              </a:ext>
            </a:extLst>
          </p:cNvPr>
          <p:cNvSpPr>
            <a:spLocks noChangeArrowheads="1"/>
          </p:cNvSpPr>
          <p:nvPr/>
        </p:nvSpPr>
        <p:spPr bwMode="auto">
          <a:xfrm rot="19843189">
            <a:off x="5653504" y="2159735"/>
            <a:ext cx="1528763" cy="296863"/>
          </a:xfrm>
          <a:prstGeom prst="rightArrow">
            <a:avLst>
              <a:gd name="adj1" fmla="val 50000"/>
              <a:gd name="adj2" fmla="val 128743"/>
            </a:avLst>
          </a:prstGeom>
          <a:solidFill>
            <a:srgbClr val="FF0000"/>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7" name="Text Box 9">
            <a:extLst>
              <a:ext uri="{FF2B5EF4-FFF2-40B4-BE49-F238E27FC236}">
                <a16:creationId xmlns:a16="http://schemas.microsoft.com/office/drawing/2014/main" id="{B0A1FC3F-B81D-4F81-BD52-DE2F140B0186}"/>
              </a:ext>
            </a:extLst>
          </p:cNvPr>
          <p:cNvSpPr txBox="1">
            <a:spLocks noChangeArrowheads="1"/>
          </p:cNvSpPr>
          <p:nvPr/>
        </p:nvSpPr>
        <p:spPr bwMode="auto">
          <a:xfrm>
            <a:off x="169817" y="3733800"/>
            <a:ext cx="6611983" cy="2246769"/>
          </a:xfrm>
          <a:prstGeom prst="rect">
            <a:avLst/>
          </a:prstGeom>
          <a:noFill/>
          <a:ln w="9525">
            <a:noFill/>
            <a:miter lim="800000"/>
            <a:headEnd/>
            <a:tailEnd/>
          </a:ln>
          <a:effectLst/>
        </p:spPr>
        <p:txBody>
          <a:bodyPr wrap="square">
            <a:spAutoFit/>
          </a:bodyPr>
          <a:lstStyle/>
          <a:p>
            <a:pPr marL="457200" indent="-457200">
              <a:spcBef>
                <a:spcPct val="50000"/>
              </a:spcBef>
            </a:pPr>
            <a:r>
              <a:rPr lang="en-GB" sz="2800" dirty="0">
                <a:latin typeface="Comic Sans MS" panose="030F0702030302020204" pitchFamily="66" charset="0"/>
              </a:rPr>
              <a:t>5)  Because he is slowing down his air resistance will again  decrease until it balances his weight  The skydiver has now reached a new, lower terminal velocity</a:t>
            </a:r>
          </a:p>
        </p:txBody>
      </p:sp>
      <p:grpSp>
        <p:nvGrpSpPr>
          <p:cNvPr id="8" name="Group 10">
            <a:extLst>
              <a:ext uri="{FF2B5EF4-FFF2-40B4-BE49-F238E27FC236}">
                <a16:creationId xmlns:a16="http://schemas.microsoft.com/office/drawing/2014/main" id="{CD8E7897-FB6C-436B-A200-8A468488FB35}"/>
              </a:ext>
            </a:extLst>
          </p:cNvPr>
          <p:cNvGrpSpPr>
            <a:grpSpLocks/>
          </p:cNvGrpSpPr>
          <p:nvPr/>
        </p:nvGrpSpPr>
        <p:grpSpPr bwMode="auto">
          <a:xfrm>
            <a:off x="8077201" y="323850"/>
            <a:ext cx="1590675" cy="1809750"/>
            <a:chOff x="4128" y="204"/>
            <a:chExt cx="1002" cy="1140"/>
          </a:xfrm>
        </p:grpSpPr>
        <p:sp>
          <p:nvSpPr>
            <p:cNvPr id="9" name="Line 11">
              <a:extLst>
                <a:ext uri="{FF2B5EF4-FFF2-40B4-BE49-F238E27FC236}">
                  <a16:creationId xmlns:a16="http://schemas.microsoft.com/office/drawing/2014/main" id="{EB8FE4FF-B29C-4736-991A-059AD1A15323}"/>
                </a:ext>
              </a:extLst>
            </p:cNvPr>
            <p:cNvSpPr>
              <a:spLocks noChangeShapeType="1"/>
            </p:cNvSpPr>
            <p:nvPr/>
          </p:nvSpPr>
          <p:spPr bwMode="auto">
            <a:xfrm flipH="1" flipV="1">
              <a:off x="4128" y="720"/>
              <a:ext cx="432" cy="576"/>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sp>
          <p:nvSpPr>
            <p:cNvPr id="10" name="Line 12">
              <a:extLst>
                <a:ext uri="{FF2B5EF4-FFF2-40B4-BE49-F238E27FC236}">
                  <a16:creationId xmlns:a16="http://schemas.microsoft.com/office/drawing/2014/main" id="{BA1E4D9A-D28C-4F13-A082-84F0E4D9DA06}"/>
                </a:ext>
              </a:extLst>
            </p:cNvPr>
            <p:cNvSpPr>
              <a:spLocks noChangeShapeType="1"/>
            </p:cNvSpPr>
            <p:nvPr/>
          </p:nvSpPr>
          <p:spPr bwMode="auto">
            <a:xfrm flipH="1" flipV="1">
              <a:off x="4396" y="720"/>
              <a:ext cx="212" cy="576"/>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sp>
          <p:nvSpPr>
            <p:cNvPr id="11" name="Line 13">
              <a:extLst>
                <a:ext uri="{FF2B5EF4-FFF2-40B4-BE49-F238E27FC236}">
                  <a16:creationId xmlns:a16="http://schemas.microsoft.com/office/drawing/2014/main" id="{688AEB42-F5A5-444E-94A2-39CE21788E57}"/>
                </a:ext>
              </a:extLst>
            </p:cNvPr>
            <p:cNvSpPr>
              <a:spLocks noChangeShapeType="1"/>
            </p:cNvSpPr>
            <p:nvPr/>
          </p:nvSpPr>
          <p:spPr bwMode="auto">
            <a:xfrm flipH="1" flipV="1">
              <a:off x="4636" y="204"/>
              <a:ext cx="0" cy="1092"/>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sp>
          <p:nvSpPr>
            <p:cNvPr id="12" name="Line 14">
              <a:extLst>
                <a:ext uri="{FF2B5EF4-FFF2-40B4-BE49-F238E27FC236}">
                  <a16:creationId xmlns:a16="http://schemas.microsoft.com/office/drawing/2014/main" id="{CD30C9BF-889F-4C71-96E2-E918EA0FA0B4}"/>
                </a:ext>
              </a:extLst>
            </p:cNvPr>
            <p:cNvSpPr>
              <a:spLocks noChangeShapeType="1"/>
            </p:cNvSpPr>
            <p:nvPr/>
          </p:nvSpPr>
          <p:spPr bwMode="auto">
            <a:xfrm flipV="1">
              <a:off x="4684" y="720"/>
              <a:ext cx="404" cy="588"/>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grpSp>
          <p:nvGrpSpPr>
            <p:cNvPr id="13" name="Group 15">
              <a:extLst>
                <a:ext uri="{FF2B5EF4-FFF2-40B4-BE49-F238E27FC236}">
                  <a16:creationId xmlns:a16="http://schemas.microsoft.com/office/drawing/2014/main" id="{70308F31-86AA-4943-A4C0-070CB5960931}"/>
                </a:ext>
              </a:extLst>
            </p:cNvPr>
            <p:cNvGrpSpPr>
              <a:grpSpLocks/>
            </p:cNvGrpSpPr>
            <p:nvPr/>
          </p:nvGrpSpPr>
          <p:grpSpPr bwMode="auto">
            <a:xfrm>
              <a:off x="4128" y="212"/>
              <a:ext cx="1002" cy="624"/>
              <a:chOff x="4128" y="212"/>
              <a:chExt cx="1002" cy="624"/>
            </a:xfrm>
          </p:grpSpPr>
          <p:grpSp>
            <p:nvGrpSpPr>
              <p:cNvPr id="17" name="Group 16">
                <a:extLst>
                  <a:ext uri="{FF2B5EF4-FFF2-40B4-BE49-F238E27FC236}">
                    <a16:creationId xmlns:a16="http://schemas.microsoft.com/office/drawing/2014/main" id="{2CE31CEC-BECC-41B7-A2A6-CCE0BB6402C3}"/>
                  </a:ext>
                </a:extLst>
              </p:cNvPr>
              <p:cNvGrpSpPr>
                <a:grpSpLocks/>
              </p:cNvGrpSpPr>
              <p:nvPr/>
            </p:nvGrpSpPr>
            <p:grpSpPr bwMode="auto">
              <a:xfrm>
                <a:off x="4128" y="634"/>
                <a:ext cx="940" cy="202"/>
                <a:chOff x="4100" y="710"/>
                <a:chExt cx="940" cy="202"/>
              </a:xfrm>
            </p:grpSpPr>
            <p:sp>
              <p:nvSpPr>
                <p:cNvPr id="20" name="Arc 17">
                  <a:extLst>
                    <a:ext uri="{FF2B5EF4-FFF2-40B4-BE49-F238E27FC236}">
                      <a16:creationId xmlns:a16="http://schemas.microsoft.com/office/drawing/2014/main" id="{378248E7-5AA8-4A80-B4DB-C3EE14736997}"/>
                    </a:ext>
                  </a:extLst>
                </p:cNvPr>
                <p:cNvSpPr>
                  <a:spLocks/>
                </p:cNvSpPr>
                <p:nvPr/>
              </p:nvSpPr>
              <p:spPr bwMode="auto">
                <a:xfrm rot="13381328" flipV="1">
                  <a:off x="4100" y="71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21" name="Arc 18">
                  <a:extLst>
                    <a:ext uri="{FF2B5EF4-FFF2-40B4-BE49-F238E27FC236}">
                      <a16:creationId xmlns:a16="http://schemas.microsoft.com/office/drawing/2014/main" id="{F66C2CF9-12CD-4389-910B-FB9004909368}"/>
                    </a:ext>
                  </a:extLst>
                </p:cNvPr>
                <p:cNvSpPr>
                  <a:spLocks/>
                </p:cNvSpPr>
                <p:nvPr/>
              </p:nvSpPr>
              <p:spPr bwMode="auto">
                <a:xfrm rot="13381328" flipV="1">
                  <a:off x="4368" y="7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22" name="Arc 19">
                  <a:extLst>
                    <a:ext uri="{FF2B5EF4-FFF2-40B4-BE49-F238E27FC236}">
                      <a16:creationId xmlns:a16="http://schemas.microsoft.com/office/drawing/2014/main" id="{F3A6804B-BCCE-4E9E-AD5B-5B98A2B68E85}"/>
                    </a:ext>
                  </a:extLst>
                </p:cNvPr>
                <p:cNvSpPr>
                  <a:spLocks/>
                </p:cNvSpPr>
                <p:nvPr/>
              </p:nvSpPr>
              <p:spPr bwMode="auto">
                <a:xfrm rot="13381328" flipV="1">
                  <a:off x="4608" y="7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23" name="Arc 20">
                  <a:extLst>
                    <a:ext uri="{FF2B5EF4-FFF2-40B4-BE49-F238E27FC236}">
                      <a16:creationId xmlns:a16="http://schemas.microsoft.com/office/drawing/2014/main" id="{F1933593-E571-4F3E-B06D-DCD8773C7C1B}"/>
                    </a:ext>
                  </a:extLst>
                </p:cNvPr>
                <p:cNvSpPr>
                  <a:spLocks/>
                </p:cNvSpPr>
                <p:nvPr/>
              </p:nvSpPr>
              <p:spPr bwMode="auto">
                <a:xfrm rot="13381328" flipV="1">
                  <a:off x="4848" y="7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grpSp>
          <p:sp>
            <p:nvSpPr>
              <p:cNvPr id="18" name="Arc 21">
                <a:extLst>
                  <a:ext uri="{FF2B5EF4-FFF2-40B4-BE49-F238E27FC236}">
                    <a16:creationId xmlns:a16="http://schemas.microsoft.com/office/drawing/2014/main" id="{A5CC8078-E5E6-4DB2-B4C0-7E33A717E876}"/>
                  </a:ext>
                </a:extLst>
              </p:cNvPr>
              <p:cNvSpPr>
                <a:spLocks/>
              </p:cNvSpPr>
              <p:nvPr/>
            </p:nvSpPr>
            <p:spPr bwMode="auto">
              <a:xfrm rot="10800000" flipV="1">
                <a:off x="4128" y="212"/>
                <a:ext cx="508" cy="50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19" name="Arc 22">
                <a:extLst>
                  <a:ext uri="{FF2B5EF4-FFF2-40B4-BE49-F238E27FC236}">
                    <a16:creationId xmlns:a16="http://schemas.microsoft.com/office/drawing/2014/main" id="{71DAB577-475B-4241-B3DE-564E6989A2EA}"/>
                  </a:ext>
                </a:extLst>
              </p:cNvPr>
              <p:cNvSpPr>
                <a:spLocks/>
              </p:cNvSpPr>
              <p:nvPr/>
            </p:nvSpPr>
            <p:spPr bwMode="auto">
              <a:xfrm rot="16200000" flipV="1">
                <a:off x="4622" y="212"/>
                <a:ext cx="508" cy="50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grpSp>
        <p:sp>
          <p:nvSpPr>
            <p:cNvPr id="14" name="Line 23">
              <a:extLst>
                <a:ext uri="{FF2B5EF4-FFF2-40B4-BE49-F238E27FC236}">
                  <a16:creationId xmlns:a16="http://schemas.microsoft.com/office/drawing/2014/main" id="{E02B75A0-1F12-48A9-A2B3-7E7708DACBB9}"/>
                </a:ext>
              </a:extLst>
            </p:cNvPr>
            <p:cNvSpPr>
              <a:spLocks noChangeShapeType="1"/>
            </p:cNvSpPr>
            <p:nvPr/>
          </p:nvSpPr>
          <p:spPr bwMode="auto">
            <a:xfrm flipV="1">
              <a:off x="4636" y="720"/>
              <a:ext cx="240" cy="624"/>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sp>
          <p:nvSpPr>
            <p:cNvPr id="15" name="Arc 24">
              <a:extLst>
                <a:ext uri="{FF2B5EF4-FFF2-40B4-BE49-F238E27FC236}">
                  <a16:creationId xmlns:a16="http://schemas.microsoft.com/office/drawing/2014/main" id="{B06A7D36-5225-4DE5-8F12-C04DF1FD1720}"/>
                </a:ext>
              </a:extLst>
            </p:cNvPr>
            <p:cNvSpPr>
              <a:spLocks/>
            </p:cNvSpPr>
            <p:nvPr/>
          </p:nvSpPr>
          <p:spPr bwMode="auto">
            <a:xfrm flipH="1">
              <a:off x="4380" y="228"/>
              <a:ext cx="252" cy="50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16" name="Arc 25">
              <a:extLst>
                <a:ext uri="{FF2B5EF4-FFF2-40B4-BE49-F238E27FC236}">
                  <a16:creationId xmlns:a16="http://schemas.microsoft.com/office/drawing/2014/main" id="{3521DA02-33DC-4414-B6CB-7FCF4DD861AF}"/>
                </a:ext>
              </a:extLst>
            </p:cNvPr>
            <p:cNvSpPr>
              <a:spLocks/>
            </p:cNvSpPr>
            <p:nvPr/>
          </p:nvSpPr>
          <p:spPr bwMode="auto">
            <a:xfrm>
              <a:off x="4644" y="228"/>
              <a:ext cx="216" cy="4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grpSp>
      <p:graphicFrame>
        <p:nvGraphicFramePr>
          <p:cNvPr id="24" name="Object 26">
            <a:extLst>
              <a:ext uri="{FF2B5EF4-FFF2-40B4-BE49-F238E27FC236}">
                <a16:creationId xmlns:a16="http://schemas.microsoft.com/office/drawing/2014/main" id="{0A9DE839-7A7F-4008-9E8C-8A5E8637FA7A}"/>
              </a:ext>
            </a:extLst>
          </p:cNvPr>
          <p:cNvGraphicFramePr>
            <a:graphicFrameLocks noChangeAspect="1"/>
          </p:cNvGraphicFramePr>
          <p:nvPr>
            <p:extLst>
              <p:ext uri="{D42A27DB-BD31-4B8C-83A1-F6EECF244321}">
                <p14:modId xmlns:p14="http://schemas.microsoft.com/office/powerpoint/2010/main" val="3478334118"/>
              </p:ext>
            </p:extLst>
          </p:nvPr>
        </p:nvGraphicFramePr>
        <p:xfrm>
          <a:off x="7772400" y="1676400"/>
          <a:ext cx="2286000" cy="922338"/>
        </p:xfrm>
        <a:graphic>
          <a:graphicData uri="http://schemas.openxmlformats.org/presentationml/2006/ole">
            <mc:AlternateContent xmlns:mc="http://schemas.openxmlformats.org/markup-compatibility/2006">
              <mc:Choice xmlns:v="urn:schemas-microsoft-com:vml" Requires="v">
                <p:oleObj spid="_x0000_s2066" name="CorelDRAW 6.0" r:id="rId3" imgW="6499440" imgH="2618280" progId="">
                  <p:embed/>
                </p:oleObj>
              </mc:Choice>
              <mc:Fallback>
                <p:oleObj name="CorelDRAW 6.0" r:id="rId3" imgW="6499440" imgH="2618280" progId="">
                  <p:embed/>
                  <p:pic>
                    <p:nvPicPr>
                      <p:cNvPr id="32"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1676400"/>
                        <a:ext cx="2286000" cy="922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5" name="Group 27">
            <a:extLst>
              <a:ext uri="{FF2B5EF4-FFF2-40B4-BE49-F238E27FC236}">
                <a16:creationId xmlns:a16="http://schemas.microsoft.com/office/drawing/2014/main" id="{8DB2A500-01EF-4D64-99C2-76D8529756E3}"/>
              </a:ext>
            </a:extLst>
          </p:cNvPr>
          <p:cNvGrpSpPr>
            <a:grpSpLocks/>
          </p:cNvGrpSpPr>
          <p:nvPr/>
        </p:nvGrpSpPr>
        <p:grpSpPr bwMode="auto">
          <a:xfrm>
            <a:off x="7772400" y="3733800"/>
            <a:ext cx="2286000" cy="2217738"/>
            <a:chOff x="3936" y="2352"/>
            <a:chExt cx="1440" cy="1397"/>
          </a:xfrm>
        </p:grpSpPr>
        <p:grpSp>
          <p:nvGrpSpPr>
            <p:cNvPr id="26" name="Group 28">
              <a:extLst>
                <a:ext uri="{FF2B5EF4-FFF2-40B4-BE49-F238E27FC236}">
                  <a16:creationId xmlns:a16="http://schemas.microsoft.com/office/drawing/2014/main" id="{26A666A9-B239-41DA-9929-74A4B964D708}"/>
                </a:ext>
              </a:extLst>
            </p:cNvPr>
            <p:cNvGrpSpPr>
              <a:grpSpLocks/>
            </p:cNvGrpSpPr>
            <p:nvPr/>
          </p:nvGrpSpPr>
          <p:grpSpPr bwMode="auto">
            <a:xfrm>
              <a:off x="4164" y="2352"/>
              <a:ext cx="1002" cy="1140"/>
              <a:chOff x="4128" y="204"/>
              <a:chExt cx="1002" cy="1140"/>
            </a:xfrm>
          </p:grpSpPr>
          <p:sp>
            <p:nvSpPr>
              <p:cNvPr id="28" name="Line 29">
                <a:extLst>
                  <a:ext uri="{FF2B5EF4-FFF2-40B4-BE49-F238E27FC236}">
                    <a16:creationId xmlns:a16="http://schemas.microsoft.com/office/drawing/2014/main" id="{EBFE1286-7F2C-47D3-BE54-1DAAD508EE42}"/>
                  </a:ext>
                </a:extLst>
              </p:cNvPr>
              <p:cNvSpPr>
                <a:spLocks noChangeShapeType="1"/>
              </p:cNvSpPr>
              <p:nvPr/>
            </p:nvSpPr>
            <p:spPr bwMode="auto">
              <a:xfrm flipH="1" flipV="1">
                <a:off x="4128" y="720"/>
                <a:ext cx="432" cy="576"/>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sp>
            <p:nvSpPr>
              <p:cNvPr id="29" name="Line 30">
                <a:extLst>
                  <a:ext uri="{FF2B5EF4-FFF2-40B4-BE49-F238E27FC236}">
                    <a16:creationId xmlns:a16="http://schemas.microsoft.com/office/drawing/2014/main" id="{1E845446-9FDA-4D07-85F3-B242C37D4262}"/>
                  </a:ext>
                </a:extLst>
              </p:cNvPr>
              <p:cNvSpPr>
                <a:spLocks noChangeShapeType="1"/>
              </p:cNvSpPr>
              <p:nvPr/>
            </p:nvSpPr>
            <p:spPr bwMode="auto">
              <a:xfrm flipH="1" flipV="1">
                <a:off x="4396" y="720"/>
                <a:ext cx="212" cy="576"/>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sp>
            <p:nvSpPr>
              <p:cNvPr id="30" name="Line 31">
                <a:extLst>
                  <a:ext uri="{FF2B5EF4-FFF2-40B4-BE49-F238E27FC236}">
                    <a16:creationId xmlns:a16="http://schemas.microsoft.com/office/drawing/2014/main" id="{176955A3-0B82-4EAD-9767-D5447B534A9B}"/>
                  </a:ext>
                </a:extLst>
              </p:cNvPr>
              <p:cNvSpPr>
                <a:spLocks noChangeShapeType="1"/>
              </p:cNvSpPr>
              <p:nvPr/>
            </p:nvSpPr>
            <p:spPr bwMode="auto">
              <a:xfrm flipH="1" flipV="1">
                <a:off x="4636" y="204"/>
                <a:ext cx="0" cy="1092"/>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sp>
            <p:nvSpPr>
              <p:cNvPr id="31" name="Line 32">
                <a:extLst>
                  <a:ext uri="{FF2B5EF4-FFF2-40B4-BE49-F238E27FC236}">
                    <a16:creationId xmlns:a16="http://schemas.microsoft.com/office/drawing/2014/main" id="{D73DCE2F-CD60-45B9-BD18-36B1D920AEBB}"/>
                  </a:ext>
                </a:extLst>
              </p:cNvPr>
              <p:cNvSpPr>
                <a:spLocks noChangeShapeType="1"/>
              </p:cNvSpPr>
              <p:nvPr/>
            </p:nvSpPr>
            <p:spPr bwMode="auto">
              <a:xfrm flipV="1">
                <a:off x="4684" y="720"/>
                <a:ext cx="404" cy="588"/>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grpSp>
            <p:nvGrpSpPr>
              <p:cNvPr id="32" name="Group 33">
                <a:extLst>
                  <a:ext uri="{FF2B5EF4-FFF2-40B4-BE49-F238E27FC236}">
                    <a16:creationId xmlns:a16="http://schemas.microsoft.com/office/drawing/2014/main" id="{377FB18D-C18A-45E0-BE48-6A55174E5F63}"/>
                  </a:ext>
                </a:extLst>
              </p:cNvPr>
              <p:cNvGrpSpPr>
                <a:grpSpLocks/>
              </p:cNvGrpSpPr>
              <p:nvPr/>
            </p:nvGrpSpPr>
            <p:grpSpPr bwMode="auto">
              <a:xfrm>
                <a:off x="4128" y="212"/>
                <a:ext cx="1002" cy="624"/>
                <a:chOff x="4128" y="212"/>
                <a:chExt cx="1002" cy="624"/>
              </a:xfrm>
            </p:grpSpPr>
            <p:grpSp>
              <p:nvGrpSpPr>
                <p:cNvPr id="36" name="Group 34">
                  <a:extLst>
                    <a:ext uri="{FF2B5EF4-FFF2-40B4-BE49-F238E27FC236}">
                      <a16:creationId xmlns:a16="http://schemas.microsoft.com/office/drawing/2014/main" id="{99E26AFF-E106-45BC-AEBC-40DBCB52C884}"/>
                    </a:ext>
                  </a:extLst>
                </p:cNvPr>
                <p:cNvGrpSpPr>
                  <a:grpSpLocks/>
                </p:cNvGrpSpPr>
                <p:nvPr/>
              </p:nvGrpSpPr>
              <p:grpSpPr bwMode="auto">
                <a:xfrm>
                  <a:off x="4128" y="634"/>
                  <a:ext cx="940" cy="202"/>
                  <a:chOff x="4100" y="710"/>
                  <a:chExt cx="940" cy="202"/>
                </a:xfrm>
              </p:grpSpPr>
              <p:sp>
                <p:nvSpPr>
                  <p:cNvPr id="39" name="Arc 35">
                    <a:extLst>
                      <a:ext uri="{FF2B5EF4-FFF2-40B4-BE49-F238E27FC236}">
                        <a16:creationId xmlns:a16="http://schemas.microsoft.com/office/drawing/2014/main" id="{5A585929-1A2F-407B-AA12-31F1123A5F65}"/>
                      </a:ext>
                    </a:extLst>
                  </p:cNvPr>
                  <p:cNvSpPr>
                    <a:spLocks/>
                  </p:cNvSpPr>
                  <p:nvPr/>
                </p:nvSpPr>
                <p:spPr bwMode="auto">
                  <a:xfrm rot="13381328" flipV="1">
                    <a:off x="4100" y="71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40" name="Arc 36">
                    <a:extLst>
                      <a:ext uri="{FF2B5EF4-FFF2-40B4-BE49-F238E27FC236}">
                        <a16:creationId xmlns:a16="http://schemas.microsoft.com/office/drawing/2014/main" id="{6271EDEC-91AB-4A90-AFA8-44272135D9EE}"/>
                      </a:ext>
                    </a:extLst>
                  </p:cNvPr>
                  <p:cNvSpPr>
                    <a:spLocks/>
                  </p:cNvSpPr>
                  <p:nvPr/>
                </p:nvSpPr>
                <p:spPr bwMode="auto">
                  <a:xfrm rot="13381328" flipV="1">
                    <a:off x="4368" y="7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41" name="Arc 37">
                    <a:extLst>
                      <a:ext uri="{FF2B5EF4-FFF2-40B4-BE49-F238E27FC236}">
                        <a16:creationId xmlns:a16="http://schemas.microsoft.com/office/drawing/2014/main" id="{0399FC71-98B1-440B-920D-6C1CC73D6337}"/>
                      </a:ext>
                    </a:extLst>
                  </p:cNvPr>
                  <p:cNvSpPr>
                    <a:spLocks/>
                  </p:cNvSpPr>
                  <p:nvPr/>
                </p:nvSpPr>
                <p:spPr bwMode="auto">
                  <a:xfrm rot="13381328" flipV="1">
                    <a:off x="4608" y="7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42" name="Arc 38">
                    <a:extLst>
                      <a:ext uri="{FF2B5EF4-FFF2-40B4-BE49-F238E27FC236}">
                        <a16:creationId xmlns:a16="http://schemas.microsoft.com/office/drawing/2014/main" id="{558BCCF6-A9AB-4C1A-A5E3-E529BE3DB73D}"/>
                      </a:ext>
                    </a:extLst>
                  </p:cNvPr>
                  <p:cNvSpPr>
                    <a:spLocks/>
                  </p:cNvSpPr>
                  <p:nvPr/>
                </p:nvSpPr>
                <p:spPr bwMode="auto">
                  <a:xfrm rot="13381328" flipV="1">
                    <a:off x="4848" y="72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grpSp>
            <p:sp>
              <p:nvSpPr>
                <p:cNvPr id="37" name="Arc 39">
                  <a:extLst>
                    <a:ext uri="{FF2B5EF4-FFF2-40B4-BE49-F238E27FC236}">
                      <a16:creationId xmlns:a16="http://schemas.microsoft.com/office/drawing/2014/main" id="{D5667183-7C3C-40B0-88A3-FFC7182C6511}"/>
                    </a:ext>
                  </a:extLst>
                </p:cNvPr>
                <p:cNvSpPr>
                  <a:spLocks/>
                </p:cNvSpPr>
                <p:nvPr/>
              </p:nvSpPr>
              <p:spPr bwMode="auto">
                <a:xfrm rot="10800000" flipV="1">
                  <a:off x="4128" y="212"/>
                  <a:ext cx="508" cy="50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38" name="Arc 40">
                  <a:extLst>
                    <a:ext uri="{FF2B5EF4-FFF2-40B4-BE49-F238E27FC236}">
                      <a16:creationId xmlns:a16="http://schemas.microsoft.com/office/drawing/2014/main" id="{7801D969-492A-4855-9ADA-155D62D95661}"/>
                    </a:ext>
                  </a:extLst>
                </p:cNvPr>
                <p:cNvSpPr>
                  <a:spLocks/>
                </p:cNvSpPr>
                <p:nvPr/>
              </p:nvSpPr>
              <p:spPr bwMode="auto">
                <a:xfrm rot="16200000" flipV="1">
                  <a:off x="4622" y="212"/>
                  <a:ext cx="508" cy="50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grpSp>
          <p:sp>
            <p:nvSpPr>
              <p:cNvPr id="33" name="Line 41">
                <a:extLst>
                  <a:ext uri="{FF2B5EF4-FFF2-40B4-BE49-F238E27FC236}">
                    <a16:creationId xmlns:a16="http://schemas.microsoft.com/office/drawing/2014/main" id="{140D7919-17A8-43DC-AB77-F5675B9B9FE0}"/>
                  </a:ext>
                </a:extLst>
              </p:cNvPr>
              <p:cNvSpPr>
                <a:spLocks noChangeShapeType="1"/>
              </p:cNvSpPr>
              <p:nvPr/>
            </p:nvSpPr>
            <p:spPr bwMode="auto">
              <a:xfrm flipV="1">
                <a:off x="4636" y="720"/>
                <a:ext cx="240" cy="624"/>
              </a:xfrm>
              <a:prstGeom prst="line">
                <a:avLst/>
              </a:prstGeom>
              <a:noFill/>
              <a:ln w="9525">
                <a:solidFill>
                  <a:schemeClr val="tx1"/>
                </a:solidFill>
                <a:round/>
                <a:headEnd/>
                <a:tailEnd/>
              </a:ln>
              <a:effectLst/>
            </p:spPr>
            <p:txBody>
              <a:bodyPr/>
              <a:lstStyle/>
              <a:p>
                <a:endParaRPr lang="en-GB">
                  <a:latin typeface="Comic Sans MS" panose="030F0702030302020204" pitchFamily="66" charset="0"/>
                </a:endParaRPr>
              </a:p>
            </p:txBody>
          </p:sp>
          <p:sp>
            <p:nvSpPr>
              <p:cNvPr id="34" name="Arc 42">
                <a:extLst>
                  <a:ext uri="{FF2B5EF4-FFF2-40B4-BE49-F238E27FC236}">
                    <a16:creationId xmlns:a16="http://schemas.microsoft.com/office/drawing/2014/main" id="{D4AC4C28-46AF-49B2-897F-1056CF53E2AF}"/>
                  </a:ext>
                </a:extLst>
              </p:cNvPr>
              <p:cNvSpPr>
                <a:spLocks/>
              </p:cNvSpPr>
              <p:nvPr/>
            </p:nvSpPr>
            <p:spPr bwMode="auto">
              <a:xfrm flipH="1">
                <a:off x="4380" y="228"/>
                <a:ext cx="252" cy="50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sp>
            <p:nvSpPr>
              <p:cNvPr id="35" name="Arc 43">
                <a:extLst>
                  <a:ext uri="{FF2B5EF4-FFF2-40B4-BE49-F238E27FC236}">
                    <a16:creationId xmlns:a16="http://schemas.microsoft.com/office/drawing/2014/main" id="{73FA028F-8A1E-4B8F-B3CD-D7B4E04A41B0}"/>
                  </a:ext>
                </a:extLst>
              </p:cNvPr>
              <p:cNvSpPr>
                <a:spLocks/>
              </p:cNvSpPr>
              <p:nvPr/>
            </p:nvSpPr>
            <p:spPr bwMode="auto">
              <a:xfrm>
                <a:off x="4644" y="228"/>
                <a:ext cx="216" cy="4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GB">
                  <a:latin typeface="Comic Sans MS" panose="030F0702030302020204" pitchFamily="66" charset="0"/>
                </a:endParaRPr>
              </a:p>
            </p:txBody>
          </p:sp>
        </p:grpSp>
        <p:graphicFrame>
          <p:nvGraphicFramePr>
            <p:cNvPr id="27" name="Object 44">
              <a:extLst>
                <a:ext uri="{FF2B5EF4-FFF2-40B4-BE49-F238E27FC236}">
                  <a16:creationId xmlns:a16="http://schemas.microsoft.com/office/drawing/2014/main" id="{F90ED426-553D-4511-9411-0C2E81B3B1E5}"/>
                </a:ext>
              </a:extLst>
            </p:cNvPr>
            <p:cNvGraphicFramePr>
              <a:graphicFrameLocks noChangeAspect="1"/>
            </p:cNvGraphicFramePr>
            <p:nvPr/>
          </p:nvGraphicFramePr>
          <p:xfrm>
            <a:off x="3936" y="3168"/>
            <a:ext cx="1440" cy="581"/>
          </p:xfrm>
          <a:graphic>
            <a:graphicData uri="http://schemas.openxmlformats.org/presentationml/2006/ole">
              <mc:AlternateContent xmlns:mc="http://schemas.openxmlformats.org/markup-compatibility/2006">
                <mc:Choice xmlns:v="urn:schemas-microsoft-com:vml" Requires="v">
                  <p:oleObj spid="_x0000_s2067" name="CorelDRAW 6.0" r:id="rId5" imgW="6499440" imgH="2618280" progId="">
                    <p:embed/>
                  </p:oleObj>
                </mc:Choice>
                <mc:Fallback>
                  <p:oleObj name="CorelDRAW 6.0" r:id="rId5" imgW="6499440" imgH="2618280" progId="">
                    <p:embed/>
                    <p:pic>
                      <p:nvPicPr>
                        <p:cNvPr id="35" name="Object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3168"/>
                          <a:ext cx="1440" cy="5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3" name="AutoShape 45">
            <a:extLst>
              <a:ext uri="{FF2B5EF4-FFF2-40B4-BE49-F238E27FC236}">
                <a16:creationId xmlns:a16="http://schemas.microsoft.com/office/drawing/2014/main" id="{53033215-C569-4F30-9751-19BF737E614C}"/>
              </a:ext>
            </a:extLst>
          </p:cNvPr>
          <p:cNvSpPr>
            <a:spLocks noChangeArrowheads="1"/>
          </p:cNvSpPr>
          <p:nvPr/>
        </p:nvSpPr>
        <p:spPr bwMode="auto">
          <a:xfrm rot="587289">
            <a:off x="5740956" y="5580651"/>
            <a:ext cx="1682750" cy="258763"/>
          </a:xfrm>
          <a:prstGeom prst="rightArrow">
            <a:avLst>
              <a:gd name="adj1" fmla="val 50000"/>
              <a:gd name="adj2" fmla="val 162576"/>
            </a:avLst>
          </a:prstGeom>
          <a:solidFill>
            <a:srgbClr val="FF0000"/>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44" name="AutoShape 46">
            <a:extLst>
              <a:ext uri="{FF2B5EF4-FFF2-40B4-BE49-F238E27FC236}">
                <a16:creationId xmlns:a16="http://schemas.microsoft.com/office/drawing/2014/main" id="{BBC526FC-2E21-41A3-84A7-2002C013ADBE}"/>
              </a:ext>
            </a:extLst>
          </p:cNvPr>
          <p:cNvSpPr>
            <a:spLocks noChangeArrowheads="1"/>
          </p:cNvSpPr>
          <p:nvPr/>
        </p:nvSpPr>
        <p:spPr bwMode="auto">
          <a:xfrm>
            <a:off x="7829550" y="685800"/>
            <a:ext cx="2057400" cy="762000"/>
          </a:xfrm>
          <a:prstGeom prst="up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
        <p:nvSpPr>
          <p:cNvPr id="45" name="AutoShape 47">
            <a:extLst>
              <a:ext uri="{FF2B5EF4-FFF2-40B4-BE49-F238E27FC236}">
                <a16:creationId xmlns:a16="http://schemas.microsoft.com/office/drawing/2014/main" id="{6B796678-6DCF-4D5D-BC6E-88C7FDF79279}"/>
              </a:ext>
            </a:extLst>
          </p:cNvPr>
          <p:cNvSpPr>
            <a:spLocks noChangeArrowheads="1"/>
          </p:cNvSpPr>
          <p:nvPr/>
        </p:nvSpPr>
        <p:spPr bwMode="auto">
          <a:xfrm rot="10800000">
            <a:off x="8362950" y="4610100"/>
            <a:ext cx="1066800" cy="3810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GB">
              <a:latin typeface="Comic Sans MS" panose="030F0702030302020204" pitchFamily="66" charset="0"/>
            </a:endParaRPr>
          </a:p>
        </p:txBody>
      </p:sp>
    </p:spTree>
    <p:extLst>
      <p:ext uri="{BB962C8B-B14F-4D97-AF65-F5344CB8AC3E}">
        <p14:creationId xmlns:p14="http://schemas.microsoft.com/office/powerpoint/2010/main" val="283633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ipe(down)">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up)">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0-#ppt_h/2"/>
                                          </p:val>
                                        </p:tav>
                                        <p:tav tm="100000">
                                          <p:val>
                                            <p:strVal val="#ppt_y"/>
                                          </p:val>
                                        </p:tav>
                                      </p:tavLst>
                                    </p:anim>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left)">
                                      <p:cBhvr>
                                        <p:cTn id="42" dur="500"/>
                                        <p:tgtEl>
                                          <p:spTgt spid="4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up)">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5"/>
                                        </p:tgtEl>
                                        <p:attrNameLst>
                                          <p:attrName>style.visibility</p:attrName>
                                        </p:attrNameLst>
                                      </p:cBhvr>
                                      <p:to>
                                        <p:strVal val="visible"/>
                                      </p:to>
                                    </p:set>
                                    <p:animEffect transition="in" filter="wipe(down)">
                                      <p:cBhvr>
                                        <p:cTn id="52" dur="500"/>
                                        <p:tgtEl>
                                          <p:spTgt spid="45"/>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up)">
                                      <p:cBhvr>
                                        <p:cTn id="5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nimBg="1"/>
      <p:bldP spid="5" grpId="0" animBg="1"/>
      <p:bldP spid="6" grpId="0" animBg="1"/>
      <p:bldP spid="7" grpId="0" autoUpdateAnimBg="0"/>
      <p:bldP spid="43" grpId="0" animBg="1"/>
      <p:bldP spid="44" grpId="0" animBg="1"/>
      <p:bldP spid="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2">
            <a:extLst>
              <a:ext uri="{FF2B5EF4-FFF2-40B4-BE49-F238E27FC236}">
                <a16:creationId xmlns:a16="http://schemas.microsoft.com/office/drawing/2014/main" id="{5927E97C-F658-413D-8C77-7FFB652A07CC}"/>
              </a:ext>
            </a:extLst>
          </p:cNvPr>
          <p:cNvGraphicFramePr>
            <a:graphicFrameLocks noGrp="1"/>
          </p:cNvGraphicFramePr>
          <p:nvPr>
            <p:extLst>
              <p:ext uri="{D42A27DB-BD31-4B8C-83A1-F6EECF244321}">
                <p14:modId xmlns:p14="http://schemas.microsoft.com/office/powerpoint/2010/main" val="2988008746"/>
              </p:ext>
            </p:extLst>
          </p:nvPr>
        </p:nvGraphicFramePr>
        <p:xfrm>
          <a:off x="2730501" y="1504950"/>
          <a:ext cx="6873875" cy="3454400"/>
        </p:xfrm>
        <a:graphic>
          <a:graphicData uri="http://schemas.openxmlformats.org/drawingml/2006/table">
            <a:tbl>
              <a:tblPr/>
              <a:tblGrid>
                <a:gridCol w="1082675">
                  <a:extLst>
                    <a:ext uri="{9D8B030D-6E8A-4147-A177-3AD203B41FA5}">
                      <a16:colId xmlns:a16="http://schemas.microsoft.com/office/drawing/2014/main" val="20000"/>
                    </a:ext>
                  </a:extLst>
                </a:gridCol>
                <a:gridCol w="1157288">
                  <a:extLst>
                    <a:ext uri="{9D8B030D-6E8A-4147-A177-3AD203B41FA5}">
                      <a16:colId xmlns:a16="http://schemas.microsoft.com/office/drawing/2014/main" val="20001"/>
                    </a:ext>
                  </a:extLst>
                </a:gridCol>
                <a:gridCol w="1158875">
                  <a:extLst>
                    <a:ext uri="{9D8B030D-6E8A-4147-A177-3AD203B41FA5}">
                      <a16:colId xmlns:a16="http://schemas.microsoft.com/office/drawing/2014/main" val="20002"/>
                    </a:ext>
                  </a:extLst>
                </a:gridCol>
                <a:gridCol w="1157287">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gridCol w="1158875">
                  <a:extLst>
                    <a:ext uri="{9D8B030D-6E8A-4147-A177-3AD203B41FA5}">
                      <a16:colId xmlns:a16="http://schemas.microsoft.com/office/drawing/2014/main" val="20005"/>
                    </a:ext>
                  </a:extLst>
                </a:gridCol>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bg1"/>
                        </a:solidFill>
                        <a:effectLst/>
                        <a:latin typeface="Comic Sans MS" pitchFamily="66" charset="0"/>
                      </a:endParaRPr>
                    </a:p>
                  </a:txBody>
                  <a:tcP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ysDot"/>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bg1"/>
                        </a:solidFill>
                        <a:effectLst/>
                        <a:latin typeface="Comic Sans MS" pitchFamily="66" charset="0"/>
                      </a:endParaRPr>
                    </a:p>
                  </a:txBody>
                  <a:tcPr horzOverflow="overflow">
                    <a:lnL w="12700" cap="flat" cmpd="sng" algn="ctr">
                      <a:solidFill>
                        <a:srgbClr val="B2B2B2"/>
                      </a:solidFill>
                      <a:prstDash val="sysDot"/>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ysDot"/>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Text Box 38">
            <a:extLst>
              <a:ext uri="{FF2B5EF4-FFF2-40B4-BE49-F238E27FC236}">
                <a16:creationId xmlns:a16="http://schemas.microsoft.com/office/drawing/2014/main" id="{85727C45-F972-426C-8B05-F73E767B9376}"/>
              </a:ext>
            </a:extLst>
          </p:cNvPr>
          <p:cNvSpPr txBox="1">
            <a:spLocks noChangeArrowheads="1"/>
          </p:cNvSpPr>
          <p:nvPr/>
        </p:nvSpPr>
        <p:spPr bwMode="auto">
          <a:xfrm>
            <a:off x="1524000" y="960438"/>
            <a:ext cx="1524000" cy="461665"/>
          </a:xfrm>
          <a:prstGeom prst="rect">
            <a:avLst/>
          </a:prstGeom>
          <a:noFill/>
          <a:ln w="9525">
            <a:noFill/>
            <a:miter lim="800000"/>
            <a:headEnd/>
            <a:tailEnd/>
          </a:ln>
          <a:effectLst/>
        </p:spPr>
        <p:txBody>
          <a:bodyPr>
            <a:spAutoFit/>
          </a:bodyPr>
          <a:lstStyle/>
          <a:p>
            <a:pPr algn="l">
              <a:spcBef>
                <a:spcPct val="50000"/>
              </a:spcBef>
            </a:pPr>
            <a:r>
              <a:rPr lang="en-GB" sz="2400" b="1" i="1"/>
              <a:t>Velocity</a:t>
            </a:r>
          </a:p>
        </p:txBody>
      </p:sp>
      <p:sp>
        <p:nvSpPr>
          <p:cNvPr id="4" name="Text Box 39">
            <a:extLst>
              <a:ext uri="{FF2B5EF4-FFF2-40B4-BE49-F238E27FC236}">
                <a16:creationId xmlns:a16="http://schemas.microsoft.com/office/drawing/2014/main" id="{998F2F52-B364-4C42-8C3B-BD27487E6434}"/>
              </a:ext>
            </a:extLst>
          </p:cNvPr>
          <p:cNvSpPr txBox="1">
            <a:spLocks noChangeArrowheads="1"/>
          </p:cNvSpPr>
          <p:nvPr/>
        </p:nvSpPr>
        <p:spPr bwMode="auto">
          <a:xfrm>
            <a:off x="9601200" y="4953000"/>
            <a:ext cx="1066800" cy="461665"/>
          </a:xfrm>
          <a:prstGeom prst="rect">
            <a:avLst/>
          </a:prstGeom>
          <a:noFill/>
          <a:ln w="9525">
            <a:noFill/>
            <a:miter lim="800000"/>
            <a:headEnd/>
            <a:tailEnd/>
          </a:ln>
          <a:effectLst/>
        </p:spPr>
        <p:txBody>
          <a:bodyPr>
            <a:spAutoFit/>
          </a:bodyPr>
          <a:lstStyle/>
          <a:p>
            <a:pPr algn="l">
              <a:spcBef>
                <a:spcPct val="50000"/>
              </a:spcBef>
            </a:pPr>
            <a:r>
              <a:rPr lang="en-GB" sz="2400" b="1" i="1"/>
              <a:t>Time</a:t>
            </a:r>
          </a:p>
        </p:txBody>
      </p:sp>
      <p:sp>
        <p:nvSpPr>
          <p:cNvPr id="5" name="Freeform 43">
            <a:extLst>
              <a:ext uri="{FF2B5EF4-FFF2-40B4-BE49-F238E27FC236}">
                <a16:creationId xmlns:a16="http://schemas.microsoft.com/office/drawing/2014/main" id="{0A79BCA1-AA2E-4839-A9B1-093F713ECBF2}"/>
              </a:ext>
            </a:extLst>
          </p:cNvPr>
          <p:cNvSpPr>
            <a:spLocks/>
          </p:cNvSpPr>
          <p:nvPr/>
        </p:nvSpPr>
        <p:spPr bwMode="auto">
          <a:xfrm>
            <a:off x="2728914" y="1357314"/>
            <a:ext cx="3411537" cy="3595687"/>
          </a:xfrm>
          <a:custGeom>
            <a:avLst/>
            <a:gdLst/>
            <a:ahLst/>
            <a:cxnLst>
              <a:cxn ang="0">
                <a:pos x="0" y="2265"/>
              </a:cxn>
              <a:cxn ang="0">
                <a:pos x="568" y="360"/>
              </a:cxn>
              <a:cxn ang="0">
                <a:pos x="2149" y="103"/>
              </a:cxn>
            </a:cxnLst>
            <a:rect l="0" t="0" r="r" b="b"/>
            <a:pathLst>
              <a:path w="2149" h="2265">
                <a:moveTo>
                  <a:pt x="0" y="2265"/>
                </a:moveTo>
                <a:cubicBezTo>
                  <a:pt x="95" y="1948"/>
                  <a:pt x="210" y="720"/>
                  <a:pt x="568" y="360"/>
                </a:cubicBezTo>
                <a:cubicBezTo>
                  <a:pt x="926" y="0"/>
                  <a:pt x="1820" y="157"/>
                  <a:pt x="2149" y="103"/>
                </a:cubicBezTo>
              </a:path>
            </a:pathLst>
          </a:custGeom>
          <a:noFill/>
          <a:ln w="50800">
            <a:solidFill>
              <a:srgbClr val="FF0000"/>
            </a:solidFill>
            <a:round/>
            <a:headEnd/>
            <a:tailEnd/>
          </a:ln>
          <a:effectLst/>
        </p:spPr>
        <p:txBody>
          <a:bodyPr/>
          <a:lstStyle/>
          <a:p>
            <a:endParaRPr lang="en-GB" sz="2400"/>
          </a:p>
        </p:txBody>
      </p:sp>
      <p:sp>
        <p:nvSpPr>
          <p:cNvPr id="6" name="Freeform 63">
            <a:extLst>
              <a:ext uri="{FF2B5EF4-FFF2-40B4-BE49-F238E27FC236}">
                <a16:creationId xmlns:a16="http://schemas.microsoft.com/office/drawing/2014/main" id="{15ABCABF-E84E-4BC8-8341-D4EAF2DCEB56}"/>
              </a:ext>
            </a:extLst>
          </p:cNvPr>
          <p:cNvSpPr>
            <a:spLocks/>
          </p:cNvSpPr>
          <p:nvPr/>
        </p:nvSpPr>
        <p:spPr bwMode="auto">
          <a:xfrm>
            <a:off x="6111876" y="1522414"/>
            <a:ext cx="3471863" cy="2643187"/>
          </a:xfrm>
          <a:custGeom>
            <a:avLst/>
            <a:gdLst/>
            <a:ahLst/>
            <a:cxnLst>
              <a:cxn ang="0">
                <a:pos x="2162" y="1623"/>
              </a:cxn>
              <a:cxn ang="0">
                <a:pos x="366" y="1395"/>
              </a:cxn>
              <a:cxn ang="0">
                <a:pos x="0" y="0"/>
              </a:cxn>
            </a:cxnLst>
            <a:rect l="0" t="0" r="r" b="b"/>
            <a:pathLst>
              <a:path w="2162" h="1665">
                <a:moveTo>
                  <a:pt x="2162" y="1623"/>
                </a:moveTo>
                <a:cubicBezTo>
                  <a:pt x="1863" y="1585"/>
                  <a:pt x="726" y="1665"/>
                  <a:pt x="366" y="1395"/>
                </a:cubicBezTo>
                <a:cubicBezTo>
                  <a:pt x="6" y="1125"/>
                  <a:pt x="76" y="291"/>
                  <a:pt x="0" y="0"/>
                </a:cubicBezTo>
              </a:path>
            </a:pathLst>
          </a:custGeom>
          <a:noFill/>
          <a:ln w="50800">
            <a:solidFill>
              <a:schemeClr val="accent1"/>
            </a:solidFill>
            <a:round/>
            <a:headEnd/>
            <a:tailEnd/>
          </a:ln>
          <a:effectLst/>
        </p:spPr>
        <p:txBody>
          <a:bodyPr/>
          <a:lstStyle/>
          <a:p>
            <a:endParaRPr lang="en-GB" sz="2400"/>
          </a:p>
        </p:txBody>
      </p:sp>
      <p:sp>
        <p:nvSpPr>
          <p:cNvPr id="7" name="Line 64">
            <a:extLst>
              <a:ext uri="{FF2B5EF4-FFF2-40B4-BE49-F238E27FC236}">
                <a16:creationId xmlns:a16="http://schemas.microsoft.com/office/drawing/2014/main" id="{1D172B23-B2C1-4EE4-9695-9F1AE16780A0}"/>
              </a:ext>
            </a:extLst>
          </p:cNvPr>
          <p:cNvSpPr>
            <a:spLocks noChangeShapeType="1"/>
          </p:cNvSpPr>
          <p:nvPr/>
        </p:nvSpPr>
        <p:spPr bwMode="auto">
          <a:xfrm>
            <a:off x="9594850" y="4094163"/>
            <a:ext cx="0" cy="874712"/>
          </a:xfrm>
          <a:prstGeom prst="line">
            <a:avLst/>
          </a:prstGeom>
          <a:ln w="57150">
            <a:headEnd/>
            <a:tailEnd/>
          </a:ln>
        </p:spPr>
        <p:style>
          <a:lnRef idx="1">
            <a:schemeClr val="dk1"/>
          </a:lnRef>
          <a:fillRef idx="0">
            <a:schemeClr val="dk1"/>
          </a:fillRef>
          <a:effectRef idx="0">
            <a:schemeClr val="dk1"/>
          </a:effectRef>
          <a:fontRef idx="minor">
            <a:schemeClr val="tx1"/>
          </a:fontRef>
        </p:style>
        <p:txBody>
          <a:bodyPr/>
          <a:lstStyle/>
          <a:p>
            <a:endParaRPr lang="en-GB" sz="2400"/>
          </a:p>
        </p:txBody>
      </p:sp>
      <p:grpSp>
        <p:nvGrpSpPr>
          <p:cNvPr id="8" name="Group 67">
            <a:extLst>
              <a:ext uri="{FF2B5EF4-FFF2-40B4-BE49-F238E27FC236}">
                <a16:creationId xmlns:a16="http://schemas.microsoft.com/office/drawing/2014/main" id="{85C6B53B-DFA8-49B5-8BFA-39586557B195}"/>
              </a:ext>
            </a:extLst>
          </p:cNvPr>
          <p:cNvGrpSpPr>
            <a:grpSpLocks/>
          </p:cNvGrpSpPr>
          <p:nvPr/>
        </p:nvGrpSpPr>
        <p:grpSpPr bwMode="auto">
          <a:xfrm>
            <a:off x="1524001" y="1554164"/>
            <a:ext cx="1801813" cy="1558925"/>
            <a:chOff x="0" y="979"/>
            <a:chExt cx="1135" cy="982"/>
          </a:xfrm>
        </p:grpSpPr>
        <p:sp>
          <p:nvSpPr>
            <p:cNvPr id="9" name="AutoShape 45">
              <a:extLst>
                <a:ext uri="{FF2B5EF4-FFF2-40B4-BE49-F238E27FC236}">
                  <a16:creationId xmlns:a16="http://schemas.microsoft.com/office/drawing/2014/main" id="{712AC3A6-6D69-44D9-8633-CCBFC1E7092E}"/>
                </a:ext>
              </a:extLst>
            </p:cNvPr>
            <p:cNvSpPr>
              <a:spLocks noChangeArrowheads="1"/>
            </p:cNvSpPr>
            <p:nvPr/>
          </p:nvSpPr>
          <p:spPr bwMode="auto">
            <a:xfrm rot="2702985">
              <a:off x="269" y="1481"/>
              <a:ext cx="768" cy="192"/>
            </a:xfrm>
            <a:prstGeom prst="rightArrow">
              <a:avLst>
                <a:gd name="adj1" fmla="val 50000"/>
                <a:gd name="adj2" fmla="val 100000"/>
              </a:avLst>
            </a:prstGeom>
            <a:solidFill>
              <a:schemeClr val="accent2"/>
            </a:solidFill>
            <a:ln w="9525">
              <a:noFill/>
              <a:miter lim="800000"/>
              <a:headEnd/>
              <a:tailEnd/>
            </a:ln>
            <a:effectLst/>
          </p:spPr>
          <p:txBody>
            <a:bodyPr wrap="none" anchor="ctr"/>
            <a:lstStyle/>
            <a:p>
              <a:endParaRPr lang="en-GB" sz="2400"/>
            </a:p>
          </p:txBody>
        </p:sp>
        <p:sp>
          <p:nvSpPr>
            <p:cNvPr id="10" name="Text Box 35">
              <a:extLst>
                <a:ext uri="{FF2B5EF4-FFF2-40B4-BE49-F238E27FC236}">
                  <a16:creationId xmlns:a16="http://schemas.microsoft.com/office/drawing/2014/main" id="{3015EA99-7D3E-4FFC-A61F-8419B71D6D33}"/>
                </a:ext>
              </a:extLst>
            </p:cNvPr>
            <p:cNvSpPr txBox="1">
              <a:spLocks noChangeArrowheads="1"/>
            </p:cNvSpPr>
            <p:nvPr/>
          </p:nvSpPr>
          <p:spPr bwMode="auto">
            <a:xfrm>
              <a:off x="0" y="979"/>
              <a:ext cx="1135" cy="523"/>
            </a:xfrm>
            <a:prstGeom prst="rect">
              <a:avLst/>
            </a:prstGeom>
            <a:solidFill>
              <a:schemeClr val="accent2"/>
            </a:solidFill>
            <a:ln w="9525">
              <a:noFill/>
              <a:miter lim="800000"/>
              <a:headEnd/>
              <a:tailEnd/>
            </a:ln>
            <a:effectLst/>
          </p:spPr>
          <p:txBody>
            <a:bodyPr>
              <a:spAutoFit/>
            </a:bodyPr>
            <a:lstStyle/>
            <a:p>
              <a:pPr algn="l">
                <a:spcBef>
                  <a:spcPct val="50000"/>
                </a:spcBef>
              </a:pPr>
              <a:r>
                <a:rPr lang="en-GB" sz="2400" dirty="0"/>
                <a:t>Speed increases…</a:t>
              </a:r>
            </a:p>
          </p:txBody>
        </p:sp>
      </p:grpSp>
      <p:grpSp>
        <p:nvGrpSpPr>
          <p:cNvPr id="11" name="Group 69">
            <a:extLst>
              <a:ext uri="{FF2B5EF4-FFF2-40B4-BE49-F238E27FC236}">
                <a16:creationId xmlns:a16="http://schemas.microsoft.com/office/drawing/2014/main" id="{12C7B70D-BA13-4A91-BC49-D2F7FEF4CD76}"/>
              </a:ext>
            </a:extLst>
          </p:cNvPr>
          <p:cNvGrpSpPr>
            <a:grpSpLocks/>
          </p:cNvGrpSpPr>
          <p:nvPr/>
        </p:nvGrpSpPr>
        <p:grpSpPr bwMode="auto">
          <a:xfrm>
            <a:off x="3854450" y="1689101"/>
            <a:ext cx="1695450" cy="2084388"/>
            <a:chOff x="1468" y="1064"/>
            <a:chExt cx="1068" cy="1313"/>
          </a:xfrm>
        </p:grpSpPr>
        <p:sp>
          <p:nvSpPr>
            <p:cNvPr id="12" name="Text Box 36">
              <a:extLst>
                <a:ext uri="{FF2B5EF4-FFF2-40B4-BE49-F238E27FC236}">
                  <a16:creationId xmlns:a16="http://schemas.microsoft.com/office/drawing/2014/main" id="{BA897AA6-7F15-4431-A45F-9458B9FA62DF}"/>
                </a:ext>
              </a:extLst>
            </p:cNvPr>
            <p:cNvSpPr txBox="1">
              <a:spLocks noChangeArrowheads="1"/>
            </p:cNvSpPr>
            <p:nvPr/>
          </p:nvSpPr>
          <p:spPr bwMode="auto">
            <a:xfrm>
              <a:off x="1468" y="1621"/>
              <a:ext cx="1068" cy="756"/>
            </a:xfrm>
            <a:prstGeom prst="rect">
              <a:avLst/>
            </a:prstGeom>
            <a:solidFill>
              <a:srgbClr val="FF0000"/>
            </a:solidFill>
            <a:ln w="9525">
              <a:noFill/>
              <a:miter lim="800000"/>
              <a:headEnd/>
              <a:tailEnd/>
            </a:ln>
            <a:effectLst/>
          </p:spPr>
          <p:txBody>
            <a:bodyPr>
              <a:spAutoFit/>
            </a:bodyPr>
            <a:lstStyle/>
            <a:p>
              <a:pPr algn="l">
                <a:spcBef>
                  <a:spcPct val="50000"/>
                </a:spcBef>
              </a:pPr>
              <a:r>
                <a:rPr lang="en-GB" sz="2400" dirty="0"/>
                <a:t>Terminal velocity reached…</a:t>
              </a:r>
            </a:p>
          </p:txBody>
        </p:sp>
        <p:sp>
          <p:nvSpPr>
            <p:cNvPr id="13" name="AutoShape 68">
              <a:extLst>
                <a:ext uri="{FF2B5EF4-FFF2-40B4-BE49-F238E27FC236}">
                  <a16:creationId xmlns:a16="http://schemas.microsoft.com/office/drawing/2014/main" id="{8BD24018-3363-45E3-B879-500225E6A606}"/>
                </a:ext>
              </a:extLst>
            </p:cNvPr>
            <p:cNvSpPr>
              <a:spLocks noChangeArrowheads="1"/>
            </p:cNvSpPr>
            <p:nvPr/>
          </p:nvSpPr>
          <p:spPr bwMode="auto">
            <a:xfrm>
              <a:off x="2304" y="1064"/>
              <a:ext cx="138" cy="626"/>
            </a:xfrm>
            <a:prstGeom prst="upArrow">
              <a:avLst>
                <a:gd name="adj1" fmla="val 50000"/>
                <a:gd name="adj2" fmla="val 113406"/>
              </a:avLst>
            </a:prstGeom>
            <a:solidFill>
              <a:srgbClr val="FF0000"/>
            </a:solidFill>
            <a:ln w="9525">
              <a:noFill/>
              <a:miter lim="800000"/>
              <a:headEnd/>
              <a:tailEnd/>
            </a:ln>
            <a:effectLst/>
          </p:spPr>
          <p:txBody>
            <a:bodyPr wrap="none" anchor="ctr"/>
            <a:lstStyle/>
            <a:p>
              <a:endParaRPr lang="en-GB" sz="2400"/>
            </a:p>
          </p:txBody>
        </p:sp>
      </p:grpSp>
      <p:grpSp>
        <p:nvGrpSpPr>
          <p:cNvPr id="14" name="Group 70">
            <a:extLst>
              <a:ext uri="{FF2B5EF4-FFF2-40B4-BE49-F238E27FC236}">
                <a16:creationId xmlns:a16="http://schemas.microsoft.com/office/drawing/2014/main" id="{5CFD4F26-C99C-438A-990B-64FBA75C9007}"/>
              </a:ext>
            </a:extLst>
          </p:cNvPr>
          <p:cNvGrpSpPr>
            <a:grpSpLocks/>
          </p:cNvGrpSpPr>
          <p:nvPr/>
        </p:nvGrpSpPr>
        <p:grpSpPr bwMode="auto">
          <a:xfrm>
            <a:off x="6311900" y="846138"/>
            <a:ext cx="3149600" cy="1084262"/>
            <a:chOff x="3016" y="533"/>
            <a:chExt cx="1984" cy="683"/>
          </a:xfrm>
        </p:grpSpPr>
        <p:sp>
          <p:nvSpPr>
            <p:cNvPr id="15" name="AutoShape 46">
              <a:extLst>
                <a:ext uri="{FF2B5EF4-FFF2-40B4-BE49-F238E27FC236}">
                  <a16:creationId xmlns:a16="http://schemas.microsoft.com/office/drawing/2014/main" id="{3FDCDE00-95E5-4256-B716-370CB7786185}"/>
                </a:ext>
              </a:extLst>
            </p:cNvPr>
            <p:cNvSpPr>
              <a:spLocks noChangeArrowheads="1"/>
            </p:cNvSpPr>
            <p:nvPr/>
          </p:nvSpPr>
          <p:spPr bwMode="auto">
            <a:xfrm rot="14359796">
              <a:off x="3282" y="763"/>
              <a:ext cx="187" cy="719"/>
            </a:xfrm>
            <a:prstGeom prst="upArrow">
              <a:avLst>
                <a:gd name="adj1" fmla="val 50000"/>
                <a:gd name="adj2" fmla="val 96123"/>
              </a:avLst>
            </a:prstGeom>
            <a:solidFill>
              <a:srgbClr val="008000"/>
            </a:solidFill>
            <a:ln w="9525">
              <a:noFill/>
              <a:miter lim="800000"/>
              <a:headEnd/>
              <a:tailEnd/>
            </a:ln>
            <a:effectLst/>
          </p:spPr>
          <p:txBody>
            <a:bodyPr wrap="none" anchor="ctr"/>
            <a:lstStyle/>
            <a:p>
              <a:endParaRPr lang="en-GB" sz="2400"/>
            </a:p>
          </p:txBody>
        </p:sp>
        <p:sp>
          <p:nvSpPr>
            <p:cNvPr id="16" name="Text Box 37">
              <a:extLst>
                <a:ext uri="{FF2B5EF4-FFF2-40B4-BE49-F238E27FC236}">
                  <a16:creationId xmlns:a16="http://schemas.microsoft.com/office/drawing/2014/main" id="{4F6DAAF8-62C7-47AC-9529-584DD7975A39}"/>
                </a:ext>
              </a:extLst>
            </p:cNvPr>
            <p:cNvSpPr txBox="1">
              <a:spLocks noChangeArrowheads="1"/>
            </p:cNvSpPr>
            <p:nvPr/>
          </p:nvSpPr>
          <p:spPr bwMode="auto">
            <a:xfrm>
              <a:off x="3210" y="533"/>
              <a:ext cx="1790" cy="523"/>
            </a:xfrm>
            <a:prstGeom prst="rect">
              <a:avLst/>
            </a:prstGeom>
            <a:solidFill>
              <a:srgbClr val="008000"/>
            </a:solidFill>
            <a:ln w="9525">
              <a:noFill/>
              <a:miter lim="800000"/>
              <a:headEnd/>
              <a:tailEnd/>
            </a:ln>
            <a:effectLst/>
          </p:spPr>
          <p:txBody>
            <a:bodyPr>
              <a:spAutoFit/>
            </a:bodyPr>
            <a:lstStyle/>
            <a:p>
              <a:pPr algn="l">
                <a:spcBef>
                  <a:spcPct val="50000"/>
                </a:spcBef>
              </a:pPr>
              <a:r>
                <a:rPr lang="en-GB" sz="2400" dirty="0"/>
                <a:t>Parachute opens – diver slows down</a:t>
              </a:r>
            </a:p>
          </p:txBody>
        </p:sp>
      </p:grpSp>
      <p:grpSp>
        <p:nvGrpSpPr>
          <p:cNvPr id="17" name="Group 72">
            <a:extLst>
              <a:ext uri="{FF2B5EF4-FFF2-40B4-BE49-F238E27FC236}">
                <a16:creationId xmlns:a16="http://schemas.microsoft.com/office/drawing/2014/main" id="{BFF6A263-3245-4845-9EFE-D2DC7900F115}"/>
              </a:ext>
            </a:extLst>
          </p:cNvPr>
          <p:cNvGrpSpPr>
            <a:grpSpLocks/>
          </p:cNvGrpSpPr>
          <p:nvPr/>
        </p:nvGrpSpPr>
        <p:grpSpPr bwMode="auto">
          <a:xfrm>
            <a:off x="2954339" y="4803781"/>
            <a:ext cx="5411787" cy="1452564"/>
            <a:chOff x="901" y="3026"/>
            <a:chExt cx="3409" cy="915"/>
          </a:xfrm>
        </p:grpSpPr>
        <p:sp>
          <p:nvSpPr>
            <p:cNvPr id="18" name="AutoShape 71">
              <a:extLst>
                <a:ext uri="{FF2B5EF4-FFF2-40B4-BE49-F238E27FC236}">
                  <a16:creationId xmlns:a16="http://schemas.microsoft.com/office/drawing/2014/main" id="{37BDC21D-A06B-493F-BCF6-E60417ADA5EF}"/>
                </a:ext>
              </a:extLst>
            </p:cNvPr>
            <p:cNvSpPr>
              <a:spLocks noChangeArrowheads="1"/>
            </p:cNvSpPr>
            <p:nvPr/>
          </p:nvSpPr>
          <p:spPr bwMode="auto">
            <a:xfrm rot="20466271">
              <a:off x="1671" y="3026"/>
              <a:ext cx="2639" cy="145"/>
            </a:xfrm>
            <a:prstGeom prst="rightArrow">
              <a:avLst>
                <a:gd name="adj1" fmla="val 50000"/>
                <a:gd name="adj2" fmla="val 455000"/>
              </a:avLst>
            </a:prstGeom>
            <a:solidFill>
              <a:srgbClr val="9933FF"/>
            </a:solidFill>
            <a:ln w="9525">
              <a:noFill/>
              <a:miter lim="800000"/>
              <a:headEnd/>
              <a:tailEnd/>
            </a:ln>
            <a:effectLst/>
          </p:spPr>
          <p:txBody>
            <a:bodyPr wrap="none" anchor="ctr"/>
            <a:lstStyle/>
            <a:p>
              <a:endParaRPr lang="en-GB" sz="2400"/>
            </a:p>
          </p:txBody>
        </p:sp>
        <p:sp>
          <p:nvSpPr>
            <p:cNvPr id="19" name="Text Box 65">
              <a:extLst>
                <a:ext uri="{FF2B5EF4-FFF2-40B4-BE49-F238E27FC236}">
                  <a16:creationId xmlns:a16="http://schemas.microsoft.com/office/drawing/2014/main" id="{5F97C72D-90C9-45A1-8125-44AC029EA72A}"/>
                </a:ext>
              </a:extLst>
            </p:cNvPr>
            <p:cNvSpPr txBox="1">
              <a:spLocks noChangeArrowheads="1"/>
            </p:cNvSpPr>
            <p:nvPr/>
          </p:nvSpPr>
          <p:spPr bwMode="auto">
            <a:xfrm>
              <a:off x="901" y="3418"/>
              <a:ext cx="2003" cy="523"/>
            </a:xfrm>
            <a:prstGeom prst="rect">
              <a:avLst/>
            </a:prstGeom>
            <a:solidFill>
              <a:srgbClr val="9933FF"/>
            </a:solidFill>
            <a:ln w="9525">
              <a:noFill/>
              <a:miter lim="800000"/>
              <a:headEnd/>
              <a:tailEnd/>
            </a:ln>
            <a:effectLst/>
          </p:spPr>
          <p:txBody>
            <a:bodyPr>
              <a:spAutoFit/>
            </a:bodyPr>
            <a:lstStyle/>
            <a:p>
              <a:pPr algn="l">
                <a:spcBef>
                  <a:spcPct val="50000"/>
                </a:spcBef>
              </a:pPr>
              <a:r>
                <a:rPr lang="en-GB" sz="2400" dirty="0"/>
                <a:t>New, lower terminal velocity reached</a:t>
              </a:r>
            </a:p>
          </p:txBody>
        </p:sp>
      </p:grpSp>
      <p:grpSp>
        <p:nvGrpSpPr>
          <p:cNvPr id="20" name="Group 74">
            <a:extLst>
              <a:ext uri="{FF2B5EF4-FFF2-40B4-BE49-F238E27FC236}">
                <a16:creationId xmlns:a16="http://schemas.microsoft.com/office/drawing/2014/main" id="{E420D8EA-E0AE-49BB-9D27-CF492B9D4766}"/>
              </a:ext>
            </a:extLst>
          </p:cNvPr>
          <p:cNvGrpSpPr>
            <a:grpSpLocks/>
          </p:cNvGrpSpPr>
          <p:nvPr/>
        </p:nvGrpSpPr>
        <p:grpSpPr bwMode="auto">
          <a:xfrm>
            <a:off x="7189788" y="4572007"/>
            <a:ext cx="3478212" cy="1335089"/>
            <a:chOff x="3394" y="2968"/>
            <a:chExt cx="2366" cy="841"/>
          </a:xfrm>
        </p:grpSpPr>
        <p:sp>
          <p:nvSpPr>
            <p:cNvPr id="21" name="Text Box 66">
              <a:extLst>
                <a:ext uri="{FF2B5EF4-FFF2-40B4-BE49-F238E27FC236}">
                  <a16:creationId xmlns:a16="http://schemas.microsoft.com/office/drawing/2014/main" id="{B4C0439B-A6C0-4285-ADFC-27EC46FFE443}"/>
                </a:ext>
              </a:extLst>
            </p:cNvPr>
            <p:cNvSpPr txBox="1">
              <a:spLocks noChangeArrowheads="1"/>
            </p:cNvSpPr>
            <p:nvPr/>
          </p:nvSpPr>
          <p:spPr bwMode="auto">
            <a:xfrm>
              <a:off x="3394" y="3518"/>
              <a:ext cx="2366" cy="291"/>
            </a:xfrm>
            <a:prstGeom prst="rect">
              <a:avLst/>
            </a:prstGeom>
            <a:solidFill>
              <a:srgbClr val="CC6600"/>
            </a:solidFill>
            <a:ln w="9525">
              <a:noFill/>
              <a:miter lim="800000"/>
              <a:headEnd/>
              <a:tailEnd/>
            </a:ln>
            <a:effectLst/>
          </p:spPr>
          <p:txBody>
            <a:bodyPr>
              <a:spAutoFit/>
            </a:bodyPr>
            <a:lstStyle/>
            <a:p>
              <a:pPr>
                <a:spcBef>
                  <a:spcPct val="50000"/>
                </a:spcBef>
              </a:pPr>
              <a:r>
                <a:rPr lang="en-GB" sz="2400"/>
                <a:t>Diver hits the ground</a:t>
              </a:r>
            </a:p>
          </p:txBody>
        </p:sp>
        <p:sp>
          <p:nvSpPr>
            <p:cNvPr id="22" name="AutoShape 73">
              <a:extLst>
                <a:ext uri="{FF2B5EF4-FFF2-40B4-BE49-F238E27FC236}">
                  <a16:creationId xmlns:a16="http://schemas.microsoft.com/office/drawing/2014/main" id="{4F6508BE-50AA-43CA-8B92-1A70038ACB35}"/>
                </a:ext>
              </a:extLst>
            </p:cNvPr>
            <p:cNvSpPr>
              <a:spLocks noChangeArrowheads="1"/>
            </p:cNvSpPr>
            <p:nvPr/>
          </p:nvSpPr>
          <p:spPr bwMode="auto">
            <a:xfrm rot="1561638">
              <a:off x="4733" y="2968"/>
              <a:ext cx="113" cy="601"/>
            </a:xfrm>
            <a:prstGeom prst="upArrow">
              <a:avLst>
                <a:gd name="adj1" fmla="val 50000"/>
                <a:gd name="adj2" fmla="val 132965"/>
              </a:avLst>
            </a:prstGeom>
            <a:solidFill>
              <a:srgbClr val="CC6600"/>
            </a:solidFill>
            <a:ln w="9525">
              <a:noFill/>
              <a:miter lim="800000"/>
              <a:headEnd/>
              <a:tailEnd/>
            </a:ln>
            <a:effectLst/>
          </p:spPr>
          <p:txBody>
            <a:bodyPr wrap="none" anchor="ctr"/>
            <a:lstStyle/>
            <a:p>
              <a:endParaRPr lang="en-GB" sz="2400"/>
            </a:p>
          </p:txBody>
        </p:sp>
      </p:grpSp>
    </p:spTree>
    <p:extLst>
      <p:ext uri="{BB962C8B-B14F-4D97-AF65-F5344CB8AC3E}">
        <p14:creationId xmlns:p14="http://schemas.microsoft.com/office/powerpoint/2010/main" val="319253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0-#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1+#ppt_w/2"/>
                                          </p:val>
                                        </p:tav>
                                        <p:tav tm="100000">
                                          <p:val>
                                            <p:strVal val="#ppt_x"/>
                                          </p:val>
                                        </p:tav>
                                      </p:tavLst>
                                    </p:anim>
                                    <p:anim calcmode="lin" valueType="num">
                                      <p:cBhvr additive="base">
                                        <p:cTn id="35"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500" fill="hold"/>
                                        <p:tgtEl>
                                          <p:spTgt spid="17"/>
                                        </p:tgtEl>
                                        <p:attrNameLst>
                                          <p:attrName>ppt_x</p:attrName>
                                        </p:attrNameLst>
                                      </p:cBhvr>
                                      <p:tavLst>
                                        <p:tav tm="0">
                                          <p:val>
                                            <p:strVal val="#ppt_x"/>
                                          </p:val>
                                        </p:tav>
                                        <p:tav tm="100000">
                                          <p:val>
                                            <p:strVal val="#ppt_x"/>
                                          </p:val>
                                        </p:tav>
                                      </p:tavLst>
                                    </p:anim>
                                    <p:anim calcmode="lin" valueType="num">
                                      <p:cBhvr additive="base">
                                        <p:cTn id="4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additive="base">
                                        <p:cTn id="46" dur="500" fill="hold"/>
                                        <p:tgtEl>
                                          <p:spTgt spid="20"/>
                                        </p:tgtEl>
                                        <p:attrNameLst>
                                          <p:attrName>ppt_x</p:attrName>
                                        </p:attrNameLst>
                                      </p:cBhvr>
                                      <p:tavLst>
                                        <p:tav tm="0">
                                          <p:val>
                                            <p:strVal val="#ppt_x"/>
                                          </p:val>
                                        </p:tav>
                                        <p:tav tm="100000">
                                          <p:val>
                                            <p:strVal val="#ppt_x"/>
                                          </p:val>
                                        </p:tav>
                                      </p:tavLst>
                                    </p:anim>
                                    <p:anim calcmode="lin" valueType="num">
                                      <p:cBhvr additive="base">
                                        <p:cTn id="4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DE38D7-4C09-490A-B87A-F4A0E39F1615}"/>
              </a:ext>
            </a:extLst>
          </p:cNvPr>
          <p:cNvSpPr>
            <a:spLocks noGrp="1"/>
          </p:cNvSpPr>
          <p:nvPr>
            <p:ph idx="1"/>
          </p:nvPr>
        </p:nvSpPr>
        <p:spPr>
          <a:xfrm>
            <a:off x="0" y="0"/>
            <a:ext cx="12192000" cy="4351338"/>
          </a:xfrm>
        </p:spPr>
        <p:txBody>
          <a:bodyPr/>
          <a:lstStyle/>
          <a:p>
            <a:r>
              <a:rPr lang="en-GB" dirty="0"/>
              <a:t>The graph shows how the vertical velocity of a parachutist changes from the moment the parachutist jumps from the aircraft until landing on the ground.</a:t>
            </a:r>
          </a:p>
          <a:p>
            <a:r>
              <a:rPr lang="en-GB" dirty="0"/>
              <a:t>Using the idea of forces, explain why the parachutist reaches a terminal velocity and why opening the parachute reduces the terminal velocity. (6)</a:t>
            </a:r>
          </a:p>
        </p:txBody>
      </p:sp>
      <p:pic>
        <p:nvPicPr>
          <p:cNvPr id="3074" name="Picture 2">
            <a:extLst>
              <a:ext uri="{FF2B5EF4-FFF2-40B4-BE49-F238E27FC236}">
                <a16:creationId xmlns:a16="http://schemas.microsoft.com/office/drawing/2014/main" id="{F0727032-A328-4DE4-BF72-BCE2358F48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8608" y="2177780"/>
            <a:ext cx="7980182" cy="4614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438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mic Sa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B1E706-E122-41FB-BE79-CD9AB9C697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12A7B3-34B2-4BE5-9C4C-12CE114C9A7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4B98A8A-7B5E-440B-8705-700F5634C9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TotalTime>
  <Words>636</Words>
  <Application>Microsoft Office PowerPoint</Application>
  <PresentationFormat>Widescreen</PresentationFormat>
  <Paragraphs>69</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Comic Sans MS</vt:lpstr>
      <vt:lpstr>Office Theme</vt:lpstr>
      <vt:lpstr>CorelDRAW 6.0</vt:lpstr>
      <vt:lpstr>PowerPoint Presentation</vt:lpstr>
      <vt:lpstr>Self Assess</vt:lpstr>
      <vt:lpstr>Word Consciousness</vt:lpstr>
      <vt:lpstr>Progress Indicators</vt:lpstr>
      <vt:lpstr>Falling Objects</vt:lpstr>
      <vt:lpstr>PowerPoint Presentation</vt:lpstr>
      <vt:lpstr>PowerPoint Presentation</vt:lpstr>
      <vt:lpstr>PowerPoint Presentation</vt:lpstr>
      <vt:lpstr>PowerPoint Presentation</vt:lpstr>
      <vt:lpstr>Answer</vt:lpstr>
      <vt:lpstr>PowerPoint Presentation</vt:lpstr>
      <vt:lpstr>Self Assess</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 Sutton</dc:creator>
  <cp:lastModifiedBy>Jessica Osmond</cp:lastModifiedBy>
  <cp:revision>12</cp:revision>
  <dcterms:created xsi:type="dcterms:W3CDTF">2019-11-05T19:03:23Z</dcterms:created>
  <dcterms:modified xsi:type="dcterms:W3CDTF">2020-10-07T10:28:00Z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