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sldIdLst>
    <p:sldId id="337" r:id="rId5"/>
    <p:sldId id="370" r:id="rId6"/>
    <p:sldId id="338" r:id="rId7"/>
    <p:sldId id="339" r:id="rId8"/>
    <p:sldId id="340" r:id="rId9"/>
    <p:sldId id="341" r:id="rId10"/>
    <p:sldId id="342" r:id="rId11"/>
    <p:sldId id="343" r:id="rId12"/>
    <p:sldId id="344" r:id="rId13"/>
    <p:sldId id="345" r:id="rId14"/>
    <p:sldId id="346" r:id="rId15"/>
    <p:sldId id="347" r:id="rId16"/>
    <p:sldId id="348" r:id="rId17"/>
    <p:sldId id="349" r:id="rId18"/>
    <p:sldId id="350" r:id="rId19"/>
    <p:sldId id="351" r:id="rId20"/>
    <p:sldId id="352" r:id="rId21"/>
    <p:sldId id="36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DB91DC-67A5-EE93-3287-10384DB4A012}" v="250" dt="2020-09-06T10:54:54.934"/>
    <p1510:client id="{57182759-85B4-AA82-0BB9-D7282CE8250C}" v="9" dt="2020-09-06T11:11:13.6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E EdwardsMorgan" userId="S::eedwardsmorgan@thelinkacademy.org.uk::787ef77b-2f3e-4254-a851-9f35eb356108" providerId="AD" clId="Web-{3EDB91DC-67A5-EE93-3287-10384DB4A012}"/>
    <pc:docChg chg="modSld">
      <pc:chgData name="Mrs E EdwardsMorgan" userId="S::eedwardsmorgan@thelinkacademy.org.uk::787ef77b-2f3e-4254-a851-9f35eb356108" providerId="AD" clId="Web-{3EDB91DC-67A5-EE93-3287-10384DB4A012}" dt="2020-09-06T10:54:54.934" v="244" actId="20577"/>
      <pc:docMkLst>
        <pc:docMk/>
      </pc:docMkLst>
      <pc:sldChg chg="modSp">
        <pc:chgData name="Mrs E EdwardsMorgan" userId="S::eedwardsmorgan@thelinkacademy.org.uk::787ef77b-2f3e-4254-a851-9f35eb356108" providerId="AD" clId="Web-{3EDB91DC-67A5-EE93-3287-10384DB4A012}" dt="2020-09-06T10:54:54.934" v="243" actId="20577"/>
        <pc:sldMkLst>
          <pc:docMk/>
          <pc:sldMk cId="0" sldId="337"/>
        </pc:sldMkLst>
        <pc:spChg chg="mod">
          <ac:chgData name="Mrs E EdwardsMorgan" userId="S::eedwardsmorgan@thelinkacademy.org.uk::787ef77b-2f3e-4254-a851-9f35eb356108" providerId="AD" clId="Web-{3EDB91DC-67A5-EE93-3287-10384DB4A012}" dt="2020-09-06T10:54:54.934" v="243" actId="20577"/>
          <ac:spMkLst>
            <pc:docMk/>
            <pc:sldMk cId="0" sldId="337"/>
            <ac:spMk id="6" creationId="{00000000-0000-0000-0000-000000000000}"/>
          </ac:spMkLst>
        </pc:spChg>
      </pc:sldChg>
      <pc:sldChg chg="addSp modSp">
        <pc:chgData name="Mrs E EdwardsMorgan" userId="S::eedwardsmorgan@thelinkacademy.org.uk::787ef77b-2f3e-4254-a851-9f35eb356108" providerId="AD" clId="Web-{3EDB91DC-67A5-EE93-3287-10384DB4A012}" dt="2020-09-06T10:54:18.010" v="236" actId="20577"/>
        <pc:sldMkLst>
          <pc:docMk/>
          <pc:sldMk cId="1949585422" sldId="370"/>
        </pc:sldMkLst>
        <pc:spChg chg="add mod">
          <ac:chgData name="Mrs E EdwardsMorgan" userId="S::eedwardsmorgan@thelinkacademy.org.uk::787ef77b-2f3e-4254-a851-9f35eb356108" providerId="AD" clId="Web-{3EDB91DC-67A5-EE93-3287-10384DB4A012}" dt="2020-09-06T10:54:18.010" v="236" actId="20577"/>
          <ac:spMkLst>
            <pc:docMk/>
            <pc:sldMk cId="1949585422" sldId="370"/>
            <ac:spMk id="2" creationId="{8521B52C-10EC-4990-B674-62E4F0B5E0D9}"/>
          </ac:spMkLst>
        </pc:spChg>
        <pc:spChg chg="mod">
          <ac:chgData name="Mrs E EdwardsMorgan" userId="S::eedwardsmorgan@thelinkacademy.org.uk::787ef77b-2f3e-4254-a851-9f35eb356108" providerId="AD" clId="Web-{3EDB91DC-67A5-EE93-3287-10384DB4A012}" dt="2020-09-06T10:53:54.493" v="218" actId="20577"/>
          <ac:spMkLst>
            <pc:docMk/>
            <pc:sldMk cId="1949585422" sldId="370"/>
            <ac:spMk id="3" creationId="{50B5F063-9CF6-4B2A-9745-F7452438C116}"/>
          </ac:spMkLst>
        </pc:spChg>
      </pc:sldChg>
    </pc:docChg>
  </pc:docChgLst>
  <pc:docChgLst>
    <pc:chgData name="Mrs E EdwardsMorgan" userId="S::eedwardsmorgan@thelinkacademy.org.uk::787ef77b-2f3e-4254-a851-9f35eb356108" providerId="AD" clId="Web-{57182759-85B4-AA82-0BB9-D7282CE8250C}"/>
    <pc:docChg chg="modSld">
      <pc:chgData name="Mrs E EdwardsMorgan" userId="S::eedwardsmorgan@thelinkacademy.org.uk::787ef77b-2f3e-4254-a851-9f35eb356108" providerId="AD" clId="Web-{57182759-85B4-AA82-0BB9-D7282CE8250C}" dt="2020-09-06T11:11:13.688" v="8" actId="20577"/>
      <pc:docMkLst>
        <pc:docMk/>
      </pc:docMkLst>
      <pc:sldChg chg="modSp">
        <pc:chgData name="Mrs E EdwardsMorgan" userId="S::eedwardsmorgan@thelinkacademy.org.uk::787ef77b-2f3e-4254-a851-9f35eb356108" providerId="AD" clId="Web-{57182759-85B4-AA82-0BB9-D7282CE8250C}" dt="2020-09-06T11:11:12.360" v="6" actId="20577"/>
        <pc:sldMkLst>
          <pc:docMk/>
          <pc:sldMk cId="1949585422" sldId="370"/>
        </pc:sldMkLst>
        <pc:spChg chg="mod">
          <ac:chgData name="Mrs E EdwardsMorgan" userId="S::eedwardsmorgan@thelinkacademy.org.uk::787ef77b-2f3e-4254-a851-9f35eb356108" providerId="AD" clId="Web-{57182759-85B4-AA82-0BB9-D7282CE8250C}" dt="2020-09-06T11:11:12.360" v="6" actId="20577"/>
          <ac:spMkLst>
            <pc:docMk/>
            <pc:sldMk cId="1949585422" sldId="370"/>
            <ac:spMk id="3" creationId="{50B5F063-9CF6-4B2A-9745-F7452438C11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79F9EA-91E0-4B4E-AC74-D57DA28F8212}" type="datetimeFigureOut">
              <a:rPr lang="en-GB" smtClean="0"/>
              <a:pPr/>
              <a:t>24/09/2020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A0E8D8-4B00-4402-82F8-33EB9EA31B9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By </a:t>
            </a:r>
            <a:r>
              <a:rPr lang="en-GB" dirty="0" err="1"/>
              <a:t>BruceBlaus</a:t>
            </a:r>
            <a:r>
              <a:rPr lang="en-GB" dirty="0"/>
              <a:t>. When using this image in external sources it can be cited as:  Blausen.com staff (2014). "Medical gallery of </a:t>
            </a:r>
            <a:r>
              <a:rPr lang="en-GB" dirty="0" err="1"/>
              <a:t>Blausen</a:t>
            </a:r>
            <a:r>
              <a:rPr lang="en-GB" dirty="0"/>
              <a:t> Medical 2014". </a:t>
            </a:r>
            <a:r>
              <a:rPr lang="en-GB" dirty="0" err="1"/>
              <a:t>WikiJournal</a:t>
            </a:r>
            <a:r>
              <a:rPr lang="en-GB" dirty="0"/>
              <a:t> of Medicine 1 (2). DOI:10.15347/</a:t>
            </a:r>
            <a:r>
              <a:rPr lang="en-GB" dirty="0" err="1"/>
              <a:t>wjm</a:t>
            </a:r>
            <a:r>
              <a:rPr lang="en-GB" dirty="0"/>
              <a:t>/2014.010. ISSN 2002-4436. (Own work) [CC BY 3.0 (http://creativecommons.org/licenses/by/3.0)], via Wikimedia Commons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4B4A1-CB7D-4FAC-BA4C-B32A3DD3EE79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Image by Cancer Research UK (Original email from CRUK) [CC BY-SA 4.0 (https://creativecommons.org/licenses/by-sa/4.0)], via Wikimedia Commons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4B4A1-CB7D-4FAC-BA4C-B32A3DD3EE79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4B4A1-CB7D-4FAC-BA4C-B32A3DD3EE79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Cut these four slips of information – blood plasma,</a:t>
            </a:r>
            <a:r>
              <a:rPr lang="en-GB" baseline="0" dirty="0"/>
              <a:t> red blood cells, white blood cells and platelets – into four strips. Each pupil can have one slip, they will need to trade information in order to complete their placemat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4B4A1-CB7D-4FAC-BA4C-B32A3DD3EE79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A69CB-7241-4709-AEC0-A7BBC0761F7F}" type="datetimeFigureOut">
              <a:rPr lang="en-GB" smtClean="0"/>
              <a:pPr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4586C-29E2-44B9-AC64-F47B76CCE3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A69CB-7241-4709-AEC0-A7BBC0761F7F}" type="datetimeFigureOut">
              <a:rPr lang="en-GB" smtClean="0"/>
              <a:pPr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4586C-29E2-44B9-AC64-F47B76CCE3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A69CB-7241-4709-AEC0-A7BBC0761F7F}" type="datetimeFigureOut">
              <a:rPr lang="en-GB" smtClean="0"/>
              <a:pPr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4586C-29E2-44B9-AC64-F47B76CCE3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A69CB-7241-4709-AEC0-A7BBC0761F7F}" type="datetimeFigureOut">
              <a:rPr lang="en-GB" smtClean="0"/>
              <a:pPr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4586C-29E2-44B9-AC64-F47B76CCE3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A69CB-7241-4709-AEC0-A7BBC0761F7F}" type="datetimeFigureOut">
              <a:rPr lang="en-GB" smtClean="0"/>
              <a:pPr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4586C-29E2-44B9-AC64-F47B76CCE3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A69CB-7241-4709-AEC0-A7BBC0761F7F}" type="datetimeFigureOut">
              <a:rPr lang="en-GB" smtClean="0"/>
              <a:pPr/>
              <a:t>24/09/2020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4586C-29E2-44B9-AC64-F47B76CCE3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A69CB-7241-4709-AEC0-A7BBC0761F7F}" type="datetimeFigureOut">
              <a:rPr lang="en-GB" smtClean="0"/>
              <a:pPr/>
              <a:t>24/09/2020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4586C-29E2-44B9-AC64-F47B76CCE3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A69CB-7241-4709-AEC0-A7BBC0761F7F}" type="datetimeFigureOut">
              <a:rPr lang="en-GB" smtClean="0"/>
              <a:pPr/>
              <a:t>24/09/2020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4586C-29E2-44B9-AC64-F47B76CCE3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A69CB-7241-4709-AEC0-A7BBC0761F7F}" type="datetimeFigureOut">
              <a:rPr lang="en-GB" smtClean="0"/>
              <a:pPr/>
              <a:t>24/09/2020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4586C-29E2-44B9-AC64-F47B76CCE3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A69CB-7241-4709-AEC0-A7BBC0761F7F}" type="datetimeFigureOut">
              <a:rPr lang="en-GB" smtClean="0"/>
              <a:pPr/>
              <a:t>24/09/2020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4586C-29E2-44B9-AC64-F47B76CCE3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A69CB-7241-4709-AEC0-A7BBC0761F7F}" type="datetimeFigureOut">
              <a:rPr lang="en-GB" smtClean="0"/>
              <a:pPr/>
              <a:t>24/09/2020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4586C-29E2-44B9-AC64-F47B76CCE3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A69CB-7241-4709-AEC0-A7BBC0761F7F}" type="datetimeFigureOut">
              <a:rPr lang="en-GB" smtClean="0"/>
              <a:pPr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4586C-29E2-44B9-AC64-F47B76CCE36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228600"/>
            <a:ext cx="8686800" cy="1371600"/>
          </a:xfrm>
          <a:prstGeom prst="roundRect">
            <a:avLst/>
          </a:prstGeom>
          <a:solidFill>
            <a:srgbClr val="B4D6F2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28600"/>
            <a:ext cx="8686800" cy="1470025"/>
          </a:xfrm>
        </p:spPr>
        <p:txBody>
          <a:bodyPr>
            <a:normAutofit/>
          </a:bodyPr>
          <a:lstStyle/>
          <a:p>
            <a:r>
              <a:rPr lang="en-GB" sz="5400" dirty="0">
                <a:latin typeface="Comic Sans MS" pitchFamily="66" charset="0"/>
              </a:rPr>
              <a:t>The blood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1698624"/>
            <a:ext cx="8686800" cy="304698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400" b="1" dirty="0">
                <a:latin typeface="Comic Sans MS" pitchFamily="66" charset="0"/>
              </a:rPr>
              <a:t>Do Now activity:</a:t>
            </a:r>
          </a:p>
          <a:p>
            <a:endParaRPr lang="en-GB" sz="2400" b="1" dirty="0">
              <a:solidFill>
                <a:srgbClr val="000000"/>
              </a:solidFill>
              <a:latin typeface="Comic Sans MS"/>
            </a:endParaRPr>
          </a:p>
          <a:p>
            <a:pPr marL="342900" indent="-342900">
              <a:buAutoNum type="arabicPeriod"/>
            </a:pPr>
            <a:r>
              <a:rPr lang="en-GB" sz="2400" dirty="0">
                <a:solidFill>
                  <a:srgbClr val="FF0000"/>
                </a:solidFill>
                <a:latin typeface="Comic Sans MS"/>
              </a:rPr>
              <a:t>How is a red blood cell adapted to carry out its function?</a:t>
            </a:r>
          </a:p>
          <a:p>
            <a:pPr marL="457200" indent="-457200">
              <a:buFont typeface="+mj-lt"/>
              <a:buAutoNum type="arabicPeriod"/>
            </a:pPr>
            <a:endParaRPr lang="en-GB" sz="2400" dirty="0">
              <a:solidFill>
                <a:srgbClr val="FF0000"/>
              </a:solidFill>
              <a:latin typeface="Comic Sans MS" pitchFamily="66" charset="0"/>
            </a:endParaRPr>
          </a:p>
          <a:p>
            <a:pPr marL="342900" indent="-342900">
              <a:buAutoNum type="arabicPeriod"/>
            </a:pPr>
            <a:r>
              <a:rPr lang="en-GB" sz="240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Apart from red blood cells, can you name any other examples of cells found in the blood?</a:t>
            </a:r>
          </a:p>
          <a:p>
            <a:pPr marL="457200" indent="-457200">
              <a:buFont typeface="+mj-lt"/>
              <a:buAutoNum type="arabicPeriod"/>
            </a:pPr>
            <a:endParaRPr lang="en-GB" sz="2400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  <a:p>
            <a:pPr marL="342900" indent="-342900">
              <a:buAutoNum type="arabicPeriod"/>
            </a:pPr>
            <a:r>
              <a:rPr lang="en-GB" sz="2400" dirty="0">
                <a:solidFill>
                  <a:srgbClr val="00B050"/>
                </a:solidFill>
                <a:latin typeface="Comic Sans MS" pitchFamily="66" charset="0"/>
              </a:rPr>
              <a:t>How are substances transported around the body? </a:t>
            </a:r>
          </a:p>
        </p:txBody>
      </p:sp>
      <p:pic>
        <p:nvPicPr>
          <p:cNvPr id="19458" name="Picture 2" descr="Red Blood Cell, Rbc, Erythrocyte, Blood, Red, Ce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4758967"/>
            <a:ext cx="2286001" cy="2286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28600"/>
            <a:ext cx="434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rgbClr val="0070C0"/>
                </a:solidFill>
                <a:latin typeface="Comic Sans MS" pitchFamily="66" charset="0"/>
              </a:rPr>
              <a:t>True or False?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1447800"/>
            <a:ext cx="80010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 When oxygen binds to haemoglobin within the red blood cells the blood is said to be deoxygenated</a:t>
            </a:r>
          </a:p>
          <a:p>
            <a:pPr>
              <a:buFont typeface="Arial" pitchFamily="34" charset="0"/>
              <a:buChar char="•"/>
            </a:pPr>
            <a:endParaRPr lang="en-GB" sz="2000" dirty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 Platelets are small fragments of cells with no nucleus</a:t>
            </a:r>
          </a:p>
          <a:p>
            <a:pPr>
              <a:buFont typeface="Arial" pitchFamily="34" charset="0"/>
              <a:buChar char="•"/>
            </a:pPr>
            <a:endParaRPr lang="en-GB" sz="2000" dirty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Red blood cells do not contain a nucleus, this makes space for more haemoglobin meaning more oxygen can be transported</a:t>
            </a:r>
          </a:p>
          <a:p>
            <a:pPr>
              <a:buFont typeface="Arial" pitchFamily="34" charset="0"/>
              <a:buChar char="•"/>
            </a:pPr>
            <a:endParaRPr lang="en-GB" sz="2000" dirty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 White blood cells are needed to form scabs when you have a cut or a graze</a:t>
            </a:r>
          </a:p>
          <a:p>
            <a:pPr>
              <a:buFont typeface="Arial" pitchFamily="34" charset="0"/>
              <a:buChar char="•"/>
            </a:pPr>
            <a:endParaRPr lang="en-GB" sz="2000" dirty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Blood plasma carries waste products such as carbon dioxide and urea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010400" y="22860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00B050"/>
                </a:solidFill>
              </a:rPr>
              <a:t>TRUE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924800" y="31242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00B050"/>
                </a:solidFill>
              </a:rPr>
              <a:t>TRUE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848600" y="39624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</a:rPr>
              <a:t>FALSE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19200" y="52578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00B050"/>
                </a:solidFill>
              </a:rPr>
              <a:t>TRUE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76800" y="18288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</a:rPr>
              <a:t>FALSE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 build="allAtOnce"/>
      <p:bldP spid="8" grpId="0" build="allAtOnce"/>
      <p:bldP spid="9" grpId="0" build="allAtOnce"/>
      <p:bldP spid="10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81000"/>
            <a:ext cx="2808312" cy="1200329"/>
          </a:xfrm>
          <a:prstGeom prst="rect">
            <a:avLst/>
          </a:prstGeom>
          <a:solidFill>
            <a:srgbClr val="DCC5FB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002060"/>
                </a:solidFill>
                <a:latin typeface="Comic Sans MS" pitchFamily="66" charset="0"/>
                <a:cs typeface="Aharoni" panose="02010803020104030203" pitchFamily="2" charset="-79"/>
              </a:rPr>
              <a:t>Exam-style question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76600" y="304800"/>
            <a:ext cx="57150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2060"/>
                </a:solidFill>
                <a:latin typeface="Comic Sans MS" pitchFamily="66" charset="0"/>
              </a:rPr>
              <a:t>Task: </a:t>
            </a:r>
            <a:r>
              <a:rPr lang="en-GB" sz="2400" dirty="0">
                <a:latin typeface="Comic Sans MS" pitchFamily="66" charset="0"/>
              </a:rPr>
              <a:t>Answer the past-paper question on your own at the back of your books!</a:t>
            </a:r>
          </a:p>
          <a:p>
            <a:endParaRPr lang="en-GB" sz="2400" dirty="0">
              <a:latin typeface="Comic Sans MS" pitchFamily="66" charset="0"/>
            </a:endParaRPr>
          </a:p>
          <a:p>
            <a:pPr algn="ctr"/>
            <a:r>
              <a:rPr lang="en-GB" sz="3200" dirty="0">
                <a:latin typeface="Comic Sans MS" pitchFamily="66" charset="0"/>
              </a:rPr>
              <a:t>6 = 6 minutes!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981200"/>
            <a:ext cx="8686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1. Complete the following table to give either the name or function of different components of blood:			</a:t>
            </a:r>
            <a:r>
              <a:rPr lang="en-GB" sz="2400" b="1" i="1" dirty="0"/>
              <a:t>(3 marks)</a:t>
            </a:r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2.  Explain how haemoglobin helps a red blood cell to pick up oxygen from the alveoli and release it to cells where it is needed in the body.							</a:t>
            </a:r>
            <a:r>
              <a:rPr lang="en-GB" sz="2400" b="1" i="1" dirty="0"/>
              <a:t>(4 marks)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33400" y="3048000"/>
          <a:ext cx="8153400" cy="205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33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Blood</a:t>
                      </a:r>
                      <a:r>
                        <a:rPr lang="en-GB" baseline="0" dirty="0">
                          <a:solidFill>
                            <a:schemeClr val="tx1"/>
                          </a:solidFill>
                        </a:rPr>
                        <a:t> component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Function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GB" dirty="0"/>
                        <a:t>Red blood cell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Help to clot the blood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GB" dirty="0"/>
                        <a:t>White blood</a:t>
                      </a:r>
                      <a:r>
                        <a:rPr lang="en-GB" baseline="0" dirty="0"/>
                        <a:t> cell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67510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30480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  <a:latin typeface="Comic Sans MS" pitchFamily="66" charset="0"/>
              </a:rPr>
              <a:t>Self-assessment: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990600"/>
            <a:ext cx="8229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2400" dirty="0"/>
              <a:t>a)  Function of red blood cell: to pick up oxygen from the lungs and carry it around the body in blood vessels, delivering it respiring cells.</a:t>
            </a:r>
          </a:p>
          <a:p>
            <a:pPr marL="342900" indent="-342900"/>
            <a:r>
              <a:rPr lang="en-GB" sz="2400" dirty="0"/>
              <a:t>	b) Blood component: Platelets</a:t>
            </a:r>
          </a:p>
          <a:p>
            <a:pPr marL="342900" indent="-342900"/>
            <a:r>
              <a:rPr lang="en-GB" sz="2400" dirty="0"/>
              <a:t>	c) Function of white blood cells: make antibodies/antitoxins, engulf or destroy bacteria</a:t>
            </a:r>
          </a:p>
          <a:p>
            <a:pPr marL="342900" indent="-342900"/>
            <a:endParaRPr lang="en-GB" sz="2400" dirty="0"/>
          </a:p>
          <a:p>
            <a:pPr marL="342900" indent="-342900">
              <a:buAutoNum type="arabicPeriod" startAt="2"/>
            </a:pPr>
            <a:r>
              <a:rPr lang="en-GB" sz="2400" dirty="0"/>
              <a:t>-  Oxygen diffuses from the alveoli and into the bloodstream</a:t>
            </a:r>
          </a:p>
          <a:p>
            <a:pPr marL="342900" indent="-342900"/>
            <a:r>
              <a:rPr lang="en-GB" sz="2400" dirty="0"/>
              <a:t>	-  Oxygen has an affinity for haemoglobin/forms oxy-haemoglobin</a:t>
            </a:r>
          </a:p>
          <a:p>
            <a:pPr marL="342900" indent="-342900"/>
            <a:r>
              <a:rPr lang="en-GB" sz="2400" dirty="0"/>
              <a:t>	-  In areas of high oxygen concentration</a:t>
            </a:r>
          </a:p>
          <a:p>
            <a:pPr marL="342900" indent="-342900"/>
            <a:r>
              <a:rPr lang="en-GB" sz="2400" dirty="0"/>
              <a:t>	-  Where there is a low oxygen concentration oxy-haemoglobin breaks down and release oxygen (e.g. to respiring tissues)</a:t>
            </a:r>
          </a:p>
        </p:txBody>
      </p:sp>
      <p:pic>
        <p:nvPicPr>
          <p:cNvPr id="5" name="Picture 4" descr="Mark, Check, Tick, Red, Correct, Symbol, Choice, Y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92153" y="5105400"/>
            <a:ext cx="1508749" cy="15720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5943" y="248194"/>
            <a:ext cx="863454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Comic Sans MS" panose="030F0702030302020204" pitchFamily="66" charset="0"/>
              </a:rPr>
              <a:t>Plenary: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3200" dirty="0">
                <a:latin typeface="Comic Sans MS" panose="030F0702030302020204" pitchFamily="66" charset="0"/>
              </a:rPr>
              <a:t>Produce a brain storm of all the key words we have learnt so far that are associated with the blood! </a:t>
            </a:r>
          </a:p>
        </p:txBody>
      </p:sp>
      <p:sp>
        <p:nvSpPr>
          <p:cNvPr id="3" name="Heart 2"/>
          <p:cNvSpPr/>
          <p:nvPr/>
        </p:nvSpPr>
        <p:spPr>
          <a:xfrm>
            <a:off x="2895600" y="3505200"/>
            <a:ext cx="3435532" cy="2677885"/>
          </a:xfrm>
          <a:prstGeom prst="heart">
            <a:avLst/>
          </a:prstGeom>
          <a:solidFill>
            <a:srgbClr val="EF9BA9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3440975" y="4227156"/>
            <a:ext cx="23186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Blood – Key Words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2412276" y="3178628"/>
            <a:ext cx="888274" cy="47026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5934894" y="3178628"/>
            <a:ext cx="879562" cy="46817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6344194" y="4227156"/>
            <a:ext cx="975359" cy="15240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2006236" y="4259108"/>
            <a:ext cx="892630" cy="8849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2700201" y="5121813"/>
            <a:ext cx="592184" cy="45990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803720" y="5304374"/>
            <a:ext cx="583473" cy="34957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0502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533400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Resources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7145" y="147145"/>
            <a:ext cx="4393324" cy="32371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4540469" y="147145"/>
            <a:ext cx="4393324" cy="32371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47145" y="3384331"/>
            <a:ext cx="4393324" cy="32371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540469" y="3384331"/>
            <a:ext cx="4393324" cy="32371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47145" y="147145"/>
            <a:ext cx="4393324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Blood plasma</a:t>
            </a:r>
          </a:p>
          <a:p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r>
              <a:rPr lang="en-GB" sz="1200" dirty="0">
                <a:latin typeface="Comic Sans MS" panose="030F0702030302020204" pitchFamily="66" charset="0"/>
              </a:rPr>
              <a:t>List the substances that are carried around the body in the blood plasma.</a:t>
            </a:r>
          </a:p>
          <a:p>
            <a:pPr marL="228600" indent="-228600">
              <a:buAutoNum type="arabicPeriod"/>
            </a:pPr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r>
              <a:rPr lang="en-GB" sz="1200" dirty="0">
                <a:latin typeface="Comic Sans MS" panose="030F0702030302020204" pitchFamily="66" charset="0"/>
              </a:rPr>
              <a:t>Where is urea formed and where does it exit the body?</a:t>
            </a:r>
          </a:p>
          <a:p>
            <a:pPr marL="228600" indent="-228600">
              <a:buAutoNum type="arabicPeriod"/>
            </a:pPr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endParaRPr lang="en-GB" sz="1200" b="1" dirty="0">
              <a:latin typeface="Comic Sans MS" panose="030F0702030302020204" pitchFamily="66" charset="0"/>
            </a:endParaRPr>
          </a:p>
          <a:p>
            <a:r>
              <a:rPr lang="en-GB" sz="1200" b="1" dirty="0">
                <a:latin typeface="Comic Sans MS" panose="030F0702030302020204" pitchFamily="66" charset="0"/>
              </a:rPr>
              <a:t>EXTRA CHALLENGE: </a:t>
            </a:r>
            <a:r>
              <a:rPr lang="en-GB" sz="1200" dirty="0">
                <a:latin typeface="Comic Sans MS" panose="030F0702030302020204" pitchFamily="66" charset="0"/>
              </a:rPr>
              <a:t>Why do you think that urea needs to be removed from the body?</a:t>
            </a:r>
          </a:p>
          <a:p>
            <a:pPr marL="228600" indent="-228600">
              <a:buAutoNum type="arabicPeriod"/>
            </a:pPr>
            <a:endParaRPr lang="en-GB" sz="1200" dirty="0">
              <a:latin typeface="Comic Sans MS" panose="030F0702030302020204" pitchFamily="66" charset="0"/>
            </a:endParaRPr>
          </a:p>
          <a:p>
            <a:br>
              <a:rPr lang="en-GB" sz="1600" dirty="0">
                <a:latin typeface="Comic Sans MS" panose="030F0702030302020204" pitchFamily="66" charset="0"/>
              </a:rPr>
            </a:br>
            <a:endParaRPr lang="en-GB" sz="1600" dirty="0">
              <a:latin typeface="Comic Sans MS" panose="030F0702030302020204" pitchFamily="66" charset="0"/>
            </a:endParaRPr>
          </a:p>
          <a:p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40469" y="147145"/>
            <a:ext cx="4393324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Red blood cells</a:t>
            </a:r>
          </a:p>
          <a:p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r>
              <a:rPr lang="en-GB" sz="1200" dirty="0">
                <a:latin typeface="Comic Sans MS" panose="030F0702030302020204" pitchFamily="66" charset="0"/>
              </a:rPr>
              <a:t>What is the job of the red blood cell?</a:t>
            </a:r>
          </a:p>
          <a:p>
            <a:pPr marL="228600" indent="-228600">
              <a:buAutoNum type="arabicPeriod"/>
            </a:pPr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r>
              <a:rPr lang="en-GB" sz="1200" dirty="0">
                <a:latin typeface="Comic Sans MS" panose="030F0702030302020204" pitchFamily="66" charset="0"/>
              </a:rPr>
              <a:t>List three adaptations of a red blood cell and explain how this helps a red blood cell to do it’s job</a:t>
            </a:r>
          </a:p>
          <a:p>
            <a:pPr marL="228600" indent="-228600">
              <a:buAutoNum type="arabicPeriod"/>
            </a:pPr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endParaRPr lang="en-GB" sz="1200" b="1" dirty="0">
              <a:latin typeface="Comic Sans MS" panose="030F0702030302020204" pitchFamily="66" charset="0"/>
            </a:endParaRPr>
          </a:p>
          <a:p>
            <a:r>
              <a:rPr lang="en-GB" sz="1200" b="1" dirty="0">
                <a:latin typeface="Comic Sans MS" panose="030F0702030302020204" pitchFamily="66" charset="0"/>
              </a:rPr>
              <a:t>EXTRA CHALLENGE: </a:t>
            </a:r>
            <a:r>
              <a:rPr lang="en-GB" sz="1200" dirty="0">
                <a:latin typeface="Comic Sans MS" panose="030F0702030302020204" pitchFamily="66" charset="0"/>
              </a:rPr>
              <a:t>Why do is it important that red blood cells have adaptations to do their job properly? What would happen if red blood cells couldn’t carry oxygen around the body?</a:t>
            </a:r>
          </a:p>
          <a:p>
            <a:br>
              <a:rPr lang="en-GB" sz="1600" dirty="0">
                <a:latin typeface="Comic Sans MS" panose="030F0702030302020204" pitchFamily="66" charset="0"/>
              </a:rPr>
            </a:br>
            <a:endParaRPr lang="en-GB" sz="1600" dirty="0">
              <a:latin typeface="Comic Sans MS" panose="030F0702030302020204" pitchFamily="66" charset="0"/>
            </a:endParaRPr>
          </a:p>
          <a:p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7145" y="3384331"/>
            <a:ext cx="439332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White blood cells</a:t>
            </a:r>
          </a:p>
          <a:p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r>
              <a:rPr lang="en-GB" sz="1200" dirty="0">
                <a:latin typeface="Comic Sans MS" panose="030F0702030302020204" pitchFamily="66" charset="0"/>
              </a:rPr>
              <a:t>State one difference of a red blood cell to a white blood cell?</a:t>
            </a:r>
          </a:p>
          <a:p>
            <a:pPr marL="228600" indent="-228600">
              <a:buAutoNum type="arabicPeriod"/>
            </a:pPr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r>
              <a:rPr lang="en-GB" sz="1200" dirty="0">
                <a:latin typeface="Comic Sans MS" panose="030F0702030302020204" pitchFamily="66" charset="0"/>
              </a:rPr>
              <a:t>How do white blood cells help to control microorganisms in the body? </a:t>
            </a:r>
          </a:p>
          <a:p>
            <a:pPr marL="228600" indent="-228600">
              <a:buAutoNum type="arabicPeriod"/>
            </a:pPr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endParaRPr lang="en-GB" sz="1200" dirty="0">
              <a:latin typeface="Comic Sans MS" panose="030F0702030302020204" pitchFamily="66" charset="0"/>
            </a:endParaRPr>
          </a:p>
          <a:p>
            <a:r>
              <a:rPr lang="en-GB" sz="1200" b="1" dirty="0">
                <a:latin typeface="Comic Sans MS" panose="030F0702030302020204" pitchFamily="66" charset="0"/>
              </a:rPr>
              <a:t>EXTRA CHALLENGE:  </a:t>
            </a:r>
            <a:r>
              <a:rPr lang="en-GB" sz="1200" dirty="0">
                <a:latin typeface="Comic Sans MS" panose="030F0702030302020204" pitchFamily="66" charset="0"/>
              </a:rPr>
              <a:t>Why is it important that your white blood cells have different ways of killing microorganisms?    </a:t>
            </a:r>
            <a:br>
              <a:rPr lang="en-GB" sz="1600" dirty="0">
                <a:latin typeface="Comic Sans MS" panose="030F0702030302020204" pitchFamily="66" charset="0"/>
              </a:rPr>
            </a:br>
            <a:endParaRPr lang="en-GB" sz="1600" dirty="0">
              <a:latin typeface="Comic Sans MS" panose="030F0702030302020204" pitchFamily="66" charset="0"/>
            </a:endParaRPr>
          </a:p>
          <a:p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40469" y="3381565"/>
            <a:ext cx="4393324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Platelets</a:t>
            </a:r>
          </a:p>
          <a:p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r>
              <a:rPr lang="en-GB" sz="1200" dirty="0">
                <a:latin typeface="Comic Sans MS" panose="030F0702030302020204" pitchFamily="66" charset="0"/>
              </a:rPr>
              <a:t>Describe the structure of a platelet</a:t>
            </a:r>
          </a:p>
          <a:p>
            <a:pPr marL="228600" indent="-228600">
              <a:buAutoNum type="arabicPeriod"/>
            </a:pPr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r>
              <a:rPr lang="en-GB" sz="1200" dirty="0">
                <a:latin typeface="Comic Sans MS" panose="030F0702030302020204" pitchFamily="66" charset="0"/>
              </a:rPr>
              <a:t>Describe how clotting helps to prevent blood loss</a:t>
            </a:r>
          </a:p>
          <a:p>
            <a:pPr marL="228600" indent="-228600">
              <a:buAutoNum type="arabicPeriod"/>
            </a:pPr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endParaRPr lang="en-GB" sz="1200" b="1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endParaRPr lang="en-GB" sz="1200" b="1" dirty="0">
              <a:latin typeface="Comic Sans MS" panose="030F0702030302020204" pitchFamily="66" charset="0"/>
            </a:endParaRPr>
          </a:p>
          <a:p>
            <a:r>
              <a:rPr lang="en-GB" sz="1200" b="1" dirty="0">
                <a:latin typeface="Comic Sans MS" panose="030F0702030302020204" pitchFamily="66" charset="0"/>
              </a:rPr>
              <a:t>EXTRA CHALLENGE: </a:t>
            </a:r>
            <a:r>
              <a:rPr lang="en-GB" sz="1200" dirty="0">
                <a:latin typeface="Comic Sans MS" panose="030F0702030302020204" pitchFamily="66" charset="0"/>
              </a:rPr>
              <a:t>If a scab did not form and bacteria entered into your blood stream, explain what might happen to the microorganism</a:t>
            </a:r>
            <a:br>
              <a:rPr lang="en-GB" sz="1600" dirty="0">
                <a:latin typeface="Comic Sans MS" panose="030F0702030302020204" pitchFamily="66" charset="0"/>
              </a:rPr>
            </a:br>
            <a:endParaRPr lang="en-GB" sz="1600" dirty="0">
              <a:latin typeface="Comic Sans MS" panose="030F0702030302020204" pitchFamily="66" charset="0"/>
            </a:endParaRPr>
          </a:p>
          <a:p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5322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425" y="180304"/>
            <a:ext cx="880915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Blood plasma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Blood plasma is a transport medium, it transports your blood cells and other substances around your body.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omic Sans MS" panose="030F0702030302020204" pitchFamily="66" charset="0"/>
              </a:rPr>
              <a:t>Waste carbon dioxide produced by cells is carried to the lungs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omic Sans MS" panose="030F0702030302020204" pitchFamily="66" charset="0"/>
              </a:rPr>
              <a:t>Urea formed in your liver from the breakdown of proteins is carried to your kidneys where it is removed as urine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omic Sans MS" panose="030F0702030302020204" pitchFamily="66" charset="0"/>
              </a:rPr>
              <a:t>The small, insoluble products of digestion pass into the plasma and are carried to individual cells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Red Blood Cells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There are more red blood cells than any other cell in your body.  The job of a red blood cell is to pick up oxygen from the air in your lungs and carry it to cells.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Red blood cells have adaptations which make them efficient at their job: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omic Sans MS" panose="030F0702030302020204" pitchFamily="66" charset="0"/>
              </a:rPr>
              <a:t>Biconcave shape means a high surface area to volume ratio, this increases diffusion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omic Sans MS" panose="030F0702030302020204" pitchFamily="66" charset="0"/>
              </a:rPr>
              <a:t>Packed full of haemoglobin that binds to oxygen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omic Sans MS" panose="030F0702030302020204" pitchFamily="66" charset="0"/>
              </a:rPr>
              <a:t>No nucleus = this means there is more space for haemoglobin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File:Blausen 0425 Formed Elements.png"/>
          <p:cNvPicPr>
            <a:picLocks noChangeAspect="1" noChangeArrowheads="1"/>
          </p:cNvPicPr>
          <p:nvPr/>
        </p:nvPicPr>
        <p:blipFill>
          <a:blip r:embed="rId3" cstate="print"/>
          <a:srcRect l="5556" t="12346" r="50000" b="55555"/>
          <a:stretch>
            <a:fillRect/>
          </a:stretch>
        </p:blipFill>
        <p:spPr bwMode="auto">
          <a:xfrm>
            <a:off x="7239000" y="5562599"/>
            <a:ext cx="1752600" cy="9493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008988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383" y="159284"/>
            <a:ext cx="880915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White blood cell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White blood cells are much bigger than red blood cells and there are fewer of them.  They have a nucleus and form part of the body’s defence system.  Different types of white blood cells do different things: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omic Sans MS" panose="030F0702030302020204" pitchFamily="66" charset="0"/>
              </a:rPr>
              <a:t>Some produce antibodies to fight against microorganisms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omic Sans MS" panose="030F0702030302020204" pitchFamily="66" charset="0"/>
              </a:rPr>
              <a:t>Some produce antitoxins to fight poisons made by microorganisms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omic Sans MS" panose="030F0702030302020204" pitchFamily="66" charset="0"/>
              </a:rPr>
              <a:t>Phagocytes engulf and digest microorganisms 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Platelets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These are small fragments of cells which have no nucleus.  Their main job is to clot the blood.  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Clotting involves producing a network of protein fibres that capture red blood cells and more platelets to form a clot, so you don’t bleed to death!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The clot dries and hardens to form a scab, this stops bacteria entering the wound. </a:t>
            </a:r>
          </a:p>
        </p:txBody>
      </p:sp>
      <p:pic>
        <p:nvPicPr>
          <p:cNvPr id="5" name="Picture 2" descr="File:Blausen 0425 Formed Elements.png"/>
          <p:cNvPicPr>
            <a:picLocks noChangeAspect="1" noChangeArrowheads="1"/>
          </p:cNvPicPr>
          <p:nvPr/>
        </p:nvPicPr>
        <p:blipFill>
          <a:blip r:embed="rId2" cstate="print"/>
          <a:srcRect l="31481" t="46914" r="42593" b="16049"/>
          <a:stretch>
            <a:fillRect/>
          </a:stretch>
        </p:blipFill>
        <p:spPr bwMode="auto">
          <a:xfrm>
            <a:off x="7772400" y="1447800"/>
            <a:ext cx="1066800" cy="1143000"/>
          </a:xfrm>
          <a:prstGeom prst="rect">
            <a:avLst/>
          </a:prstGeom>
          <a:noFill/>
        </p:spPr>
      </p:pic>
      <p:pic>
        <p:nvPicPr>
          <p:cNvPr id="6" name="Picture 2" descr="File:Blausen 0425 Formed Elements.png"/>
          <p:cNvPicPr>
            <a:picLocks noChangeAspect="1" noChangeArrowheads="1"/>
          </p:cNvPicPr>
          <p:nvPr/>
        </p:nvPicPr>
        <p:blipFill>
          <a:blip r:embed="rId2" cstate="print"/>
          <a:srcRect l="51852" t="12346" r="5556" b="55555"/>
          <a:stretch>
            <a:fillRect/>
          </a:stretch>
        </p:blipFill>
        <p:spPr bwMode="auto">
          <a:xfrm>
            <a:off x="6705600" y="5715000"/>
            <a:ext cx="1752600" cy="990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337141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-1587545" y="2016850"/>
            <a:ext cx="6257925" cy="28765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1350782" y="2016850"/>
            <a:ext cx="6257925" cy="28765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4289110" y="2016850"/>
            <a:ext cx="6257925" cy="287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701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5F063-9CF6-4B2A-9745-F7452438C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828800"/>
            <a:ext cx="8610600" cy="48006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sz="2400" b="1" u="sng" dirty="0"/>
              <a:t>GOOD PROGRESS:</a:t>
            </a:r>
            <a:endParaRPr lang="en-GB" sz="2400" b="1" u="sng" dirty="0">
              <a:cs typeface="Calibri"/>
            </a:endParaRPr>
          </a:p>
          <a:p>
            <a:pPr marL="0" indent="0">
              <a:buNone/>
            </a:pPr>
            <a:r>
              <a:rPr lang="en-GB" sz="2400" dirty="0">
                <a:cs typeface="Calibri"/>
              </a:rPr>
              <a:t>- </a:t>
            </a:r>
            <a:r>
              <a:rPr lang="en-GB" sz="2400" dirty="0">
                <a:solidFill>
                  <a:schemeClr val="tx1"/>
                </a:solidFill>
              </a:rPr>
              <a:t>Identify</a:t>
            </a:r>
            <a:r>
              <a:rPr lang="en-GB" sz="2400" baseline="0" dirty="0">
                <a:solidFill>
                  <a:schemeClr val="tx1"/>
                </a:solidFill>
              </a:rPr>
              <a:t> pictures representing the different types of blood cells</a:t>
            </a:r>
            <a:endParaRPr lang="en-GB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2400" dirty="0">
                <a:cs typeface="Calibri"/>
              </a:rPr>
              <a:t>- </a:t>
            </a:r>
            <a:r>
              <a:rPr lang="en-GB" sz="2400" dirty="0">
                <a:solidFill>
                  <a:schemeClr val="tx1"/>
                </a:solidFill>
              </a:rPr>
              <a:t>Describe</a:t>
            </a:r>
            <a:r>
              <a:rPr lang="en-GB" sz="2400" baseline="0" dirty="0">
                <a:solidFill>
                  <a:schemeClr val="tx1"/>
                </a:solidFill>
              </a:rPr>
              <a:t> the four main components of blood</a:t>
            </a:r>
            <a:endParaRPr lang="en-GB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b="1" u="sng" dirty="0"/>
              <a:t>OUTSTANDING PROGRESS:</a:t>
            </a:r>
          </a:p>
          <a:p>
            <a:pPr marL="0" indent="0">
              <a:buNone/>
            </a:pPr>
            <a:r>
              <a:rPr lang="en-GB" sz="2400" b="1" dirty="0">
                <a:cs typeface="Calibri"/>
              </a:rPr>
              <a:t>- </a:t>
            </a:r>
            <a:r>
              <a:rPr lang="en-GB" sz="2400" dirty="0">
                <a:solidFill>
                  <a:schemeClr val="tx1"/>
                </a:solidFill>
              </a:rPr>
              <a:t>Explain</a:t>
            </a:r>
            <a:r>
              <a:rPr lang="en-GB" sz="2400" baseline="0" dirty="0">
                <a:solidFill>
                  <a:schemeClr val="tx1"/>
                </a:solidFill>
              </a:rPr>
              <a:t> how each component is adapted to it’s function</a:t>
            </a:r>
            <a:endParaRPr lang="en-GB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2400" dirty="0">
              <a:cs typeface="Calibri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BF158EA-583B-4FB4-AE40-293B10DE0766}"/>
              </a:ext>
            </a:extLst>
          </p:cNvPr>
          <p:cNvSpPr/>
          <p:nvPr/>
        </p:nvSpPr>
        <p:spPr>
          <a:xfrm>
            <a:off x="228600" y="228600"/>
            <a:ext cx="8686800" cy="13716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D86800F-00C6-4FAB-B275-C286A18884B2}"/>
              </a:ext>
            </a:extLst>
          </p:cNvPr>
          <p:cNvSpPr txBox="1">
            <a:spLocks/>
          </p:cNvSpPr>
          <p:nvPr/>
        </p:nvSpPr>
        <p:spPr>
          <a:xfrm>
            <a:off x="228600" y="228600"/>
            <a:ext cx="86868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latin typeface="Comic Sans MS" pitchFamily="66" charset="0"/>
              </a:rPr>
              <a:t>Progress indicators</a:t>
            </a:r>
          </a:p>
        </p:txBody>
      </p:sp>
    </p:spTree>
    <p:extLst>
      <p:ext uri="{BB962C8B-B14F-4D97-AF65-F5344CB8AC3E}">
        <p14:creationId xmlns:p14="http://schemas.microsoft.com/office/powerpoint/2010/main" val="1949585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4698" y="283335"/>
            <a:ext cx="866748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Your blood is a unique tissue, based on a liquid called </a:t>
            </a:r>
            <a:r>
              <a:rPr lang="en-GB" sz="28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plasma</a:t>
            </a:r>
            <a:r>
              <a:rPr lang="en-GB" sz="2800" dirty="0">
                <a:latin typeface="Comic Sans MS" panose="030F0702030302020204" pitchFamily="66" charset="0"/>
              </a:rPr>
              <a:t>.  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Plasma carries </a:t>
            </a:r>
            <a:r>
              <a:rPr lang="en-GB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red blood cells</a:t>
            </a:r>
            <a:r>
              <a:rPr lang="en-GB" sz="2800" dirty="0">
                <a:latin typeface="Comic Sans MS" panose="030F0702030302020204" pitchFamily="66" charset="0"/>
              </a:rPr>
              <a:t>, </a:t>
            </a:r>
            <a:r>
              <a:rPr lang="en-GB" sz="2800" b="1" dirty="0">
                <a:solidFill>
                  <a:srgbClr val="7030A0"/>
                </a:solidFill>
                <a:latin typeface="Comic Sans MS" panose="030F0702030302020204" pitchFamily="66" charset="0"/>
              </a:rPr>
              <a:t>white blood cells </a:t>
            </a:r>
            <a:r>
              <a:rPr lang="en-GB" sz="2800" dirty="0">
                <a:latin typeface="Comic Sans MS" panose="030F0702030302020204" pitchFamily="66" charset="0"/>
              </a:rPr>
              <a:t>and </a:t>
            </a:r>
            <a:r>
              <a:rPr lang="en-GB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platelets</a:t>
            </a:r>
            <a:r>
              <a:rPr lang="en-GB" sz="2800" dirty="0">
                <a:latin typeface="Comic Sans MS" panose="030F0702030302020204" pitchFamily="66" charset="0"/>
              </a:rPr>
              <a:t> suspended in it. 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It also carries many dissolved substances around your body.  </a:t>
            </a:r>
          </a:p>
        </p:txBody>
      </p:sp>
      <p:pic>
        <p:nvPicPr>
          <p:cNvPr id="18434" name="Picture 2" descr="File:Blausen 0425 Formed Element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3505200"/>
            <a:ext cx="4114800" cy="3086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26093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3183" y="213016"/>
            <a:ext cx="868036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7030A0"/>
                </a:solidFill>
                <a:latin typeface="Comic Sans MS" panose="030F0702030302020204" pitchFamily="66" charset="0"/>
              </a:rPr>
              <a:t>Task: </a:t>
            </a:r>
            <a:r>
              <a:rPr lang="en-GB" sz="2800" dirty="0">
                <a:latin typeface="Comic Sans MS" panose="030F0702030302020204" pitchFamily="66" charset="0"/>
              </a:rPr>
              <a:t>You are going to given a placemat of questions, you will need to fill this in using the slips of information you will get.</a:t>
            </a: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r>
              <a:rPr lang="en-GB" sz="2800" dirty="0">
                <a:latin typeface="Comic Sans MS" panose="030F0702030302020204" pitchFamily="66" charset="0"/>
              </a:rPr>
              <a:t>Make sure you try and use as many of the key words as you can in your answers </a:t>
            </a:r>
            <a:r>
              <a:rPr lang="en-GB" sz="2800" dirty="0">
                <a:latin typeface="Comic Sans MS" panose="030F0702030302020204" pitchFamily="66" charset="0"/>
                <a:sym typeface="Wingdings" panose="05000000000000000000" pitchFamily="2" charset="2"/>
              </a:rPr>
              <a:t>.</a:t>
            </a:r>
          </a:p>
          <a:p>
            <a:pPr algn="ctr"/>
            <a:endParaRPr lang="en-GB" sz="28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r>
              <a:rPr lang="en-GB" sz="2800" dirty="0">
                <a:latin typeface="Comic Sans MS" panose="030F0702030302020204" pitchFamily="66" charset="0"/>
                <a:sym typeface="Wingdings" panose="05000000000000000000" pitchFamily="2" charset="2"/>
              </a:rPr>
              <a:t>Write in </a:t>
            </a:r>
            <a:r>
              <a:rPr lang="en-GB" sz="2800" i="1" u="sng" dirty="0">
                <a:latin typeface="Comic Sans MS" panose="030F0702030302020204" pitchFamily="66" charset="0"/>
                <a:sym typeface="Wingdings" panose="05000000000000000000" pitchFamily="2" charset="2"/>
              </a:rPr>
              <a:t>full sentences.</a:t>
            </a:r>
            <a:endParaRPr lang="en-GB" sz="2800" i="1" u="sng" dirty="0">
              <a:latin typeface="Comic Sans MS" panose="030F0702030302020204" pitchFamily="66" charset="0"/>
            </a:endParaRPr>
          </a:p>
        </p:txBody>
      </p:sp>
      <p:pic>
        <p:nvPicPr>
          <p:cNvPr id="17410" name="Picture 2" descr="Image result for plasma bloo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3276600"/>
            <a:ext cx="2558143" cy="3581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55226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7145" y="147145"/>
            <a:ext cx="4393324" cy="32371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4540469" y="147145"/>
            <a:ext cx="4393324" cy="32371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47145" y="3384331"/>
            <a:ext cx="4393324" cy="32371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540469" y="3384331"/>
            <a:ext cx="4393324" cy="32371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47145" y="147145"/>
            <a:ext cx="4393324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Blood plasma</a:t>
            </a:r>
          </a:p>
          <a:p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r>
              <a:rPr lang="en-GB" sz="1200" dirty="0">
                <a:latin typeface="Comic Sans MS" panose="030F0702030302020204" pitchFamily="66" charset="0"/>
              </a:rPr>
              <a:t>List the substances that are carried around the body in the blood plasma.</a:t>
            </a:r>
          </a:p>
          <a:p>
            <a:pPr marL="228600" indent="-228600">
              <a:buAutoNum type="arabicPeriod"/>
            </a:pPr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r>
              <a:rPr lang="en-GB" sz="1200" dirty="0">
                <a:latin typeface="Comic Sans MS" panose="030F0702030302020204" pitchFamily="66" charset="0"/>
              </a:rPr>
              <a:t>Where is urea formed and where does it exit the body?</a:t>
            </a:r>
          </a:p>
          <a:p>
            <a:pPr marL="228600" indent="-228600">
              <a:buAutoNum type="arabicPeriod"/>
            </a:pPr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endParaRPr lang="en-GB" sz="1200" b="1" dirty="0">
              <a:latin typeface="Comic Sans MS" panose="030F0702030302020204" pitchFamily="66" charset="0"/>
            </a:endParaRPr>
          </a:p>
          <a:p>
            <a:r>
              <a:rPr lang="en-GB" sz="1200" b="1" dirty="0">
                <a:latin typeface="Comic Sans MS" panose="030F0702030302020204" pitchFamily="66" charset="0"/>
              </a:rPr>
              <a:t>EXTRA CHALLENGE: </a:t>
            </a:r>
            <a:r>
              <a:rPr lang="en-GB" sz="1200" dirty="0">
                <a:latin typeface="Comic Sans MS" panose="030F0702030302020204" pitchFamily="66" charset="0"/>
              </a:rPr>
              <a:t>Why do you think that urea needs to be removed from the body?</a:t>
            </a:r>
          </a:p>
          <a:p>
            <a:pPr marL="228600" indent="-228600">
              <a:buAutoNum type="arabicPeriod"/>
            </a:pPr>
            <a:endParaRPr lang="en-GB" sz="1200" dirty="0">
              <a:latin typeface="Comic Sans MS" panose="030F0702030302020204" pitchFamily="66" charset="0"/>
            </a:endParaRPr>
          </a:p>
          <a:p>
            <a:br>
              <a:rPr lang="en-GB" sz="1600" dirty="0">
                <a:latin typeface="Comic Sans MS" panose="030F0702030302020204" pitchFamily="66" charset="0"/>
              </a:rPr>
            </a:br>
            <a:endParaRPr lang="en-GB" sz="1600" dirty="0">
              <a:latin typeface="Comic Sans MS" panose="030F0702030302020204" pitchFamily="66" charset="0"/>
            </a:endParaRPr>
          </a:p>
          <a:p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40469" y="147145"/>
            <a:ext cx="4393324" cy="3954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Red blood cells</a:t>
            </a:r>
          </a:p>
          <a:p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r>
              <a:rPr lang="en-GB" sz="1200" dirty="0">
                <a:latin typeface="Comic Sans MS" panose="030F0702030302020204" pitchFamily="66" charset="0"/>
              </a:rPr>
              <a:t>What is the job of the red blood cell?</a:t>
            </a:r>
          </a:p>
          <a:p>
            <a:pPr marL="228600" indent="-228600">
              <a:buAutoNum type="arabicPeriod"/>
            </a:pPr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r>
              <a:rPr lang="en-GB" sz="1200" dirty="0">
                <a:latin typeface="Comic Sans MS" panose="030F0702030302020204" pitchFamily="66" charset="0"/>
              </a:rPr>
              <a:t>List three adaptations of a red blood cell and explain how this helps a red blood cell to do it’s job</a:t>
            </a:r>
          </a:p>
          <a:p>
            <a:pPr marL="228600" indent="-228600">
              <a:buAutoNum type="arabicPeriod"/>
            </a:pPr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endParaRPr lang="en-GB" sz="1200" b="1" dirty="0">
              <a:latin typeface="Comic Sans MS" panose="030F0702030302020204" pitchFamily="66" charset="0"/>
            </a:endParaRPr>
          </a:p>
          <a:p>
            <a:endParaRPr lang="en-GB" sz="1100" b="1" dirty="0">
              <a:latin typeface="Comic Sans MS" panose="030F0702030302020204" pitchFamily="66" charset="0"/>
            </a:endParaRPr>
          </a:p>
          <a:p>
            <a:endParaRPr lang="en-GB" sz="1100" b="1" dirty="0">
              <a:latin typeface="Comic Sans MS" panose="030F0702030302020204" pitchFamily="66" charset="0"/>
            </a:endParaRPr>
          </a:p>
          <a:p>
            <a:r>
              <a:rPr lang="en-GB" sz="1100" b="1" dirty="0">
                <a:latin typeface="Comic Sans MS" panose="030F0702030302020204" pitchFamily="66" charset="0"/>
              </a:rPr>
              <a:t>EXTRA CHALLENGE: </a:t>
            </a:r>
            <a:r>
              <a:rPr lang="en-GB" sz="1100" dirty="0">
                <a:latin typeface="Comic Sans MS" panose="030F0702030302020204" pitchFamily="66" charset="0"/>
              </a:rPr>
              <a:t>Why do is it important that red blood cells have adaptations to do their job properly? What would happen if red blood cells couldn’t carry oxygen around the body?</a:t>
            </a:r>
          </a:p>
          <a:p>
            <a:br>
              <a:rPr lang="en-GB" sz="1600" dirty="0">
                <a:latin typeface="Comic Sans MS" panose="030F0702030302020204" pitchFamily="66" charset="0"/>
              </a:rPr>
            </a:br>
            <a:endParaRPr lang="en-GB" sz="1600" dirty="0">
              <a:latin typeface="Comic Sans MS" panose="030F0702030302020204" pitchFamily="66" charset="0"/>
            </a:endParaRPr>
          </a:p>
          <a:p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7145" y="3384331"/>
            <a:ext cx="439332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White blood cells</a:t>
            </a:r>
          </a:p>
          <a:p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r>
              <a:rPr lang="en-GB" sz="1200" dirty="0">
                <a:latin typeface="Comic Sans MS" panose="030F0702030302020204" pitchFamily="66" charset="0"/>
              </a:rPr>
              <a:t>State one difference of a red blood cell to a white blood cell?</a:t>
            </a:r>
          </a:p>
          <a:p>
            <a:pPr marL="228600" indent="-228600">
              <a:buAutoNum type="arabicPeriod"/>
            </a:pPr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r>
              <a:rPr lang="en-GB" sz="1200" dirty="0">
                <a:latin typeface="Comic Sans MS" panose="030F0702030302020204" pitchFamily="66" charset="0"/>
              </a:rPr>
              <a:t>How do white blood cells help to control microorganisms in the body? </a:t>
            </a:r>
          </a:p>
          <a:p>
            <a:pPr marL="228600" indent="-228600">
              <a:buAutoNum type="arabicPeriod"/>
            </a:pPr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endParaRPr lang="en-GB" sz="1200" dirty="0">
              <a:latin typeface="Comic Sans MS" panose="030F0702030302020204" pitchFamily="66" charset="0"/>
            </a:endParaRPr>
          </a:p>
          <a:p>
            <a:r>
              <a:rPr lang="en-GB" sz="1200" b="1" dirty="0">
                <a:latin typeface="Comic Sans MS" panose="030F0702030302020204" pitchFamily="66" charset="0"/>
              </a:rPr>
              <a:t>EXTRA CHALLENGE:  </a:t>
            </a:r>
            <a:r>
              <a:rPr lang="en-GB" sz="1200" dirty="0">
                <a:latin typeface="Comic Sans MS" panose="030F0702030302020204" pitchFamily="66" charset="0"/>
              </a:rPr>
              <a:t>Why is it important that your white blood cells have different ways of killing microorganisms?    </a:t>
            </a:r>
            <a:br>
              <a:rPr lang="en-GB" sz="1600" dirty="0">
                <a:latin typeface="Comic Sans MS" panose="030F0702030302020204" pitchFamily="66" charset="0"/>
              </a:rPr>
            </a:br>
            <a:endParaRPr lang="en-GB" sz="1600" dirty="0">
              <a:latin typeface="Comic Sans MS" panose="030F0702030302020204" pitchFamily="66" charset="0"/>
            </a:endParaRPr>
          </a:p>
          <a:p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40469" y="3381565"/>
            <a:ext cx="439332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Platelets</a:t>
            </a:r>
          </a:p>
          <a:p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r>
              <a:rPr lang="en-GB" sz="1200" dirty="0">
                <a:latin typeface="Comic Sans MS" panose="030F0702030302020204" pitchFamily="66" charset="0"/>
              </a:rPr>
              <a:t>Describe the structure of a platelet</a:t>
            </a:r>
          </a:p>
          <a:p>
            <a:pPr marL="228600" indent="-228600">
              <a:buAutoNum type="arabicPeriod"/>
            </a:pPr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r>
              <a:rPr lang="en-GB" sz="1200" dirty="0">
                <a:latin typeface="Comic Sans MS" panose="030F0702030302020204" pitchFamily="66" charset="0"/>
              </a:rPr>
              <a:t>Describe how clotting helps to prevent blood loss</a:t>
            </a:r>
          </a:p>
          <a:p>
            <a:pPr marL="228600" indent="-228600">
              <a:buAutoNum type="arabicPeriod"/>
            </a:pPr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endParaRPr lang="en-GB" sz="1200" b="1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endParaRPr lang="en-GB" sz="1200" b="1" dirty="0">
              <a:latin typeface="Comic Sans MS" panose="030F0702030302020204" pitchFamily="66" charset="0"/>
            </a:endParaRPr>
          </a:p>
          <a:p>
            <a:endParaRPr lang="en-GB" sz="1200" b="1" dirty="0">
              <a:latin typeface="Comic Sans MS" panose="030F0702030302020204" pitchFamily="66" charset="0"/>
            </a:endParaRPr>
          </a:p>
          <a:p>
            <a:endParaRPr lang="en-GB" sz="1200" b="1" dirty="0">
              <a:latin typeface="Comic Sans MS" panose="030F0702030302020204" pitchFamily="66" charset="0"/>
            </a:endParaRPr>
          </a:p>
          <a:p>
            <a:r>
              <a:rPr lang="en-GB" sz="1200" b="1" dirty="0">
                <a:latin typeface="Comic Sans MS" panose="030F0702030302020204" pitchFamily="66" charset="0"/>
              </a:rPr>
              <a:t>EXTRA CHALLENGE: </a:t>
            </a:r>
            <a:r>
              <a:rPr lang="en-GB" sz="1200" dirty="0">
                <a:latin typeface="Comic Sans MS" panose="030F0702030302020204" pitchFamily="66" charset="0"/>
              </a:rPr>
              <a:t>If a scab did not form and bacteria entered into your blood stream, explain what might happen to the microorganism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6841" y="1011201"/>
            <a:ext cx="41200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Carbon dioxide, urea, substances from digestion. E.g. glucose, amino acids, lipids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41738" y="1874600"/>
            <a:ext cx="42041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Forms in the liver and is removed from the body by the kidneys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666592" y="806350"/>
            <a:ext cx="4193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To carry oxygen from the lungs to respiring cells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656083" y="1860331"/>
            <a:ext cx="420413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</a:rPr>
              <a:t>Biconcave shape – higher </a:t>
            </a:r>
            <a:r>
              <a:rPr lang="en-GB" sz="1400" dirty="0" err="1">
                <a:solidFill>
                  <a:srgbClr val="FF0000"/>
                </a:solidFill>
              </a:rPr>
              <a:t>SA:Vol</a:t>
            </a:r>
            <a:r>
              <a:rPr lang="en-GB" sz="1400" dirty="0">
                <a:solidFill>
                  <a:srgbClr val="FF0000"/>
                </a:solidFill>
              </a:rPr>
              <a:t> ratio = faster diffusion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</a:rPr>
              <a:t>Lots of haemoglobin – to bind to more oxygen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</a:rPr>
              <a:t>No  nucleus – more space for haemoglobin to carry more oxygen</a:t>
            </a:r>
          </a:p>
          <a:p>
            <a:pPr algn="ctr"/>
            <a:endParaRPr lang="en-GB" sz="1400" dirty="0">
              <a:solidFill>
                <a:srgbClr val="FF0000"/>
              </a:solidFill>
            </a:endParaRPr>
          </a:p>
          <a:p>
            <a:pPr algn="ctr"/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41737" y="4176366"/>
            <a:ext cx="42987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</a:rPr>
              <a:t>A white blood cell is bigger and also has a nucleus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47145" y="4979294"/>
            <a:ext cx="43933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</a:rPr>
              <a:t>Produce antibodies – kills microorganisms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</a:rPr>
              <a:t>Produces antitoxins – stops poisons from microorganisms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</a:rPr>
              <a:t>Phagocytes – engulf and break down microorganisms</a:t>
            </a:r>
          </a:p>
          <a:p>
            <a:pPr algn="ctr"/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14452" y="4024397"/>
            <a:ext cx="4193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Small fragments of cells which do not have a nucleus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614452" y="4761279"/>
            <a:ext cx="4193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Protein fibres will form a network with additional platelets to form a clot 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867400" y="6334780"/>
            <a:ext cx="26670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Self-assessment</a:t>
            </a:r>
          </a:p>
        </p:txBody>
      </p:sp>
      <p:pic>
        <p:nvPicPr>
          <p:cNvPr id="24" name="Picture 23" descr="Mark, Check, Tick, Red, Correct, Symbol, Choice, Y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58199" y="6248400"/>
            <a:ext cx="585047" cy="609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73624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8600" y="228600"/>
            <a:ext cx="842493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latin typeface="Comic Sans MS" panose="030F0702030302020204" pitchFamily="66" charset="0"/>
              </a:rPr>
              <a:t>Transporting oxygen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Red blood cells carry oxygen.  When a red blood cell passes through a capillary close to the alveolus in the lungs oxygen diffuses into the red blood cell.</a:t>
            </a:r>
          </a:p>
          <a:p>
            <a:endParaRPr lang="en-GB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endParaRPr lang="en-GB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endParaRPr lang="en-GB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endParaRPr lang="en-GB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endParaRPr lang="en-GB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endParaRPr lang="en-GB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The oxygen combines with the haemoglobin to produce a bright red substance called </a:t>
            </a:r>
            <a:r>
              <a:rPr lang="en-GB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oxyhaemoglobin</a:t>
            </a:r>
            <a:r>
              <a:rPr lang="en-GB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445" b="10548"/>
          <a:stretch/>
        </p:blipFill>
        <p:spPr bwMode="auto">
          <a:xfrm>
            <a:off x="2971800" y="2286000"/>
            <a:ext cx="3048000" cy="2229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7272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228600"/>
            <a:ext cx="864096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latin typeface="Comic Sans MS" panose="030F0702030302020204" pitchFamily="66" charset="0"/>
              </a:rPr>
              <a:t>Transporting oxygen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When oxygenated blood flows through a capillary close to respiring cells, the oxygen leaves the oxyhaemoglobin and diffuses out of the blood and into the cells. 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The </a:t>
            </a:r>
            <a:r>
              <a:rPr lang="en-GB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oxyhaemoglobin</a:t>
            </a:r>
            <a:r>
              <a:rPr lang="en-GB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GB" sz="2400" dirty="0">
                <a:latin typeface="Comic Sans MS" panose="030F0702030302020204" pitchFamily="66" charset="0"/>
              </a:rPr>
              <a:t>is split up into haemoglobin and oxygen and the blood becomes less bright red – this is </a:t>
            </a:r>
            <a:r>
              <a:rPr lang="en-GB" sz="2400" b="1" dirty="0">
                <a:latin typeface="Comic Sans MS" panose="030F0702030302020204" pitchFamily="66" charset="0"/>
              </a:rPr>
              <a:t>deoxygenated blood.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b="10548"/>
          <a:stretch/>
        </p:blipFill>
        <p:spPr bwMode="auto">
          <a:xfrm>
            <a:off x="3048000" y="2286000"/>
            <a:ext cx="2843009" cy="2227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4023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1676400"/>
            <a:ext cx="8839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2000" dirty="0">
                <a:solidFill>
                  <a:srgbClr val="FF0000"/>
                </a:solidFill>
                <a:latin typeface="Comic Sans MS" pitchFamily="66" charset="0"/>
              </a:rPr>
              <a:t>The red blood cells return to the lungs to collect more oxygen.</a:t>
            </a:r>
          </a:p>
          <a:p>
            <a:pPr lvl="0"/>
            <a:endParaRPr lang="en-GB" sz="2000" dirty="0">
              <a:latin typeface="Comic Sans MS" pitchFamily="66" charset="0"/>
            </a:endParaRPr>
          </a:p>
          <a:p>
            <a:pPr lvl="0"/>
            <a:r>
              <a:rPr lang="en-GB" sz="2000" dirty="0">
                <a:solidFill>
                  <a:srgbClr val="0070C0"/>
                </a:solidFill>
                <a:latin typeface="Comic Sans MS" pitchFamily="66" charset="0"/>
              </a:rPr>
              <a:t>The blood is now oxygenated – rich in oxygen.</a:t>
            </a:r>
          </a:p>
          <a:p>
            <a:pPr lvl="0"/>
            <a:endParaRPr lang="en-GB" sz="2000" dirty="0">
              <a:latin typeface="Comic Sans MS" pitchFamily="66" charset="0"/>
            </a:endParaRPr>
          </a:p>
          <a:p>
            <a:pPr lvl="0" algn="ctr"/>
            <a:r>
              <a:rPr lang="en-GB" sz="2000" dirty="0">
                <a:solidFill>
                  <a:srgbClr val="00B050"/>
                </a:solidFill>
                <a:latin typeface="Comic Sans MS" pitchFamily="66" charset="0"/>
              </a:rPr>
              <a:t>When oxygenated blood flows through a capillary close to respiring cells oxyhaemoglobin splits back into oxygen and haemoglobin.</a:t>
            </a:r>
          </a:p>
          <a:p>
            <a:pPr lvl="0"/>
            <a:endParaRPr lang="en-GB" sz="2000" dirty="0">
              <a:latin typeface="Comic Sans MS" pitchFamily="66" charset="0"/>
            </a:endParaRPr>
          </a:p>
          <a:p>
            <a:pPr lvl="0" algn="r"/>
            <a:r>
              <a:rPr lang="en-GB" sz="2000" dirty="0">
                <a:solidFill>
                  <a:srgbClr val="7030A0"/>
                </a:solidFill>
                <a:latin typeface="Comic Sans MS" pitchFamily="66" charset="0"/>
              </a:rPr>
              <a:t>Oxygen combines with haemoglobin, forming oxyhaemoglobin.</a:t>
            </a:r>
          </a:p>
          <a:p>
            <a:pPr lvl="0"/>
            <a:endParaRPr lang="en-GB" sz="2000" dirty="0">
              <a:latin typeface="Comic Sans MS" pitchFamily="66" charset="0"/>
            </a:endParaRPr>
          </a:p>
          <a:p>
            <a:pPr lvl="0"/>
            <a:r>
              <a:rPr lang="en-GB" sz="2000" dirty="0">
                <a:solidFill>
                  <a:srgbClr val="00B0F0"/>
                </a:solidFill>
                <a:latin typeface="Comic Sans MS" pitchFamily="66" charset="0"/>
              </a:rPr>
              <a:t>The blood is now deoxygenated.</a:t>
            </a:r>
          </a:p>
          <a:p>
            <a:pPr lvl="0"/>
            <a:endParaRPr lang="en-GB" sz="2000" dirty="0">
              <a:solidFill>
                <a:srgbClr val="00B0F0"/>
              </a:solidFill>
              <a:latin typeface="Comic Sans MS" pitchFamily="66" charset="0"/>
            </a:endParaRPr>
          </a:p>
          <a:p>
            <a:pPr lvl="0"/>
            <a:r>
              <a:rPr lang="en-GB" sz="2000" dirty="0">
                <a:solidFill>
                  <a:srgbClr val="B9376F"/>
                </a:solidFill>
                <a:latin typeface="Comic Sans MS" pitchFamily="66" charset="0"/>
              </a:rPr>
              <a:t>When a red blood cell passes through a capillary close to the alveolus oxygen diffuses into the red blood cell </a:t>
            </a:r>
          </a:p>
          <a:p>
            <a:pPr lvl="0"/>
            <a:endParaRPr lang="en-GB" sz="2000" dirty="0">
              <a:latin typeface="Comic Sans MS" pitchFamily="66" charset="0"/>
            </a:endParaRPr>
          </a:p>
          <a:p>
            <a:pPr lvl="0" algn="r"/>
            <a:r>
              <a:rPr lang="en-GB" sz="200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Oxygen diffuses out of the blood and into the tissue cells.</a:t>
            </a:r>
          </a:p>
          <a:p>
            <a:pPr lvl="0"/>
            <a:endParaRPr lang="en-GB" sz="2000" dirty="0">
              <a:latin typeface="Comic Sans MS" pitchFamily="66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51520" y="188640"/>
            <a:ext cx="8784976" cy="1335360"/>
          </a:xfrm>
          <a:prstGeom prst="roundRect">
            <a:avLst/>
          </a:prstGeom>
          <a:solidFill>
            <a:srgbClr val="DCC5FB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395536" y="266386"/>
            <a:ext cx="8496944" cy="1584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2400" b="1" dirty="0">
                <a:latin typeface="Comic Sans MS" panose="030F0702030302020204" pitchFamily="66" charset="0"/>
              </a:rPr>
              <a:t>Task:  </a:t>
            </a:r>
            <a:r>
              <a:rPr lang="en-GB" sz="2400" dirty="0">
                <a:latin typeface="Comic Sans MS" panose="030F0702030302020204" pitchFamily="66" charset="0"/>
              </a:rPr>
              <a:t>Using the sentences below to complete the flow diagram to show how red blood cells transport oxygen around the body: </a:t>
            </a:r>
          </a:p>
        </p:txBody>
      </p:sp>
    </p:spTree>
    <p:extLst>
      <p:ext uri="{BB962C8B-B14F-4D97-AF65-F5344CB8AC3E}">
        <p14:creationId xmlns:p14="http://schemas.microsoft.com/office/powerpoint/2010/main" val="3038218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1066800"/>
            <a:ext cx="86106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2000" dirty="0">
                <a:solidFill>
                  <a:srgbClr val="B9376F"/>
                </a:solidFill>
                <a:latin typeface="Comic Sans MS" pitchFamily="66" charset="0"/>
              </a:rPr>
              <a:t>When a red blood cell passes through a capillary close to the alveolus oxygen diffuses into the red blood cell </a:t>
            </a:r>
          </a:p>
          <a:p>
            <a:pPr marL="457200" lvl="0" indent="-457200">
              <a:buFont typeface="+mj-lt"/>
              <a:buAutoNum type="arabicPeriod"/>
            </a:pPr>
            <a:endParaRPr lang="en-GB" sz="2000" dirty="0">
              <a:solidFill>
                <a:srgbClr val="0070C0"/>
              </a:solidFill>
              <a:latin typeface="Comic Sans MS" pitchFamily="66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000" dirty="0">
                <a:solidFill>
                  <a:srgbClr val="7030A0"/>
                </a:solidFill>
                <a:latin typeface="Comic Sans MS" pitchFamily="66" charset="0"/>
              </a:rPr>
              <a:t>Oxygen combines with haemoglobin, forming </a:t>
            </a:r>
            <a:r>
              <a:rPr lang="en-GB" sz="2000" dirty="0" err="1">
                <a:solidFill>
                  <a:srgbClr val="7030A0"/>
                </a:solidFill>
                <a:latin typeface="Comic Sans MS" pitchFamily="66" charset="0"/>
              </a:rPr>
              <a:t>oxyhaemoglobin</a:t>
            </a:r>
            <a:r>
              <a:rPr lang="en-GB" sz="2000" dirty="0">
                <a:solidFill>
                  <a:srgbClr val="7030A0"/>
                </a:solidFill>
                <a:latin typeface="Comic Sans MS" pitchFamily="66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>
              <a:solidFill>
                <a:srgbClr val="7030A0"/>
              </a:solidFill>
              <a:latin typeface="Comic Sans MS" pitchFamily="66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sz="2000" dirty="0">
                <a:solidFill>
                  <a:srgbClr val="0070C0"/>
                </a:solidFill>
                <a:latin typeface="Comic Sans MS" pitchFamily="66" charset="0"/>
              </a:rPr>
              <a:t>The blood is now oxygenated – rich in oxygen.</a:t>
            </a:r>
          </a:p>
          <a:p>
            <a:pPr marL="457200" lvl="0" indent="-457200">
              <a:buFont typeface="+mj-lt"/>
              <a:buAutoNum type="arabicPeriod"/>
            </a:pPr>
            <a:endParaRPr lang="en-GB" sz="2000" dirty="0">
              <a:latin typeface="Comic Sans MS" pitchFamily="66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sz="2000" dirty="0">
                <a:solidFill>
                  <a:srgbClr val="00B050"/>
                </a:solidFill>
                <a:latin typeface="Comic Sans MS" pitchFamily="66" charset="0"/>
              </a:rPr>
              <a:t>When oxygenated blood flows through a capillary close to respiring cells </a:t>
            </a:r>
            <a:r>
              <a:rPr lang="en-GB" sz="2000" dirty="0" err="1">
                <a:solidFill>
                  <a:srgbClr val="00B050"/>
                </a:solidFill>
                <a:latin typeface="Comic Sans MS" pitchFamily="66" charset="0"/>
              </a:rPr>
              <a:t>oxyhaemoglobin</a:t>
            </a:r>
            <a:r>
              <a:rPr lang="en-GB" sz="2000" dirty="0">
                <a:solidFill>
                  <a:srgbClr val="00B050"/>
                </a:solidFill>
                <a:latin typeface="Comic Sans MS" pitchFamily="66" charset="0"/>
              </a:rPr>
              <a:t> splits back into oxygen and haemoglobin.</a:t>
            </a:r>
          </a:p>
          <a:p>
            <a:pPr marL="457200" lvl="0" indent="-457200">
              <a:buFont typeface="+mj-lt"/>
              <a:buAutoNum type="arabicPeriod"/>
            </a:pPr>
            <a:endParaRPr lang="en-GB" sz="2000" dirty="0">
              <a:latin typeface="Comic Sans MS" pitchFamily="66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sz="200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Oxygen diffuses out of the blood and into the tissue cells</a:t>
            </a:r>
          </a:p>
          <a:p>
            <a:pPr marL="457200" lvl="0" indent="-457200">
              <a:buFont typeface="+mj-lt"/>
              <a:buAutoNum type="arabicPeriod"/>
            </a:pPr>
            <a:endParaRPr lang="en-GB" sz="2000" dirty="0">
              <a:latin typeface="Comic Sans MS" pitchFamily="66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sz="2000" dirty="0">
                <a:solidFill>
                  <a:srgbClr val="00B0F0"/>
                </a:solidFill>
                <a:latin typeface="Comic Sans MS" pitchFamily="66" charset="0"/>
              </a:rPr>
              <a:t>The blood is now deoxygenated.</a:t>
            </a:r>
          </a:p>
          <a:p>
            <a:pPr marL="457200" lvl="0" indent="-457200">
              <a:buFont typeface="+mj-lt"/>
              <a:buAutoNum type="arabicPeriod"/>
            </a:pPr>
            <a:endParaRPr lang="en-GB" sz="2000" dirty="0">
              <a:solidFill>
                <a:srgbClr val="FF0000"/>
              </a:solidFill>
              <a:latin typeface="Comic Sans MS" pitchFamily="66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sz="2000" dirty="0">
                <a:solidFill>
                  <a:srgbClr val="FF0000"/>
                </a:solidFill>
                <a:latin typeface="Comic Sans MS" pitchFamily="66" charset="0"/>
              </a:rPr>
              <a:t>The red blood cells return to the lungs to collect more oxygen</a:t>
            </a:r>
            <a:endParaRPr lang="en-GB" sz="2000" dirty="0">
              <a:latin typeface="Comic Sans MS" pitchFamily="66" charset="0"/>
            </a:endParaRPr>
          </a:p>
          <a:p>
            <a:pPr lvl="0" algn="ctr"/>
            <a:endParaRPr lang="en-GB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152400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  <a:latin typeface="Comic Sans MS" pitchFamily="66" charset="0"/>
              </a:rPr>
              <a:t>Self-assessment:</a:t>
            </a:r>
          </a:p>
        </p:txBody>
      </p:sp>
      <p:pic>
        <p:nvPicPr>
          <p:cNvPr id="6" name="Picture 5" descr="Mark, Check, Tick, Red, Correct, Symbol, Choice, Y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5476806"/>
            <a:ext cx="1152302" cy="12006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1D201D27314143BE863E8D07D284B8" ma:contentTypeVersion="7" ma:contentTypeDescription="Create a new document." ma:contentTypeScope="" ma:versionID="a04bb269a71ec15fb8834c62c42de320">
  <xsd:schema xmlns:xsd="http://www.w3.org/2001/XMLSchema" xmlns:xs="http://www.w3.org/2001/XMLSchema" xmlns:p="http://schemas.microsoft.com/office/2006/metadata/properties" xmlns:ns2="3eb4558b-8982-4134-8cf8-0edee52307a7" xmlns:ns3="049f97e1-32ae-4d3d-9c64-63be60dba368" targetNamespace="http://schemas.microsoft.com/office/2006/metadata/properties" ma:root="true" ma:fieldsID="858dc09fc12d3d2ae6884f6eb9195164" ns2:_="" ns3:_="">
    <xsd:import namespace="3eb4558b-8982-4134-8cf8-0edee52307a7"/>
    <xsd:import namespace="049f97e1-32ae-4d3d-9c64-63be60dba3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b4558b-8982-4134-8cf8-0edee52307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9f97e1-32ae-4d3d-9c64-63be60dba36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345F523-760C-471F-A0B6-098BA5D5ED5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8F7B796-6301-4A44-B20C-8DC474E77B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b4558b-8982-4134-8cf8-0edee52307a7"/>
    <ds:schemaRef ds:uri="049f97e1-32ae-4d3d-9c64-63be60dba3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1704891-25CC-4E51-8FF3-F8AC8A9FD511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1775</Words>
  <Application>Microsoft Office PowerPoint</Application>
  <PresentationFormat>On-screen Show (4:3)</PresentationFormat>
  <Paragraphs>277</Paragraphs>
  <Slides>18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Comic Sans MS</vt:lpstr>
      <vt:lpstr>Office Theme</vt:lpstr>
      <vt:lpstr>The blood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AQA GCSE Biology Specification</dc:title>
  <dc:creator>JodieMay</dc:creator>
  <cp:lastModifiedBy>Helen</cp:lastModifiedBy>
  <cp:revision>44</cp:revision>
  <dcterms:created xsi:type="dcterms:W3CDTF">2017-08-24T09:57:37Z</dcterms:created>
  <dcterms:modified xsi:type="dcterms:W3CDTF">2020-09-24T19:00:25Z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0x010100571D201D27314143BE863E8D07D284B8</vt:lpwstr>
  </property>
</Properties>
</file>