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4"/>
  </p:notesMasterIdLst>
  <p:sldIdLst>
    <p:sldId id="326" r:id="rId5"/>
    <p:sldId id="370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339" r:id="rId19"/>
    <p:sldId id="340" r:id="rId20"/>
    <p:sldId id="341" r:id="rId21"/>
    <p:sldId id="342" r:id="rId22"/>
    <p:sldId id="343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35" autoAdjust="0"/>
    <p:restoredTop sz="94660"/>
  </p:normalViewPr>
  <p:slideViewPr>
    <p:cSldViewPr snapToGrid="0">
      <p:cViewPr varScale="1">
        <p:scale>
          <a:sx n="90" d="100"/>
          <a:sy n="90" d="100"/>
        </p:scale>
        <p:origin x="8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109995-B26C-4AB8-96E0-EA4233A1228A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2990C4-9054-4B5E-BB52-10CA66BFAC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575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Cheat Sheet:</a:t>
            </a:r>
            <a:r>
              <a:rPr lang="en-GB" baseline="0" dirty="0"/>
              <a:t> Write a list of key words on the board for students to use to fill these blanks in. Key Words are: Insulin, pancreas, glucagon, glucose, glycogen, blood, cells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178DB0-4E73-4C2E-82EF-4684EDD5FEFF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2F6B-F543-4C5E-9624-640F2009909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C2DB4-F8D0-4250-BE94-A44DECF3B1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2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2F6B-F543-4C5E-9624-640F2009909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C2DB4-F8D0-4250-BE94-A44DECF3B1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276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2F6B-F543-4C5E-9624-640F2009909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C2DB4-F8D0-4250-BE94-A44DECF3B1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36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2F6B-F543-4C5E-9624-640F2009909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C2DB4-F8D0-4250-BE94-A44DECF3B1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876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2F6B-F543-4C5E-9624-640F2009909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C2DB4-F8D0-4250-BE94-A44DECF3B1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507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2F6B-F543-4C5E-9624-640F2009909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C2DB4-F8D0-4250-BE94-A44DECF3B1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3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2F6B-F543-4C5E-9624-640F2009909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C2DB4-F8D0-4250-BE94-A44DECF3B1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855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2F6B-F543-4C5E-9624-640F2009909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C2DB4-F8D0-4250-BE94-A44DECF3B1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005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2F6B-F543-4C5E-9624-640F2009909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C2DB4-F8D0-4250-BE94-A44DECF3B1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21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2F6B-F543-4C5E-9624-640F2009909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C2DB4-F8D0-4250-BE94-A44DECF3B1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48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2F6B-F543-4C5E-9624-640F2009909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C2DB4-F8D0-4250-BE94-A44DECF3B1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645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52F6B-F543-4C5E-9624-640F2009909D}" type="datetimeFigureOut">
              <a:rPr lang="en-GB" smtClean="0"/>
              <a:t>24/09/2020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C2DB4-F8D0-4250-BE94-A44DECF3B1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664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q4Mv0qqWe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9Bdi4dnSl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52400"/>
            <a:ext cx="8686800" cy="1176101"/>
          </a:xfrm>
          <a:prstGeom prst="roundRect">
            <a:avLst/>
          </a:prstGeom>
          <a:solidFill>
            <a:srgbClr val="D0F8F0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686800" cy="953386"/>
          </a:xfrm>
        </p:spPr>
        <p:txBody>
          <a:bodyPr>
            <a:normAutofit/>
          </a:bodyPr>
          <a:lstStyle/>
          <a:p>
            <a:r>
              <a:rPr lang="en-GB" sz="4100" dirty="0">
                <a:latin typeface="Comic Sans MS" pitchFamily="66" charset="0"/>
              </a:rPr>
              <a:t>The control of blood glucose levels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1462" y="1493728"/>
            <a:ext cx="503011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Do now activity:</a:t>
            </a:r>
          </a:p>
          <a:p>
            <a:endParaRPr lang="en-GB" sz="2800" b="1" dirty="0"/>
          </a:p>
          <a:p>
            <a:pPr marL="457200" indent="-457200">
              <a:buAutoNum type="arabicPeriod"/>
            </a:pPr>
            <a:r>
              <a:rPr lang="en-GB" sz="2400" dirty="0">
                <a:solidFill>
                  <a:srgbClr val="FF0000"/>
                </a:solidFill>
              </a:rPr>
              <a:t>Name three hormones and the glands which produce them in the human body</a:t>
            </a:r>
          </a:p>
          <a:p>
            <a:pPr marL="457200" indent="-457200">
              <a:buAutoNum type="arabicPeriod"/>
            </a:pPr>
            <a:endParaRPr lang="en-GB" sz="2400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What do you already know about the function of the pancreas?</a:t>
            </a:r>
          </a:p>
          <a:p>
            <a:pPr marL="457200" indent="-457200">
              <a:buAutoNum type="arabicPeriod"/>
            </a:pPr>
            <a:endParaRPr lang="en-GB" sz="2400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buAutoNum type="arabicPeriod"/>
            </a:pPr>
            <a:r>
              <a:rPr lang="en-GB" sz="2400" dirty="0">
                <a:solidFill>
                  <a:srgbClr val="00B050"/>
                </a:solidFill>
              </a:rPr>
              <a:t>Why might it be important to control blood glucose levels? What might happen if it rises to high/falls too low?</a:t>
            </a:r>
          </a:p>
        </p:txBody>
      </p:sp>
      <p:sp>
        <p:nvSpPr>
          <p:cNvPr id="27650" name="AutoShape 2" descr="Image result for blood glucose level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6197" y="1538787"/>
            <a:ext cx="3096979" cy="2240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3" cstate="print"/>
          <a:srcRect l="5174" t="20690" b="11599"/>
          <a:stretch>
            <a:fillRect/>
          </a:stretch>
        </p:blipFill>
        <p:spPr bwMode="auto">
          <a:xfrm>
            <a:off x="5453974" y="4002107"/>
            <a:ext cx="3461426" cy="2543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981200"/>
            <a:ext cx="8610600" cy="4571999"/>
          </a:xfrm>
        </p:spPr>
        <p:txBody>
          <a:bodyPr>
            <a:normAutofit lnSpcReduction="10000"/>
          </a:bodyPr>
          <a:lstStyle/>
          <a:p>
            <a:pPr marL="514350" indent="-514350">
              <a:buFontTx/>
              <a:buAutoNum type="arabicPeriod"/>
              <a:defRPr/>
            </a:pPr>
            <a:r>
              <a:rPr lang="en-GB" dirty="0"/>
              <a:t>Name the organs involved in regulating blood glucose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GB" dirty="0"/>
              <a:t>How do these organs regulate blood glucose levels?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GB" dirty="0"/>
              <a:t>How can blood glucose levels increase?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GB" dirty="0"/>
              <a:t>How can blood glucose levels decrease?</a:t>
            </a:r>
          </a:p>
          <a:p>
            <a:pPr marL="0" indent="0">
              <a:buFontTx/>
              <a:buNone/>
              <a:defRPr/>
            </a:pPr>
            <a:r>
              <a:rPr lang="en-US" altLang="en-US" dirty="0"/>
              <a:t>5.   Name the 2 hormones released by the pancreas </a:t>
            </a:r>
          </a:p>
          <a:p>
            <a:pPr marL="0" indent="0">
              <a:buFontTx/>
              <a:buNone/>
              <a:defRPr/>
            </a:pPr>
            <a:r>
              <a:rPr lang="en-US" altLang="en-US" dirty="0"/>
              <a:t>6.   What is glucose stored as in the liver?</a:t>
            </a:r>
          </a:p>
          <a:p>
            <a:pPr marL="0" indent="0">
              <a:buFontTx/>
              <a:buNone/>
              <a:defRPr/>
            </a:pPr>
            <a:r>
              <a:rPr lang="en-US" altLang="en-US" dirty="0"/>
              <a:t>7.   How is this form of glucose released when blood glucose levels are too low?</a:t>
            </a:r>
          </a:p>
          <a:p>
            <a:pPr marL="0" indent="0">
              <a:buFontTx/>
              <a:buNone/>
              <a:defRPr/>
            </a:pPr>
            <a:r>
              <a:rPr lang="en-US" altLang="en-US" dirty="0"/>
              <a:t>8.   What is the response when blood glucose levels are too high?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52400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0070C0"/>
                </a:solidFill>
                <a:latin typeface="Comic Sans MS" pitchFamily="66" charset="0"/>
              </a:rPr>
              <a:t>Quick Check: </a:t>
            </a:r>
            <a:r>
              <a:rPr lang="en-GB" sz="3600" dirty="0">
                <a:latin typeface="Comic Sans MS" pitchFamily="66" charset="0"/>
              </a:rPr>
              <a:t>Silent 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990600"/>
            <a:ext cx="8787319" cy="769441"/>
          </a:xfrm>
          <a:prstGeom prst="rect">
            <a:avLst/>
          </a:prstGeom>
          <a:solidFill>
            <a:srgbClr val="D0F8F0"/>
          </a:solidFill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rgbClr val="0070C0"/>
                </a:solidFill>
                <a:latin typeface="Comic Sans MS" pitchFamily="66" charset="0"/>
              </a:rPr>
              <a:t>Task: </a:t>
            </a:r>
            <a:r>
              <a:rPr lang="en-GB" sz="2200" dirty="0">
                <a:latin typeface="Comic Sans MS" pitchFamily="66" charset="0"/>
              </a:rPr>
              <a:t>ON YOUR OWN, answer the following questions in your book in silence…</a:t>
            </a:r>
          </a:p>
        </p:txBody>
      </p:sp>
    </p:spTree>
    <p:extLst>
      <p:ext uri="{BB962C8B-B14F-4D97-AF65-F5344CB8AC3E}">
        <p14:creationId xmlns:p14="http://schemas.microsoft.com/office/powerpoint/2010/main" val="918528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19100" y="1344930"/>
            <a:ext cx="8362950" cy="4708525"/>
          </a:xfrm>
        </p:spPr>
        <p:txBody>
          <a:bodyPr>
            <a:normAutofit/>
          </a:bodyPr>
          <a:lstStyle/>
          <a:p>
            <a:pPr marL="514350" indent="-514350">
              <a:buFontTx/>
              <a:buAutoNum type="arabicPeriod"/>
              <a:defRPr/>
            </a:pPr>
            <a:r>
              <a:rPr lang="en-GB" dirty="0">
                <a:solidFill>
                  <a:srgbClr val="FF0000"/>
                </a:solidFill>
              </a:rPr>
              <a:t>Brain, liver and pancreas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GB" dirty="0">
                <a:solidFill>
                  <a:srgbClr val="FF0000"/>
                </a:solidFill>
              </a:rPr>
              <a:t>By releasing hormones 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GB" dirty="0">
                <a:solidFill>
                  <a:srgbClr val="FF0000"/>
                </a:solidFill>
              </a:rPr>
              <a:t>Eating or drinking food/drink that contains sugar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GB" dirty="0">
                <a:solidFill>
                  <a:srgbClr val="FF0000"/>
                </a:solidFill>
              </a:rPr>
              <a:t>Exercising - respiring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GB" dirty="0">
                <a:solidFill>
                  <a:srgbClr val="FF0000"/>
                </a:solidFill>
              </a:rPr>
              <a:t>Insulin and glucagon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GB" dirty="0">
                <a:solidFill>
                  <a:srgbClr val="FF0000"/>
                </a:solidFill>
              </a:rPr>
              <a:t> Glycogen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GB" dirty="0">
                <a:solidFill>
                  <a:srgbClr val="FF0000"/>
                </a:solidFill>
              </a:rPr>
              <a:t> Glucagon 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GB" dirty="0">
                <a:solidFill>
                  <a:srgbClr val="FF0000"/>
                </a:solidFill>
              </a:rPr>
              <a:t>Insulin released from the pancreas</a:t>
            </a:r>
          </a:p>
          <a:p>
            <a:pPr>
              <a:defRPr/>
            </a:pP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53200" y="4191000"/>
            <a:ext cx="2228850" cy="22288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2400" y="304800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FF0000"/>
                </a:solidFill>
                <a:latin typeface="Comic Sans MS" pitchFamily="66" charset="0"/>
              </a:rPr>
              <a:t>Self-assessment:</a:t>
            </a:r>
          </a:p>
        </p:txBody>
      </p:sp>
    </p:spTree>
    <p:extLst>
      <p:ext uri="{BB962C8B-B14F-4D97-AF65-F5344CB8AC3E}">
        <p14:creationId xmlns:p14="http://schemas.microsoft.com/office/powerpoint/2010/main" val="4134312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512" y="231957"/>
            <a:ext cx="8593727" cy="7085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What causes diabetes?</a:t>
            </a:r>
          </a:p>
        </p:txBody>
      </p:sp>
      <p:sp>
        <p:nvSpPr>
          <p:cNvPr id="5" name="Rectangle 4"/>
          <p:cNvSpPr/>
          <p:nvPr/>
        </p:nvSpPr>
        <p:spPr>
          <a:xfrm>
            <a:off x="3842112" y="6240921"/>
            <a:ext cx="52104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hlinkClick r:id="rId2"/>
              </a:rPr>
              <a:t>https://www.youtube.com/watch?v=aq4Mv0qqWe0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84512" y="1083237"/>
            <a:ext cx="875048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Task: </a:t>
            </a:r>
            <a:r>
              <a:rPr lang="en-GB" sz="2800" dirty="0">
                <a:latin typeface="Comic Sans MS" panose="030F0702030302020204" pitchFamily="66" charset="0"/>
              </a:rPr>
              <a:t>Watch the video and try to answer the following questions: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pPr marL="514350" indent="-514350">
              <a:buAutoNum type="arabicPeriod"/>
            </a:pPr>
            <a:r>
              <a:rPr lang="en-GB" sz="2400" dirty="0">
                <a:latin typeface="Comic Sans MS" panose="030F0702030302020204" pitchFamily="66" charset="0"/>
              </a:rPr>
              <a:t>What is the difference between type 1 and type 2 diabetes?</a:t>
            </a:r>
          </a:p>
          <a:p>
            <a:pPr marL="514350" indent="-514350">
              <a:buAutoNum type="arabicPeriod"/>
            </a:pPr>
            <a:endParaRPr lang="en-GB" sz="2400" dirty="0">
              <a:latin typeface="Comic Sans MS" panose="030F0702030302020204" pitchFamily="66" charset="0"/>
            </a:endParaRPr>
          </a:p>
          <a:p>
            <a:pPr marL="514350" indent="-514350">
              <a:buAutoNum type="arabicPeriod"/>
            </a:pPr>
            <a:r>
              <a:rPr lang="en-GB" sz="2400" dirty="0">
                <a:latin typeface="Comic Sans MS" panose="030F0702030302020204" pitchFamily="66" charset="0"/>
              </a:rPr>
              <a:t>What are the main symptoms of both types of </a:t>
            </a:r>
            <a:r>
              <a:rPr lang="en-GB" sz="2400" dirty="0" err="1">
                <a:latin typeface="Comic Sans MS" panose="030F0702030302020204" pitchFamily="66" charset="0"/>
              </a:rPr>
              <a:t>diabtes</a:t>
            </a:r>
            <a:r>
              <a:rPr lang="en-GB" sz="2400" dirty="0">
                <a:latin typeface="Comic Sans MS" panose="030F0702030302020204" pitchFamily="66" charset="0"/>
              </a:rPr>
              <a:t>?</a:t>
            </a:r>
          </a:p>
          <a:p>
            <a:pPr marL="514350" indent="-514350">
              <a:buAutoNum type="arabicPeriod"/>
            </a:pPr>
            <a:endParaRPr lang="en-GB" sz="2400" dirty="0">
              <a:latin typeface="Comic Sans MS" panose="030F0702030302020204" pitchFamily="66" charset="0"/>
            </a:endParaRPr>
          </a:p>
          <a:p>
            <a:pPr marL="514350" indent="-514350">
              <a:buAutoNum type="arabicPeriod"/>
            </a:pPr>
            <a:r>
              <a:rPr lang="en-GB" sz="2400" dirty="0">
                <a:latin typeface="Comic Sans MS" panose="030F0702030302020204" pitchFamily="66" charset="0"/>
              </a:rPr>
              <a:t>What are the risk factors of Type 2 diabetes?</a:t>
            </a:r>
          </a:p>
          <a:p>
            <a:pPr marL="514350" indent="-514350">
              <a:buAutoNum type="arabicPeriod"/>
            </a:pPr>
            <a:endParaRPr lang="en-GB" sz="2400" dirty="0">
              <a:latin typeface="Comic Sans MS" panose="030F0702030302020204" pitchFamily="66" charset="0"/>
            </a:endParaRPr>
          </a:p>
          <a:p>
            <a:pPr marL="514350" indent="-514350">
              <a:buAutoNum type="arabicPeriod"/>
            </a:pPr>
            <a:r>
              <a:rPr lang="en-GB" sz="2400" dirty="0">
                <a:latin typeface="Comic Sans MS" panose="030F0702030302020204" pitchFamily="66" charset="0"/>
              </a:rPr>
              <a:t>How could you reduce the risk of developing type 2 diabetes?</a:t>
            </a:r>
          </a:p>
        </p:txBody>
      </p:sp>
    </p:spTree>
    <p:extLst>
      <p:ext uri="{BB962C8B-B14F-4D97-AF65-F5344CB8AC3E}">
        <p14:creationId xmlns:p14="http://schemas.microsoft.com/office/powerpoint/2010/main" val="2234002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143000"/>
            <a:ext cx="8534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GB" sz="2000" dirty="0">
                <a:latin typeface="Comic Sans MS" panose="030F0702030302020204" pitchFamily="66" charset="0"/>
              </a:rPr>
              <a:t>Type 1 diabetes is when no insulin is produced by your pancreas and Type 2 diabetes is either there is not enough insulin produced by your pancreas or it is being produced but not working properly.</a:t>
            </a:r>
          </a:p>
          <a:p>
            <a:pPr marL="514350" indent="-514350">
              <a:buAutoNum type="arabicPeriod"/>
            </a:pPr>
            <a:endParaRPr lang="en-GB" sz="2000" dirty="0">
              <a:latin typeface="Comic Sans MS" panose="030F0702030302020204" pitchFamily="66" charset="0"/>
            </a:endParaRPr>
          </a:p>
          <a:p>
            <a:pPr marL="514350" indent="-514350">
              <a:buAutoNum type="arabicPeriod"/>
            </a:pPr>
            <a:r>
              <a:rPr lang="en-GB" sz="2000" dirty="0">
                <a:latin typeface="Comic Sans MS" panose="030F0702030302020204" pitchFamily="66" charset="0"/>
              </a:rPr>
              <a:t>Symptoms of Type 1 and Type 2 diabetes are thirst, needing to urinate frequently, tiredness and weight loss.</a:t>
            </a:r>
          </a:p>
          <a:p>
            <a:pPr marL="514350" indent="-514350">
              <a:buAutoNum type="arabicPeriod"/>
            </a:pPr>
            <a:endParaRPr lang="en-GB" sz="2000" dirty="0">
              <a:latin typeface="Comic Sans MS" panose="030F0702030302020204" pitchFamily="66" charset="0"/>
            </a:endParaRPr>
          </a:p>
          <a:p>
            <a:pPr marL="514350" indent="-514350">
              <a:buAutoNum type="arabicPeriod"/>
            </a:pPr>
            <a:r>
              <a:rPr lang="en-GB" sz="2000" dirty="0">
                <a:latin typeface="Comic Sans MS" panose="030F0702030302020204" pitchFamily="66" charset="0"/>
              </a:rPr>
              <a:t>The risk factors for Type 2 diabetes are being overweight, a family history of the disease, high blood pressure, poor diet and lack of exercise, age and ethnicity – South-Asians have a greater risk. </a:t>
            </a:r>
          </a:p>
          <a:p>
            <a:pPr marL="514350" indent="-514350">
              <a:buAutoNum type="arabicPeriod"/>
            </a:pPr>
            <a:endParaRPr lang="en-GB" sz="2000" dirty="0">
              <a:latin typeface="Comic Sans MS" panose="030F0702030302020204" pitchFamily="66" charset="0"/>
            </a:endParaRPr>
          </a:p>
          <a:p>
            <a:pPr marL="514350" indent="-514350">
              <a:buAutoNum type="arabicPeriod"/>
            </a:pPr>
            <a:r>
              <a:rPr lang="en-GB" sz="2000" dirty="0">
                <a:latin typeface="Comic Sans MS" panose="030F0702030302020204" pitchFamily="66" charset="0"/>
              </a:rPr>
              <a:t>You can reduce your risk of Type 2 diabetes by maintaining a healthy body weight, exercising for 30 minutes each day can also reduce your risk by 40%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304800"/>
            <a:ext cx="472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FF0000"/>
                </a:solidFill>
                <a:latin typeface="Comic Sans MS" pitchFamily="66" charset="0"/>
              </a:rPr>
              <a:t>Self-assessment: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81950" y="5791200"/>
            <a:ext cx="1162050" cy="10668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0" y="152400"/>
            <a:ext cx="5257799" cy="584775"/>
          </a:xfrm>
          <a:prstGeom prst="rect">
            <a:avLst/>
          </a:prstGeom>
          <a:solidFill>
            <a:srgbClr val="D0F8F0"/>
          </a:solidFill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Task</a:t>
            </a:r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: </a:t>
            </a:r>
            <a:r>
              <a:rPr lang="en-GB" sz="3200" dirty="0">
                <a:latin typeface="Comic Sans MS" panose="030F0702030302020204" pitchFamily="66" charset="0"/>
              </a:rPr>
              <a:t>Exam-style question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1143000"/>
            <a:ext cx="86868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3200" dirty="0"/>
              <a:t>What is the name of an organ which released hormones?						(1)</a:t>
            </a:r>
          </a:p>
          <a:p>
            <a:pPr marL="342900" indent="-342900">
              <a:buAutoNum type="arabicPeriod"/>
            </a:pPr>
            <a:endParaRPr lang="en-GB" sz="3200" dirty="0"/>
          </a:p>
          <a:p>
            <a:pPr marL="342900" indent="-342900">
              <a:buAutoNum type="arabicPeriod"/>
            </a:pPr>
            <a:r>
              <a:rPr lang="en-GB" sz="3200" dirty="0"/>
              <a:t>How do hormones travel around the body?</a:t>
            </a:r>
          </a:p>
          <a:p>
            <a:pPr marL="4000500" lvl="8" indent="-342900"/>
            <a:r>
              <a:rPr lang="en-GB" sz="3200" dirty="0"/>
              <a:t>					(1)</a:t>
            </a:r>
          </a:p>
          <a:p>
            <a:pPr marL="342900" indent="-342900">
              <a:buAutoNum type="arabicPeriod"/>
            </a:pPr>
            <a:r>
              <a:rPr lang="en-GB" sz="3200" dirty="0"/>
              <a:t>Explain the cause of diabetes and how it is controlled.						(3)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1780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990600"/>
            <a:ext cx="8382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2800" dirty="0"/>
              <a:t>In the blood / bloodstream / circulatory system</a:t>
            </a:r>
          </a:p>
          <a:p>
            <a:pPr marL="342900" indent="-342900">
              <a:buAutoNum type="arabicPeriod"/>
            </a:pPr>
            <a:endParaRPr lang="en-GB" sz="2800" dirty="0"/>
          </a:p>
          <a:p>
            <a:pPr marL="342900" indent="-342900">
              <a:buAutoNum type="arabicPeriod"/>
            </a:pPr>
            <a:r>
              <a:rPr lang="en-GB" sz="2800" dirty="0"/>
              <a:t>Released by glands (endocrine gland)</a:t>
            </a:r>
          </a:p>
          <a:p>
            <a:pPr marL="342900" indent="-342900">
              <a:buAutoNum type="arabicPeriod"/>
            </a:pPr>
            <a:endParaRPr lang="en-GB" sz="2800" dirty="0"/>
          </a:p>
          <a:p>
            <a:pPr marL="342900" indent="-342900">
              <a:buAutoNum type="arabicPeriod"/>
            </a:pPr>
            <a:r>
              <a:rPr lang="en-GB" sz="2800" dirty="0"/>
              <a:t>The pancreas</a:t>
            </a:r>
          </a:p>
          <a:p>
            <a:pPr marL="342900" indent="-342900">
              <a:buAutoNum type="arabicPeriod"/>
            </a:pPr>
            <a:endParaRPr lang="en-GB" sz="2800" dirty="0"/>
          </a:p>
          <a:p>
            <a:pPr marL="342900" indent="-342900"/>
            <a:r>
              <a:rPr lang="en-GB" sz="2800" dirty="0"/>
              <a:t>	Does not produce enough insulin / cannot control the blood sugar levels properly</a:t>
            </a:r>
          </a:p>
          <a:p>
            <a:pPr marL="342900" indent="-342900"/>
            <a:endParaRPr lang="en-GB" sz="2800" dirty="0"/>
          </a:p>
          <a:p>
            <a:pPr marL="342900" indent="-342900"/>
            <a:r>
              <a:rPr lang="en-GB" sz="2800" dirty="0"/>
              <a:t>	One medical treatment – insulin injections / inhaler</a:t>
            </a:r>
          </a:p>
          <a:p>
            <a:pPr marL="342900" indent="-342900"/>
            <a:r>
              <a:rPr lang="en-GB" sz="2800" dirty="0"/>
              <a:t>	</a:t>
            </a:r>
          </a:p>
          <a:p>
            <a:pPr marL="342900" indent="-342900"/>
            <a:r>
              <a:rPr lang="en-GB" sz="2800" dirty="0"/>
              <a:t>	Balanced diet / exercise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228600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Self-assessment:</a:t>
            </a:r>
          </a:p>
        </p:txBody>
      </p:sp>
      <p:pic>
        <p:nvPicPr>
          <p:cNvPr id="5122" name="Picture 2" descr="Mark, Check, Tick, Red, Correct, Symbol, Choice, Y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5181600"/>
            <a:ext cx="1295400" cy="13497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652426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638" y="192768"/>
            <a:ext cx="8750481" cy="13094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 dirty="0">
                <a:solidFill>
                  <a:srgbClr val="0070C0"/>
                </a:solidFill>
                <a:latin typeface="Comic Sans MS" panose="030F0702030302020204" pitchFamily="66" charset="0"/>
              </a:rPr>
              <a:t>Plenary </a:t>
            </a:r>
            <a:r>
              <a:rPr lang="en-GB" sz="4000" dirty="0">
                <a:latin typeface="Comic Sans MS" panose="030F0702030302020204" pitchFamily="66" charset="0"/>
              </a:rPr>
              <a:t>– Summarise what you have learnt this lesson in </a:t>
            </a:r>
            <a:r>
              <a:rPr lang="en-GB" sz="4000" i="1" u="sng" dirty="0">
                <a:latin typeface="Comic Sans MS" panose="030F0702030302020204" pitchFamily="66" charset="0"/>
              </a:rPr>
              <a:t>3 sentences </a:t>
            </a:r>
            <a:r>
              <a:rPr lang="en-GB" sz="4000" dirty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pic>
        <p:nvPicPr>
          <p:cNvPr id="4100" name="Picture 4" descr="Diabetes, Insulin Syringe, Insulin, Syringe, Disea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3276600"/>
            <a:ext cx="4724400" cy="3149601"/>
          </a:xfrm>
          <a:prstGeom prst="rect">
            <a:avLst/>
          </a:prstGeom>
          <a:noFill/>
        </p:spPr>
      </p:pic>
      <p:pic>
        <p:nvPicPr>
          <p:cNvPr id="4102" name="Picture 6" descr="Pancreas, Organ, Anatom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819926">
            <a:off x="201808" y="3900113"/>
            <a:ext cx="3660176" cy="22111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213180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952499" y="1257301"/>
            <a:ext cx="6553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3543300" y="1257300"/>
            <a:ext cx="6553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905000"/>
            <a:ext cx="434340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A hormone released by the pancreas to help </a:t>
            </a:r>
            <a:r>
              <a:rPr lang="en-GB" sz="2400" u="sng" dirty="0">
                <a:latin typeface="Comic Sans MS" panose="030F0702030302020204" pitchFamily="66" charset="0"/>
              </a:rPr>
              <a:t>decrease</a:t>
            </a:r>
            <a:r>
              <a:rPr lang="en-GB" sz="2400" baseline="0" dirty="0">
                <a:latin typeface="Comic Sans MS" panose="030F0702030302020204" pitchFamily="66" charset="0"/>
              </a:rPr>
              <a:t> the blood glucose concentration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3581400"/>
            <a:ext cx="4343400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This is the site of many</a:t>
            </a:r>
            <a:r>
              <a:rPr lang="en-GB" sz="2400" baseline="0" dirty="0">
                <a:latin typeface="Comic Sans MS" panose="030F0702030302020204" pitchFamily="66" charset="0"/>
              </a:rPr>
              <a:t> metabolic reactions, it stores glucose as glycogen.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4876800"/>
            <a:ext cx="434340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The gland</a:t>
            </a:r>
            <a:r>
              <a:rPr lang="en-GB" sz="2400" baseline="0" dirty="0">
                <a:latin typeface="Comic Sans MS" panose="030F0702030302020204" pitchFamily="66" charset="0"/>
              </a:rPr>
              <a:t> that monitors the blood glucose levels in your body, it will secrete insulin or glucagon as appropriate.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1066800"/>
            <a:ext cx="43434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itchFamily="66" charset="0"/>
              </a:rPr>
              <a:t>Glucagon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2400" y="228600"/>
            <a:ext cx="43434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itchFamily="66" charset="0"/>
              </a:rPr>
              <a:t>Glycogen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48200" y="1905000"/>
            <a:ext cx="434340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A hormone released by the pancreas to help </a:t>
            </a:r>
            <a:r>
              <a:rPr lang="en-GB" sz="2400" u="sng" dirty="0">
                <a:latin typeface="Comic Sans MS" panose="030F0702030302020204" pitchFamily="66" charset="0"/>
              </a:rPr>
              <a:t>decrease</a:t>
            </a:r>
            <a:r>
              <a:rPr lang="en-GB" sz="2400" baseline="0" dirty="0">
                <a:latin typeface="Comic Sans MS" panose="030F0702030302020204" pitchFamily="66" charset="0"/>
              </a:rPr>
              <a:t> the blood glucose concentration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48200" y="3581400"/>
            <a:ext cx="4343400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This is the site of many</a:t>
            </a:r>
            <a:r>
              <a:rPr lang="en-GB" sz="2400" baseline="0" dirty="0">
                <a:latin typeface="Comic Sans MS" panose="030F0702030302020204" pitchFamily="66" charset="0"/>
              </a:rPr>
              <a:t> metabolic reactions, it stores glucose as glycogen.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648200" y="4876800"/>
            <a:ext cx="434340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The gland</a:t>
            </a:r>
            <a:r>
              <a:rPr lang="en-GB" sz="2400" baseline="0" dirty="0">
                <a:latin typeface="Comic Sans MS" panose="030F0702030302020204" pitchFamily="66" charset="0"/>
              </a:rPr>
              <a:t> that monitors the blood glucose levels in your body, it will secrete insulin or glucagon as appropriate.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48200" y="1066800"/>
            <a:ext cx="43434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itchFamily="66" charset="0"/>
              </a:rPr>
              <a:t>Glucagon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48200" y="228600"/>
            <a:ext cx="43434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itchFamily="66" charset="0"/>
              </a:rPr>
              <a:t>Glycogen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81000"/>
            <a:ext cx="505556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3" cstate="print"/>
          <a:srcRect t="20000"/>
          <a:stretch>
            <a:fillRect/>
          </a:stretch>
        </p:blipFill>
        <p:spPr bwMode="auto">
          <a:xfrm>
            <a:off x="3886200" y="2819400"/>
            <a:ext cx="4897046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5F063-9CF6-4B2A-9745-F7452438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28800"/>
            <a:ext cx="8610600" cy="48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GOOD PROGRESS:</a:t>
            </a:r>
          </a:p>
          <a:p>
            <a:pPr marL="0" indent="0">
              <a:buNone/>
            </a:pPr>
            <a:r>
              <a:rPr lang="en-GB" dirty="0">
                <a:solidFill>
                  <a:schemeClr val="dk1"/>
                </a:solidFill>
              </a:rPr>
              <a:t>Describe how blood glucose concentration is monitored and controlled.</a:t>
            </a:r>
          </a:p>
          <a:p>
            <a:pPr marL="0" indent="0">
              <a:buNone/>
            </a:pPr>
            <a:r>
              <a:rPr lang="en-GB" dirty="0">
                <a:solidFill>
                  <a:schemeClr val="dk1"/>
                </a:solidFill>
              </a:rPr>
              <a:t>Explain when insulin is produced and how it helps to control blood glucose levels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OUTSTANDING PROGRESS: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GB" dirty="0">
                <a:solidFill>
                  <a:schemeClr val="dk1"/>
                </a:solidFill>
              </a:rPr>
              <a:t>Explain how insulin and glucagon work together to control blood glucose levels.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GB" dirty="0">
                <a:solidFill>
                  <a:schemeClr val="dk1"/>
                </a:solidFill>
              </a:rPr>
              <a:t>HT: Explain when glucagon is produced by the pancreas and its effect on blood glucose levels.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BF158EA-583B-4FB4-AE40-293B10DE0766}"/>
              </a:ext>
            </a:extLst>
          </p:cNvPr>
          <p:cNvSpPr/>
          <p:nvPr/>
        </p:nvSpPr>
        <p:spPr>
          <a:xfrm>
            <a:off x="228600" y="228600"/>
            <a:ext cx="8686800" cy="13716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D86800F-00C6-4FAB-B275-C286A18884B2}"/>
              </a:ext>
            </a:extLst>
          </p:cNvPr>
          <p:cNvSpPr txBox="1">
            <a:spLocks/>
          </p:cNvSpPr>
          <p:nvPr/>
        </p:nvSpPr>
        <p:spPr>
          <a:xfrm>
            <a:off x="228600" y="228601"/>
            <a:ext cx="86868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latin typeface="Comic Sans MS" pitchFamily="66" charset="0"/>
              </a:rPr>
              <a:t>Progress indicators</a:t>
            </a:r>
          </a:p>
        </p:txBody>
      </p:sp>
    </p:spTree>
    <p:extLst>
      <p:ext uri="{BB962C8B-B14F-4D97-AF65-F5344CB8AC3E}">
        <p14:creationId xmlns:p14="http://schemas.microsoft.com/office/powerpoint/2010/main" val="1949585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52400"/>
            <a:ext cx="8848472" cy="1204713"/>
          </a:xfrm>
          <a:prstGeom prst="rect">
            <a:avLst/>
          </a:prstGeom>
          <a:noFill/>
        </p:spPr>
        <p:txBody>
          <a:bodyPr wrap="square" lIns="95782" tIns="47891" rIns="95782" bIns="47891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Glucose is transported around the body dissolved in blood plasma.  Cells take in the glucose and combine it with oxygen in respiration, this releases energy.  </a:t>
            </a:r>
          </a:p>
        </p:txBody>
      </p:sp>
      <p:sp>
        <p:nvSpPr>
          <p:cNvPr id="5" name="Oval 4"/>
          <p:cNvSpPr/>
          <p:nvPr/>
        </p:nvSpPr>
        <p:spPr>
          <a:xfrm>
            <a:off x="750453" y="1563797"/>
            <a:ext cx="2972124" cy="2222559"/>
          </a:xfrm>
          <a:prstGeom prst="ellipse">
            <a:avLst/>
          </a:prstGeom>
          <a:solidFill>
            <a:srgbClr val="D0F8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 rot="20857563">
            <a:off x="945530" y="1721427"/>
            <a:ext cx="2581967" cy="2020321"/>
          </a:xfrm>
          <a:prstGeom prst="rect">
            <a:avLst/>
          </a:prstGeom>
          <a:noFill/>
        </p:spPr>
        <p:txBody>
          <a:bodyPr wrap="square" lIns="95782" tIns="47891" rIns="95782" bIns="47891" rtlCol="0">
            <a:spAutoFit/>
          </a:bodyPr>
          <a:lstStyle/>
          <a:p>
            <a:pPr algn="ctr"/>
            <a:r>
              <a:rPr lang="en-GB" sz="2500" dirty="0">
                <a:solidFill>
                  <a:srgbClr val="002060"/>
                </a:solidFill>
                <a:latin typeface="Kristen ITC" panose="03050502040202030202" pitchFamily="66" charset="0"/>
              </a:rPr>
              <a:t>What might happen if blood glucose levels drop too low?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3000" y="4038600"/>
            <a:ext cx="3641185" cy="2312709"/>
          </a:xfrm>
          <a:prstGeom prst="rect">
            <a:avLst/>
          </a:prstGeom>
          <a:noFill/>
        </p:spPr>
        <p:txBody>
          <a:bodyPr wrap="square" lIns="95782" tIns="47891" rIns="95782" bIns="47891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If blood glucose levels rise too high, then water is drawn out of the body cells by osmosis and this can do permanent harm.</a:t>
            </a:r>
          </a:p>
        </p:txBody>
      </p:sp>
      <p:sp>
        <p:nvSpPr>
          <p:cNvPr id="8" name="Oval 7"/>
          <p:cNvSpPr/>
          <p:nvPr/>
        </p:nvSpPr>
        <p:spPr>
          <a:xfrm>
            <a:off x="5204340" y="1637763"/>
            <a:ext cx="2972124" cy="2222559"/>
          </a:xfrm>
          <a:prstGeom prst="ellipse">
            <a:avLst/>
          </a:prstGeom>
          <a:solidFill>
            <a:srgbClr val="4AE8B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 rot="20857563">
            <a:off x="5399417" y="1795393"/>
            <a:ext cx="2581967" cy="2020321"/>
          </a:xfrm>
          <a:prstGeom prst="rect">
            <a:avLst/>
          </a:prstGeom>
          <a:noFill/>
        </p:spPr>
        <p:txBody>
          <a:bodyPr wrap="square" lIns="95782" tIns="47891" rIns="95782" bIns="47891" rtlCol="0">
            <a:spAutoFit/>
          </a:bodyPr>
          <a:lstStyle/>
          <a:p>
            <a:pPr algn="ctr"/>
            <a:r>
              <a:rPr lang="en-GB" sz="2500" dirty="0">
                <a:solidFill>
                  <a:schemeClr val="accent4">
                    <a:lumMod val="75000"/>
                  </a:schemeClr>
                </a:solidFill>
                <a:latin typeface="Kristen ITC" panose="03050502040202030202" pitchFamily="66" charset="0"/>
              </a:rPr>
              <a:t>What might happen if blood glucose levels drop rise too high?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" y="3962400"/>
            <a:ext cx="3581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If blood glucose levels drop too low then cells may not get enough energy.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Brain cells are the first to be affected.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1752600" y="3962400"/>
            <a:ext cx="5029200" cy="1981200"/>
          </a:xfrm>
          <a:prstGeom prst="wedgeRoundRectCallout">
            <a:avLst>
              <a:gd name="adj1" fmla="val -73606"/>
              <a:gd name="adj2" fmla="val 97533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rgbClr val="0070C0"/>
                </a:solidFill>
                <a:latin typeface="Comic Sans MS" pitchFamily="66" charset="0"/>
              </a:rPr>
              <a:t>Task: </a:t>
            </a:r>
            <a:r>
              <a:rPr lang="en-GB" sz="2400" dirty="0">
                <a:solidFill>
                  <a:schemeClr val="tx1"/>
                </a:solidFill>
                <a:latin typeface="Comic Sans MS" pitchFamily="66" charset="0"/>
              </a:rPr>
              <a:t>In pairs, discuss how you think a rise in blood glucose or a fall in blood glucose levels might affect somebody</a:t>
            </a:r>
          </a:p>
        </p:txBody>
      </p:sp>
    </p:spTree>
    <p:extLst>
      <p:ext uri="{BB962C8B-B14F-4D97-AF65-F5344CB8AC3E}">
        <p14:creationId xmlns:p14="http://schemas.microsoft.com/office/powerpoint/2010/main" val="1804753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 animBg="1"/>
      <p:bldP spid="9" grpId="0"/>
      <p:bldP spid="10" grpId="0"/>
      <p:bldP spid="11" grpId="0" animBg="1"/>
      <p:bldP spid="1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637" y="192767"/>
            <a:ext cx="8619853" cy="10090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So how does your body keep your glucose levels at a constant?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2258" y="1371600"/>
            <a:ext cx="87766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Your pancreas monitors and controls the level of glucose in your blood using two hormones, the best known is </a:t>
            </a:r>
            <a:r>
              <a:rPr lang="en-GB" sz="2400" i="1" dirty="0">
                <a:solidFill>
                  <a:srgbClr val="00B0F0"/>
                </a:solidFill>
                <a:latin typeface="Comic Sans MS" panose="030F0702030302020204" pitchFamily="66" charset="0"/>
              </a:rPr>
              <a:t>insulin</a:t>
            </a:r>
            <a:r>
              <a:rPr lang="en-GB" sz="24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0636" y="3971108"/>
            <a:ext cx="31334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The soluble glucose is moved into cells and either used by your cells or stored as </a:t>
            </a:r>
            <a:r>
              <a:rPr lang="en-GB" sz="240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insoluble glycogen</a:t>
            </a:r>
            <a:r>
              <a:rPr lang="en-GB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0636" y="2426680"/>
            <a:ext cx="3433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If blood glucose concentration rises…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 l="5174" t="20690" b="11599"/>
          <a:stretch>
            <a:fillRect/>
          </a:stretch>
        </p:blipFill>
        <p:spPr bwMode="auto">
          <a:xfrm>
            <a:off x="3352801" y="2438400"/>
            <a:ext cx="5638799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4201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512" y="179705"/>
            <a:ext cx="872435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So … what if the blood glucose concentration is too low?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8848" y="1565598"/>
            <a:ext cx="87243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The other important hormone needed to control blood glucose concentration is </a:t>
            </a:r>
            <a:r>
              <a:rPr lang="en-GB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glucagon</a:t>
            </a:r>
            <a:r>
              <a:rPr lang="en-GB" sz="28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8848" y="2976771"/>
            <a:ext cx="348485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Glucagon</a:t>
            </a:r>
            <a:r>
              <a:rPr lang="en-GB" sz="2800" dirty="0">
                <a:latin typeface="Comic Sans MS" panose="030F0702030302020204" pitchFamily="66" charset="0"/>
              </a:rPr>
              <a:t> makes your liver break down glycogen, turning it back into soluble glucose which then diffuses back into the blood.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3928" y="2923820"/>
            <a:ext cx="505556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37856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78823" y="184551"/>
            <a:ext cx="8347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Regulation of blood glucose levels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87583" y="1162595"/>
            <a:ext cx="486373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________ monitors blood glucose concentration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10344" y="2031178"/>
            <a:ext cx="248194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Blood glucose too low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97582" y="1986441"/>
            <a:ext cx="248194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Blood glucose too high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8823" y="2852532"/>
            <a:ext cx="372291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__________ is released by the __________ and _________  stops being released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8823" y="4163268"/>
            <a:ext cx="372291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Glucagon tells the liver to break __________ in to glucose and release this into the _________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8823" y="5479867"/>
            <a:ext cx="37229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Blood glucose back to normal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77097" y="2939280"/>
            <a:ext cx="372291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__________ is released by the ____________.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77097" y="4163268"/>
            <a:ext cx="372291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Insulin tells the ________ to take ___________ out of the blood and turn it into glycogen and store it.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077097" y="5479867"/>
            <a:ext cx="37229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Blood glucose back to normal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991394" y="1596886"/>
            <a:ext cx="444137" cy="32831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926183" y="1578896"/>
            <a:ext cx="435428" cy="3463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351315" y="2515104"/>
            <a:ext cx="4355" cy="2874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346960" y="3835709"/>
            <a:ext cx="4355" cy="2874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353492" y="5139507"/>
            <a:ext cx="4355" cy="2874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751320" y="2475322"/>
            <a:ext cx="4355" cy="2874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753496" y="3730714"/>
            <a:ext cx="4355" cy="2874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760027" y="5139507"/>
            <a:ext cx="4355" cy="2874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0" y="6019800"/>
            <a:ext cx="9144000" cy="523220"/>
          </a:xfrm>
          <a:prstGeom prst="rect">
            <a:avLst/>
          </a:prstGeom>
          <a:solidFill>
            <a:srgbClr val="D0F8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Comic Sans MS" panose="030F0702030302020204" pitchFamily="66" charset="0"/>
              </a:rPr>
              <a:t>Task: </a:t>
            </a:r>
            <a:r>
              <a:rPr lang="en-GB" sz="2800" dirty="0">
                <a:latin typeface="Comic Sans MS" panose="030F0702030302020204" pitchFamily="66" charset="0"/>
              </a:rPr>
              <a:t>Complete the flow diagram in your books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927886" y="768274"/>
            <a:ext cx="54602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hlinkClick r:id="rId3"/>
              </a:rPr>
              <a:t>https://www.youtube.com/watch?v=y9Bdi4dnSlg</a:t>
            </a:r>
            <a:endParaRPr lang="en-GB" dirty="0"/>
          </a:p>
          <a:p>
            <a:endParaRPr lang="en-GB" dirty="0"/>
          </a:p>
        </p:txBody>
      </p: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4" cstate="print"/>
          <a:srcRect l="5174" t="20690" b="11599"/>
          <a:stretch>
            <a:fillRect/>
          </a:stretch>
        </p:blipFill>
        <p:spPr bwMode="auto">
          <a:xfrm>
            <a:off x="7162800" y="685800"/>
            <a:ext cx="1676400" cy="1155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762000"/>
            <a:ext cx="168518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8451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14400"/>
            <a:ext cx="9144000" cy="5143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TextBox 23"/>
          <p:cNvSpPr txBox="1"/>
          <p:nvPr/>
        </p:nvSpPr>
        <p:spPr>
          <a:xfrm>
            <a:off x="1676400" y="914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Pancreas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33400" y="2743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Glucagon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1000" y="3048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pancreas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057400" y="3048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insulin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8600" y="4495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glucose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33600" y="4800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blood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6388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Insulin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477000" y="3200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pancreas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010400" y="4191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liver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62600" y="4495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glucose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52400" y="1524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  <a:latin typeface="Comic Sans MS" pitchFamily="66" charset="0"/>
              </a:rPr>
              <a:t>Self-assessment: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t="10390" b="6493"/>
          <a:stretch>
            <a:fillRect/>
          </a:stretch>
        </p:blipFill>
        <p:spPr bwMode="auto">
          <a:xfrm>
            <a:off x="8534400" y="6097979"/>
            <a:ext cx="609600" cy="76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" y="231956"/>
            <a:ext cx="8672104" cy="721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>
                <a:latin typeface="Comic Sans MS" panose="030F0702030302020204" pitchFamily="66" charset="0"/>
              </a:rPr>
              <a:t>Monitoring blood glucose – </a:t>
            </a:r>
            <a:r>
              <a:rPr lang="en-GB" sz="3600" dirty="0">
                <a:solidFill>
                  <a:srgbClr val="0070C0"/>
                </a:solidFill>
                <a:latin typeface="Comic Sans MS" panose="030F0702030302020204" pitchFamily="66" charset="0"/>
              </a:rPr>
              <a:t>Key Words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819174"/>
              </p:ext>
            </p:extLst>
          </p:nvPr>
        </p:nvGraphicFramePr>
        <p:xfrm>
          <a:off x="285206" y="2350527"/>
          <a:ext cx="8573588" cy="4102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0537">
                  <a:extLst>
                    <a:ext uri="{9D8B030D-6E8A-4147-A177-3AD203B41FA5}">
                      <a16:colId xmlns:a16="http://schemas.microsoft.com/office/drawing/2014/main" val="4104269966"/>
                    </a:ext>
                  </a:extLst>
                </a:gridCol>
                <a:gridCol w="6453051">
                  <a:extLst>
                    <a:ext uri="{9D8B030D-6E8A-4147-A177-3AD203B41FA5}">
                      <a16:colId xmlns:a16="http://schemas.microsoft.com/office/drawing/2014/main" val="3639836091"/>
                    </a:ext>
                  </a:extLst>
                </a:gridCol>
              </a:tblGrid>
              <a:tr h="314852"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mic Sans MS" panose="030F0702030302020204" pitchFamily="66" charset="0"/>
                        </a:rPr>
                        <a:t>Key 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mic Sans MS" panose="030F0702030302020204" pitchFamily="66" charset="0"/>
                        </a:rPr>
                        <a:t>Role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246019"/>
                  </a:ext>
                </a:extLst>
              </a:tr>
              <a:tr h="544597"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mic Sans MS" panose="030F0702030302020204" pitchFamily="66" charset="0"/>
                        </a:rPr>
                        <a:t>Insulin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01138"/>
                  </a:ext>
                </a:extLst>
              </a:tr>
              <a:tr h="653962"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mic Sans MS" panose="030F0702030302020204" pitchFamily="66" charset="0"/>
                        </a:rPr>
                        <a:t>A hormone</a:t>
                      </a:r>
                      <a:r>
                        <a:rPr lang="en-GB" sz="2400" baseline="0" dirty="0">
                          <a:latin typeface="Comic Sans MS" panose="030F0702030302020204" pitchFamily="66" charset="0"/>
                        </a:rPr>
                        <a:t> released by the pancreas to help increase the blood glucose concentration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274995"/>
                  </a:ext>
                </a:extLst>
              </a:tr>
              <a:tr h="653962"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mic Sans MS" panose="030F0702030302020204" pitchFamily="66" charset="0"/>
                        </a:rPr>
                        <a:t>Insoluble form of</a:t>
                      </a:r>
                      <a:r>
                        <a:rPr lang="en-GB" sz="2400" baseline="0" dirty="0">
                          <a:latin typeface="Comic Sans MS" panose="030F0702030302020204" pitchFamily="66" charset="0"/>
                        </a:rPr>
                        <a:t> glucose that is stored together in long chains.  It is stored in the liver.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847892"/>
                  </a:ext>
                </a:extLst>
              </a:tr>
              <a:tr h="544597"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mic Sans MS" panose="030F0702030302020204" pitchFamily="66" charset="0"/>
                        </a:rPr>
                        <a:t>Liver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1490892"/>
                  </a:ext>
                </a:extLst>
              </a:tr>
              <a:tr h="544597"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mic Sans MS" panose="030F0702030302020204" pitchFamily="66" charset="0"/>
                        </a:rPr>
                        <a:t>Pancreas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41161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9906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  <a:latin typeface="Comic Sans MS" pitchFamily="66" charset="0"/>
              </a:rPr>
              <a:t>Task:</a:t>
            </a:r>
            <a:r>
              <a:rPr lang="en-GB" sz="2400" dirty="0">
                <a:latin typeface="Comic Sans MS" pitchFamily="66" charset="0"/>
              </a:rPr>
              <a:t> Copy the table below into your books, in groups you will be given a set of cards which can be used to fill in the missing the boxes:</a:t>
            </a:r>
          </a:p>
        </p:txBody>
      </p:sp>
    </p:spTree>
    <p:extLst>
      <p:ext uri="{BB962C8B-B14F-4D97-AF65-F5344CB8AC3E}">
        <p14:creationId xmlns:p14="http://schemas.microsoft.com/office/powerpoint/2010/main" val="4137993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735713"/>
              </p:ext>
            </p:extLst>
          </p:nvPr>
        </p:nvGraphicFramePr>
        <p:xfrm>
          <a:off x="228600" y="914400"/>
          <a:ext cx="8573588" cy="493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0537">
                  <a:extLst>
                    <a:ext uri="{9D8B030D-6E8A-4147-A177-3AD203B41FA5}">
                      <a16:colId xmlns:a16="http://schemas.microsoft.com/office/drawing/2014/main" val="4104269966"/>
                    </a:ext>
                  </a:extLst>
                </a:gridCol>
                <a:gridCol w="6453051">
                  <a:extLst>
                    <a:ext uri="{9D8B030D-6E8A-4147-A177-3AD203B41FA5}">
                      <a16:colId xmlns:a16="http://schemas.microsoft.com/office/drawing/2014/main" val="363983609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sz="2400" b="1" dirty="0"/>
                        <a:t>Key Word</a:t>
                      </a:r>
                      <a:endParaRPr lang="en-GB" sz="2400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/>
                        <a:t>Definition</a:t>
                      </a:r>
                      <a:endParaRPr lang="en-GB" sz="2400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246019"/>
                  </a:ext>
                </a:extLst>
              </a:tr>
              <a:tr h="737529">
                <a:tc>
                  <a:txBody>
                    <a:bodyPr/>
                    <a:lstStyle/>
                    <a:p>
                      <a:r>
                        <a:rPr lang="en-GB" sz="2400" dirty="0"/>
                        <a:t>Insulin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A hormone released by the pancreas to help </a:t>
                      </a:r>
                      <a:r>
                        <a:rPr lang="en-GB" sz="2400" u="sng" dirty="0">
                          <a:solidFill>
                            <a:srgbClr val="FF0000"/>
                          </a:solidFill>
                        </a:rPr>
                        <a:t>decrease</a:t>
                      </a:r>
                      <a:r>
                        <a:rPr lang="en-GB" sz="2400" baseline="0" dirty="0">
                          <a:solidFill>
                            <a:srgbClr val="FF0000"/>
                          </a:solidFill>
                        </a:rPr>
                        <a:t> the blood glucose concentration</a:t>
                      </a:r>
                      <a:endParaRPr lang="en-GB" sz="24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01138"/>
                  </a:ext>
                </a:extLst>
              </a:tr>
              <a:tr h="737529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Glucagon</a:t>
                      </a:r>
                      <a:endParaRPr lang="en-GB" sz="24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A hormone</a:t>
                      </a:r>
                      <a:r>
                        <a:rPr lang="en-GB" sz="2400" baseline="0" dirty="0"/>
                        <a:t> released by the pancreas to help </a:t>
                      </a:r>
                      <a:r>
                        <a:rPr lang="en-GB" sz="2400" u="sng" baseline="0" dirty="0"/>
                        <a:t>increase</a:t>
                      </a:r>
                      <a:r>
                        <a:rPr lang="en-GB" sz="2400" baseline="0" dirty="0"/>
                        <a:t> the blood glucose concentration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274995"/>
                  </a:ext>
                </a:extLst>
              </a:tr>
              <a:tr h="737529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Glycogen</a:t>
                      </a:r>
                      <a:endParaRPr lang="en-GB" sz="24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Insoluble form of</a:t>
                      </a:r>
                      <a:r>
                        <a:rPr lang="en-GB" sz="2400" baseline="0" dirty="0"/>
                        <a:t> glucose that is stored together in long chains.  It is stored in the liver.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847892"/>
                  </a:ext>
                </a:extLst>
              </a:tr>
              <a:tr h="737529">
                <a:tc>
                  <a:txBody>
                    <a:bodyPr/>
                    <a:lstStyle/>
                    <a:p>
                      <a:r>
                        <a:rPr lang="en-GB" sz="2400" dirty="0"/>
                        <a:t>Liver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This is the site of many</a:t>
                      </a:r>
                      <a:r>
                        <a:rPr lang="en-GB" sz="2400" baseline="0" dirty="0">
                          <a:solidFill>
                            <a:srgbClr val="FF0000"/>
                          </a:solidFill>
                        </a:rPr>
                        <a:t> metabolic reactions, it stores glucose as glycogen.</a:t>
                      </a:r>
                      <a:endParaRPr lang="en-GB" sz="24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1490892"/>
                  </a:ext>
                </a:extLst>
              </a:tr>
              <a:tr h="1041836">
                <a:tc>
                  <a:txBody>
                    <a:bodyPr/>
                    <a:lstStyle/>
                    <a:p>
                      <a:r>
                        <a:rPr lang="en-GB" sz="2400" dirty="0"/>
                        <a:t>Pancreas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The gland</a:t>
                      </a:r>
                      <a:r>
                        <a:rPr lang="en-GB" sz="2400" baseline="0" dirty="0">
                          <a:solidFill>
                            <a:srgbClr val="FF0000"/>
                          </a:solidFill>
                        </a:rPr>
                        <a:t> that monitors the blood glucose levels in your body, it will secrete insulin or glucagon as appropriate.</a:t>
                      </a:r>
                      <a:endParaRPr lang="en-GB" sz="24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411612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676" b="97207" l="3915" r="98221">
                        <a14:foregroundMark x1="6406" y1="63687" x2="31673" y2="97207"/>
                        <a14:foregroundMark x1="31673" y1="97207" x2="38434" y2="93296"/>
                        <a14:foregroundMark x1="5694" y1="67598" x2="4270" y2="65363"/>
                        <a14:foregroundMark x1="88612" y1="11173" x2="98221" y2="167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678677" y="5562202"/>
            <a:ext cx="1236724" cy="108179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2400" y="228600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  <a:latin typeface="Comic Sans MS" pitchFamily="66" charset="0"/>
              </a:rPr>
              <a:t>Self-assessment:</a:t>
            </a:r>
          </a:p>
        </p:txBody>
      </p:sp>
    </p:spTree>
    <p:extLst>
      <p:ext uri="{BB962C8B-B14F-4D97-AF65-F5344CB8AC3E}">
        <p14:creationId xmlns:p14="http://schemas.microsoft.com/office/powerpoint/2010/main" val="1331265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1D201D27314143BE863E8D07D284B8" ma:contentTypeVersion="7" ma:contentTypeDescription="Create a new document." ma:contentTypeScope="" ma:versionID="a04bb269a71ec15fb8834c62c42de320">
  <xsd:schema xmlns:xsd="http://www.w3.org/2001/XMLSchema" xmlns:xs="http://www.w3.org/2001/XMLSchema" xmlns:p="http://schemas.microsoft.com/office/2006/metadata/properties" xmlns:ns2="3eb4558b-8982-4134-8cf8-0edee52307a7" xmlns:ns3="049f97e1-32ae-4d3d-9c64-63be60dba368" targetNamespace="http://schemas.microsoft.com/office/2006/metadata/properties" ma:root="true" ma:fieldsID="858dc09fc12d3d2ae6884f6eb9195164" ns2:_="" ns3:_="">
    <xsd:import namespace="3eb4558b-8982-4134-8cf8-0edee52307a7"/>
    <xsd:import namespace="049f97e1-32ae-4d3d-9c64-63be60dba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b4558b-8982-4134-8cf8-0edee52307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9f97e1-32ae-4d3d-9c64-63be60dba36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2C959D-E733-4C1A-B1CB-B983CA3CB2EA}">
  <ds:schemaRefs>
    <ds:schemaRef ds:uri="http://www.w3.org/XML/1998/namespace"/>
    <ds:schemaRef ds:uri="3eb4558b-8982-4134-8cf8-0edee52307a7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049f97e1-32ae-4d3d-9c64-63be60dba368"/>
  </ds:schemaRefs>
</ds:datastoreItem>
</file>

<file path=customXml/itemProps2.xml><?xml version="1.0" encoding="utf-8"?>
<ds:datastoreItem xmlns:ds="http://schemas.openxmlformats.org/officeDocument/2006/customXml" ds:itemID="{49C6144D-8284-4651-B47C-AF98FAB327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187BC7-E3BD-4BA6-BE3C-2DD300AC7F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b4558b-8982-4134-8cf8-0edee52307a7"/>
    <ds:schemaRef ds:uri="049f97e1-32ae-4d3d-9c64-63be60dba3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1241</Words>
  <Application>Microsoft Office PowerPoint</Application>
  <PresentationFormat>On-screen Show (4:3)</PresentationFormat>
  <Paragraphs>145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Comic Sans MS</vt:lpstr>
      <vt:lpstr>Kristen ITC</vt:lpstr>
      <vt:lpstr>Wingdings</vt:lpstr>
      <vt:lpstr>Office Theme</vt:lpstr>
      <vt:lpstr>The control of blood glucose levels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80/20 – THINK! What do you NEED to cover with your set</dc:title>
  <dc:creator>Matt Holden</dc:creator>
  <cp:lastModifiedBy>Dawn Sutton</cp:lastModifiedBy>
  <cp:revision>2</cp:revision>
  <dcterms:created xsi:type="dcterms:W3CDTF">2020-05-04T10:27:15Z</dcterms:created>
  <dcterms:modified xsi:type="dcterms:W3CDTF">2020-09-24T08:08:11Z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0x010100571D201D27314143BE863E8D07D284B8</vt:lpwstr>
  </property>
</Properties>
</file>