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90" r:id="rId4"/>
    <p:sldId id="270" r:id="rId5"/>
    <p:sldId id="269" r:id="rId6"/>
    <p:sldId id="272" r:id="rId7"/>
    <p:sldId id="271" r:id="rId8"/>
    <p:sldId id="25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7955" autoAdjust="0"/>
  </p:normalViewPr>
  <p:slideViewPr>
    <p:cSldViewPr snapToGrid="0">
      <p:cViewPr varScale="1">
        <p:scale>
          <a:sx n="64" d="100"/>
          <a:sy n="64"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BCABC-1891-4EA8-BE0D-3118CDD2628D}"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6B15-45E8-41DC-9283-E479D769DDAD}" type="slidenum">
              <a:rPr lang="en-GB" smtClean="0"/>
              <a:t>‹#›</a:t>
            </a:fld>
            <a:endParaRPr lang="en-GB"/>
          </a:p>
        </p:txBody>
      </p:sp>
    </p:spTree>
    <p:extLst>
      <p:ext uri="{BB962C8B-B14F-4D97-AF65-F5344CB8AC3E}">
        <p14:creationId xmlns:p14="http://schemas.microsoft.com/office/powerpoint/2010/main" val="424102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off. Word document version also included.</a:t>
            </a:r>
          </a:p>
        </p:txBody>
      </p:sp>
      <p:sp>
        <p:nvSpPr>
          <p:cNvPr id="4" name="Slide Number Placeholder 3"/>
          <p:cNvSpPr>
            <a:spLocks noGrp="1"/>
          </p:cNvSpPr>
          <p:nvPr>
            <p:ph type="sldNum" sz="quarter" idx="5"/>
          </p:nvPr>
        </p:nvSpPr>
        <p:spPr/>
        <p:txBody>
          <a:bodyPr/>
          <a:lstStyle/>
          <a:p>
            <a:fld id="{AC6A6B15-45E8-41DC-9283-E479D769DDAD}" type="slidenum">
              <a:rPr lang="en-GB" smtClean="0"/>
              <a:t>3</a:t>
            </a:fld>
            <a:endParaRPr lang="en-GB"/>
          </a:p>
        </p:txBody>
      </p:sp>
    </p:spTree>
    <p:extLst>
      <p:ext uri="{BB962C8B-B14F-4D97-AF65-F5344CB8AC3E}">
        <p14:creationId xmlns:p14="http://schemas.microsoft.com/office/powerpoint/2010/main" val="114238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a:t>
            </a:r>
          </a:p>
        </p:txBody>
      </p:sp>
      <p:sp>
        <p:nvSpPr>
          <p:cNvPr id="4" name="Slide Number Placeholder 3"/>
          <p:cNvSpPr>
            <a:spLocks noGrp="1"/>
          </p:cNvSpPr>
          <p:nvPr>
            <p:ph type="sldNum" sz="quarter" idx="5"/>
          </p:nvPr>
        </p:nvSpPr>
        <p:spPr/>
        <p:txBody>
          <a:bodyPr/>
          <a:lstStyle/>
          <a:p>
            <a:fld id="{AC6A6B15-45E8-41DC-9283-E479D769DDAD}" type="slidenum">
              <a:rPr lang="en-GB" smtClean="0"/>
              <a:t>5</a:t>
            </a:fld>
            <a:endParaRPr lang="en-GB"/>
          </a:p>
        </p:txBody>
      </p:sp>
    </p:spTree>
    <p:extLst>
      <p:ext uri="{BB962C8B-B14F-4D97-AF65-F5344CB8AC3E}">
        <p14:creationId xmlns:p14="http://schemas.microsoft.com/office/powerpoint/2010/main" val="100353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Complete task and send to </a:t>
            </a:r>
            <a:r>
              <a:rPr lang="en-GB" smtClean="0"/>
              <a:t>your teacher </a:t>
            </a:r>
            <a:endParaRPr lang="en-GB"/>
          </a:p>
        </p:txBody>
      </p:sp>
      <p:sp>
        <p:nvSpPr>
          <p:cNvPr id="4" name="Slide Number Placeholder 3"/>
          <p:cNvSpPr>
            <a:spLocks noGrp="1"/>
          </p:cNvSpPr>
          <p:nvPr>
            <p:ph type="sldNum" sz="quarter" idx="10"/>
          </p:nvPr>
        </p:nvSpPr>
        <p:spPr/>
        <p:txBody>
          <a:bodyPr/>
          <a:lstStyle/>
          <a:p>
            <a:fld id="{AC6A6B15-45E8-41DC-9283-E479D769DDAD}" type="slidenum">
              <a:rPr lang="en-GB" smtClean="0"/>
              <a:t>6</a:t>
            </a:fld>
            <a:endParaRPr lang="en-GB"/>
          </a:p>
        </p:txBody>
      </p:sp>
    </p:spTree>
    <p:extLst>
      <p:ext uri="{BB962C8B-B14F-4D97-AF65-F5344CB8AC3E}">
        <p14:creationId xmlns:p14="http://schemas.microsoft.com/office/powerpoint/2010/main" val="319489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89440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47608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63856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70257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60732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4607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15402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DEAEA-F32F-44AE-98CD-0EC874125400}" type="datetimeFigureOut">
              <a:rPr lang="es-ES" smtClean="0"/>
              <a:t>12/03/2020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12469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BDEAEA-F32F-44AE-98CD-0EC874125400}" type="datetimeFigureOut">
              <a:rPr lang="es-ES" smtClean="0"/>
              <a:t>12/03/2020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746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DEAEA-F32F-44AE-98CD-0EC874125400}" type="datetimeFigureOut">
              <a:rPr lang="es-ES" smtClean="0"/>
              <a:t>12/03/2020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271731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58656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267150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17507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82847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32857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90021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23319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93374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408795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DBBC3-5444-4F84-A768-229A6BFB3261}"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7837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DBBC3-5444-4F84-A768-229A6BFB3261}"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4135135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DBBC3-5444-4F84-A768-229A6BFB3261}"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2287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801538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151095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014232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509529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8811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57663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C1388-02CD-4029-B61A-A5F2ACAEF2E6}"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19929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C1388-02CD-4029-B61A-A5F2ACAEF2E6}"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429150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C1388-02CD-4029-B61A-A5F2ACAEF2E6}"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2976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1742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9453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C1388-02CD-4029-B61A-A5F2ACAEF2E6}"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E7AE0-7BE9-4869-A285-588BBE4587D7}" type="slidenum">
              <a:rPr lang="en-GB" smtClean="0"/>
              <a:t>‹#›</a:t>
            </a:fld>
            <a:endParaRPr lang="en-GB"/>
          </a:p>
        </p:txBody>
      </p:sp>
    </p:spTree>
    <p:extLst>
      <p:ext uri="{BB962C8B-B14F-4D97-AF65-F5344CB8AC3E}">
        <p14:creationId xmlns:p14="http://schemas.microsoft.com/office/powerpoint/2010/main" val="96303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DEAEA-F32F-44AE-98CD-0EC874125400}" type="datetimeFigureOut">
              <a:rPr lang="es-ES" smtClean="0"/>
              <a:t>12/03/2020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92CE-ED71-4006-9318-692E6D654DFA}" type="slidenum">
              <a:rPr lang="es-ES" smtClean="0"/>
              <a:t>‹#›</a:t>
            </a:fld>
            <a:endParaRPr lang="es-ES"/>
          </a:p>
        </p:txBody>
      </p:sp>
    </p:spTree>
    <p:extLst>
      <p:ext uri="{BB962C8B-B14F-4D97-AF65-F5344CB8AC3E}">
        <p14:creationId xmlns:p14="http://schemas.microsoft.com/office/powerpoint/2010/main" val="371861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DBBC3-5444-4F84-A768-229A6BFB3261}"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9100B-D0D8-410B-8002-9A2775208D96}" type="slidenum">
              <a:rPr lang="en-GB" smtClean="0"/>
              <a:t>‹#›</a:t>
            </a:fld>
            <a:endParaRPr lang="en-GB"/>
          </a:p>
        </p:txBody>
      </p:sp>
    </p:spTree>
    <p:extLst>
      <p:ext uri="{BB962C8B-B14F-4D97-AF65-F5344CB8AC3E}">
        <p14:creationId xmlns:p14="http://schemas.microsoft.com/office/powerpoint/2010/main" val="1401935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8FD6-D2F3-4AB8-83D5-4CE0072B97FA}"/>
              </a:ext>
            </a:extLst>
          </p:cNvPr>
          <p:cNvSpPr>
            <a:spLocks noGrp="1"/>
          </p:cNvSpPr>
          <p:nvPr>
            <p:ph type="title"/>
          </p:nvPr>
        </p:nvSpPr>
        <p:spPr>
          <a:xfrm>
            <a:off x="649165" y="2463749"/>
            <a:ext cx="7806223" cy="80120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400" dirty="0" smtClean="0"/>
              <a:t>TASK – use an example of a creative piece and mark it yourself. </a:t>
            </a:r>
            <a:endParaRPr lang="en-GB" sz="2400" dirty="0"/>
          </a:p>
        </p:txBody>
      </p:sp>
    </p:spTree>
    <p:extLst>
      <p:ext uri="{BB962C8B-B14F-4D97-AF65-F5344CB8AC3E}">
        <p14:creationId xmlns:p14="http://schemas.microsoft.com/office/powerpoint/2010/main" val="299284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8FD6-D2F3-4AB8-83D5-4CE0072B97FA}"/>
              </a:ext>
            </a:extLst>
          </p:cNvPr>
          <p:cNvSpPr>
            <a:spLocks noGrp="1"/>
          </p:cNvSpPr>
          <p:nvPr>
            <p:ph type="title"/>
          </p:nvPr>
        </p:nvSpPr>
        <p:spPr>
          <a:xfrm>
            <a:off x="709126" y="365126"/>
            <a:ext cx="7806223" cy="80120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400" dirty="0"/>
              <a:t>Look at the example answer to the question provided to you</a:t>
            </a:r>
          </a:p>
        </p:txBody>
      </p:sp>
      <p:pic>
        <p:nvPicPr>
          <p:cNvPr id="4" name="Picture 3">
            <a:extLst>
              <a:ext uri="{FF2B5EF4-FFF2-40B4-BE49-F238E27FC236}">
                <a16:creationId xmlns:a16="http://schemas.microsoft.com/office/drawing/2014/main" id="{8E5F24D3-B45E-4117-8FF1-F9D36A26DD26}"/>
              </a:ext>
            </a:extLst>
          </p:cNvPr>
          <p:cNvPicPr>
            <a:picLocks noChangeAspect="1"/>
          </p:cNvPicPr>
          <p:nvPr/>
        </p:nvPicPr>
        <p:blipFill rotWithShape="1">
          <a:blip r:embed="rId2"/>
          <a:srcRect l="22979" t="22861" r="27979" b="9622"/>
          <a:stretch/>
        </p:blipFill>
        <p:spPr>
          <a:xfrm rot="21154828">
            <a:off x="633091" y="1336463"/>
            <a:ext cx="4484452" cy="3472774"/>
          </a:xfrm>
          <a:prstGeom prst="rect">
            <a:avLst/>
          </a:prstGeom>
          <a:ln w="38100">
            <a:solidFill>
              <a:srgbClr val="7030A0"/>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9ED4765-EA6E-47FC-95CF-2C063941D12B}"/>
              </a:ext>
            </a:extLst>
          </p:cNvPr>
          <p:cNvSpPr txBox="1"/>
          <p:nvPr/>
        </p:nvSpPr>
        <p:spPr>
          <a:xfrm>
            <a:off x="5393094" y="1352939"/>
            <a:ext cx="3122256" cy="313932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Using the mark scheme boxes and ideas given to you, think about what really works well in this answer in terms of:</a:t>
            </a:r>
          </a:p>
          <a:p>
            <a:endParaRPr lang="en-GB" dirty="0"/>
          </a:p>
          <a:p>
            <a:r>
              <a:rPr lang="en-GB" b="1" dirty="0"/>
              <a:t>Vocabulary</a:t>
            </a:r>
          </a:p>
          <a:p>
            <a:r>
              <a:rPr lang="en-GB" b="1" dirty="0"/>
              <a:t>Structure</a:t>
            </a:r>
          </a:p>
          <a:p>
            <a:r>
              <a:rPr lang="en-GB" b="1" dirty="0"/>
              <a:t>Paragraphs</a:t>
            </a:r>
          </a:p>
          <a:p>
            <a:r>
              <a:rPr lang="en-GB" b="1" dirty="0"/>
              <a:t>Tone, style, register</a:t>
            </a:r>
          </a:p>
          <a:p>
            <a:r>
              <a:rPr lang="en-GB" b="1" dirty="0"/>
              <a:t>Communication</a:t>
            </a:r>
          </a:p>
          <a:p>
            <a:r>
              <a:rPr lang="en-GB" b="1" dirty="0"/>
              <a:t>Ideas</a:t>
            </a:r>
          </a:p>
        </p:txBody>
      </p:sp>
      <p:sp>
        <p:nvSpPr>
          <p:cNvPr id="7" name="TextBox 6">
            <a:extLst>
              <a:ext uri="{FF2B5EF4-FFF2-40B4-BE49-F238E27FC236}">
                <a16:creationId xmlns:a16="http://schemas.microsoft.com/office/drawing/2014/main" id="{8E4F763A-0DDD-480B-A169-7124F703170C}"/>
              </a:ext>
            </a:extLst>
          </p:cNvPr>
          <p:cNvSpPr txBox="1"/>
          <p:nvPr/>
        </p:nvSpPr>
        <p:spPr>
          <a:xfrm>
            <a:off x="709127" y="5084246"/>
            <a:ext cx="7806223" cy="14773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solidFill>
                  <a:srgbClr val="FF0000"/>
                </a:solidFill>
              </a:rPr>
              <a:t>Go through the answer and highlight sections that work well in your opinion.</a:t>
            </a:r>
          </a:p>
          <a:p>
            <a:r>
              <a:rPr lang="en-GB" dirty="0">
                <a:solidFill>
                  <a:schemeClr val="accent4">
                    <a:lumMod val="50000"/>
                  </a:schemeClr>
                </a:solidFill>
              </a:rPr>
              <a:t>Make notes on how this answer works well and meets the requirements of the mark scheme.</a:t>
            </a:r>
          </a:p>
          <a:p>
            <a:r>
              <a:rPr lang="en-GB" dirty="0">
                <a:solidFill>
                  <a:srgbClr val="00B050"/>
                </a:solidFill>
              </a:rPr>
              <a:t>Having reflected on this example, what might you add or change to your own version and why?</a:t>
            </a:r>
          </a:p>
        </p:txBody>
      </p:sp>
    </p:spTree>
    <p:extLst>
      <p:ext uri="{BB962C8B-B14F-4D97-AF65-F5344CB8AC3E}">
        <p14:creationId xmlns:p14="http://schemas.microsoft.com/office/powerpoint/2010/main" val="58030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E0936-92AF-4C8D-A036-E5B44A62DA43}"/>
              </a:ext>
            </a:extLst>
          </p:cNvPr>
          <p:cNvSpPr>
            <a:spLocks noGrp="1"/>
          </p:cNvSpPr>
          <p:nvPr>
            <p:ph idx="1"/>
          </p:nvPr>
        </p:nvSpPr>
        <p:spPr>
          <a:xfrm>
            <a:off x="628650" y="242596"/>
            <a:ext cx="5426917" cy="6354147"/>
          </a:xfrm>
        </p:spPr>
        <p:txBody>
          <a:bodyPr>
            <a:normAutofit fontScale="55000" lnSpcReduction="20000"/>
          </a:bodyPr>
          <a:lstStyle/>
          <a:p>
            <a:pPr marL="0" indent="0">
              <a:buNone/>
            </a:pPr>
            <a:r>
              <a:rPr lang="en-GB" dirty="0"/>
              <a:t>It was as if the world was encompassed in glass. Beautiful memories had been suspended in my mind’s eye, crystallised images of repetitive footsteps on golden sands, colossal palm trees gently swaying in the cooling breeze and soothing blurs of calming greens, joyous yellows and bountiful blues surrounded my thoughts. My holiday so far.</a:t>
            </a:r>
          </a:p>
          <a:p>
            <a:pPr marL="0" indent="0">
              <a:buNone/>
            </a:pPr>
            <a:r>
              <a:rPr lang="en-GB" dirty="0"/>
              <a:t>Standing stoically next to the ocean’s searching waves, bamboo huts with thatched hair waited for occupants. Normally they would be teeming with tourists, overflowing with boisterous conversation – laughing, shouts, happiness. Only a few days ago I had waited with my wife as we held multi-coloured and garish drinks and smiled at some much-told joke a friend had repeated, waiting to enter the inviting and calming azure blanket ahead of us.</a:t>
            </a:r>
          </a:p>
          <a:p>
            <a:pPr marL="0" indent="0">
              <a:buNone/>
            </a:pPr>
            <a:r>
              <a:rPr lang="en-GB" dirty="0"/>
              <a:t>That was the past, those crystallised images. Now you can see me standing in the distance. Isolated. Detached. Alone. </a:t>
            </a:r>
          </a:p>
          <a:p>
            <a:pPr marL="0" indent="0">
              <a:buNone/>
            </a:pPr>
            <a:r>
              <a:rPr lang="en-GB" dirty="0"/>
              <a:t>Looking up to the once cerulean skies, I see the omnipotent sun is flanked by imposing soldiers of grey, huge clouds of disappointment and frustration begin to cover the light. Below the horizon, the once enticing waters thrash and struggle, crashing towards the coast in ever-increasing motions of anger. A rattle of thunder from the upper echelons snatches my attention. Above my head inky snipers point themselves in my direction, waiting to strike. Ready for action. </a:t>
            </a:r>
          </a:p>
          <a:p>
            <a:pPr marL="0" indent="0">
              <a:buNone/>
            </a:pPr>
            <a:r>
              <a:rPr lang="en-GB" dirty="0"/>
              <a:t>My thoughts wander back to the beach and to the same huts that now shudder in solitariness. Next to them the previously peaceful palm trees judder and pulsate as the air grows aggressive. I think back to what has happened. I feel the cold sting of a lone tear roll down my aching cheek. What have I done?</a:t>
            </a:r>
          </a:p>
          <a:p>
            <a:pPr marL="0" indent="0">
              <a:buNone/>
            </a:pPr>
            <a:endParaRPr lang="en-GB" dirty="0"/>
          </a:p>
        </p:txBody>
      </p:sp>
      <p:sp>
        <p:nvSpPr>
          <p:cNvPr id="4" name="Rectangle: Rounded Corners 3">
            <a:extLst>
              <a:ext uri="{FF2B5EF4-FFF2-40B4-BE49-F238E27FC236}">
                <a16:creationId xmlns:a16="http://schemas.microsoft.com/office/drawing/2014/main" id="{21782E11-3D2C-4211-9152-99E83782898A}"/>
              </a:ext>
            </a:extLst>
          </p:cNvPr>
          <p:cNvSpPr/>
          <p:nvPr/>
        </p:nvSpPr>
        <p:spPr>
          <a:xfrm>
            <a:off x="6345914" y="242596"/>
            <a:ext cx="2539308" cy="950383"/>
          </a:xfrm>
          <a:prstGeom prst="roundRect">
            <a:avLst/>
          </a:prstGeom>
          <a:solidFill>
            <a:srgbClr val="E2FA8A"/>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800" i="1" dirty="0">
                <a:solidFill>
                  <a:schemeClr val="tx1"/>
                </a:solidFill>
              </a:rPr>
              <a:t>Really impressive vocabulary choices chosen for effect</a:t>
            </a:r>
          </a:p>
          <a:p>
            <a:pPr marL="180975" indent="-180975">
              <a:buFont typeface="Arial" panose="020B0604020202020204" pitchFamily="34" charset="0"/>
              <a:buChar char="•"/>
            </a:pPr>
            <a:r>
              <a:rPr lang="en-GB" sz="800" i="1" dirty="0">
                <a:solidFill>
                  <a:schemeClr val="tx1"/>
                </a:solidFill>
              </a:rPr>
              <a:t>The choice of vocabulary makes the writing interesting and engaging for the reader.</a:t>
            </a:r>
          </a:p>
          <a:p>
            <a:pPr algn="ctr"/>
            <a:endParaRPr lang="en-GB" sz="800" dirty="0">
              <a:solidFill>
                <a:schemeClr val="tx1"/>
              </a:solidFill>
            </a:endParaRPr>
          </a:p>
        </p:txBody>
      </p:sp>
      <p:sp>
        <p:nvSpPr>
          <p:cNvPr id="5" name="TextBox 4">
            <a:extLst>
              <a:ext uri="{FF2B5EF4-FFF2-40B4-BE49-F238E27FC236}">
                <a16:creationId xmlns:a16="http://schemas.microsoft.com/office/drawing/2014/main" id="{77EF5775-0FDA-4123-8C8F-BFCC9D3CE92B}"/>
              </a:ext>
            </a:extLst>
          </p:cNvPr>
          <p:cNvSpPr txBox="1"/>
          <p:nvPr/>
        </p:nvSpPr>
        <p:spPr>
          <a:xfrm>
            <a:off x="7722276" y="134874"/>
            <a:ext cx="996656"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Vocabulary</a:t>
            </a:r>
          </a:p>
        </p:txBody>
      </p:sp>
      <p:sp>
        <p:nvSpPr>
          <p:cNvPr id="6" name="Rectangle: Rounded Corners 5">
            <a:extLst>
              <a:ext uri="{FF2B5EF4-FFF2-40B4-BE49-F238E27FC236}">
                <a16:creationId xmlns:a16="http://schemas.microsoft.com/office/drawing/2014/main" id="{BD3A88EF-9271-4F6B-81CE-E2B375FCF1C0}"/>
              </a:ext>
            </a:extLst>
          </p:cNvPr>
          <p:cNvSpPr/>
          <p:nvPr/>
        </p:nvSpPr>
        <p:spPr>
          <a:xfrm>
            <a:off x="6418665" y="2677225"/>
            <a:ext cx="2448230" cy="1238171"/>
          </a:xfrm>
          <a:prstGeom prst="roundRect">
            <a:avLst/>
          </a:prstGeom>
          <a:solidFill>
            <a:srgbClr val="A8B8E6"/>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900" i="1" dirty="0">
                <a:solidFill>
                  <a:schemeClr val="tx1"/>
                </a:solidFill>
              </a:rPr>
              <a:t>Paragraphs are linked together and in an order that engages the reader and makes their argument easy to follow.</a:t>
            </a:r>
          </a:p>
          <a:p>
            <a:pPr marL="180975" indent="-180975">
              <a:buFont typeface="Arial" panose="020B0604020202020204" pitchFamily="34" charset="0"/>
              <a:buChar char="•"/>
            </a:pPr>
            <a:r>
              <a:rPr lang="en-GB" sz="900" i="1" dirty="0">
                <a:solidFill>
                  <a:schemeClr val="tx1"/>
                </a:solidFill>
              </a:rPr>
              <a:t>Paragraphs allow the structure of the piece to come through to the reader easily.</a:t>
            </a:r>
          </a:p>
        </p:txBody>
      </p:sp>
      <p:sp>
        <p:nvSpPr>
          <p:cNvPr id="7" name="Rectangle: Rounded Corners 6">
            <a:extLst>
              <a:ext uri="{FF2B5EF4-FFF2-40B4-BE49-F238E27FC236}">
                <a16:creationId xmlns:a16="http://schemas.microsoft.com/office/drawing/2014/main" id="{B8A5EE71-8CEC-4079-A52F-F810B4CAF653}"/>
              </a:ext>
            </a:extLst>
          </p:cNvPr>
          <p:cNvSpPr/>
          <p:nvPr/>
        </p:nvSpPr>
        <p:spPr>
          <a:xfrm>
            <a:off x="6345915" y="1403204"/>
            <a:ext cx="2539308" cy="1144054"/>
          </a:xfrm>
          <a:prstGeom prst="roundRect">
            <a:avLst/>
          </a:prstGeom>
          <a:solidFill>
            <a:srgbClr val="F89EED"/>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800" i="1" dirty="0">
                <a:solidFill>
                  <a:schemeClr val="tx1"/>
                </a:solidFill>
              </a:rPr>
              <a:t>Flows from one idea or argument to the next</a:t>
            </a:r>
          </a:p>
          <a:p>
            <a:pPr marL="171450" indent="-171450">
              <a:buFont typeface="Arial" panose="020B0604020202020204" pitchFamily="34" charset="0"/>
              <a:buChar char="•"/>
            </a:pPr>
            <a:r>
              <a:rPr lang="en-GB" sz="800" i="1" dirty="0">
                <a:solidFill>
                  <a:schemeClr val="tx1"/>
                </a:solidFill>
              </a:rPr>
              <a:t>Engaging opening to the writing.</a:t>
            </a:r>
          </a:p>
          <a:p>
            <a:pPr marL="171450" indent="-171450">
              <a:buFont typeface="Arial" panose="020B0604020202020204" pitchFamily="34" charset="0"/>
              <a:buChar char="•"/>
            </a:pPr>
            <a:r>
              <a:rPr lang="en-GB" sz="800" i="1" dirty="0">
                <a:solidFill>
                  <a:schemeClr val="tx1"/>
                </a:solidFill>
              </a:rPr>
              <a:t>Powerful finish to the writing.</a:t>
            </a:r>
          </a:p>
          <a:p>
            <a:pPr marL="171450" indent="-171450">
              <a:buFont typeface="Arial" panose="020B0604020202020204" pitchFamily="34" charset="0"/>
              <a:buChar char="•"/>
            </a:pPr>
            <a:r>
              <a:rPr lang="en-GB" sz="800" i="1" dirty="0">
                <a:solidFill>
                  <a:schemeClr val="tx1"/>
                </a:solidFill>
              </a:rPr>
              <a:t>A carefully chosen and crafted order of ideas including within paragraphs and sentences.</a:t>
            </a:r>
          </a:p>
          <a:p>
            <a:pPr marL="171450" indent="-171450">
              <a:buFont typeface="Arial" panose="020B0604020202020204" pitchFamily="34" charset="0"/>
              <a:buChar char="•"/>
            </a:pPr>
            <a:r>
              <a:rPr lang="en-GB" sz="800" i="1" dirty="0">
                <a:solidFill>
                  <a:schemeClr val="tx1"/>
                </a:solidFill>
              </a:rPr>
              <a:t>Use of discourse markers/connectives to link complex ideas.</a:t>
            </a:r>
          </a:p>
          <a:p>
            <a:pPr algn="ctr"/>
            <a:endParaRPr lang="en-GB" sz="800" dirty="0">
              <a:solidFill>
                <a:schemeClr val="tx1"/>
              </a:solidFill>
            </a:endParaRPr>
          </a:p>
        </p:txBody>
      </p:sp>
      <p:sp>
        <p:nvSpPr>
          <p:cNvPr id="8" name="TextBox 7">
            <a:extLst>
              <a:ext uri="{FF2B5EF4-FFF2-40B4-BE49-F238E27FC236}">
                <a16:creationId xmlns:a16="http://schemas.microsoft.com/office/drawing/2014/main" id="{CDE467BF-9FFE-4411-B693-9035003DC224}"/>
              </a:ext>
            </a:extLst>
          </p:cNvPr>
          <p:cNvSpPr txBox="1"/>
          <p:nvPr/>
        </p:nvSpPr>
        <p:spPr>
          <a:xfrm>
            <a:off x="7322475" y="1203835"/>
            <a:ext cx="1421238" cy="230832"/>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900" dirty="0"/>
              <a:t>Structure</a:t>
            </a:r>
          </a:p>
        </p:txBody>
      </p:sp>
      <p:sp>
        <p:nvSpPr>
          <p:cNvPr id="9" name="TextBox 8">
            <a:extLst>
              <a:ext uri="{FF2B5EF4-FFF2-40B4-BE49-F238E27FC236}">
                <a16:creationId xmlns:a16="http://schemas.microsoft.com/office/drawing/2014/main" id="{05AB3137-E6B7-4249-8155-13D15C731EF6}"/>
              </a:ext>
            </a:extLst>
          </p:cNvPr>
          <p:cNvSpPr txBox="1"/>
          <p:nvPr/>
        </p:nvSpPr>
        <p:spPr>
          <a:xfrm>
            <a:off x="7297694" y="2508441"/>
            <a:ext cx="1421238"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Paragraphs</a:t>
            </a:r>
          </a:p>
        </p:txBody>
      </p:sp>
      <p:sp>
        <p:nvSpPr>
          <p:cNvPr id="10" name="Rectangle: Rounded Corners 9">
            <a:extLst>
              <a:ext uri="{FF2B5EF4-FFF2-40B4-BE49-F238E27FC236}">
                <a16:creationId xmlns:a16="http://schemas.microsoft.com/office/drawing/2014/main" id="{2AC41C4F-93DA-4B3B-B81C-A33EC6456BA8}"/>
              </a:ext>
            </a:extLst>
          </p:cNvPr>
          <p:cNvSpPr/>
          <p:nvPr/>
        </p:nvSpPr>
        <p:spPr>
          <a:xfrm>
            <a:off x="6418665" y="4023118"/>
            <a:ext cx="2448231" cy="1252573"/>
          </a:xfrm>
          <a:prstGeom prst="roundRect">
            <a:avLst/>
          </a:prstGeom>
          <a:solidFill>
            <a:srgbClr val="81E052"/>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The tone (sound of writing) is confident and changes dependent on the point being made.</a:t>
            </a:r>
          </a:p>
          <a:p>
            <a:pPr marL="171450" indent="-171450">
              <a:buFont typeface="Arial" panose="020B0604020202020204" pitchFamily="34" charset="0"/>
              <a:buChar char="•"/>
            </a:pPr>
            <a:r>
              <a:rPr lang="en-GB" sz="1000" i="1" dirty="0">
                <a:solidFill>
                  <a:schemeClr val="tx1"/>
                </a:solidFill>
              </a:rPr>
              <a:t>The writing is appropriately formal or informal (register).</a:t>
            </a:r>
          </a:p>
          <a:p>
            <a:pPr marL="171450" indent="-171450">
              <a:buFont typeface="Arial" panose="020B0604020202020204" pitchFamily="34" charset="0"/>
              <a:buChar char="•"/>
            </a:pPr>
            <a:r>
              <a:rPr lang="en-GB" sz="1000" i="1" dirty="0">
                <a:solidFill>
                  <a:schemeClr val="tx1"/>
                </a:solidFill>
              </a:rPr>
              <a:t>The pace (speed) of the writing changes depending on the point being made.</a:t>
            </a:r>
          </a:p>
        </p:txBody>
      </p:sp>
      <p:sp>
        <p:nvSpPr>
          <p:cNvPr id="11" name="TextBox 10">
            <a:extLst>
              <a:ext uri="{FF2B5EF4-FFF2-40B4-BE49-F238E27FC236}">
                <a16:creationId xmlns:a16="http://schemas.microsoft.com/office/drawing/2014/main" id="{7E4D5489-944C-4954-869C-1AE5E7274312}"/>
              </a:ext>
            </a:extLst>
          </p:cNvPr>
          <p:cNvSpPr txBox="1"/>
          <p:nvPr/>
        </p:nvSpPr>
        <p:spPr>
          <a:xfrm>
            <a:off x="7722276" y="3829919"/>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Tone, style, register</a:t>
            </a:r>
          </a:p>
        </p:txBody>
      </p:sp>
      <p:sp>
        <p:nvSpPr>
          <p:cNvPr id="12" name="Rectangle: Rounded Corners 11">
            <a:extLst>
              <a:ext uri="{FF2B5EF4-FFF2-40B4-BE49-F238E27FC236}">
                <a16:creationId xmlns:a16="http://schemas.microsoft.com/office/drawing/2014/main" id="{65C34A33-D8C4-4905-B52F-4E77081A2245}"/>
              </a:ext>
            </a:extLst>
          </p:cNvPr>
          <p:cNvSpPr/>
          <p:nvPr/>
        </p:nvSpPr>
        <p:spPr>
          <a:xfrm>
            <a:off x="6418665" y="5407930"/>
            <a:ext cx="2466557" cy="13151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Your ideas clear and makes sense to the reader.</a:t>
            </a:r>
          </a:p>
          <a:p>
            <a:pPr marL="171450" indent="-171450">
              <a:buFont typeface="Arial" panose="020B0604020202020204" pitchFamily="34" charset="0"/>
              <a:buChar char="•"/>
            </a:pPr>
            <a:r>
              <a:rPr lang="en-GB" sz="1000" i="1" dirty="0">
                <a:solidFill>
                  <a:schemeClr val="tx1"/>
                </a:solidFill>
              </a:rPr>
              <a:t>You sound confident in the way you write</a:t>
            </a:r>
          </a:p>
          <a:p>
            <a:pPr marL="171450" indent="-171450">
              <a:buFont typeface="Arial" panose="020B0604020202020204" pitchFamily="34" charset="0"/>
              <a:buChar char="•"/>
            </a:pPr>
            <a:r>
              <a:rPr lang="en-GB" sz="1000" i="1" dirty="0">
                <a:solidFill>
                  <a:schemeClr val="tx1"/>
                </a:solidFill>
              </a:rPr>
              <a:t>The writing is engaging and genuinely interesting for the reader.</a:t>
            </a:r>
          </a:p>
          <a:p>
            <a:pPr marL="171450" indent="-171450">
              <a:buFont typeface="Arial" panose="020B0604020202020204" pitchFamily="34" charset="0"/>
              <a:buChar char="•"/>
            </a:pPr>
            <a:r>
              <a:rPr lang="en-GB" sz="1000" i="1" dirty="0">
                <a:solidFill>
                  <a:schemeClr val="tx1"/>
                </a:solidFill>
              </a:rPr>
              <a:t>The writing has a distinctive voice that flows and feels natural not robotic.</a:t>
            </a:r>
          </a:p>
          <a:p>
            <a:pPr algn="ctr"/>
            <a:endParaRPr lang="en-GB" sz="500" dirty="0">
              <a:solidFill>
                <a:schemeClr val="tx1"/>
              </a:solidFill>
            </a:endParaRPr>
          </a:p>
        </p:txBody>
      </p:sp>
      <p:sp>
        <p:nvSpPr>
          <p:cNvPr id="13" name="TextBox 12">
            <a:extLst>
              <a:ext uri="{FF2B5EF4-FFF2-40B4-BE49-F238E27FC236}">
                <a16:creationId xmlns:a16="http://schemas.microsoft.com/office/drawing/2014/main" id="{4812D2F0-8A30-4716-9C17-020C170B97D3}"/>
              </a:ext>
            </a:extLst>
          </p:cNvPr>
          <p:cNvSpPr txBox="1"/>
          <p:nvPr/>
        </p:nvSpPr>
        <p:spPr>
          <a:xfrm>
            <a:off x="7212563" y="5192486"/>
            <a:ext cx="1531150"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Communication</a:t>
            </a:r>
          </a:p>
        </p:txBody>
      </p:sp>
      <p:sp>
        <p:nvSpPr>
          <p:cNvPr id="14" name="Rectangle: Rounded Corners 13">
            <a:extLst>
              <a:ext uri="{FF2B5EF4-FFF2-40B4-BE49-F238E27FC236}">
                <a16:creationId xmlns:a16="http://schemas.microsoft.com/office/drawing/2014/main" id="{DA53B13C-472C-4146-A451-EA441860CFB7}"/>
              </a:ext>
            </a:extLst>
          </p:cNvPr>
          <p:cNvSpPr/>
          <p:nvPr/>
        </p:nvSpPr>
        <p:spPr>
          <a:xfrm>
            <a:off x="3396343" y="5407930"/>
            <a:ext cx="2880813" cy="13151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900" i="1" dirty="0">
                <a:solidFill>
                  <a:schemeClr val="tx1"/>
                </a:solidFill>
              </a:rPr>
              <a:t>Complex, detailed ideas with specific examples used to develop them and make them relevant for the reader.</a:t>
            </a:r>
          </a:p>
          <a:p>
            <a:pPr marL="171450" indent="-171450">
              <a:buFont typeface="Arial" panose="020B0604020202020204" pitchFamily="34" charset="0"/>
              <a:buChar char="•"/>
            </a:pPr>
            <a:r>
              <a:rPr lang="en-GB" sz="900" i="1" dirty="0">
                <a:solidFill>
                  <a:schemeClr val="tx1"/>
                </a:solidFill>
              </a:rPr>
              <a:t>Wide-ranging ideas that cover multiple areas within an idea and avoids repetition.</a:t>
            </a:r>
          </a:p>
          <a:p>
            <a:pPr algn="ctr"/>
            <a:endParaRPr lang="en-GB" sz="900" dirty="0">
              <a:solidFill>
                <a:schemeClr val="tx1"/>
              </a:solidFill>
            </a:endParaRPr>
          </a:p>
        </p:txBody>
      </p:sp>
      <p:sp>
        <p:nvSpPr>
          <p:cNvPr id="15" name="TextBox 14">
            <a:extLst>
              <a:ext uri="{FF2B5EF4-FFF2-40B4-BE49-F238E27FC236}">
                <a16:creationId xmlns:a16="http://schemas.microsoft.com/office/drawing/2014/main" id="{B7106806-1D00-45F9-AB54-8545787AF7DA}"/>
              </a:ext>
            </a:extLst>
          </p:cNvPr>
          <p:cNvSpPr txBox="1"/>
          <p:nvPr/>
        </p:nvSpPr>
        <p:spPr>
          <a:xfrm>
            <a:off x="5120747" y="5235314"/>
            <a:ext cx="996411"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Ideas</a:t>
            </a:r>
          </a:p>
        </p:txBody>
      </p:sp>
    </p:spTree>
    <p:extLst>
      <p:ext uri="{BB962C8B-B14F-4D97-AF65-F5344CB8AC3E}">
        <p14:creationId xmlns:p14="http://schemas.microsoft.com/office/powerpoint/2010/main" val="72630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708E-17F4-4DC3-8668-6AE321BE7FEE}"/>
              </a:ext>
            </a:extLst>
          </p:cNvPr>
          <p:cNvSpPr>
            <a:spLocks noGrp="1"/>
          </p:cNvSpPr>
          <p:nvPr>
            <p:ph type="title"/>
          </p:nvPr>
        </p:nvSpPr>
        <p:spPr>
          <a:solidFill>
            <a:schemeClr val="bg1"/>
          </a:solidFill>
          <a:ln w="38100">
            <a:solidFill>
              <a:srgbClr val="00B050"/>
            </a:solidFill>
          </a:ln>
        </p:spPr>
        <p:txBody>
          <a:bodyPr>
            <a:noAutofit/>
          </a:bodyPr>
          <a:lstStyle/>
          <a:p>
            <a:r>
              <a:rPr lang="en-GB" sz="3200" dirty="0"/>
              <a:t>Complete </a:t>
            </a:r>
            <a:r>
              <a:rPr lang="en-GB" sz="3200" dirty="0" smtClean="0"/>
              <a:t>a self-reflection </a:t>
            </a:r>
            <a:r>
              <a:rPr lang="en-GB" sz="3200" dirty="0"/>
              <a:t>sheet and make changes or additions to your own answer in red pen.</a:t>
            </a:r>
          </a:p>
        </p:txBody>
      </p:sp>
      <p:sp>
        <p:nvSpPr>
          <p:cNvPr id="4" name="TextBox 3">
            <a:extLst>
              <a:ext uri="{FF2B5EF4-FFF2-40B4-BE49-F238E27FC236}">
                <a16:creationId xmlns:a16="http://schemas.microsoft.com/office/drawing/2014/main" id="{6D5B6850-CF93-4D4A-85E5-378B19AF9766}"/>
              </a:ext>
            </a:extLst>
          </p:cNvPr>
          <p:cNvSpPr txBox="1"/>
          <p:nvPr/>
        </p:nvSpPr>
        <p:spPr>
          <a:xfrm>
            <a:off x="625337" y="182691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5" name="TextBox 4">
            <a:extLst>
              <a:ext uri="{FF2B5EF4-FFF2-40B4-BE49-F238E27FC236}">
                <a16:creationId xmlns:a16="http://schemas.microsoft.com/office/drawing/2014/main" id="{BB6429BB-786C-4F2A-A6C2-2EE8EDF50B5F}"/>
              </a:ext>
            </a:extLst>
          </p:cNvPr>
          <p:cNvSpPr txBox="1"/>
          <p:nvPr/>
        </p:nvSpPr>
        <p:spPr>
          <a:xfrm>
            <a:off x="625336" y="23114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6" name="TextBox 5">
            <a:extLst>
              <a:ext uri="{FF2B5EF4-FFF2-40B4-BE49-F238E27FC236}">
                <a16:creationId xmlns:a16="http://schemas.microsoft.com/office/drawing/2014/main" id="{47ECF499-3B7E-475A-A60A-0B034AF51FC1}"/>
              </a:ext>
            </a:extLst>
          </p:cNvPr>
          <p:cNvSpPr txBox="1"/>
          <p:nvPr/>
        </p:nvSpPr>
        <p:spPr>
          <a:xfrm>
            <a:off x="625335" y="279284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7" name="TextBox 6">
            <a:extLst>
              <a:ext uri="{FF2B5EF4-FFF2-40B4-BE49-F238E27FC236}">
                <a16:creationId xmlns:a16="http://schemas.microsoft.com/office/drawing/2014/main" id="{20C015F1-1229-4869-ADE9-FA86A1F0DD35}"/>
              </a:ext>
            </a:extLst>
          </p:cNvPr>
          <p:cNvSpPr txBox="1"/>
          <p:nvPr/>
        </p:nvSpPr>
        <p:spPr>
          <a:xfrm>
            <a:off x="625335" y="3291676"/>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8" name="TextBox 7">
            <a:extLst>
              <a:ext uri="{FF2B5EF4-FFF2-40B4-BE49-F238E27FC236}">
                <a16:creationId xmlns:a16="http://schemas.microsoft.com/office/drawing/2014/main" id="{9010C5E1-F3E3-43F4-8A2F-250B6ACC47DB}"/>
              </a:ext>
            </a:extLst>
          </p:cNvPr>
          <p:cNvSpPr txBox="1"/>
          <p:nvPr/>
        </p:nvSpPr>
        <p:spPr>
          <a:xfrm>
            <a:off x="628650" y="376583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9" name="TextBox 8">
            <a:extLst>
              <a:ext uri="{FF2B5EF4-FFF2-40B4-BE49-F238E27FC236}">
                <a16:creationId xmlns:a16="http://schemas.microsoft.com/office/drawing/2014/main" id="{98972454-5BD3-4EFD-B818-7051B6DDAB4B}"/>
              </a:ext>
            </a:extLst>
          </p:cNvPr>
          <p:cNvSpPr txBox="1"/>
          <p:nvPr/>
        </p:nvSpPr>
        <p:spPr>
          <a:xfrm>
            <a:off x="628650" y="424515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0" name="TextBox 9">
            <a:extLst>
              <a:ext uri="{FF2B5EF4-FFF2-40B4-BE49-F238E27FC236}">
                <a16:creationId xmlns:a16="http://schemas.microsoft.com/office/drawing/2014/main" id="{3DA685BD-D1A2-4719-BBAB-663D9C705563}"/>
              </a:ext>
            </a:extLst>
          </p:cNvPr>
          <p:cNvSpPr txBox="1"/>
          <p:nvPr/>
        </p:nvSpPr>
        <p:spPr>
          <a:xfrm>
            <a:off x="628650" y="472821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11" name="TextBox 10">
            <a:extLst>
              <a:ext uri="{FF2B5EF4-FFF2-40B4-BE49-F238E27FC236}">
                <a16:creationId xmlns:a16="http://schemas.microsoft.com/office/drawing/2014/main" id="{0C118324-D4B6-4E4C-834F-B04583AED099}"/>
              </a:ext>
            </a:extLst>
          </p:cNvPr>
          <p:cNvSpPr txBox="1"/>
          <p:nvPr/>
        </p:nvSpPr>
        <p:spPr>
          <a:xfrm>
            <a:off x="630722" y="51931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12" name="TextBox 11">
            <a:extLst>
              <a:ext uri="{FF2B5EF4-FFF2-40B4-BE49-F238E27FC236}">
                <a16:creationId xmlns:a16="http://schemas.microsoft.com/office/drawing/2014/main" id="{FEE0A8E7-B8D3-491E-9BBA-74D19F25441F}"/>
              </a:ext>
            </a:extLst>
          </p:cNvPr>
          <p:cNvSpPr txBox="1"/>
          <p:nvPr/>
        </p:nvSpPr>
        <p:spPr>
          <a:xfrm>
            <a:off x="628239" y="566248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13" name="TextBox 12">
            <a:extLst>
              <a:ext uri="{FF2B5EF4-FFF2-40B4-BE49-F238E27FC236}">
                <a16:creationId xmlns:a16="http://schemas.microsoft.com/office/drawing/2014/main" id="{4B7FC262-A4A5-414B-879A-178C944104C5}"/>
              </a:ext>
            </a:extLst>
          </p:cNvPr>
          <p:cNvSpPr txBox="1"/>
          <p:nvPr/>
        </p:nvSpPr>
        <p:spPr>
          <a:xfrm>
            <a:off x="625335" y="6123542"/>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3" name="Picture 2">
            <a:extLst>
              <a:ext uri="{FF2B5EF4-FFF2-40B4-BE49-F238E27FC236}">
                <a16:creationId xmlns:a16="http://schemas.microsoft.com/office/drawing/2014/main" id="{D43123F8-704C-41AE-AD52-9A3094864002}"/>
              </a:ext>
            </a:extLst>
          </p:cNvPr>
          <p:cNvPicPr>
            <a:picLocks noChangeAspect="1"/>
          </p:cNvPicPr>
          <p:nvPr/>
        </p:nvPicPr>
        <p:blipFill rotWithShape="1">
          <a:blip r:embed="rId2"/>
          <a:srcRect l="25466" t="23023" r="29887" b="19095"/>
          <a:stretch/>
        </p:blipFill>
        <p:spPr>
          <a:xfrm>
            <a:off x="2955849" y="1826914"/>
            <a:ext cx="5557429" cy="4204905"/>
          </a:xfrm>
          <a:prstGeom prst="rect">
            <a:avLst/>
          </a:prstGeom>
          <a:ln w="38100">
            <a:solidFill>
              <a:srgbClr val="002060"/>
            </a:solidFill>
          </a:ln>
        </p:spPr>
      </p:pic>
    </p:spTree>
    <p:extLst>
      <p:ext uri="{BB962C8B-B14F-4D97-AF65-F5344CB8AC3E}">
        <p14:creationId xmlns:p14="http://schemas.microsoft.com/office/powerpoint/2010/main" val="2269227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E67452-C250-43EF-B565-7A8B040ACCC0}"/>
              </a:ext>
            </a:extLst>
          </p:cNvPr>
          <p:cNvSpPr/>
          <p:nvPr/>
        </p:nvSpPr>
        <p:spPr>
          <a:xfrm>
            <a:off x="397565" y="463826"/>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BF1D00-E635-443B-A9A4-94C7C9C2BC69}"/>
              </a:ext>
            </a:extLst>
          </p:cNvPr>
          <p:cNvSpPr txBox="1"/>
          <p:nvPr/>
        </p:nvSpPr>
        <p:spPr>
          <a:xfrm>
            <a:off x="405430" y="498825"/>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sp>
        <p:nvSpPr>
          <p:cNvPr id="22" name="TextBox 21">
            <a:extLst>
              <a:ext uri="{FF2B5EF4-FFF2-40B4-BE49-F238E27FC236}">
                <a16:creationId xmlns:a16="http://schemas.microsoft.com/office/drawing/2014/main" id="{3459C728-F260-4637-967B-99152EF73E60}"/>
              </a:ext>
            </a:extLst>
          </p:cNvPr>
          <p:cNvSpPr txBox="1"/>
          <p:nvPr/>
        </p:nvSpPr>
        <p:spPr>
          <a:xfrm>
            <a:off x="6698968" y="498826"/>
            <a:ext cx="2325762" cy="5755422"/>
          </a:xfrm>
          <a:prstGeom prst="rect">
            <a:avLst/>
          </a:prstGeom>
          <a:solidFill>
            <a:schemeClr val="accent4">
              <a:lumMod val="20000"/>
              <a:lumOff val="80000"/>
            </a:schemeClr>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am really strong at in my </a:t>
            </a:r>
            <a:r>
              <a:rPr lang="en-GB" sz="1600" b="1" dirty="0">
                <a:solidFill>
                  <a:prstClr val="black"/>
                </a:solidFill>
                <a:latin typeface="Calibri" panose="020F0502020204030204"/>
              </a:rPr>
              <a:t>descriptive</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need to target to improve in my descriptive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6A0FC250-03C8-4DB6-9C22-F3FDA3006DED}"/>
              </a:ext>
            </a:extLst>
          </p:cNvPr>
          <p:cNvSpPr txBox="1"/>
          <p:nvPr/>
        </p:nvSpPr>
        <p:spPr>
          <a:xfrm>
            <a:off x="225285" y="-1"/>
            <a:ext cx="410983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Self-reflection sheet</a:t>
            </a:r>
          </a:p>
        </p:txBody>
      </p:sp>
      <p:sp>
        <p:nvSpPr>
          <p:cNvPr id="24" name="TextBox 23">
            <a:extLst>
              <a:ext uri="{FF2B5EF4-FFF2-40B4-BE49-F238E27FC236}">
                <a16:creationId xmlns:a16="http://schemas.microsoft.com/office/drawing/2014/main" id="{D0339F56-4FE2-4A48-B597-C3368322A5BC}"/>
              </a:ext>
            </a:extLst>
          </p:cNvPr>
          <p:cNvSpPr txBox="1"/>
          <p:nvPr/>
        </p:nvSpPr>
        <p:spPr>
          <a:xfrm>
            <a:off x="4480476" y="51834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25" name="TextBox 24">
            <a:extLst>
              <a:ext uri="{FF2B5EF4-FFF2-40B4-BE49-F238E27FC236}">
                <a16:creationId xmlns:a16="http://schemas.microsoft.com/office/drawing/2014/main" id="{48C1001A-BF7A-49B7-BA0B-6DCC0E56F54E}"/>
              </a:ext>
            </a:extLst>
          </p:cNvPr>
          <p:cNvSpPr txBox="1"/>
          <p:nvPr/>
        </p:nvSpPr>
        <p:spPr>
          <a:xfrm>
            <a:off x="4480475" y="10029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26" name="TextBox 25">
            <a:extLst>
              <a:ext uri="{FF2B5EF4-FFF2-40B4-BE49-F238E27FC236}">
                <a16:creationId xmlns:a16="http://schemas.microsoft.com/office/drawing/2014/main" id="{D22061A4-1903-40BC-9509-00D7D1F22F28}"/>
              </a:ext>
            </a:extLst>
          </p:cNvPr>
          <p:cNvSpPr txBox="1"/>
          <p:nvPr/>
        </p:nvSpPr>
        <p:spPr>
          <a:xfrm>
            <a:off x="4480474" y="148427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27" name="TextBox 26">
            <a:extLst>
              <a:ext uri="{FF2B5EF4-FFF2-40B4-BE49-F238E27FC236}">
                <a16:creationId xmlns:a16="http://schemas.microsoft.com/office/drawing/2014/main" id="{98C61DC8-DFD3-410A-8FD9-1F7F71F8716A}"/>
              </a:ext>
            </a:extLst>
          </p:cNvPr>
          <p:cNvSpPr txBox="1"/>
          <p:nvPr/>
        </p:nvSpPr>
        <p:spPr>
          <a:xfrm>
            <a:off x="4480474" y="198310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28" name="TextBox 27">
            <a:extLst>
              <a:ext uri="{FF2B5EF4-FFF2-40B4-BE49-F238E27FC236}">
                <a16:creationId xmlns:a16="http://schemas.microsoft.com/office/drawing/2014/main" id="{BFFF612C-8BDB-4DD3-AFAD-F14A6C9E4A5A}"/>
              </a:ext>
            </a:extLst>
          </p:cNvPr>
          <p:cNvSpPr txBox="1"/>
          <p:nvPr/>
        </p:nvSpPr>
        <p:spPr>
          <a:xfrm>
            <a:off x="4483789" y="245726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29" name="TextBox 28">
            <a:extLst>
              <a:ext uri="{FF2B5EF4-FFF2-40B4-BE49-F238E27FC236}">
                <a16:creationId xmlns:a16="http://schemas.microsoft.com/office/drawing/2014/main" id="{F93B7C25-6692-4D26-91ED-A38B0B93900E}"/>
              </a:ext>
            </a:extLst>
          </p:cNvPr>
          <p:cNvSpPr txBox="1"/>
          <p:nvPr/>
        </p:nvSpPr>
        <p:spPr>
          <a:xfrm>
            <a:off x="4483789" y="293657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30" name="TextBox 29">
            <a:extLst>
              <a:ext uri="{FF2B5EF4-FFF2-40B4-BE49-F238E27FC236}">
                <a16:creationId xmlns:a16="http://schemas.microsoft.com/office/drawing/2014/main" id="{E3D90AF1-21F8-4777-9450-9A1223CD551E}"/>
              </a:ext>
            </a:extLst>
          </p:cNvPr>
          <p:cNvSpPr txBox="1"/>
          <p:nvPr/>
        </p:nvSpPr>
        <p:spPr>
          <a:xfrm>
            <a:off x="4483789" y="341963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31" name="TextBox 30">
            <a:extLst>
              <a:ext uri="{FF2B5EF4-FFF2-40B4-BE49-F238E27FC236}">
                <a16:creationId xmlns:a16="http://schemas.microsoft.com/office/drawing/2014/main" id="{41D91506-020D-4D29-9015-DF12F29D57FB}"/>
              </a:ext>
            </a:extLst>
          </p:cNvPr>
          <p:cNvSpPr txBox="1"/>
          <p:nvPr/>
        </p:nvSpPr>
        <p:spPr>
          <a:xfrm>
            <a:off x="4485861" y="38846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32" name="TextBox 31">
            <a:extLst>
              <a:ext uri="{FF2B5EF4-FFF2-40B4-BE49-F238E27FC236}">
                <a16:creationId xmlns:a16="http://schemas.microsoft.com/office/drawing/2014/main" id="{BA18ED7E-76D3-4454-BF94-9E8A79FC841F}"/>
              </a:ext>
            </a:extLst>
          </p:cNvPr>
          <p:cNvSpPr txBox="1"/>
          <p:nvPr/>
        </p:nvSpPr>
        <p:spPr>
          <a:xfrm>
            <a:off x="4483378" y="435391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33" name="TextBox 32">
            <a:extLst>
              <a:ext uri="{FF2B5EF4-FFF2-40B4-BE49-F238E27FC236}">
                <a16:creationId xmlns:a16="http://schemas.microsoft.com/office/drawing/2014/main" id="{D0C0B721-9058-4A0A-BBDE-C9D250C45005}"/>
              </a:ext>
            </a:extLst>
          </p:cNvPr>
          <p:cNvSpPr txBox="1"/>
          <p:nvPr/>
        </p:nvSpPr>
        <p:spPr>
          <a:xfrm>
            <a:off x="4480474" y="4814971"/>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2" name="Picture 1">
            <a:extLst>
              <a:ext uri="{FF2B5EF4-FFF2-40B4-BE49-F238E27FC236}">
                <a16:creationId xmlns:a16="http://schemas.microsoft.com/office/drawing/2014/main" id="{8EC30AD8-88A7-46E9-BA34-F52B8A6E73A8}"/>
              </a:ext>
            </a:extLst>
          </p:cNvPr>
          <p:cNvPicPr>
            <a:picLocks noChangeAspect="1"/>
          </p:cNvPicPr>
          <p:nvPr/>
        </p:nvPicPr>
        <p:blipFill>
          <a:blip r:embed="rId3"/>
          <a:stretch>
            <a:fillRect/>
          </a:stretch>
        </p:blipFill>
        <p:spPr>
          <a:xfrm>
            <a:off x="342060" y="961145"/>
            <a:ext cx="4023709" cy="463336"/>
          </a:xfrm>
          <a:prstGeom prst="rect">
            <a:avLst/>
          </a:prstGeom>
          <a:solidFill>
            <a:schemeClr val="bg1"/>
          </a:solidFill>
        </p:spPr>
      </p:pic>
      <p:sp>
        <p:nvSpPr>
          <p:cNvPr id="34" name="Rectangle 33">
            <a:extLst>
              <a:ext uri="{FF2B5EF4-FFF2-40B4-BE49-F238E27FC236}">
                <a16:creationId xmlns:a16="http://schemas.microsoft.com/office/drawing/2014/main" id="{FA6DABFD-F7CE-43F2-A8EE-B07F855750C7}"/>
              </a:ext>
            </a:extLst>
          </p:cNvPr>
          <p:cNvSpPr/>
          <p:nvPr/>
        </p:nvSpPr>
        <p:spPr>
          <a:xfrm>
            <a:off x="397565" y="1459360"/>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B59E119-9A45-4D75-A9E9-5A37D7532EA8}"/>
              </a:ext>
            </a:extLst>
          </p:cNvPr>
          <p:cNvSpPr txBox="1"/>
          <p:nvPr/>
        </p:nvSpPr>
        <p:spPr>
          <a:xfrm>
            <a:off x="405430" y="1494360"/>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pic>
        <p:nvPicPr>
          <p:cNvPr id="3" name="Picture 2">
            <a:extLst>
              <a:ext uri="{FF2B5EF4-FFF2-40B4-BE49-F238E27FC236}">
                <a16:creationId xmlns:a16="http://schemas.microsoft.com/office/drawing/2014/main" id="{DF52B2F6-EB5F-475D-854F-BFFF459558EF}"/>
              </a:ext>
            </a:extLst>
          </p:cNvPr>
          <p:cNvPicPr>
            <a:picLocks noChangeAspect="1"/>
          </p:cNvPicPr>
          <p:nvPr/>
        </p:nvPicPr>
        <p:blipFill>
          <a:blip r:embed="rId3"/>
          <a:stretch>
            <a:fillRect/>
          </a:stretch>
        </p:blipFill>
        <p:spPr>
          <a:xfrm>
            <a:off x="342060" y="1944813"/>
            <a:ext cx="4023709" cy="463336"/>
          </a:xfrm>
          <a:prstGeom prst="rect">
            <a:avLst/>
          </a:prstGeom>
          <a:solidFill>
            <a:schemeClr val="bg1"/>
          </a:solidFill>
        </p:spPr>
      </p:pic>
      <p:pic>
        <p:nvPicPr>
          <p:cNvPr id="36" name="Picture 35">
            <a:extLst>
              <a:ext uri="{FF2B5EF4-FFF2-40B4-BE49-F238E27FC236}">
                <a16:creationId xmlns:a16="http://schemas.microsoft.com/office/drawing/2014/main" id="{A9B9A947-5CF5-4137-8C90-5444415F04C9}"/>
              </a:ext>
            </a:extLst>
          </p:cNvPr>
          <p:cNvPicPr>
            <a:picLocks noChangeAspect="1"/>
          </p:cNvPicPr>
          <p:nvPr/>
        </p:nvPicPr>
        <p:blipFill>
          <a:blip r:embed="rId3"/>
          <a:stretch>
            <a:fillRect/>
          </a:stretch>
        </p:blipFill>
        <p:spPr>
          <a:xfrm>
            <a:off x="342882" y="2459835"/>
            <a:ext cx="4023709" cy="463336"/>
          </a:xfrm>
          <a:prstGeom prst="rect">
            <a:avLst/>
          </a:prstGeom>
          <a:solidFill>
            <a:schemeClr val="bg1"/>
          </a:solidFill>
        </p:spPr>
      </p:pic>
      <p:pic>
        <p:nvPicPr>
          <p:cNvPr id="38" name="Picture 37">
            <a:extLst>
              <a:ext uri="{FF2B5EF4-FFF2-40B4-BE49-F238E27FC236}">
                <a16:creationId xmlns:a16="http://schemas.microsoft.com/office/drawing/2014/main" id="{3162D504-066E-42EF-A1F1-C2F2E5229C0A}"/>
              </a:ext>
            </a:extLst>
          </p:cNvPr>
          <p:cNvPicPr>
            <a:picLocks noChangeAspect="1"/>
          </p:cNvPicPr>
          <p:nvPr/>
        </p:nvPicPr>
        <p:blipFill>
          <a:blip r:embed="rId3"/>
          <a:stretch>
            <a:fillRect/>
          </a:stretch>
        </p:blipFill>
        <p:spPr>
          <a:xfrm>
            <a:off x="342882" y="3443503"/>
            <a:ext cx="4023709" cy="463336"/>
          </a:xfrm>
          <a:prstGeom prst="rect">
            <a:avLst/>
          </a:prstGeom>
          <a:solidFill>
            <a:schemeClr val="bg1"/>
          </a:solidFill>
        </p:spPr>
      </p:pic>
      <p:pic>
        <p:nvPicPr>
          <p:cNvPr id="39" name="Picture 38">
            <a:extLst>
              <a:ext uri="{FF2B5EF4-FFF2-40B4-BE49-F238E27FC236}">
                <a16:creationId xmlns:a16="http://schemas.microsoft.com/office/drawing/2014/main" id="{D85A4732-025E-4B40-80EE-90F20EDD89F1}"/>
              </a:ext>
            </a:extLst>
          </p:cNvPr>
          <p:cNvPicPr>
            <a:picLocks noChangeAspect="1"/>
          </p:cNvPicPr>
          <p:nvPr/>
        </p:nvPicPr>
        <p:blipFill>
          <a:blip r:embed="rId3"/>
          <a:stretch>
            <a:fillRect/>
          </a:stretch>
        </p:blipFill>
        <p:spPr>
          <a:xfrm>
            <a:off x="336256" y="2951161"/>
            <a:ext cx="4023709" cy="463336"/>
          </a:xfrm>
          <a:prstGeom prst="rect">
            <a:avLst/>
          </a:prstGeom>
          <a:solidFill>
            <a:schemeClr val="bg1"/>
          </a:solidFill>
        </p:spPr>
      </p:pic>
      <p:pic>
        <p:nvPicPr>
          <p:cNvPr id="40" name="Picture 39">
            <a:extLst>
              <a:ext uri="{FF2B5EF4-FFF2-40B4-BE49-F238E27FC236}">
                <a16:creationId xmlns:a16="http://schemas.microsoft.com/office/drawing/2014/main" id="{78472E66-D1BE-44FB-A956-1F0F626F2AB0}"/>
              </a:ext>
            </a:extLst>
          </p:cNvPr>
          <p:cNvPicPr>
            <a:picLocks noChangeAspect="1"/>
          </p:cNvPicPr>
          <p:nvPr/>
        </p:nvPicPr>
        <p:blipFill>
          <a:blip r:embed="rId3"/>
          <a:stretch>
            <a:fillRect/>
          </a:stretch>
        </p:blipFill>
        <p:spPr>
          <a:xfrm>
            <a:off x="342882" y="3951636"/>
            <a:ext cx="4023709" cy="463336"/>
          </a:xfrm>
          <a:prstGeom prst="rect">
            <a:avLst/>
          </a:prstGeom>
          <a:solidFill>
            <a:schemeClr val="bg1"/>
          </a:solidFill>
        </p:spPr>
      </p:pic>
      <p:pic>
        <p:nvPicPr>
          <p:cNvPr id="41" name="Picture 40">
            <a:extLst>
              <a:ext uri="{FF2B5EF4-FFF2-40B4-BE49-F238E27FC236}">
                <a16:creationId xmlns:a16="http://schemas.microsoft.com/office/drawing/2014/main" id="{19EE4560-6924-4432-9A75-493F9CC8D850}"/>
              </a:ext>
            </a:extLst>
          </p:cNvPr>
          <p:cNvPicPr>
            <a:picLocks noChangeAspect="1"/>
          </p:cNvPicPr>
          <p:nvPr/>
        </p:nvPicPr>
        <p:blipFill>
          <a:blip r:embed="rId3"/>
          <a:stretch>
            <a:fillRect/>
          </a:stretch>
        </p:blipFill>
        <p:spPr>
          <a:xfrm>
            <a:off x="342882" y="4935304"/>
            <a:ext cx="4023709" cy="463336"/>
          </a:xfrm>
          <a:prstGeom prst="rect">
            <a:avLst/>
          </a:prstGeom>
          <a:solidFill>
            <a:schemeClr val="bg1"/>
          </a:solidFill>
        </p:spPr>
      </p:pic>
      <p:pic>
        <p:nvPicPr>
          <p:cNvPr id="42" name="Picture 41">
            <a:extLst>
              <a:ext uri="{FF2B5EF4-FFF2-40B4-BE49-F238E27FC236}">
                <a16:creationId xmlns:a16="http://schemas.microsoft.com/office/drawing/2014/main" id="{161847AB-5A0B-4243-9D69-84378B405E30}"/>
              </a:ext>
            </a:extLst>
          </p:cNvPr>
          <p:cNvPicPr>
            <a:picLocks noChangeAspect="1"/>
          </p:cNvPicPr>
          <p:nvPr/>
        </p:nvPicPr>
        <p:blipFill>
          <a:blip r:embed="rId3"/>
          <a:stretch>
            <a:fillRect/>
          </a:stretch>
        </p:blipFill>
        <p:spPr>
          <a:xfrm>
            <a:off x="336256" y="4442962"/>
            <a:ext cx="4023709" cy="463336"/>
          </a:xfrm>
          <a:prstGeom prst="rect">
            <a:avLst/>
          </a:prstGeom>
          <a:solidFill>
            <a:schemeClr val="bg1"/>
          </a:solidFill>
        </p:spPr>
      </p:pic>
      <p:pic>
        <p:nvPicPr>
          <p:cNvPr id="44" name="Picture 43" descr="A close up of a logo&#10;&#10;Description automatically generated">
            <a:extLst>
              <a:ext uri="{FF2B5EF4-FFF2-40B4-BE49-F238E27FC236}">
                <a16:creationId xmlns:a16="http://schemas.microsoft.com/office/drawing/2014/main" id="{78D20A75-1765-4F15-BAAA-28A1C929FB8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562433">
            <a:off x="3193773" y="5134920"/>
            <a:ext cx="1818861" cy="909431"/>
          </a:xfrm>
          <a:prstGeom prst="rect">
            <a:avLst/>
          </a:prstGeom>
        </p:spPr>
      </p:pic>
    </p:spTree>
    <p:extLst>
      <p:ext uri="{BB962C8B-B14F-4D97-AF65-F5344CB8AC3E}">
        <p14:creationId xmlns:p14="http://schemas.microsoft.com/office/powerpoint/2010/main" val="34367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ain on a steel track&#10;&#10;Description automatically generated">
            <a:extLst>
              <a:ext uri="{FF2B5EF4-FFF2-40B4-BE49-F238E27FC236}">
                <a16:creationId xmlns:a16="http://schemas.microsoft.com/office/drawing/2014/main" id="{C7D9099B-3D7D-42E9-A603-053F22FAD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83" y="1196042"/>
            <a:ext cx="6970427" cy="4650582"/>
          </a:xfrm>
          <a:prstGeom prst="rect">
            <a:avLst/>
          </a:prstGeom>
        </p:spPr>
      </p:pic>
      <p:sp>
        <p:nvSpPr>
          <p:cNvPr id="6" name="Rectangle 5">
            <a:extLst>
              <a:ext uri="{FF2B5EF4-FFF2-40B4-BE49-F238E27FC236}">
                <a16:creationId xmlns:a16="http://schemas.microsoft.com/office/drawing/2014/main" id="{ABEF135D-8660-401A-A55F-89C44382D29C}"/>
              </a:ext>
            </a:extLst>
          </p:cNvPr>
          <p:cNvSpPr/>
          <p:nvPr/>
        </p:nvSpPr>
        <p:spPr>
          <a:xfrm>
            <a:off x="1086783" y="145427"/>
            <a:ext cx="6970427" cy="1015663"/>
          </a:xfrm>
          <a:prstGeom prst="rect">
            <a:avLst/>
          </a:prstGeom>
        </p:spPr>
        <p:txBody>
          <a:bodyPr wrap="square">
            <a:spAutoFit/>
          </a:bodyPr>
          <a:lstStyle/>
          <a:p>
            <a:r>
              <a:rPr lang="en-GB" sz="1200" dirty="0"/>
              <a:t>An online competition for creative writing is under way, and you have decided to enter. </a:t>
            </a:r>
          </a:p>
          <a:p>
            <a:r>
              <a:rPr lang="en-GB" sz="1200" dirty="0"/>
              <a:t>      </a:t>
            </a:r>
            <a:r>
              <a:rPr lang="en-GB" sz="1200" b="1" dirty="0"/>
              <a:t> Either       </a:t>
            </a:r>
          </a:p>
          <a:p>
            <a:endParaRPr lang="en-GB" sz="1200" dirty="0"/>
          </a:p>
          <a:p>
            <a:r>
              <a:rPr lang="en-GB" sz="1200" dirty="0"/>
              <a:t>Write a story about a journey, as suggested by this picture: </a:t>
            </a:r>
          </a:p>
          <a:p>
            <a:endParaRPr lang="en-GB" sz="1200" dirty="0"/>
          </a:p>
        </p:txBody>
      </p:sp>
      <p:sp>
        <p:nvSpPr>
          <p:cNvPr id="7" name="Rectangle 6">
            <a:extLst>
              <a:ext uri="{FF2B5EF4-FFF2-40B4-BE49-F238E27FC236}">
                <a16:creationId xmlns:a16="http://schemas.microsoft.com/office/drawing/2014/main" id="{3E55CEB4-4169-46FB-AC17-2D9C4A3FC8EE}"/>
              </a:ext>
            </a:extLst>
          </p:cNvPr>
          <p:cNvSpPr/>
          <p:nvPr/>
        </p:nvSpPr>
        <p:spPr>
          <a:xfrm>
            <a:off x="1086782" y="5881576"/>
            <a:ext cx="6970427" cy="830997"/>
          </a:xfrm>
          <a:prstGeom prst="rect">
            <a:avLst/>
          </a:prstGeom>
        </p:spPr>
        <p:txBody>
          <a:bodyPr wrap="square">
            <a:spAutoFit/>
          </a:bodyPr>
          <a:lstStyle/>
          <a:p>
            <a:endParaRPr lang="en-GB" sz="1200" dirty="0"/>
          </a:p>
          <a:p>
            <a:r>
              <a:rPr lang="en-GB" sz="1200" b="1" dirty="0"/>
              <a:t>or</a:t>
            </a:r>
            <a:r>
              <a:rPr lang="en-GB" sz="1200" dirty="0"/>
              <a:t>        Write a story with the title ‘New Beginning’.   </a:t>
            </a:r>
          </a:p>
          <a:p>
            <a:endParaRPr lang="en-GB" sz="1200" dirty="0"/>
          </a:p>
          <a:p>
            <a:r>
              <a:rPr lang="en-GB" sz="1200" dirty="0"/>
              <a:t> (24 marks for content and organisation 16 marks for technical accuracy)     [40 marks]</a:t>
            </a:r>
          </a:p>
        </p:txBody>
      </p:sp>
    </p:spTree>
    <p:extLst>
      <p:ext uri="{BB962C8B-B14F-4D97-AF65-F5344CB8AC3E}">
        <p14:creationId xmlns:p14="http://schemas.microsoft.com/office/powerpoint/2010/main" val="23204059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833</Words>
  <Application>Microsoft Office PowerPoint</Application>
  <PresentationFormat>On-screen Show (4:3)</PresentationFormat>
  <Paragraphs>92</Paragraphs>
  <Slides>6</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vt:i4>
      </vt:variant>
    </vt:vector>
  </HeadingPairs>
  <TitlesOfParts>
    <vt:vector size="12" baseType="lpstr">
      <vt:lpstr>Arial</vt:lpstr>
      <vt:lpstr>Calibri</vt:lpstr>
      <vt:lpstr>Calibri Light</vt:lpstr>
      <vt:lpstr>Office Theme</vt:lpstr>
      <vt:lpstr>1_Office Theme</vt:lpstr>
      <vt:lpstr>2_Office Theme</vt:lpstr>
      <vt:lpstr>TASK – use an example of a creative piece and mark it yourself. </vt:lpstr>
      <vt:lpstr>Look at the example answer to the question provided to you</vt:lpstr>
      <vt:lpstr>PowerPoint Presentation</vt:lpstr>
      <vt:lpstr>Complete a self-reflection sheet and make changes or additions to your own answer in red pen.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Lisa Willetts</cp:lastModifiedBy>
  <cp:revision>56</cp:revision>
  <dcterms:created xsi:type="dcterms:W3CDTF">2019-03-24T18:17:41Z</dcterms:created>
  <dcterms:modified xsi:type="dcterms:W3CDTF">2020-03-12T10:24:07Z</dcterms:modified>
</cp:coreProperties>
</file>