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Lst>
  <p:sldSz cx="9906000" cy="6858000" type="A4"/>
  <p:notesSz cx="9926638" cy="143525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99FF99"/>
    <a:srgbClr val="00DE64"/>
    <a:srgbClr val="CCFF99"/>
    <a:srgbClr val="CCFFCC"/>
    <a:srgbClr val="66FF99"/>
    <a:srgbClr val="99FF66"/>
    <a:srgbClr val="66FF66"/>
    <a:srgbClr val="1A6196"/>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2" autoAdjust="0"/>
    <p:restoredTop sz="94660"/>
  </p:normalViewPr>
  <p:slideViewPr>
    <p:cSldViewPr snapToGrid="0">
      <p:cViewPr>
        <p:scale>
          <a:sx n="75" d="100"/>
          <a:sy n="75" d="100"/>
        </p:scale>
        <p:origin x="120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487A0D-26EE-4877-9564-2F031781F867}"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3805694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87A0D-26EE-4877-9564-2F031781F867}"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160081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87A0D-26EE-4877-9564-2F031781F867}"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404884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87A0D-26EE-4877-9564-2F031781F867}"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377707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487A0D-26EE-4877-9564-2F031781F867}"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3296663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487A0D-26EE-4877-9564-2F031781F867}"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2016094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487A0D-26EE-4877-9564-2F031781F867}" type="datetimeFigureOut">
              <a:rPr lang="en-GB" smtClean="0"/>
              <a:t>17/03/2020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1635585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487A0D-26EE-4877-9564-2F031781F867}" type="datetimeFigureOut">
              <a:rPr lang="en-GB" smtClean="0"/>
              <a:t>17/03/2020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1464506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87A0D-26EE-4877-9564-2F031781F867}" type="datetimeFigureOut">
              <a:rPr lang="en-GB" smtClean="0"/>
              <a:t>17/03/2020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165960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487A0D-26EE-4877-9564-2F031781F867}"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3019917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487A0D-26EE-4877-9564-2F031781F867}"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4057140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87A0D-26EE-4877-9564-2F031781F867}" type="datetimeFigureOut">
              <a:rPr lang="en-GB" smtClean="0"/>
              <a:t>17/03/2020</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9D06A-301C-477C-8967-A0EF085AA903}" type="slidenum">
              <a:rPr lang="en-GB" smtClean="0"/>
              <a:t>‹#›</a:t>
            </a:fld>
            <a:endParaRPr lang="en-GB"/>
          </a:p>
        </p:txBody>
      </p:sp>
    </p:spTree>
    <p:extLst>
      <p:ext uri="{BB962C8B-B14F-4D97-AF65-F5344CB8AC3E}">
        <p14:creationId xmlns:p14="http://schemas.microsoft.com/office/powerpoint/2010/main" val="20242821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g"/><Relationship Id="rId10" Type="http://schemas.openxmlformats.org/officeDocument/2006/relationships/image" Target="../media/image9.png"/><Relationship Id="rId19" Type="http://schemas.openxmlformats.org/officeDocument/2006/relationships/image" Target="../media/image17.jpeg"/><Relationship Id="rId4" Type="http://schemas.openxmlformats.org/officeDocument/2006/relationships/image" Target="../media/image3.gif"/><Relationship Id="rId9" Type="http://schemas.openxmlformats.org/officeDocument/2006/relationships/image" Target="../media/image8.jpe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9.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8.png"/><Relationship Id="rId17" Type="http://schemas.openxmlformats.org/officeDocument/2006/relationships/image" Target="../media/image33.jpeg"/><Relationship Id="rId2" Type="http://schemas.openxmlformats.org/officeDocument/2006/relationships/image" Target="../media/image19.png"/><Relationship Id="rId16"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7.jpeg"/><Relationship Id="rId5" Type="http://schemas.openxmlformats.org/officeDocument/2006/relationships/image" Target="../media/image22.jpeg"/><Relationship Id="rId15" Type="http://schemas.openxmlformats.org/officeDocument/2006/relationships/image" Target="../media/image31.tiff"/><Relationship Id="rId10" Type="http://schemas.openxmlformats.org/officeDocument/2006/relationships/image" Target="../media/image26.tiff"/><Relationship Id="rId4" Type="http://schemas.openxmlformats.org/officeDocument/2006/relationships/image" Target="../media/image21.gif"/><Relationship Id="rId9" Type="http://schemas.openxmlformats.org/officeDocument/2006/relationships/image" Target="../media/image25.tiff"/><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p:cNvGraphicFramePr>
            <a:graphicFrameLocks noGrp="1"/>
          </p:cNvGraphicFramePr>
          <p:nvPr>
            <p:extLst>
              <p:ext uri="{D42A27DB-BD31-4B8C-83A1-F6EECF244321}">
                <p14:modId xmlns:p14="http://schemas.microsoft.com/office/powerpoint/2010/main" val="3014528242"/>
              </p:ext>
            </p:extLst>
          </p:nvPr>
        </p:nvGraphicFramePr>
        <p:xfrm>
          <a:off x="18482" y="18548"/>
          <a:ext cx="2988415" cy="2264688"/>
        </p:xfrm>
        <a:graphic>
          <a:graphicData uri="http://schemas.openxmlformats.org/drawingml/2006/table">
            <a:tbl>
              <a:tblPr firstRow="1" bandRow="1">
                <a:tableStyleId>{5C22544A-7EE6-4342-B048-85BDC9FD1C3A}</a:tableStyleId>
              </a:tblPr>
              <a:tblGrid>
                <a:gridCol w="864740">
                  <a:extLst>
                    <a:ext uri="{9D8B030D-6E8A-4147-A177-3AD203B41FA5}">
                      <a16:colId xmlns:a16="http://schemas.microsoft.com/office/drawing/2014/main" val="225023838"/>
                    </a:ext>
                  </a:extLst>
                </a:gridCol>
                <a:gridCol w="2123675">
                  <a:extLst>
                    <a:ext uri="{9D8B030D-6E8A-4147-A177-3AD203B41FA5}">
                      <a16:colId xmlns:a16="http://schemas.microsoft.com/office/drawing/2014/main" val="3203318287"/>
                    </a:ext>
                  </a:extLst>
                </a:gridCol>
              </a:tblGrid>
              <a:tr h="205700">
                <a:tc gridSpan="2">
                  <a:txBody>
                    <a:bodyPr/>
                    <a:lstStyle/>
                    <a:p>
                      <a:pPr algn="ctr"/>
                      <a:r>
                        <a:rPr lang="en-GB" sz="800" dirty="0"/>
                        <a:t>Measuring Development</a:t>
                      </a:r>
                      <a:endParaRPr lang="en-GB" sz="800" dirty="0">
                        <a:solidFill>
                          <a:schemeClr val="bg1"/>
                        </a:solidFill>
                      </a:endParaRPr>
                    </a:p>
                  </a:txBody>
                  <a:tcPr/>
                </a:tc>
                <a:tc hMerge="1">
                  <a:txBody>
                    <a:bodyPr/>
                    <a:lstStyle/>
                    <a:p>
                      <a:endParaRPr lang="en-GB"/>
                    </a:p>
                  </a:txBody>
                  <a:tcPr/>
                </a:tc>
                <a:extLst>
                  <a:ext uri="{0D108BD9-81ED-4DB2-BD59-A6C34878D82A}">
                    <a16:rowId xmlns:a16="http://schemas.microsoft.com/office/drawing/2014/main" val="786780912"/>
                  </a:ext>
                </a:extLst>
              </a:tr>
              <a:tr h="499558">
                <a:tc gridSpan="2">
                  <a:txBody>
                    <a:bodyPr/>
                    <a:lstStyle/>
                    <a:p>
                      <a:r>
                        <a:rPr lang="en-GB" sz="700" kern="1200" dirty="0">
                          <a:effectLst/>
                        </a:rPr>
                        <a:t>Development measures how economically, socially, culturally or technologically advanced a country is. It suggests: advancement, evolution, expansion, growth, improvement, increase, maturity, progress, changes for the better.</a:t>
                      </a:r>
                    </a:p>
                  </a:txBody>
                  <a:tcPr/>
                </a:tc>
                <a:tc hMerge="1">
                  <a:txBody>
                    <a:bodyPr/>
                    <a:lstStyle/>
                    <a:p>
                      <a:endParaRPr lang="en-GB"/>
                    </a:p>
                  </a:txBody>
                  <a:tcPr/>
                </a:tc>
                <a:extLst>
                  <a:ext uri="{0D108BD9-81ED-4DB2-BD59-A6C34878D82A}">
                    <a16:rowId xmlns:a16="http://schemas.microsoft.com/office/drawing/2014/main" val="1545599503"/>
                  </a:ext>
                </a:extLst>
              </a:tr>
              <a:tr h="205700">
                <a:tc gridSpan="2">
                  <a:txBody>
                    <a:bodyPr/>
                    <a:lstStyle/>
                    <a:p>
                      <a:r>
                        <a:rPr lang="en-GB" sz="800" kern="1200" dirty="0">
                          <a:effectLst/>
                        </a:rPr>
                        <a:t>Development Indicators</a:t>
                      </a:r>
                      <a:endParaRPr lang="en-GB" sz="800" kern="1200" dirty="0">
                        <a:solidFill>
                          <a:schemeClr val="bg1"/>
                        </a:solidFill>
                        <a:effectLst/>
                      </a:endParaRPr>
                    </a:p>
                  </a:txBody>
                  <a:tcPr/>
                </a:tc>
                <a:tc hMerge="1">
                  <a:txBody>
                    <a:bodyPr/>
                    <a:lstStyle/>
                    <a:p>
                      <a:endParaRPr lang="en-GB"/>
                    </a:p>
                  </a:txBody>
                  <a:tcPr/>
                </a:tc>
                <a:extLst>
                  <a:ext uri="{0D108BD9-81ED-4DB2-BD59-A6C34878D82A}">
                    <a16:rowId xmlns:a16="http://schemas.microsoft.com/office/drawing/2014/main" val="10002"/>
                  </a:ext>
                </a:extLst>
              </a:tr>
              <a:tr h="293858">
                <a:tc>
                  <a:txBody>
                    <a:bodyPr/>
                    <a:lstStyle/>
                    <a:p>
                      <a:r>
                        <a:rPr lang="en-GB" sz="700" dirty="0"/>
                        <a:t>GNI</a:t>
                      </a:r>
                      <a:endParaRPr lang="en-GB" sz="700" b="1" dirty="0"/>
                    </a:p>
                  </a:txBody>
                  <a:tcPr/>
                </a:tc>
                <a:tc>
                  <a:txBody>
                    <a:bodyPr/>
                    <a:lstStyle/>
                    <a:p>
                      <a:r>
                        <a:rPr lang="en-GB" sz="700" dirty="0"/>
                        <a:t>Gross National Income (Money earned by residents of a country including</a:t>
                      </a:r>
                      <a:r>
                        <a:rPr lang="en-GB" sz="700" baseline="0" dirty="0"/>
                        <a:t> money earned abroad).</a:t>
                      </a:r>
                      <a:endParaRPr lang="en-GB" sz="700" dirty="0"/>
                    </a:p>
                  </a:txBody>
                  <a:tcPr/>
                </a:tc>
                <a:extLst>
                  <a:ext uri="{0D108BD9-81ED-4DB2-BD59-A6C34878D82A}">
                    <a16:rowId xmlns:a16="http://schemas.microsoft.com/office/drawing/2014/main" val="4105750743"/>
                  </a:ext>
                </a:extLst>
              </a:tr>
              <a:tr h="293858">
                <a:tc>
                  <a:txBody>
                    <a:bodyPr/>
                    <a:lstStyle/>
                    <a:p>
                      <a:r>
                        <a:rPr lang="en-GB" sz="700" dirty="0"/>
                        <a:t>HDI</a:t>
                      </a:r>
                      <a:endParaRPr lang="en-GB" sz="700" b="1" dirty="0"/>
                    </a:p>
                  </a:txBody>
                  <a:tcPr/>
                </a:tc>
                <a:tc>
                  <a:txBody>
                    <a:bodyPr/>
                    <a:lstStyle/>
                    <a:p>
                      <a:r>
                        <a:rPr lang="en-GB" sz="700" dirty="0"/>
                        <a:t>Human Development Index. Calculated using </a:t>
                      </a:r>
                      <a:r>
                        <a:rPr lang="en-GB" sz="700" kern="1200" dirty="0">
                          <a:effectLst/>
                        </a:rPr>
                        <a:t>life expectancy, education, and per capita income.</a:t>
                      </a:r>
                      <a:endParaRPr lang="en-GB" sz="700" dirty="0"/>
                    </a:p>
                  </a:txBody>
                  <a:tcPr/>
                </a:tc>
                <a:extLst>
                  <a:ext uri="{0D108BD9-81ED-4DB2-BD59-A6C34878D82A}">
                    <a16:rowId xmlns:a16="http://schemas.microsoft.com/office/drawing/2014/main" val="1383234103"/>
                  </a:ext>
                </a:extLst>
              </a:tr>
              <a:tr h="215345">
                <a:tc>
                  <a:txBody>
                    <a:bodyPr/>
                    <a:lstStyle/>
                    <a:p>
                      <a:r>
                        <a:rPr lang="en-GB" sz="700" dirty="0"/>
                        <a:t>Infant mortality</a:t>
                      </a:r>
                      <a:endParaRPr lang="en-GB" sz="700" b="1" dirty="0"/>
                    </a:p>
                  </a:txBody>
                  <a:tcPr/>
                </a:tc>
                <a:tc>
                  <a:txBody>
                    <a:bodyPr/>
                    <a:lstStyle/>
                    <a:p>
                      <a:r>
                        <a:rPr lang="en-GB" sz="700" dirty="0"/>
                        <a:t>How</a:t>
                      </a:r>
                      <a:r>
                        <a:rPr lang="en-GB" sz="700" baseline="0" dirty="0"/>
                        <a:t> many children per 1000 die before they are 1.</a:t>
                      </a:r>
                      <a:endParaRPr lang="en-GB" sz="700" dirty="0"/>
                    </a:p>
                  </a:txBody>
                  <a:tcPr/>
                </a:tc>
                <a:extLst>
                  <a:ext uri="{0D108BD9-81ED-4DB2-BD59-A6C34878D82A}">
                    <a16:rowId xmlns:a16="http://schemas.microsoft.com/office/drawing/2014/main" val="4074566616"/>
                  </a:ext>
                </a:extLst>
              </a:tr>
              <a:tr h="207462">
                <a:tc>
                  <a:txBody>
                    <a:bodyPr/>
                    <a:lstStyle/>
                    <a:p>
                      <a:r>
                        <a:rPr lang="en-GB" sz="700" dirty="0"/>
                        <a:t>Literacy rate</a:t>
                      </a:r>
                      <a:endParaRPr lang="en-GB" sz="700" b="1" dirty="0"/>
                    </a:p>
                  </a:txBody>
                  <a:tcPr/>
                </a:tc>
                <a:tc>
                  <a:txBody>
                    <a:bodyPr/>
                    <a:lstStyle/>
                    <a:p>
                      <a:r>
                        <a:rPr lang="en-GB" sz="700" dirty="0"/>
                        <a:t>The % of adults that read and write acceptably.</a:t>
                      </a:r>
                    </a:p>
                  </a:txBody>
                  <a:tcPr/>
                </a:tc>
                <a:extLst>
                  <a:ext uri="{0D108BD9-81ED-4DB2-BD59-A6C34878D82A}">
                    <a16:rowId xmlns:a16="http://schemas.microsoft.com/office/drawing/2014/main" val="1867289413"/>
                  </a:ext>
                </a:extLst>
              </a:tr>
              <a:tr h="287401">
                <a:tc gridSpan="2">
                  <a:txBody>
                    <a:bodyPr/>
                    <a:lstStyle/>
                    <a:p>
                      <a:r>
                        <a:rPr lang="en-GB" sz="700" dirty="0"/>
                        <a:t>You must know</a:t>
                      </a:r>
                      <a:r>
                        <a:rPr lang="en-GB" sz="700" baseline="0" dirty="0"/>
                        <a:t> advantages and disadvantages of each of these measures.</a:t>
                      </a:r>
                      <a:endParaRPr lang="en-GB" sz="700" b="1" dirty="0"/>
                    </a:p>
                  </a:txBody>
                  <a:tcPr/>
                </a:tc>
                <a:tc hMerge="1">
                  <a:txBody>
                    <a:bodyPr/>
                    <a:lstStyle/>
                    <a:p>
                      <a:endParaRPr lang="en-GB" sz="800" dirty="0"/>
                    </a:p>
                  </a:txBody>
                  <a:tcPr/>
                </a:tc>
                <a:extLst>
                  <a:ext uri="{0D108BD9-81ED-4DB2-BD59-A6C34878D82A}">
                    <a16:rowId xmlns:a16="http://schemas.microsoft.com/office/drawing/2014/main" val="10007"/>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408919327"/>
              </p:ext>
            </p:extLst>
          </p:nvPr>
        </p:nvGraphicFramePr>
        <p:xfrm>
          <a:off x="6582337" y="3913"/>
          <a:ext cx="3276000" cy="2185763"/>
        </p:xfrm>
        <a:graphic>
          <a:graphicData uri="http://schemas.openxmlformats.org/drawingml/2006/table">
            <a:tbl>
              <a:tblPr firstRow="1" bandRow="1">
                <a:tableStyleId>{5C22544A-7EE6-4342-B048-85BDC9FD1C3A}</a:tableStyleId>
              </a:tblPr>
              <a:tblGrid>
                <a:gridCol w="1092000">
                  <a:extLst>
                    <a:ext uri="{9D8B030D-6E8A-4147-A177-3AD203B41FA5}">
                      <a16:colId xmlns:a16="http://schemas.microsoft.com/office/drawing/2014/main" val="3203318287"/>
                    </a:ext>
                  </a:extLst>
                </a:gridCol>
                <a:gridCol w="1092000">
                  <a:extLst>
                    <a:ext uri="{9D8B030D-6E8A-4147-A177-3AD203B41FA5}">
                      <a16:colId xmlns:a16="http://schemas.microsoft.com/office/drawing/2014/main" val="20001"/>
                    </a:ext>
                  </a:extLst>
                </a:gridCol>
                <a:gridCol w="1092000">
                  <a:extLst>
                    <a:ext uri="{9D8B030D-6E8A-4147-A177-3AD203B41FA5}">
                      <a16:colId xmlns:a16="http://schemas.microsoft.com/office/drawing/2014/main" val="20002"/>
                    </a:ext>
                  </a:extLst>
                </a:gridCol>
              </a:tblGrid>
              <a:tr h="218222">
                <a:tc gridSpan="3">
                  <a:txBody>
                    <a:bodyPr/>
                    <a:lstStyle/>
                    <a:p>
                      <a:pPr algn="ctr"/>
                      <a:r>
                        <a:rPr lang="en-GB" sz="800" dirty="0"/>
                        <a:t>UK</a:t>
                      </a:r>
                      <a:r>
                        <a:rPr lang="en-GB" sz="800" baseline="0" dirty="0"/>
                        <a:t> Links</a:t>
                      </a:r>
                      <a:endParaRPr lang="en-GB" sz="80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86780912"/>
                  </a:ext>
                </a:extLst>
              </a:tr>
              <a:tr h="253020">
                <a:tc>
                  <a:txBody>
                    <a:bodyPr/>
                    <a:lstStyle/>
                    <a:p>
                      <a:r>
                        <a:rPr lang="en-GB" sz="800" dirty="0"/>
                        <a:t>Ports</a:t>
                      </a:r>
                    </a:p>
                  </a:txBody>
                  <a:tcPr/>
                </a:tc>
                <a:tc>
                  <a:txBody>
                    <a:bodyPr/>
                    <a:lstStyle/>
                    <a:p>
                      <a:r>
                        <a:rPr lang="en-GB" sz="800" dirty="0"/>
                        <a:t>Air</a:t>
                      </a:r>
                    </a:p>
                  </a:txBody>
                  <a:tcPr/>
                </a:tc>
                <a:tc>
                  <a:txBody>
                    <a:bodyPr/>
                    <a:lstStyle/>
                    <a:p>
                      <a:r>
                        <a:rPr lang="en-GB" sz="800" dirty="0"/>
                        <a:t>Roads</a:t>
                      </a:r>
                    </a:p>
                  </a:txBody>
                  <a:tcPr/>
                </a:tc>
                <a:extLst>
                  <a:ext uri="{0D108BD9-81ED-4DB2-BD59-A6C34878D82A}">
                    <a16:rowId xmlns:a16="http://schemas.microsoft.com/office/drawing/2014/main" val="4105750743"/>
                  </a:ext>
                </a:extLst>
              </a:tr>
              <a:tr h="1340509">
                <a:tc>
                  <a:txBody>
                    <a:bodyPr/>
                    <a:lstStyle/>
                    <a:p>
                      <a:pPr marL="36000" indent="-36000">
                        <a:buFont typeface="Arial" panose="020B0604020202020204" pitchFamily="34" charset="0"/>
                        <a:buChar char="•"/>
                      </a:pPr>
                      <a:r>
                        <a:rPr lang="en-GB" sz="700" baseline="0" dirty="0"/>
                        <a:t>The UK’s port industry is the biggest in Europe due to our large coastline.</a:t>
                      </a:r>
                    </a:p>
                    <a:p>
                      <a:pPr marL="36000" indent="-36000">
                        <a:buFont typeface="Arial" panose="020B0604020202020204" pitchFamily="34" charset="0"/>
                        <a:buChar char="•"/>
                      </a:pPr>
                      <a:r>
                        <a:rPr lang="en-GB" sz="700" baseline="0" dirty="0"/>
                        <a:t>There are 120 ports in the UK. Dover is the largest and </a:t>
                      </a:r>
                      <a:r>
                        <a:rPr lang="en-GB" sz="700" baseline="0" dirty="0" err="1"/>
                        <a:t>Teesport</a:t>
                      </a:r>
                      <a:r>
                        <a:rPr lang="en-GB" sz="700" baseline="0" dirty="0"/>
                        <a:t> is the 3</a:t>
                      </a:r>
                      <a:r>
                        <a:rPr lang="en-GB" sz="700" baseline="30000" dirty="0"/>
                        <a:t>rd</a:t>
                      </a:r>
                      <a:r>
                        <a:rPr lang="en-GB" sz="700" baseline="0" dirty="0"/>
                        <a:t> biggest.</a:t>
                      </a:r>
                    </a:p>
                    <a:p>
                      <a:pPr marL="36000" indent="-36000">
                        <a:buFont typeface="Arial" panose="020B0604020202020204" pitchFamily="34" charset="0"/>
                        <a:buChar char="•"/>
                      </a:pPr>
                      <a:r>
                        <a:rPr lang="en-GB" sz="700" baseline="0" dirty="0"/>
                        <a:t>12 million people and 700,000 freight lorries travel from Dover a year.</a:t>
                      </a:r>
                    </a:p>
                  </a:txBody>
                  <a:tcPr/>
                </a:tc>
                <a:tc>
                  <a:txBody>
                    <a:bodyPr/>
                    <a:lstStyle/>
                    <a:p>
                      <a:pPr marL="36000" indent="-36000">
                        <a:buFont typeface="Arial" panose="020B0604020202020204" pitchFamily="34" charset="0"/>
                        <a:buChar char="•"/>
                      </a:pPr>
                      <a:r>
                        <a:rPr lang="en-GB" sz="700" dirty="0"/>
                        <a:t>Heathrow is the UK’s busiest airport with 1 plane</a:t>
                      </a:r>
                      <a:r>
                        <a:rPr lang="en-GB" sz="700" baseline="0" dirty="0"/>
                        <a:t> taking off every 45 seconds.</a:t>
                      </a:r>
                    </a:p>
                    <a:p>
                      <a:pPr marL="36000" indent="-36000">
                        <a:buFont typeface="Arial" panose="020B0604020202020204" pitchFamily="34" charset="0"/>
                        <a:buChar char="•"/>
                      </a:pPr>
                      <a:r>
                        <a:rPr lang="en-GB" sz="700" baseline="0" dirty="0"/>
                        <a:t>300,000 people are employed in UK aviation.</a:t>
                      </a:r>
                    </a:p>
                    <a:p>
                      <a:pPr marL="36000" indent="-36000">
                        <a:buFont typeface="Arial" panose="020B0604020202020204" pitchFamily="34" charset="0"/>
                        <a:buChar char="•"/>
                      </a:pPr>
                      <a:r>
                        <a:rPr lang="en-GB" sz="700" baseline="0" dirty="0"/>
                        <a:t>As well as large international airports small centres e.g. Cambridge airfield allow internal flights.</a:t>
                      </a:r>
                      <a:endParaRPr lang="en-GB" sz="700" dirty="0"/>
                    </a:p>
                  </a:txBody>
                  <a:tcPr/>
                </a:tc>
                <a:tc>
                  <a:txBody>
                    <a:bodyPr/>
                    <a:lstStyle/>
                    <a:p>
                      <a:pPr marL="36000" indent="-36000">
                        <a:buFont typeface="Arial" panose="020B0604020202020204" pitchFamily="34" charset="0"/>
                        <a:buChar char="•"/>
                      </a:pPr>
                      <a:r>
                        <a:rPr lang="en-GB" sz="700" dirty="0"/>
                        <a:t>The first motorway the UK was opened</a:t>
                      </a:r>
                      <a:r>
                        <a:rPr lang="en-GB" sz="700" baseline="0" dirty="0"/>
                        <a:t> in 1958.</a:t>
                      </a:r>
                    </a:p>
                    <a:p>
                      <a:pPr marL="36000" indent="-36000">
                        <a:buFont typeface="Arial" panose="020B0604020202020204" pitchFamily="34" charset="0"/>
                        <a:buChar char="•"/>
                      </a:pPr>
                      <a:r>
                        <a:rPr lang="en-GB" sz="700" baseline="0" dirty="0"/>
                        <a:t>By 2008 there were 2,200 miles of motorways allowing rapid movement around the country.</a:t>
                      </a:r>
                    </a:p>
                    <a:p>
                      <a:pPr marL="36000" indent="-36000">
                        <a:buFont typeface="Arial" panose="020B0604020202020204" pitchFamily="34" charset="0"/>
                        <a:buChar char="•"/>
                      </a:pPr>
                      <a:r>
                        <a:rPr lang="en-GB" sz="700" baseline="0" dirty="0"/>
                        <a:t>The A1 is the longest road in the UK and connects London and the north-east.</a:t>
                      </a:r>
                    </a:p>
                    <a:p>
                      <a:pPr marL="0" indent="0">
                        <a:buFont typeface="Arial" panose="020B0604020202020204" pitchFamily="34" charset="0"/>
                        <a:buNone/>
                      </a:pPr>
                      <a:endParaRPr lang="en-GB" sz="700" dirty="0"/>
                    </a:p>
                  </a:txBody>
                  <a:tcPr/>
                </a:tc>
                <a:extLst>
                  <a:ext uri="{0D108BD9-81ED-4DB2-BD59-A6C34878D82A}">
                    <a16:rowId xmlns:a16="http://schemas.microsoft.com/office/drawing/2014/main" val="10002"/>
                  </a:ext>
                </a:extLst>
              </a:tr>
              <a:tr h="342921">
                <a:tc gridSpan="3">
                  <a:txBody>
                    <a:bodyPr/>
                    <a:lstStyle/>
                    <a:p>
                      <a:pPr marL="36000" indent="-36000">
                        <a:buFont typeface="Arial" panose="020B0604020202020204" pitchFamily="34" charset="0"/>
                        <a:buChar char="•"/>
                      </a:pPr>
                      <a:endParaRPr lang="en-GB" sz="800" baseline="0" dirty="0"/>
                    </a:p>
                    <a:p>
                      <a:pPr marL="36000" indent="-36000">
                        <a:buFont typeface="Arial" panose="020B0604020202020204" pitchFamily="34" charset="0"/>
                        <a:buChar char="•"/>
                      </a:pPr>
                      <a:endParaRPr lang="en-GB" sz="800" baseline="0" dirty="0"/>
                    </a:p>
                  </a:txBody>
                  <a:tcPr/>
                </a:tc>
                <a:tc hMerge="1">
                  <a:txBody>
                    <a:bodyPr/>
                    <a:lstStyle/>
                    <a:p>
                      <a:pPr marL="36000" indent="-36000">
                        <a:buFont typeface="Arial" panose="020B0604020202020204" pitchFamily="34" charset="0"/>
                        <a:buChar char="•"/>
                      </a:pPr>
                      <a:endParaRPr lang="en-GB" sz="800" dirty="0"/>
                    </a:p>
                  </a:txBody>
                  <a:tcPr/>
                </a:tc>
                <a:tc hMerge="1">
                  <a:txBody>
                    <a:bodyPr/>
                    <a:lstStyle/>
                    <a:p>
                      <a:pPr marL="36000" indent="-36000">
                        <a:buFont typeface="Arial" panose="020B0604020202020204" pitchFamily="34" charset="0"/>
                        <a:buChar char="•"/>
                      </a:pPr>
                      <a:endParaRPr lang="en-GB" sz="800" dirty="0"/>
                    </a:p>
                  </a:txBody>
                  <a:tcPr/>
                </a:tc>
                <a:extLst>
                  <a:ext uri="{0D108BD9-81ED-4DB2-BD59-A6C34878D82A}">
                    <a16:rowId xmlns:a16="http://schemas.microsoft.com/office/drawing/2014/main" val="10003"/>
                  </a:ext>
                </a:extLst>
              </a:tr>
            </a:tbl>
          </a:graphicData>
        </a:graphic>
      </p:graphicFrame>
      <p:graphicFrame>
        <p:nvGraphicFramePr>
          <p:cNvPr id="30" name="Table 29">
            <a:extLst>
              <a:ext uri="{FF2B5EF4-FFF2-40B4-BE49-F238E27FC236}">
                <a16:creationId xmlns:a16="http://schemas.microsoft.com/office/drawing/2014/main" id="{3343E0CD-1D35-4F0C-BF14-29AFBD6460CC}"/>
              </a:ext>
            </a:extLst>
          </p:cNvPr>
          <p:cNvGraphicFramePr>
            <a:graphicFrameLocks noGrp="1"/>
          </p:cNvGraphicFramePr>
          <p:nvPr>
            <p:extLst>
              <p:ext uri="{D42A27DB-BD31-4B8C-83A1-F6EECF244321}">
                <p14:modId xmlns:p14="http://schemas.microsoft.com/office/powerpoint/2010/main" val="3397625671"/>
              </p:ext>
            </p:extLst>
          </p:nvPr>
        </p:nvGraphicFramePr>
        <p:xfrm>
          <a:off x="6582337" y="2172258"/>
          <a:ext cx="3276000" cy="4638566"/>
        </p:xfrm>
        <a:graphic>
          <a:graphicData uri="http://schemas.openxmlformats.org/drawingml/2006/table">
            <a:tbl>
              <a:tblPr firstRow="1" bandRow="1">
                <a:tableStyleId>{5C22544A-7EE6-4342-B048-85BDC9FD1C3A}</a:tableStyleId>
              </a:tblPr>
              <a:tblGrid>
                <a:gridCol w="749557">
                  <a:extLst>
                    <a:ext uri="{9D8B030D-6E8A-4147-A177-3AD203B41FA5}">
                      <a16:colId xmlns:a16="http://schemas.microsoft.com/office/drawing/2014/main" val="3895076131"/>
                    </a:ext>
                  </a:extLst>
                </a:gridCol>
                <a:gridCol w="2526443">
                  <a:extLst>
                    <a:ext uri="{9D8B030D-6E8A-4147-A177-3AD203B41FA5}">
                      <a16:colId xmlns:a16="http://schemas.microsoft.com/office/drawing/2014/main" val="280136274"/>
                    </a:ext>
                  </a:extLst>
                </a:gridCol>
              </a:tblGrid>
              <a:tr h="201752">
                <a:tc gridSpan="2">
                  <a:txBody>
                    <a:bodyPr/>
                    <a:lstStyle/>
                    <a:p>
                      <a:pPr algn="ctr"/>
                      <a:r>
                        <a:rPr lang="en-GB" sz="800" dirty="0"/>
                        <a:t>UK</a:t>
                      </a:r>
                      <a:r>
                        <a:rPr lang="en-GB" sz="800" baseline="0" dirty="0"/>
                        <a:t> Global Links</a:t>
                      </a:r>
                      <a:endParaRPr lang="en-GB" sz="800" dirty="0"/>
                    </a:p>
                  </a:txBody>
                  <a:tcPr/>
                </a:tc>
                <a:tc hMerge="1">
                  <a:txBody>
                    <a:bodyPr/>
                    <a:lstStyle/>
                    <a:p>
                      <a:endParaRPr lang="en-GB"/>
                    </a:p>
                  </a:txBody>
                  <a:tcPr/>
                </a:tc>
                <a:extLst>
                  <a:ext uri="{0D108BD9-81ED-4DB2-BD59-A6C34878D82A}">
                    <a16:rowId xmlns:a16="http://schemas.microsoft.com/office/drawing/2014/main" val="3052688637"/>
                  </a:ext>
                </a:extLst>
              </a:tr>
              <a:tr h="432326">
                <a:tc>
                  <a:txBody>
                    <a:bodyPr/>
                    <a:lstStyle/>
                    <a:p>
                      <a:pPr algn="ctr"/>
                      <a:endParaRPr lang="en-GB" sz="700" u="none" baseline="0" dirty="0"/>
                    </a:p>
                    <a:p>
                      <a:pPr algn="ctr"/>
                      <a:endParaRPr lang="en-GB" sz="700" u="none" baseline="0" dirty="0"/>
                    </a:p>
                    <a:p>
                      <a:pPr algn="ctr"/>
                      <a:endParaRPr lang="en-GB" sz="700" u="none" baseline="0" dirty="0"/>
                    </a:p>
                    <a:p>
                      <a:pPr algn="ctr"/>
                      <a:r>
                        <a:rPr lang="en-GB" sz="700" u="none" baseline="0" dirty="0"/>
                        <a:t>Political</a:t>
                      </a:r>
                      <a:endParaRPr lang="en-GB" sz="700" b="1" u="none" baseline="0" dirty="0"/>
                    </a:p>
                  </a:txBody>
                  <a:tcPr/>
                </a:tc>
                <a:tc>
                  <a:txBody>
                    <a:bodyPr/>
                    <a:lstStyle/>
                    <a:p>
                      <a:pPr algn="l"/>
                      <a:r>
                        <a:rPr lang="en-GB" sz="700" u="sng" baseline="0" dirty="0"/>
                        <a:t>Commonwealth</a:t>
                      </a:r>
                    </a:p>
                    <a:p>
                      <a:pPr marL="0" indent="0" algn="l">
                        <a:buFont typeface="Arial" panose="020B0604020202020204" pitchFamily="34" charset="0"/>
                        <a:buNone/>
                      </a:pPr>
                      <a:r>
                        <a:rPr lang="en-GB" sz="700" u="none" baseline="0" dirty="0"/>
                        <a:t>- In 1922 Britain ruled over an empire of 458 million people  (about 20% of the world’s population and 53 countries). </a:t>
                      </a:r>
                    </a:p>
                    <a:p>
                      <a:pPr marL="0" indent="0" algn="l">
                        <a:buFont typeface="Arial" panose="020B0604020202020204" pitchFamily="34" charset="0"/>
                        <a:buNone/>
                      </a:pPr>
                      <a:r>
                        <a:rPr lang="en-GB" sz="700" u="none" baseline="0" dirty="0"/>
                        <a:t>- Many expats (Brits who live abroad) live in these ex-colonies.</a:t>
                      </a:r>
                    </a:p>
                    <a:p>
                      <a:pPr marL="0" indent="0" algn="l">
                        <a:buFont typeface="Arial" panose="020B0604020202020204" pitchFamily="34" charset="0"/>
                        <a:buNone/>
                      </a:pPr>
                      <a:r>
                        <a:rPr lang="en-GB" sz="700" u="none" baseline="0" dirty="0"/>
                        <a:t>- Many of these ex colonies are part of the Commonwealth, choosing to keep close ties.</a:t>
                      </a:r>
                    </a:p>
                    <a:p>
                      <a:pPr algn="l"/>
                      <a:r>
                        <a:rPr lang="en-GB" sz="700" u="sng" baseline="0" dirty="0"/>
                        <a:t>EU</a:t>
                      </a:r>
                    </a:p>
                    <a:p>
                      <a:pPr marL="0" indent="0" algn="l" defTabSz="914400" rtl="0" eaLnBrk="1" latinLnBrk="0" hangingPunct="1">
                        <a:buFont typeface="Arial" panose="020B0604020202020204" pitchFamily="34" charset="0"/>
                        <a:buNone/>
                      </a:pPr>
                      <a:r>
                        <a:rPr lang="en-GB" sz="700" u="none" kern="1200" baseline="0" dirty="0"/>
                        <a:t>- The UK joined the EU in 1973 with the aim of becoming part of the common market and improving trade between countries.</a:t>
                      </a:r>
                    </a:p>
                    <a:p>
                      <a:pPr marL="0" indent="0" algn="l" defTabSz="914400" rtl="0" eaLnBrk="1" latinLnBrk="0" hangingPunct="1">
                        <a:buFont typeface="Arial" panose="020B0604020202020204" pitchFamily="34" charset="0"/>
                        <a:buNone/>
                      </a:pPr>
                      <a:r>
                        <a:rPr lang="en-GB" sz="700" u="none" kern="1200" baseline="0" dirty="0"/>
                        <a:t>- The UK opted to leave in 2016. </a:t>
                      </a:r>
                      <a:r>
                        <a:rPr lang="en-GB" sz="700" u="none" kern="1200" baseline="0" dirty="0" err="1"/>
                        <a:t>Brexit</a:t>
                      </a:r>
                      <a:r>
                        <a:rPr lang="en-GB" sz="700" u="none" kern="1200" baseline="0" dirty="0"/>
                        <a:t> negotiations are ongoing and outcomes are unsure.</a:t>
                      </a:r>
                    </a:p>
                    <a:p>
                      <a:pPr marL="0" indent="0" algn="l" defTabSz="914400" rtl="0" eaLnBrk="1" latinLnBrk="0" hangingPunct="1">
                        <a:buFont typeface="Arial" panose="020B0604020202020204" pitchFamily="34" charset="0"/>
                        <a:buNone/>
                      </a:pPr>
                      <a:r>
                        <a:rPr lang="en-GB" sz="700" u="none" kern="1200" baseline="0" dirty="0"/>
                        <a:t>- About 50% of exports and imports are to the EU.</a:t>
                      </a:r>
                    </a:p>
                    <a:p>
                      <a:pPr marL="0" indent="0" algn="l" defTabSz="914400" rtl="0" eaLnBrk="1" latinLnBrk="0" hangingPunct="1">
                        <a:buFont typeface="Arial" panose="020B0604020202020204" pitchFamily="34" charset="0"/>
                        <a:buNone/>
                      </a:pPr>
                      <a:r>
                        <a:rPr lang="en-GB" sz="700" u="sng" kern="1200" baseline="0" dirty="0"/>
                        <a:t>Other links</a:t>
                      </a:r>
                    </a:p>
                    <a:p>
                      <a:pPr marL="0" indent="0">
                        <a:buFont typeface="Arial" panose="020B0604020202020204" pitchFamily="34" charset="0"/>
                        <a:buNone/>
                      </a:pPr>
                      <a:r>
                        <a:rPr lang="en-GB" sz="700" u="none" kern="1200" baseline="0" dirty="0">
                          <a:solidFill>
                            <a:schemeClr val="dk1"/>
                          </a:solidFill>
                          <a:latin typeface="+mn-lt"/>
                          <a:ea typeface="+mn-ea"/>
                          <a:cs typeface="+mn-cs"/>
                        </a:rPr>
                        <a:t>- The UK is a member of the G8, a group of 8 countries whose leaders meet to discuss important issues.</a:t>
                      </a:r>
                    </a:p>
                    <a:p>
                      <a:pPr marL="0" indent="0">
                        <a:buFontTx/>
                        <a:buNone/>
                      </a:pPr>
                      <a:r>
                        <a:rPr lang="en-GB" sz="700" u="none" kern="1200" baseline="0" dirty="0">
                          <a:solidFill>
                            <a:schemeClr val="dk1"/>
                          </a:solidFill>
                          <a:latin typeface="+mn-lt"/>
                          <a:ea typeface="+mn-ea"/>
                          <a:cs typeface="+mn-cs"/>
                        </a:rPr>
                        <a:t>- The UK is a member of NATO (North Atlantic Treaty Organisation) a group of European countries and the USA. Leaders meet to keep peace.</a:t>
                      </a:r>
                    </a:p>
                    <a:p>
                      <a:pPr marL="0" indent="0">
                        <a:buFontTx/>
                        <a:buNone/>
                      </a:pPr>
                      <a:r>
                        <a:rPr lang="en-GB" sz="700" u="none" kern="1200" baseline="0" dirty="0">
                          <a:solidFill>
                            <a:schemeClr val="dk1"/>
                          </a:solidFill>
                          <a:latin typeface="+mn-lt"/>
                          <a:ea typeface="+mn-ea"/>
                          <a:cs typeface="+mn-cs"/>
                        </a:rPr>
                        <a:t>- The UK is a member of the UN Security Council in which 15 countries meet to keep peace. </a:t>
                      </a:r>
                      <a:endParaRPr lang="en-GB" sz="700" u="none" kern="1200" baseline="0" dirty="0"/>
                    </a:p>
                  </a:txBody>
                  <a:tcPr/>
                </a:tc>
                <a:extLst>
                  <a:ext uri="{0D108BD9-81ED-4DB2-BD59-A6C34878D82A}">
                    <a16:rowId xmlns:a16="http://schemas.microsoft.com/office/drawing/2014/main" val="1219601852"/>
                  </a:ext>
                </a:extLst>
              </a:tr>
              <a:tr h="432326">
                <a:tc>
                  <a:txBody>
                    <a:bodyPr/>
                    <a:lstStyle/>
                    <a:p>
                      <a:pPr algn="ctr"/>
                      <a:r>
                        <a:rPr lang="en-GB" sz="700" u="none" baseline="0" dirty="0"/>
                        <a:t>Trade</a:t>
                      </a:r>
                      <a:endParaRPr lang="en-GB" sz="700" b="1" u="none" baseline="0" dirty="0"/>
                    </a:p>
                  </a:txBody>
                  <a:tcPr/>
                </a:tc>
                <a:tc>
                  <a:txBody>
                    <a:bodyPr/>
                    <a:lstStyle/>
                    <a:p>
                      <a:pPr marL="72000" indent="-72000" algn="l" defTabSz="914400" rtl="0" eaLnBrk="1" latinLnBrk="0" hangingPunct="1">
                        <a:buFont typeface="Arial" panose="020B0604020202020204" pitchFamily="34" charset="0"/>
                        <a:buChar char="•"/>
                      </a:pPr>
                      <a:r>
                        <a:rPr lang="en-GB" sz="700" u="none" kern="1200" baseline="0" dirty="0"/>
                        <a:t>50% of the UK’s exports go to EU countries, and 50% went to non-EU countries such as the USA and China. The USA takes the most.</a:t>
                      </a:r>
                    </a:p>
                    <a:p>
                      <a:pPr marL="72000" indent="-72000" algn="l" defTabSz="914400" rtl="0" eaLnBrk="1" latinLnBrk="0" hangingPunct="1">
                        <a:buFont typeface="Arial" panose="020B0604020202020204" pitchFamily="34" charset="0"/>
                        <a:buChar char="•"/>
                      </a:pPr>
                      <a:r>
                        <a:rPr lang="en-GB" sz="700" u="none" kern="1200" baseline="0" dirty="0"/>
                        <a:t>A lot of trade is now finance and communications following deindustrialisation.</a:t>
                      </a:r>
                      <a:endParaRPr lang="en-GB" sz="700" b="0" u="none" kern="1200" baseline="0" dirty="0">
                        <a:solidFill>
                          <a:schemeClr val="dk1"/>
                        </a:solidFill>
                        <a:latin typeface="+mn-lt"/>
                        <a:ea typeface="+mn-ea"/>
                        <a:cs typeface="+mn-cs"/>
                      </a:endParaRPr>
                    </a:p>
                  </a:txBody>
                  <a:tcPr/>
                </a:tc>
                <a:extLst>
                  <a:ext uri="{0D108BD9-81ED-4DB2-BD59-A6C34878D82A}">
                    <a16:rowId xmlns:a16="http://schemas.microsoft.com/office/drawing/2014/main" val="1733756147"/>
                  </a:ext>
                </a:extLst>
              </a:tr>
              <a:tr h="432326">
                <a:tc>
                  <a:txBody>
                    <a:bodyPr/>
                    <a:lstStyle/>
                    <a:p>
                      <a:pPr algn="ctr"/>
                      <a:r>
                        <a:rPr lang="en-GB" sz="700" u="none" baseline="0" dirty="0"/>
                        <a:t>Transport</a:t>
                      </a:r>
                      <a:endParaRPr lang="en-GB" sz="700" b="1" u="none" baseline="0" dirty="0"/>
                    </a:p>
                  </a:txBody>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u="none" kern="1200" baseline="0" dirty="0"/>
                        <a:t>More than 750,000 international flights depart from the UK annually to 400 airports in 114 countries.</a:t>
                      </a:r>
                    </a:p>
                    <a:p>
                      <a:pPr marL="72000" indent="-72000" algn="l" defTabSz="914400" rtl="0" eaLnBrk="1" latinLnBrk="0" hangingPunct="1">
                        <a:buFont typeface="Arial" panose="020B0604020202020204" pitchFamily="34" charset="0"/>
                        <a:buChar char="•"/>
                      </a:pPr>
                      <a:r>
                        <a:rPr lang="en-GB" sz="700" u="none" kern="1200" baseline="0" dirty="0"/>
                        <a:t>Heathrow is the 4th busiest airport in the world.</a:t>
                      </a:r>
                    </a:p>
                    <a:p>
                      <a:pPr marL="72000" indent="-72000" algn="l" defTabSz="914400" rtl="0" eaLnBrk="1" latinLnBrk="0" hangingPunct="1">
                        <a:buFont typeface="Arial" panose="020B0604020202020204" pitchFamily="34" charset="0"/>
                        <a:buChar char="•"/>
                      </a:pPr>
                      <a:r>
                        <a:rPr lang="en-GB" sz="700" u="none" kern="1200" baseline="0" dirty="0"/>
                        <a:t>Eurotunnel links Britain to Europe.</a:t>
                      </a:r>
                      <a:endParaRPr lang="en-GB" sz="700" b="0" u="none" kern="1200" baseline="0" dirty="0">
                        <a:solidFill>
                          <a:schemeClr val="dk1"/>
                        </a:solidFill>
                        <a:latin typeface="+mn-lt"/>
                        <a:ea typeface="+mn-ea"/>
                        <a:cs typeface="+mn-cs"/>
                      </a:endParaRPr>
                    </a:p>
                  </a:txBody>
                  <a:tcPr/>
                </a:tc>
                <a:extLst>
                  <a:ext uri="{0D108BD9-81ED-4DB2-BD59-A6C34878D82A}">
                    <a16:rowId xmlns:a16="http://schemas.microsoft.com/office/drawing/2014/main" val="10003"/>
                  </a:ext>
                </a:extLst>
              </a:tr>
              <a:tr h="432326">
                <a:tc>
                  <a:txBody>
                    <a:bodyPr/>
                    <a:lstStyle/>
                    <a:p>
                      <a:pPr algn="ctr"/>
                      <a:r>
                        <a:rPr lang="en-GB" sz="700" u="none" baseline="0" dirty="0"/>
                        <a:t>Culture</a:t>
                      </a:r>
                      <a:endParaRPr lang="en-GB" sz="700" b="1" u="none" baseline="0" dirty="0"/>
                    </a:p>
                  </a:txBody>
                  <a:tcPr/>
                </a:tc>
                <a:tc>
                  <a:txBody>
                    <a:bodyPr/>
                    <a:lstStyle/>
                    <a:p>
                      <a:pPr marL="72000" indent="-72000" algn="l" defTabSz="914400" rtl="0" eaLnBrk="1" latinLnBrk="0" hangingPunct="1">
                        <a:buFont typeface="Arial" panose="020B0604020202020204" pitchFamily="34" charset="0"/>
                        <a:buChar char="•"/>
                      </a:pPr>
                      <a:r>
                        <a:rPr lang="en-GB" sz="700" u="none" kern="1200" baseline="0" dirty="0"/>
                        <a:t>Spoken English has helped create strong links with countries.</a:t>
                      </a:r>
                    </a:p>
                    <a:p>
                      <a:pPr marL="72000" indent="-72000" algn="l" defTabSz="914400" rtl="0" eaLnBrk="1" latinLnBrk="0" hangingPunct="1">
                        <a:buFont typeface="Arial" panose="020B0604020202020204" pitchFamily="34" charset="0"/>
                        <a:buChar char="•"/>
                      </a:pPr>
                      <a:r>
                        <a:rPr lang="en-GB" sz="700" u="none" kern="1200" baseline="0" dirty="0"/>
                        <a:t>British exams can be sat abroad; recognised for their quality.</a:t>
                      </a:r>
                    </a:p>
                    <a:p>
                      <a:pPr marL="72000" indent="-72000" algn="l" defTabSz="914400" rtl="0" eaLnBrk="1" latinLnBrk="0" hangingPunct="1">
                        <a:buFont typeface="Arial" panose="020B0604020202020204" pitchFamily="34" charset="0"/>
                        <a:buChar char="•"/>
                      </a:pPr>
                      <a:r>
                        <a:rPr lang="en-GB" sz="700" u="none" kern="1200" baseline="0" dirty="0"/>
                        <a:t>UK TV productions have a global audience.</a:t>
                      </a:r>
                    </a:p>
                    <a:p>
                      <a:pPr marL="72000" indent="-72000" algn="l" defTabSz="914400" rtl="0" eaLnBrk="1" latinLnBrk="0" hangingPunct="1">
                        <a:buFont typeface="Arial" panose="020B0604020202020204" pitchFamily="34" charset="0"/>
                        <a:buChar char="•"/>
                      </a:pPr>
                      <a:r>
                        <a:rPr lang="en-GB" sz="700" u="none" kern="1200" baseline="0" dirty="0"/>
                        <a:t>We are a culture of immigration leading to a unique and multicultural society.</a:t>
                      </a:r>
                      <a:endParaRPr lang="en-GB" sz="700" b="0" u="none" kern="1200" baseline="0" dirty="0">
                        <a:solidFill>
                          <a:schemeClr val="dk1"/>
                        </a:solidFill>
                        <a:latin typeface="+mn-lt"/>
                        <a:ea typeface="+mn-ea"/>
                        <a:cs typeface="+mn-cs"/>
                      </a:endParaRPr>
                    </a:p>
                  </a:txBody>
                  <a:tcPr/>
                </a:tc>
                <a:extLst>
                  <a:ext uri="{0D108BD9-81ED-4DB2-BD59-A6C34878D82A}">
                    <a16:rowId xmlns:a16="http://schemas.microsoft.com/office/drawing/2014/main" val="10004"/>
                  </a:ext>
                </a:extLst>
              </a:tr>
              <a:tr h="432326">
                <a:tc>
                  <a:txBody>
                    <a:bodyPr/>
                    <a:lstStyle/>
                    <a:p>
                      <a:pPr algn="ctr"/>
                      <a:r>
                        <a:rPr lang="en-GB" sz="700" u="none" baseline="0" dirty="0"/>
                        <a:t>Technology</a:t>
                      </a:r>
                      <a:endParaRPr lang="en-GB" sz="700" b="1" u="none" baseline="0" dirty="0"/>
                    </a:p>
                  </a:txBody>
                  <a:tcPr/>
                </a:tc>
                <a:tc>
                  <a:txBody>
                    <a:bodyPr/>
                    <a:lstStyle/>
                    <a:p>
                      <a:pPr marL="72000" indent="-72000" algn="l" defTabSz="914400" rtl="0" eaLnBrk="1" latinLnBrk="0" hangingPunct="1">
                        <a:buFont typeface="Arial" panose="020B0604020202020204" pitchFamily="34" charset="0"/>
                        <a:buChar char="•"/>
                      </a:pPr>
                      <a:r>
                        <a:rPr lang="en-GB" sz="700" u="none" kern="1200" baseline="0" dirty="0"/>
                        <a:t>The UK is a centre for submarine internet cables </a:t>
                      </a:r>
                    </a:p>
                    <a:p>
                      <a:pPr marL="0" indent="0" algn="l" defTabSz="914400" rtl="0" eaLnBrk="1" latinLnBrk="0" hangingPunct="1">
                        <a:buFont typeface="Arial" panose="020B0604020202020204" pitchFamily="34" charset="0"/>
                        <a:buNone/>
                      </a:pPr>
                      <a:r>
                        <a:rPr lang="en-GB" sz="700" u="none" kern="1200" baseline="0" dirty="0"/>
                        <a:t>    connecting the whole world.</a:t>
                      </a:r>
                    </a:p>
                    <a:p>
                      <a:pPr marL="72000" indent="-72000" algn="l" defTabSz="914400" rtl="0" eaLnBrk="1" latinLnBrk="0" hangingPunct="1">
                        <a:buFont typeface="Arial" panose="020B0604020202020204" pitchFamily="34" charset="0"/>
                        <a:buChar char="•"/>
                      </a:pPr>
                      <a:r>
                        <a:rPr lang="en-GB" sz="700" u="none" kern="1200" baseline="0" dirty="0"/>
                        <a:t>18 million British businesses run from home.</a:t>
                      </a:r>
                      <a:endParaRPr lang="en-GB" sz="700" b="0" u="none" kern="1200" baseline="0" dirty="0">
                        <a:solidFill>
                          <a:schemeClr val="dk1"/>
                        </a:solidFill>
                        <a:latin typeface="+mn-lt"/>
                        <a:ea typeface="+mn-ea"/>
                        <a:cs typeface="+mn-cs"/>
                      </a:endParaRPr>
                    </a:p>
                  </a:txBody>
                  <a:tcPr/>
                </a:tc>
                <a:extLst>
                  <a:ext uri="{0D108BD9-81ED-4DB2-BD59-A6C34878D82A}">
                    <a16:rowId xmlns:a16="http://schemas.microsoft.com/office/drawing/2014/main" val="10005"/>
                  </a:ext>
                </a:extLst>
              </a:tr>
            </a:tbl>
          </a:graphicData>
        </a:graphic>
      </p:graphicFrame>
      <p:graphicFrame>
        <p:nvGraphicFramePr>
          <p:cNvPr id="32" name="Table 31">
            <a:extLst>
              <a:ext uri="{FF2B5EF4-FFF2-40B4-BE49-F238E27FC236}">
                <a16:creationId xmlns:a16="http://schemas.microsoft.com/office/drawing/2014/main" id="{54447207-971C-49BD-B63A-C064F9EBEABB}"/>
              </a:ext>
            </a:extLst>
          </p:cNvPr>
          <p:cNvGraphicFramePr>
            <a:graphicFrameLocks noGrp="1"/>
          </p:cNvGraphicFramePr>
          <p:nvPr>
            <p:extLst>
              <p:ext uri="{D42A27DB-BD31-4B8C-83A1-F6EECF244321}">
                <p14:modId xmlns:p14="http://schemas.microsoft.com/office/powerpoint/2010/main" val="3958192928"/>
              </p:ext>
            </p:extLst>
          </p:nvPr>
        </p:nvGraphicFramePr>
        <p:xfrm>
          <a:off x="14045" y="3797791"/>
          <a:ext cx="2992521" cy="518160"/>
        </p:xfrm>
        <a:graphic>
          <a:graphicData uri="http://schemas.openxmlformats.org/drawingml/2006/table">
            <a:tbl>
              <a:tblPr firstRow="1" bandRow="1">
                <a:tableStyleId>{5C22544A-7EE6-4342-B048-85BDC9FD1C3A}</a:tableStyleId>
              </a:tblPr>
              <a:tblGrid>
                <a:gridCol w="2992521">
                  <a:extLst>
                    <a:ext uri="{9D8B030D-6E8A-4147-A177-3AD203B41FA5}">
                      <a16:colId xmlns:a16="http://schemas.microsoft.com/office/drawing/2014/main" val="309138094"/>
                    </a:ext>
                  </a:extLst>
                </a:gridCol>
              </a:tblGrid>
              <a:tr h="196878">
                <a:tc>
                  <a:txBody>
                    <a:bodyPr/>
                    <a:lstStyle/>
                    <a:p>
                      <a:pPr algn="ctr"/>
                      <a:r>
                        <a:rPr lang="en-GB" sz="800" dirty="0"/>
                        <a:t>Key terms</a:t>
                      </a:r>
                      <a:endParaRPr lang="en-GB" sz="800" b="1" dirty="0"/>
                    </a:p>
                  </a:txBody>
                  <a:tcPr/>
                </a:tc>
                <a:extLst>
                  <a:ext uri="{0D108BD9-81ED-4DB2-BD59-A6C34878D82A}">
                    <a16:rowId xmlns:a16="http://schemas.microsoft.com/office/drawing/2014/main" val="893735833"/>
                  </a:ext>
                </a:extLst>
              </a:tr>
              <a:tr h="285533">
                <a:tc>
                  <a:txBody>
                    <a:bodyPr/>
                    <a:lstStyle/>
                    <a:p>
                      <a:r>
                        <a:rPr lang="en-GB" sz="700" b="1" u="none" kern="1200" dirty="0">
                          <a:effectLst/>
                        </a:rPr>
                        <a:t>Standard of living </a:t>
                      </a:r>
                      <a:r>
                        <a:rPr lang="en-GB" sz="700" kern="1200" dirty="0">
                          <a:effectLst/>
                        </a:rPr>
                        <a:t>refers to the economic level of a person’s daily life. </a:t>
                      </a:r>
                      <a:r>
                        <a:rPr lang="en-GB" sz="700" b="1" u="none" kern="1200" dirty="0">
                          <a:effectLst/>
                        </a:rPr>
                        <a:t>Quality of life </a:t>
                      </a:r>
                      <a:r>
                        <a:rPr lang="en-GB" sz="700" kern="1200" dirty="0">
                          <a:effectLst/>
                        </a:rPr>
                        <a:t>is a social measure of well being. </a:t>
                      </a:r>
                      <a:endParaRPr lang="en-GB" sz="700" b="1" dirty="0"/>
                    </a:p>
                  </a:txBody>
                  <a:tcPr/>
                </a:tc>
                <a:extLst>
                  <a:ext uri="{0D108BD9-81ED-4DB2-BD59-A6C34878D82A}">
                    <a16:rowId xmlns:a16="http://schemas.microsoft.com/office/drawing/2014/main" val="1365335249"/>
                  </a:ext>
                </a:extLst>
              </a:tr>
            </a:tbl>
          </a:graphicData>
        </a:graphic>
      </p:graphicFrame>
      <p:graphicFrame>
        <p:nvGraphicFramePr>
          <p:cNvPr id="41" name="Table 40">
            <a:extLst>
              <a:ext uri="{FF2B5EF4-FFF2-40B4-BE49-F238E27FC236}">
                <a16:creationId xmlns:a16="http://schemas.microsoft.com/office/drawing/2014/main" id="{E6F6E313-E7C9-4194-B52F-85FE54197BC9}"/>
              </a:ext>
            </a:extLst>
          </p:cNvPr>
          <p:cNvGraphicFramePr>
            <a:graphicFrameLocks noGrp="1"/>
          </p:cNvGraphicFramePr>
          <p:nvPr>
            <p:extLst>
              <p:ext uri="{D42A27DB-BD31-4B8C-83A1-F6EECF244321}">
                <p14:modId xmlns:p14="http://schemas.microsoft.com/office/powerpoint/2010/main" val="4223460684"/>
              </p:ext>
            </p:extLst>
          </p:nvPr>
        </p:nvGraphicFramePr>
        <p:xfrm>
          <a:off x="3042082" y="27407"/>
          <a:ext cx="3509416" cy="2392680"/>
        </p:xfrm>
        <a:graphic>
          <a:graphicData uri="http://schemas.openxmlformats.org/drawingml/2006/table">
            <a:tbl>
              <a:tblPr firstRow="1" bandRow="1">
                <a:tableStyleId>{5C22544A-7EE6-4342-B048-85BDC9FD1C3A}</a:tableStyleId>
              </a:tblPr>
              <a:tblGrid>
                <a:gridCol w="1754708">
                  <a:extLst>
                    <a:ext uri="{9D8B030D-6E8A-4147-A177-3AD203B41FA5}">
                      <a16:colId xmlns:a16="http://schemas.microsoft.com/office/drawing/2014/main" val="309138094"/>
                    </a:ext>
                  </a:extLst>
                </a:gridCol>
                <a:gridCol w="1754708">
                  <a:extLst>
                    <a:ext uri="{9D8B030D-6E8A-4147-A177-3AD203B41FA5}">
                      <a16:colId xmlns:a16="http://schemas.microsoft.com/office/drawing/2014/main" val="334158572"/>
                    </a:ext>
                  </a:extLst>
                </a:gridCol>
              </a:tblGrid>
              <a:tr h="191577">
                <a:tc gridSpan="2">
                  <a:txBody>
                    <a:bodyPr/>
                    <a:lstStyle/>
                    <a:p>
                      <a:pPr algn="ctr"/>
                      <a:r>
                        <a:rPr lang="en-GB" sz="800" dirty="0"/>
                        <a:t>Factors Causing</a:t>
                      </a:r>
                      <a:r>
                        <a:rPr lang="en-GB" sz="800" baseline="0" dirty="0"/>
                        <a:t> Uneven Development </a:t>
                      </a:r>
                      <a:endParaRPr lang="en-GB" sz="800" b="1" dirty="0"/>
                    </a:p>
                  </a:txBody>
                  <a:tcPr/>
                </a:tc>
                <a:tc hMerge="1">
                  <a:txBody>
                    <a:bodyPr/>
                    <a:lstStyle/>
                    <a:p>
                      <a:endParaRPr lang="en-GB"/>
                    </a:p>
                  </a:txBody>
                  <a:tcPr/>
                </a:tc>
                <a:extLst>
                  <a:ext uri="{0D108BD9-81ED-4DB2-BD59-A6C34878D82A}">
                    <a16:rowId xmlns:a16="http://schemas.microsoft.com/office/drawing/2014/main" val="893735833"/>
                  </a:ext>
                </a:extLst>
              </a:tr>
              <a:tr h="191577">
                <a:tc>
                  <a:txBody>
                    <a:bodyPr/>
                    <a:lstStyle/>
                    <a:p>
                      <a:pPr algn="l"/>
                      <a:r>
                        <a:rPr lang="en-GB" sz="700" dirty="0"/>
                        <a:t>Physical Environment</a:t>
                      </a:r>
                      <a:endParaRPr lang="en-GB" sz="700" b="1" dirty="0"/>
                    </a:p>
                  </a:txBody>
                  <a:tcPr/>
                </a:tc>
                <a:tc>
                  <a:txBody>
                    <a:bodyPr/>
                    <a:lstStyle/>
                    <a:p>
                      <a:pPr algn="l"/>
                      <a:r>
                        <a:rPr lang="en-GB" sz="700" dirty="0"/>
                        <a:t>Health</a:t>
                      </a:r>
                      <a:endParaRPr lang="en-GB" sz="700" b="1" dirty="0"/>
                    </a:p>
                  </a:txBody>
                  <a:tcPr/>
                </a:tc>
                <a:extLst>
                  <a:ext uri="{0D108BD9-81ED-4DB2-BD59-A6C34878D82A}">
                    <a16:rowId xmlns:a16="http://schemas.microsoft.com/office/drawing/2014/main" val="1365335249"/>
                  </a:ext>
                </a:extLst>
              </a:tr>
              <a:tr h="752623">
                <a:tc>
                  <a:txBody>
                    <a:bodyPr/>
                    <a:lstStyle/>
                    <a:p>
                      <a:pPr marL="108000" lvl="0" indent="-108000">
                        <a:buFont typeface="Arial" panose="020B0604020202020204" pitchFamily="34" charset="0"/>
                        <a:buChar char="•"/>
                      </a:pPr>
                      <a:r>
                        <a:rPr lang="en-US" sz="700" kern="1200" dirty="0">
                          <a:effectLst/>
                        </a:rPr>
                        <a:t>Soil erosion, desertification, climate (and climate change), overgrazing and infertile soils affect farming.</a:t>
                      </a:r>
                      <a:endParaRPr lang="en-GB" sz="700" kern="1200" dirty="0">
                        <a:effectLst/>
                      </a:endParaRPr>
                    </a:p>
                    <a:p>
                      <a:pPr marL="108000" lvl="0" indent="-108000">
                        <a:buFont typeface="Arial" panose="020B0604020202020204" pitchFamily="34" charset="0"/>
                        <a:buChar char="•"/>
                      </a:pPr>
                      <a:r>
                        <a:rPr lang="en-US" sz="700" kern="1200" dirty="0">
                          <a:effectLst/>
                        </a:rPr>
                        <a:t>Areas without fertile land, natural resources, water and energy suffer.</a:t>
                      </a:r>
                    </a:p>
                    <a:p>
                      <a:pPr marL="108000" lvl="0" indent="-108000">
                        <a:buFont typeface="Arial" panose="020B0604020202020204" pitchFamily="34" charset="0"/>
                        <a:buChar char="•"/>
                      </a:pPr>
                      <a:r>
                        <a:rPr lang="en-US" sz="700" kern="1200" dirty="0">
                          <a:effectLst/>
                        </a:rPr>
                        <a:t>Natural hazards make little progress with development e.g. Haiti.</a:t>
                      </a:r>
                      <a:endParaRPr lang="en-GB" sz="700" kern="1200" dirty="0">
                        <a:solidFill>
                          <a:schemeClr val="dk1"/>
                        </a:solidFill>
                        <a:effectLst/>
                        <a:latin typeface="+mn-lt"/>
                        <a:ea typeface="+mn-ea"/>
                        <a:cs typeface="+mn-cs"/>
                      </a:endParaRPr>
                    </a:p>
                  </a:txBody>
                  <a:tcPr/>
                </a:tc>
                <a:tc>
                  <a:txBody>
                    <a:bodyPr/>
                    <a:lstStyle/>
                    <a:p>
                      <a:pPr marL="108000" lvl="0" indent="-108000">
                        <a:buFont typeface="Arial" panose="020B0604020202020204" pitchFamily="34" charset="0"/>
                        <a:buChar char="•"/>
                      </a:pPr>
                      <a:r>
                        <a:rPr lang="en-GB" sz="700" kern="1200" dirty="0">
                          <a:effectLst/>
                        </a:rPr>
                        <a:t>Diseases can make people too</a:t>
                      </a:r>
                    </a:p>
                    <a:p>
                      <a:pPr marL="0" lvl="0" indent="0">
                        <a:buFont typeface="Arial" panose="020B0604020202020204" pitchFamily="34" charset="0"/>
                        <a:buNone/>
                      </a:pPr>
                      <a:r>
                        <a:rPr lang="en-GB" sz="700" kern="1200" dirty="0">
                          <a:effectLst/>
                        </a:rPr>
                        <a:t>     weak to work or go to school.</a:t>
                      </a:r>
                    </a:p>
                    <a:p>
                      <a:pPr marL="108000" lvl="0" indent="-108000">
                        <a:buFont typeface="Arial" panose="020B0604020202020204" pitchFamily="34" charset="0"/>
                        <a:buChar char="•"/>
                      </a:pPr>
                      <a:r>
                        <a:rPr lang="en-GB" sz="700" kern="1200" dirty="0">
                          <a:effectLst/>
                        </a:rPr>
                        <a:t>80% of all developing world disease is water-related.</a:t>
                      </a:r>
                      <a:r>
                        <a:rPr lang="en-GB" sz="700" kern="1200" baseline="0" dirty="0">
                          <a:effectLst/>
                        </a:rPr>
                        <a:t> </a:t>
                      </a:r>
                      <a:r>
                        <a:rPr lang="en-GB" sz="700" kern="1200" dirty="0">
                          <a:effectLst/>
                        </a:rPr>
                        <a:t>2 million die</a:t>
                      </a:r>
                      <a:r>
                        <a:rPr lang="en-GB" sz="700" kern="1200" baseline="0" dirty="0">
                          <a:effectLst/>
                        </a:rPr>
                        <a:t> </a:t>
                      </a:r>
                      <a:r>
                        <a:rPr lang="en-GB" sz="700" kern="1200" dirty="0">
                          <a:effectLst/>
                        </a:rPr>
                        <a:t>a year. </a:t>
                      </a:r>
                    </a:p>
                    <a:p>
                      <a:pPr marL="108000" lvl="0" indent="-108000">
                        <a:buFont typeface="Arial" panose="020B0604020202020204" pitchFamily="34" charset="0"/>
                        <a:buChar char="•"/>
                      </a:pPr>
                      <a:r>
                        <a:rPr lang="en-US" sz="700" kern="1200" dirty="0">
                          <a:effectLst/>
                        </a:rPr>
                        <a:t>LIC’s are unable to invest in good quality health care</a:t>
                      </a:r>
                      <a:endParaRPr lang="en-GB" sz="700" kern="1200" dirty="0">
                        <a:solidFill>
                          <a:schemeClr val="dk1"/>
                        </a:solidFill>
                        <a:effectLst/>
                        <a:latin typeface="+mn-lt"/>
                        <a:ea typeface="+mn-ea"/>
                        <a:cs typeface="+mn-cs"/>
                      </a:endParaRPr>
                    </a:p>
                  </a:txBody>
                  <a:tcPr/>
                </a:tc>
                <a:extLst>
                  <a:ext uri="{0D108BD9-81ED-4DB2-BD59-A6C34878D82A}">
                    <a16:rowId xmlns:a16="http://schemas.microsoft.com/office/drawing/2014/main" val="998082835"/>
                  </a:ext>
                </a:extLst>
              </a:tr>
              <a:tr h="191577">
                <a:tc>
                  <a:txBody>
                    <a:bodyPr/>
                    <a:lstStyle/>
                    <a:p>
                      <a:pPr algn="l"/>
                      <a:r>
                        <a:rPr lang="en-GB" sz="700" dirty="0"/>
                        <a:t>Trade</a:t>
                      </a:r>
                      <a:endParaRPr lang="en-GB" sz="700" b="1" dirty="0"/>
                    </a:p>
                  </a:txBody>
                  <a:tcPr/>
                </a:tc>
                <a:tc>
                  <a:txBody>
                    <a:bodyPr/>
                    <a:lstStyle/>
                    <a:p>
                      <a:pPr algn="l"/>
                      <a:r>
                        <a:rPr lang="en-GB" sz="700" dirty="0"/>
                        <a:t>History</a:t>
                      </a:r>
                      <a:endParaRPr lang="en-GB" sz="700" b="1" dirty="0"/>
                    </a:p>
                  </a:txBody>
                  <a:tcPr/>
                </a:tc>
                <a:extLst>
                  <a:ext uri="{0D108BD9-81ED-4DB2-BD59-A6C34878D82A}">
                    <a16:rowId xmlns:a16="http://schemas.microsoft.com/office/drawing/2014/main" val="10003"/>
                  </a:ext>
                </a:extLst>
              </a:tr>
              <a:tr h="848412">
                <a:tc>
                  <a:txBody>
                    <a:bodyPr/>
                    <a:lstStyle/>
                    <a:p>
                      <a:pPr marL="108000" lvl="0" indent="-108000" algn="l">
                        <a:buFont typeface="Arial" panose="020B0604020202020204" pitchFamily="34" charset="0"/>
                        <a:buChar char="•"/>
                      </a:pPr>
                      <a:r>
                        <a:rPr lang="en-GB" sz="700" kern="1200" baseline="0" dirty="0"/>
                        <a:t>Trade blocs favour member states.</a:t>
                      </a:r>
                    </a:p>
                    <a:p>
                      <a:pPr marL="108000" lvl="0" indent="-108000" algn="l">
                        <a:buFont typeface="Arial" panose="020B0604020202020204" pitchFamily="34" charset="0"/>
                        <a:buChar char="•"/>
                      </a:pPr>
                      <a:r>
                        <a:rPr lang="en-US" sz="700" kern="1200" baseline="0" dirty="0"/>
                        <a:t>Primary products sold by LICs are sold for cheap prices that can fluctuate. HICs make more expensive products so earn more.</a:t>
                      </a:r>
                      <a:endParaRPr lang="en-GB" sz="700" kern="1200" baseline="0" dirty="0"/>
                    </a:p>
                    <a:p>
                      <a:pPr marL="108000" lvl="0" indent="-108000" algn="l">
                        <a:buFont typeface="Arial" panose="020B0604020202020204" pitchFamily="34" charset="0"/>
                        <a:buChar char="•"/>
                      </a:pPr>
                      <a:r>
                        <a:rPr lang="en-US" sz="700" kern="1200" baseline="0" dirty="0"/>
                        <a:t>Poor infrastructure or conflict means some people cannot sell their goods at all.</a:t>
                      </a:r>
                      <a:endParaRPr lang="en-GB" sz="700" kern="1200" baseline="0" dirty="0">
                        <a:solidFill>
                          <a:schemeClr val="tx1"/>
                        </a:solidFill>
                        <a:latin typeface="+mn-lt"/>
                        <a:ea typeface="+mn-ea"/>
                        <a:cs typeface="+mn-cs"/>
                      </a:endParaRPr>
                    </a:p>
                  </a:txBody>
                  <a:tcPr/>
                </a:tc>
                <a:tc>
                  <a:txBody>
                    <a:bodyPr/>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kern="1200" baseline="0" dirty="0"/>
                        <a:t>Colonialism: Many countries in Asia, South America and Africa have spent a lot of time and money on civil wars and political struggles for power since being made separate from European superpowers.</a:t>
                      </a:r>
                      <a:endParaRPr lang="en-GB" sz="700" kern="1200" baseline="0" dirty="0"/>
                    </a:p>
                    <a:p>
                      <a:pPr marL="108000" indent="-108000" algn="l">
                        <a:buFont typeface="Arial" panose="020B0604020202020204" pitchFamily="34" charset="0"/>
                        <a:buChar char="•"/>
                      </a:pPr>
                      <a:r>
                        <a:rPr lang="en-GB" sz="700" kern="1200" baseline="0" dirty="0"/>
                        <a:t>Many LICs haven’t had time to develop fully.</a:t>
                      </a:r>
                      <a:endParaRPr lang="en-GB" sz="700" kern="1200" baseline="0" dirty="0">
                        <a:solidFill>
                          <a:schemeClr val="tx1"/>
                        </a:solidFill>
                        <a:latin typeface="+mn-lt"/>
                        <a:ea typeface="+mn-ea"/>
                        <a:cs typeface="+mn-cs"/>
                      </a:endParaRPr>
                    </a:p>
                  </a:txBody>
                  <a:tcPr/>
                </a:tc>
                <a:extLst>
                  <a:ext uri="{0D108BD9-81ED-4DB2-BD59-A6C34878D82A}">
                    <a16:rowId xmlns:a16="http://schemas.microsoft.com/office/drawing/2014/main" val="10004"/>
                  </a:ext>
                </a:extLst>
              </a:tr>
            </a:tbl>
          </a:graphicData>
        </a:graphic>
      </p:graphicFrame>
      <p:pic>
        <p:nvPicPr>
          <p:cNvPr id="58" name="Picture 57">
            <a:extLst>
              <a:ext uri="{FF2B5EF4-FFF2-40B4-BE49-F238E27FC236}">
                <a16:creationId xmlns:a16="http://schemas.microsoft.com/office/drawing/2014/main" id="{F63F6317-1D7B-445C-9EF1-7D4BC6D9C63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14020" y="2284628"/>
            <a:ext cx="637478" cy="637478"/>
          </a:xfrm>
          <a:prstGeom prst="rect">
            <a:avLst/>
          </a:prstGeom>
        </p:spPr>
      </p:pic>
      <p:graphicFrame>
        <p:nvGraphicFramePr>
          <p:cNvPr id="60" name="Table 59">
            <a:extLst>
              <a:ext uri="{FF2B5EF4-FFF2-40B4-BE49-F238E27FC236}">
                <a16:creationId xmlns:a16="http://schemas.microsoft.com/office/drawing/2014/main" id="{0192BB8F-74DD-4FF6-88DD-24E82095A055}"/>
              </a:ext>
            </a:extLst>
          </p:cNvPr>
          <p:cNvGraphicFramePr>
            <a:graphicFrameLocks noGrp="1"/>
          </p:cNvGraphicFramePr>
          <p:nvPr>
            <p:extLst>
              <p:ext uri="{D42A27DB-BD31-4B8C-83A1-F6EECF244321}">
                <p14:modId xmlns:p14="http://schemas.microsoft.com/office/powerpoint/2010/main" val="4188716783"/>
              </p:ext>
            </p:extLst>
          </p:nvPr>
        </p:nvGraphicFramePr>
        <p:xfrm>
          <a:off x="14866" y="2194562"/>
          <a:ext cx="2992032" cy="1578132"/>
        </p:xfrm>
        <a:graphic>
          <a:graphicData uri="http://schemas.openxmlformats.org/drawingml/2006/table">
            <a:tbl>
              <a:tblPr firstRow="1" bandRow="1">
                <a:tableStyleId>{5C22544A-7EE6-4342-B048-85BDC9FD1C3A}</a:tableStyleId>
              </a:tblPr>
              <a:tblGrid>
                <a:gridCol w="1423409">
                  <a:extLst>
                    <a:ext uri="{9D8B030D-6E8A-4147-A177-3AD203B41FA5}">
                      <a16:colId xmlns:a16="http://schemas.microsoft.com/office/drawing/2014/main" val="1982992219"/>
                    </a:ext>
                  </a:extLst>
                </a:gridCol>
                <a:gridCol w="1568623">
                  <a:extLst>
                    <a:ext uri="{9D8B030D-6E8A-4147-A177-3AD203B41FA5}">
                      <a16:colId xmlns:a16="http://schemas.microsoft.com/office/drawing/2014/main" val="20001"/>
                    </a:ext>
                  </a:extLst>
                </a:gridCol>
              </a:tblGrid>
              <a:tr h="209334">
                <a:tc gridSpan="2">
                  <a:txBody>
                    <a:bodyPr/>
                    <a:lstStyle/>
                    <a:p>
                      <a:pPr algn="ctr"/>
                      <a:r>
                        <a:rPr lang="en-GB" sz="800" dirty="0"/>
                        <a:t>Classifying</a:t>
                      </a:r>
                      <a:r>
                        <a:rPr lang="en-GB" sz="800" baseline="0" dirty="0"/>
                        <a:t> the World’s Development</a:t>
                      </a:r>
                      <a:endParaRPr lang="en-GB" sz="800" dirty="0">
                        <a:solidFill>
                          <a:schemeClr val="bg1"/>
                        </a:solidFill>
                      </a:endParaRPr>
                    </a:p>
                  </a:txBody>
                  <a:tcPr/>
                </a:tc>
                <a:tc hMerge="1">
                  <a:txBody>
                    <a:bodyPr/>
                    <a:lstStyle/>
                    <a:p>
                      <a:endParaRPr lang="en-GB"/>
                    </a:p>
                  </a:txBody>
                  <a:tcPr/>
                </a:tc>
                <a:extLst>
                  <a:ext uri="{0D108BD9-81ED-4DB2-BD59-A6C34878D82A}">
                    <a16:rowId xmlns:a16="http://schemas.microsoft.com/office/drawing/2014/main" val="681575178"/>
                  </a:ext>
                </a:extLst>
              </a:tr>
              <a:tr h="822382">
                <a:tc>
                  <a:txBody>
                    <a:bodyPr/>
                    <a:lstStyle/>
                    <a:p>
                      <a:endParaRPr lang="en-GB" sz="800" dirty="0"/>
                    </a:p>
                    <a:p>
                      <a:endParaRPr lang="en-GB" sz="800" dirty="0"/>
                    </a:p>
                    <a:p>
                      <a:endParaRPr lang="en-GB" sz="800" dirty="0"/>
                    </a:p>
                    <a:p>
                      <a:endParaRPr lang="en-GB" sz="8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dirty="0"/>
                        <a:t>An HIC has</a:t>
                      </a:r>
                      <a:r>
                        <a:rPr lang="en-GB" sz="700" baseline="0" dirty="0"/>
                        <a:t> an GNI per capita of over $12,000.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aseline="0" dirty="0"/>
                        <a:t>A NEE has an economy that is rapidly progressing.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aseline="0" dirty="0"/>
                        <a:t>A LIC has a GNI per capita of below $800.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700" baseline="0" dirty="0"/>
                    </a:p>
                  </a:txBody>
                  <a:tcPr/>
                </a:tc>
                <a:extLst>
                  <a:ext uri="{0D108BD9-81ED-4DB2-BD59-A6C34878D82A}">
                    <a16:rowId xmlns:a16="http://schemas.microsoft.com/office/drawing/2014/main" val="3431433421"/>
                  </a:ext>
                </a:extLst>
              </a:tr>
              <a:tr h="526572">
                <a:tc gridSpan="2">
                  <a:txBody>
                    <a:bodyPr/>
                    <a:lstStyle/>
                    <a:p>
                      <a:r>
                        <a:rPr lang="en-GB" sz="700" kern="1200" dirty="0">
                          <a:effectLst/>
                        </a:rPr>
                        <a:t>In the 1980’s, Dr Brandt classified the world into the rich north and the poor south. He drew this line called the Brandt Line or the North-South Divide.</a:t>
                      </a:r>
                    </a:p>
                    <a:p>
                      <a:r>
                        <a:rPr lang="en-GB" sz="700" kern="1200" dirty="0">
                          <a:effectLst/>
                        </a:rPr>
                        <a:t>However, over time countries in the south began to develop e.g. Singapore and China, and the line became outdated.</a:t>
                      </a:r>
                      <a:endParaRPr lang="en-GB" sz="800" dirty="0"/>
                    </a:p>
                  </a:txBody>
                  <a:tcPr/>
                </a:tc>
                <a:tc hMerge="1">
                  <a:txBody>
                    <a:bodyPr/>
                    <a:lstStyle/>
                    <a:p>
                      <a:endParaRPr lang="en-GB" sz="700" kern="1200" dirty="0">
                        <a:solidFill>
                          <a:schemeClr val="dk1"/>
                        </a:solidFill>
                        <a:effectLst/>
                        <a:latin typeface="+mn-lt"/>
                        <a:ea typeface="+mn-ea"/>
                        <a:cs typeface="+mn-cs"/>
                      </a:endParaRPr>
                    </a:p>
                  </a:txBody>
                  <a:tcPr/>
                </a:tc>
                <a:extLst>
                  <a:ext uri="{0D108BD9-81ED-4DB2-BD59-A6C34878D82A}">
                    <a16:rowId xmlns:a16="http://schemas.microsoft.com/office/drawing/2014/main" val="3121933628"/>
                  </a:ext>
                </a:extLst>
              </a:tr>
            </a:tbl>
          </a:graphicData>
        </a:graphic>
      </p:graphicFrame>
      <p:graphicFrame>
        <p:nvGraphicFramePr>
          <p:cNvPr id="43" name="Table 42">
            <a:extLst>
              <a:ext uri="{FF2B5EF4-FFF2-40B4-BE49-F238E27FC236}">
                <a16:creationId xmlns:a16="http://schemas.microsoft.com/office/drawing/2014/main" id="{54447207-971C-49BD-B63A-C064F9EBEABB}"/>
              </a:ext>
            </a:extLst>
          </p:cNvPr>
          <p:cNvGraphicFramePr>
            <a:graphicFrameLocks noGrp="1"/>
          </p:cNvGraphicFramePr>
          <p:nvPr>
            <p:extLst>
              <p:ext uri="{D42A27DB-BD31-4B8C-83A1-F6EECF244321}">
                <p14:modId xmlns:p14="http://schemas.microsoft.com/office/powerpoint/2010/main" val="172921624"/>
              </p:ext>
            </p:extLst>
          </p:nvPr>
        </p:nvGraphicFramePr>
        <p:xfrm>
          <a:off x="7064" y="4327950"/>
          <a:ext cx="2992522" cy="2496098"/>
        </p:xfrm>
        <a:graphic>
          <a:graphicData uri="http://schemas.openxmlformats.org/drawingml/2006/table">
            <a:tbl>
              <a:tblPr firstRow="1" bandRow="1">
                <a:tableStyleId>{5C22544A-7EE6-4342-B048-85BDC9FD1C3A}</a:tableStyleId>
              </a:tblPr>
              <a:tblGrid>
                <a:gridCol w="913686">
                  <a:extLst>
                    <a:ext uri="{9D8B030D-6E8A-4147-A177-3AD203B41FA5}">
                      <a16:colId xmlns:a16="http://schemas.microsoft.com/office/drawing/2014/main" val="309138094"/>
                    </a:ext>
                  </a:extLst>
                </a:gridCol>
                <a:gridCol w="2078836">
                  <a:extLst>
                    <a:ext uri="{9D8B030D-6E8A-4147-A177-3AD203B41FA5}">
                      <a16:colId xmlns:a16="http://schemas.microsoft.com/office/drawing/2014/main" val="20001"/>
                    </a:ext>
                  </a:extLst>
                </a:gridCol>
              </a:tblGrid>
              <a:tr h="254115">
                <a:tc gridSpan="2">
                  <a:txBody>
                    <a:bodyPr/>
                    <a:lstStyle/>
                    <a:p>
                      <a:pPr algn="ctr"/>
                      <a:r>
                        <a:rPr lang="en-GB" sz="800" dirty="0"/>
                        <a:t>Measuring Population</a:t>
                      </a:r>
                      <a:endParaRPr lang="en-GB" sz="800" b="1" dirty="0"/>
                    </a:p>
                  </a:txBody>
                  <a:tcPr/>
                </a:tc>
                <a:tc hMerge="1">
                  <a:txBody>
                    <a:bodyPr/>
                    <a:lstStyle/>
                    <a:p>
                      <a:endParaRPr lang="en-GB"/>
                    </a:p>
                  </a:txBody>
                  <a:tcPr/>
                </a:tc>
                <a:extLst>
                  <a:ext uri="{0D108BD9-81ED-4DB2-BD59-A6C34878D82A}">
                    <a16:rowId xmlns:a16="http://schemas.microsoft.com/office/drawing/2014/main" val="893735833"/>
                  </a:ext>
                </a:extLst>
              </a:tr>
              <a:tr h="1362707">
                <a:tc>
                  <a:txBody>
                    <a:bodyPr/>
                    <a:lstStyle/>
                    <a:p>
                      <a:r>
                        <a:rPr lang="en-GB" sz="700" dirty="0"/>
                        <a:t>The demographic</a:t>
                      </a:r>
                      <a:r>
                        <a:rPr lang="en-GB" sz="700" baseline="0" dirty="0"/>
                        <a:t> transition model shows how a country’s population changes as it becomes more developed, from subsistence farming cultures (LICs) to HICs.</a:t>
                      </a:r>
                    </a:p>
                    <a:p>
                      <a:endParaRPr lang="en-GB" sz="400" baseline="0" dirty="0"/>
                    </a:p>
                  </a:txBody>
                  <a:tcPr/>
                </a:tc>
                <a:tc>
                  <a:txBody>
                    <a:bodyPr/>
                    <a:lstStyle/>
                    <a:p>
                      <a:endParaRPr lang="en-GB" sz="800" b="1" dirty="0"/>
                    </a:p>
                  </a:txBody>
                  <a:tcPr/>
                </a:tc>
                <a:extLst>
                  <a:ext uri="{0D108BD9-81ED-4DB2-BD59-A6C34878D82A}">
                    <a16:rowId xmlns:a16="http://schemas.microsoft.com/office/drawing/2014/main" val="1365335249"/>
                  </a:ext>
                </a:extLst>
              </a:tr>
              <a:tr h="87927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aseline="0" dirty="0"/>
                        <a:t>Population pyramids change over time too – from having a lot of babies (a wide base), to good healthcare and more elderly people (a wide top).</a:t>
                      </a:r>
                      <a:endParaRPr lang="en-GB" sz="700" b="1" baseline="0" dirty="0"/>
                    </a:p>
                  </a:txBody>
                  <a:tcPr/>
                </a:tc>
                <a:tc hMerge="1">
                  <a:txBody>
                    <a:bodyPr/>
                    <a:lstStyle/>
                    <a:p>
                      <a:endParaRPr lang="en-GB"/>
                    </a:p>
                  </a:txBody>
                  <a:tcPr/>
                </a:tc>
                <a:extLst>
                  <a:ext uri="{0D108BD9-81ED-4DB2-BD59-A6C34878D82A}">
                    <a16:rowId xmlns:a16="http://schemas.microsoft.com/office/drawing/2014/main" val="4125494443"/>
                  </a:ext>
                </a:extLst>
              </a:tr>
            </a:tbl>
          </a:graphicData>
        </a:graphic>
      </p:graphicFrame>
      <p:pic>
        <p:nvPicPr>
          <p:cNvPr id="1034" name="Picture 10" descr="Image result for earthquak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4547" y="-214599"/>
            <a:ext cx="80317"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colonial clipart"/>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84011" y="1137248"/>
            <a:ext cx="379737" cy="3252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trade clipart"/>
          <p:cNvPicPr>
            <a:picLocks noChangeAspect="1" noChangeArrowheads="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61289" y="1245214"/>
            <a:ext cx="303515" cy="30351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earthquake clipart"/>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13256"/>
          <a:stretch/>
        </p:blipFill>
        <p:spPr bwMode="auto">
          <a:xfrm>
            <a:off x="4299615" y="246106"/>
            <a:ext cx="495002" cy="2444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5" name="Table 34">
            <a:extLst>
              <a:ext uri="{FF2B5EF4-FFF2-40B4-BE49-F238E27FC236}">
                <a16:creationId xmlns:a16="http://schemas.microsoft.com/office/drawing/2014/main" id="{E6F6E313-E7C9-4194-B52F-85FE54197BC9}"/>
              </a:ext>
            </a:extLst>
          </p:cNvPr>
          <p:cNvGraphicFramePr>
            <a:graphicFrameLocks noGrp="1"/>
          </p:cNvGraphicFramePr>
          <p:nvPr>
            <p:extLst>
              <p:ext uri="{D42A27DB-BD31-4B8C-83A1-F6EECF244321}">
                <p14:modId xmlns:p14="http://schemas.microsoft.com/office/powerpoint/2010/main" val="2509500616"/>
              </p:ext>
            </p:extLst>
          </p:nvPr>
        </p:nvGraphicFramePr>
        <p:xfrm>
          <a:off x="3042487" y="3093526"/>
          <a:ext cx="3509010" cy="1005840"/>
        </p:xfrm>
        <a:graphic>
          <a:graphicData uri="http://schemas.openxmlformats.org/drawingml/2006/table">
            <a:tbl>
              <a:tblPr firstRow="1" bandRow="1">
                <a:tableStyleId>{5C22544A-7EE6-4342-B048-85BDC9FD1C3A}</a:tableStyleId>
              </a:tblPr>
              <a:tblGrid>
                <a:gridCol w="1754505">
                  <a:extLst>
                    <a:ext uri="{9D8B030D-6E8A-4147-A177-3AD203B41FA5}">
                      <a16:colId xmlns:a16="http://schemas.microsoft.com/office/drawing/2014/main" val="309138094"/>
                    </a:ext>
                  </a:extLst>
                </a:gridCol>
                <a:gridCol w="1754505">
                  <a:extLst>
                    <a:ext uri="{9D8B030D-6E8A-4147-A177-3AD203B41FA5}">
                      <a16:colId xmlns:a16="http://schemas.microsoft.com/office/drawing/2014/main" val="334158572"/>
                    </a:ext>
                  </a:extLst>
                </a:gridCol>
              </a:tblGrid>
              <a:tr h="175990">
                <a:tc gridSpan="2">
                  <a:txBody>
                    <a:bodyPr/>
                    <a:lstStyle/>
                    <a:p>
                      <a:pPr algn="ctr"/>
                      <a:r>
                        <a:rPr lang="en-GB" sz="800" dirty="0"/>
                        <a:t>Solutions to Uneven Development</a:t>
                      </a:r>
                      <a:endParaRPr lang="en-GB" sz="800" b="1" dirty="0"/>
                    </a:p>
                  </a:txBody>
                  <a:tcPr/>
                </a:tc>
                <a:tc hMerge="1">
                  <a:txBody>
                    <a:bodyPr/>
                    <a:lstStyle/>
                    <a:p>
                      <a:endParaRPr lang="en-GB"/>
                    </a:p>
                  </a:txBody>
                  <a:tcPr/>
                </a:tc>
                <a:extLst>
                  <a:ext uri="{0D108BD9-81ED-4DB2-BD59-A6C34878D82A}">
                    <a16:rowId xmlns:a16="http://schemas.microsoft.com/office/drawing/2014/main" val="893735833"/>
                  </a:ext>
                </a:extLst>
              </a:tr>
              <a:tr h="175990">
                <a:tc>
                  <a:txBody>
                    <a:bodyPr/>
                    <a:lstStyle/>
                    <a:p>
                      <a:pPr algn="l"/>
                      <a:r>
                        <a:rPr lang="en-GB" sz="700" dirty="0"/>
                        <a:t>TNC</a:t>
                      </a:r>
                      <a:r>
                        <a:rPr lang="en-GB" sz="700" baseline="0" dirty="0"/>
                        <a:t> investment</a:t>
                      </a:r>
                      <a:endParaRPr lang="en-GB" sz="700" b="1" dirty="0"/>
                    </a:p>
                  </a:txBody>
                  <a:tcPr/>
                </a:tc>
                <a:tc>
                  <a:txBody>
                    <a:bodyPr/>
                    <a:lstStyle/>
                    <a:p>
                      <a:pPr algn="l"/>
                      <a:r>
                        <a:rPr lang="en-GB" sz="700" dirty="0"/>
                        <a:t>Aid</a:t>
                      </a:r>
                      <a:endParaRPr lang="en-GB" sz="700" b="1" dirty="0"/>
                    </a:p>
                  </a:txBody>
                  <a:tcPr/>
                </a:tc>
                <a:extLst>
                  <a:ext uri="{0D108BD9-81ED-4DB2-BD59-A6C34878D82A}">
                    <a16:rowId xmlns:a16="http://schemas.microsoft.com/office/drawing/2014/main" val="1365335249"/>
                  </a:ext>
                </a:extLst>
              </a:tr>
              <a:tr h="192921">
                <a:tc>
                  <a:txBody>
                    <a:bodyPr/>
                    <a:lstStyle/>
                    <a:p>
                      <a:pPr algn="l"/>
                      <a:r>
                        <a:rPr lang="en-GB" sz="700" dirty="0"/>
                        <a:t>Industrial</a:t>
                      </a:r>
                      <a:r>
                        <a:rPr lang="en-GB" sz="700" baseline="0" dirty="0"/>
                        <a:t> Development</a:t>
                      </a:r>
                      <a:endParaRPr lang="en-GB" sz="700" b="1" dirty="0"/>
                    </a:p>
                  </a:txBody>
                  <a:tcPr/>
                </a:tc>
                <a:tc>
                  <a:txBody>
                    <a:bodyPr/>
                    <a:lstStyle/>
                    <a:p>
                      <a:pPr algn="l"/>
                      <a:r>
                        <a:rPr lang="en-GB" sz="700" dirty="0"/>
                        <a:t>Intermediate Technology</a:t>
                      </a:r>
                      <a:endParaRPr lang="en-GB" sz="700" b="1" dirty="0"/>
                    </a:p>
                  </a:txBody>
                  <a:tcPr/>
                </a:tc>
                <a:extLst>
                  <a:ext uri="{0D108BD9-81ED-4DB2-BD59-A6C34878D82A}">
                    <a16:rowId xmlns:a16="http://schemas.microsoft.com/office/drawing/2014/main" val="10002"/>
                  </a:ext>
                </a:extLst>
              </a:tr>
              <a:tr h="192921">
                <a:tc>
                  <a:txBody>
                    <a:bodyPr/>
                    <a:lstStyle/>
                    <a:p>
                      <a:pPr algn="l"/>
                      <a:r>
                        <a:rPr lang="en-GB" sz="700" dirty="0"/>
                        <a:t>Fair Trade</a:t>
                      </a:r>
                      <a:endParaRPr lang="en-GB" sz="700" b="1" dirty="0"/>
                    </a:p>
                  </a:txBody>
                  <a:tcPr/>
                </a:tc>
                <a:tc>
                  <a:txBody>
                    <a:bodyPr/>
                    <a:lstStyle/>
                    <a:p>
                      <a:pPr algn="l"/>
                      <a:r>
                        <a:rPr lang="en-GB" sz="700" dirty="0"/>
                        <a:t>Debt Relief</a:t>
                      </a:r>
                      <a:endParaRPr lang="en-GB" sz="700" b="1" dirty="0"/>
                    </a:p>
                  </a:txBody>
                  <a:tcPr/>
                </a:tc>
                <a:extLst>
                  <a:ext uri="{0D108BD9-81ED-4DB2-BD59-A6C34878D82A}">
                    <a16:rowId xmlns:a16="http://schemas.microsoft.com/office/drawing/2014/main" val="10003"/>
                  </a:ext>
                </a:extLst>
              </a:tr>
              <a:tr h="192921">
                <a:tc>
                  <a:txBody>
                    <a:bodyPr/>
                    <a:lstStyle/>
                    <a:p>
                      <a:pPr algn="l"/>
                      <a:r>
                        <a:rPr lang="en-GB" sz="700" dirty="0"/>
                        <a:t>Microfinance loans</a:t>
                      </a:r>
                      <a:endParaRPr lang="en-GB" sz="700" b="1" dirty="0"/>
                    </a:p>
                  </a:txBody>
                  <a:tcPr/>
                </a:tc>
                <a:tc>
                  <a:txBody>
                    <a:bodyPr/>
                    <a:lstStyle/>
                    <a:p>
                      <a:pPr algn="l"/>
                      <a:r>
                        <a:rPr lang="en-GB" sz="700" dirty="0"/>
                        <a:t>Tourism</a:t>
                      </a:r>
                      <a:endParaRPr lang="en-GB" sz="700" b="1" dirty="0"/>
                    </a:p>
                  </a:txBody>
                  <a:tcPr/>
                </a:tc>
                <a:extLst>
                  <a:ext uri="{0D108BD9-81ED-4DB2-BD59-A6C34878D82A}">
                    <a16:rowId xmlns:a16="http://schemas.microsoft.com/office/drawing/2014/main" val="10004"/>
                  </a:ext>
                </a:extLst>
              </a:tr>
            </a:tbl>
          </a:graphicData>
        </a:graphic>
      </p:graphicFrame>
      <p:graphicFrame>
        <p:nvGraphicFramePr>
          <p:cNvPr id="36" name="Table 35">
            <a:extLst>
              <a:ext uri="{FF2B5EF4-FFF2-40B4-BE49-F238E27FC236}">
                <a16:creationId xmlns:a16="http://schemas.microsoft.com/office/drawing/2014/main" id="{E6F6E313-E7C9-4194-B52F-85FE54197BC9}"/>
              </a:ext>
            </a:extLst>
          </p:cNvPr>
          <p:cNvGraphicFramePr>
            <a:graphicFrameLocks noGrp="1"/>
          </p:cNvGraphicFramePr>
          <p:nvPr>
            <p:extLst>
              <p:ext uri="{D42A27DB-BD31-4B8C-83A1-F6EECF244321}">
                <p14:modId xmlns:p14="http://schemas.microsoft.com/office/powerpoint/2010/main" val="915724544"/>
              </p:ext>
            </p:extLst>
          </p:nvPr>
        </p:nvGraphicFramePr>
        <p:xfrm>
          <a:off x="3043527" y="4126979"/>
          <a:ext cx="3507969" cy="2087880"/>
        </p:xfrm>
        <a:graphic>
          <a:graphicData uri="http://schemas.openxmlformats.org/drawingml/2006/table">
            <a:tbl>
              <a:tblPr firstRow="1" bandRow="1">
                <a:tableStyleId>{5C22544A-7EE6-4342-B048-85BDC9FD1C3A}</a:tableStyleId>
              </a:tblPr>
              <a:tblGrid>
                <a:gridCol w="1639878">
                  <a:extLst>
                    <a:ext uri="{9D8B030D-6E8A-4147-A177-3AD203B41FA5}">
                      <a16:colId xmlns:a16="http://schemas.microsoft.com/office/drawing/2014/main" val="309138094"/>
                    </a:ext>
                  </a:extLst>
                </a:gridCol>
                <a:gridCol w="1868091">
                  <a:extLst>
                    <a:ext uri="{9D8B030D-6E8A-4147-A177-3AD203B41FA5}">
                      <a16:colId xmlns:a16="http://schemas.microsoft.com/office/drawing/2014/main" val="334158572"/>
                    </a:ext>
                  </a:extLst>
                </a:gridCol>
              </a:tblGrid>
              <a:tr h="175990">
                <a:tc gridSpan="2">
                  <a:txBody>
                    <a:bodyPr/>
                    <a:lstStyle/>
                    <a:p>
                      <a:pPr algn="ctr"/>
                      <a:r>
                        <a:rPr lang="en-GB" sz="800" dirty="0"/>
                        <a:t>Tourism in Jamaica</a:t>
                      </a:r>
                      <a:endParaRPr lang="en-GB" sz="800" b="1" dirty="0"/>
                    </a:p>
                  </a:txBody>
                  <a:tcPr/>
                </a:tc>
                <a:tc hMerge="1">
                  <a:txBody>
                    <a:bodyPr/>
                    <a:lstStyle/>
                    <a:p>
                      <a:endParaRPr lang="en-GB"/>
                    </a:p>
                  </a:txBody>
                  <a:tcPr/>
                </a:tc>
                <a:extLst>
                  <a:ext uri="{0D108BD9-81ED-4DB2-BD59-A6C34878D82A}">
                    <a16:rowId xmlns:a16="http://schemas.microsoft.com/office/drawing/2014/main" val="893735833"/>
                  </a:ext>
                </a:extLst>
              </a:tr>
              <a:tr h="175990">
                <a:tc>
                  <a:txBody>
                    <a:bodyPr/>
                    <a:lstStyle/>
                    <a:p>
                      <a:pPr algn="l"/>
                      <a:r>
                        <a:rPr lang="en-GB" sz="700" dirty="0"/>
                        <a:t>Background: Jamaica is in the </a:t>
                      </a:r>
                      <a:r>
                        <a:rPr lang="en-GB" sz="700" dirty="0" err="1"/>
                        <a:t>Carribbean</a:t>
                      </a:r>
                      <a:r>
                        <a:rPr lang="en-GB" sz="700" dirty="0"/>
                        <a:t>.</a:t>
                      </a:r>
                      <a:r>
                        <a:rPr lang="en-GB" sz="700" baseline="0" dirty="0"/>
                        <a:t> A fairly poor country that now relies heavily on its tourism in order to sustain the current quality of life.</a:t>
                      </a:r>
                      <a:endParaRPr lang="en-GB" sz="700" b="0" dirty="0"/>
                    </a:p>
                  </a:txBody>
                  <a:tcPr/>
                </a:tc>
                <a:tc>
                  <a:txBody>
                    <a:bodyPr/>
                    <a:lstStyle/>
                    <a:p>
                      <a:pPr lvl="0"/>
                      <a:r>
                        <a:rPr lang="en-GB" sz="700" kern="1200" dirty="0">
                          <a:effectLst/>
                        </a:rPr>
                        <a:t>Attractions:</a:t>
                      </a:r>
                    </a:p>
                    <a:p>
                      <a:pPr lvl="0"/>
                      <a:r>
                        <a:rPr lang="en-GB" sz="700" kern="1200" dirty="0">
                          <a:solidFill>
                            <a:schemeClr val="dk1"/>
                          </a:solidFill>
                          <a:effectLst/>
                          <a:latin typeface="+mn-lt"/>
                          <a:ea typeface="+mn-ea"/>
                          <a:cs typeface="+mn-cs"/>
                        </a:rPr>
                        <a:t>- Warm, tropical climate. Sandy beaches. Cultural experiences and the paradise holiday.</a:t>
                      </a:r>
                    </a:p>
                  </a:txBody>
                  <a:tcPr/>
                </a:tc>
                <a:extLst>
                  <a:ext uri="{0D108BD9-81ED-4DB2-BD59-A6C34878D82A}">
                    <a16:rowId xmlns:a16="http://schemas.microsoft.com/office/drawing/2014/main" val="1365335249"/>
                  </a:ext>
                </a:extLst>
              </a:tr>
              <a:tr h="192921">
                <a:tc>
                  <a:txBody>
                    <a:bodyPr/>
                    <a:lstStyle/>
                    <a:p>
                      <a:pPr algn="l"/>
                      <a:r>
                        <a:rPr lang="en-GB" sz="700" b="1" dirty="0"/>
                        <a:t>Positive Impacts</a:t>
                      </a:r>
                      <a:endParaRPr lang="en-GB" sz="700" b="1" dirty="0">
                        <a:solidFill>
                          <a:schemeClr val="bg1"/>
                        </a:solidFill>
                      </a:endParaRPr>
                    </a:p>
                  </a:txBody>
                  <a:tcPr/>
                </a:tc>
                <a:tc>
                  <a:txBody>
                    <a:bodyPr/>
                    <a:lstStyle/>
                    <a:p>
                      <a:pPr algn="l"/>
                      <a:r>
                        <a:rPr lang="en-GB" sz="700" b="1" dirty="0"/>
                        <a:t>Negative Impacts</a:t>
                      </a:r>
                      <a:endParaRPr lang="en-GB" sz="700" b="1" dirty="0">
                        <a:solidFill>
                          <a:schemeClr val="bg1"/>
                        </a:solidFill>
                      </a:endParaRPr>
                    </a:p>
                  </a:txBody>
                  <a:tcPr/>
                </a:tc>
                <a:extLst>
                  <a:ext uri="{0D108BD9-81ED-4DB2-BD59-A6C34878D82A}">
                    <a16:rowId xmlns:a16="http://schemas.microsoft.com/office/drawing/2014/main" val="10002"/>
                  </a:ext>
                </a:extLst>
              </a:tr>
              <a:tr h="192921">
                <a:tc>
                  <a:txBody>
                    <a:bodyPr/>
                    <a:lstStyle/>
                    <a:p>
                      <a:r>
                        <a:rPr lang="en-GB" sz="700" b="1" dirty="0"/>
                        <a:t>Economic</a:t>
                      </a:r>
                      <a:r>
                        <a:rPr lang="en-GB" sz="700" dirty="0"/>
                        <a:t> - Many jobs including hotel workers, restaurants and entertainment</a:t>
                      </a:r>
                    </a:p>
                    <a:p>
                      <a:r>
                        <a:rPr lang="en-GB" sz="700" b="1" dirty="0"/>
                        <a:t>Social</a:t>
                      </a:r>
                      <a:r>
                        <a:rPr lang="en-GB" sz="700" dirty="0"/>
                        <a:t> – Increased GDP has been spent on improving the healthcare, education and infrastructure for Jamaicans</a:t>
                      </a:r>
                    </a:p>
                    <a:p>
                      <a:r>
                        <a:rPr lang="en-GB" sz="700" b="1" dirty="0"/>
                        <a:t>Environmental</a:t>
                      </a:r>
                      <a:r>
                        <a:rPr lang="en-GB" sz="700" dirty="0"/>
                        <a:t> – Some sites are now protected areas to encourage tourism, resulting in protected habitats.</a:t>
                      </a:r>
                    </a:p>
                  </a:txBody>
                  <a:tcPr/>
                </a:tc>
                <a:tc>
                  <a:txBody>
                    <a:bodyPr/>
                    <a:lstStyle/>
                    <a:p>
                      <a:pPr algn="l"/>
                      <a:r>
                        <a:rPr lang="en-GB" sz="700" b="1" dirty="0"/>
                        <a:t>Economic</a:t>
                      </a:r>
                      <a:r>
                        <a:rPr lang="en-GB" sz="700" b="0" dirty="0"/>
                        <a:t> – Leakage. Much of the profits go abroad to companies that have invested from other countries. </a:t>
                      </a:r>
                      <a:endParaRPr lang="en-GB" sz="700" b="0" baseline="0" dirty="0"/>
                    </a:p>
                    <a:p>
                      <a:pPr algn="l"/>
                      <a:r>
                        <a:rPr lang="en-GB" sz="700" b="1" baseline="0" dirty="0"/>
                        <a:t>Social</a:t>
                      </a:r>
                      <a:r>
                        <a:rPr lang="en-GB" sz="700" b="0" baseline="0" dirty="0"/>
                        <a:t> – Seasonal work. Employment only lasts during the summer months.</a:t>
                      </a:r>
                    </a:p>
                    <a:p>
                      <a:pPr algn="l"/>
                      <a:r>
                        <a:rPr lang="en-GB" sz="700" b="1" baseline="0" dirty="0"/>
                        <a:t>Environmental</a:t>
                      </a:r>
                      <a:r>
                        <a:rPr lang="en-GB" sz="700" b="0" baseline="0" dirty="0"/>
                        <a:t> – mass tourism has caused excess waste and damage to coral and beach ecosystems</a:t>
                      </a:r>
                      <a:endParaRPr lang="en-GB" sz="700" b="0" dirty="0"/>
                    </a:p>
                  </a:txBody>
                  <a:tcPr/>
                </a:tc>
                <a:extLst>
                  <a:ext uri="{0D108BD9-81ED-4DB2-BD59-A6C34878D82A}">
                    <a16:rowId xmlns:a16="http://schemas.microsoft.com/office/drawing/2014/main" val="10003"/>
                  </a:ext>
                </a:extLst>
              </a:tr>
            </a:tbl>
          </a:graphicData>
        </a:graphic>
      </p:graphicFrame>
      <p:graphicFrame>
        <p:nvGraphicFramePr>
          <p:cNvPr id="44" name="Table 43">
            <a:extLst>
              <a:ext uri="{FF2B5EF4-FFF2-40B4-BE49-F238E27FC236}">
                <a16:creationId xmlns:a16="http://schemas.microsoft.com/office/drawing/2014/main" id="{E6F6E313-E7C9-4194-B52F-85FE54197BC9}"/>
              </a:ext>
            </a:extLst>
          </p:cNvPr>
          <p:cNvGraphicFramePr>
            <a:graphicFrameLocks noGrp="1"/>
          </p:cNvGraphicFramePr>
          <p:nvPr>
            <p:extLst>
              <p:ext uri="{D42A27DB-BD31-4B8C-83A1-F6EECF244321}">
                <p14:modId xmlns:p14="http://schemas.microsoft.com/office/powerpoint/2010/main" val="935930830"/>
              </p:ext>
            </p:extLst>
          </p:nvPr>
        </p:nvGraphicFramePr>
        <p:xfrm>
          <a:off x="3037736" y="6218657"/>
          <a:ext cx="3513760" cy="624840"/>
        </p:xfrm>
        <a:graphic>
          <a:graphicData uri="http://schemas.openxmlformats.org/drawingml/2006/table">
            <a:tbl>
              <a:tblPr firstRow="1" bandRow="1">
                <a:tableStyleId>{5C22544A-7EE6-4342-B048-85BDC9FD1C3A}</a:tableStyleId>
              </a:tblPr>
              <a:tblGrid>
                <a:gridCol w="3513760">
                  <a:extLst>
                    <a:ext uri="{9D8B030D-6E8A-4147-A177-3AD203B41FA5}">
                      <a16:colId xmlns:a16="http://schemas.microsoft.com/office/drawing/2014/main" val="309138094"/>
                    </a:ext>
                  </a:extLst>
                </a:gridCol>
              </a:tblGrid>
              <a:tr h="195544">
                <a:tc>
                  <a:txBody>
                    <a:bodyPr/>
                    <a:lstStyle/>
                    <a:p>
                      <a:pPr algn="ctr"/>
                      <a:r>
                        <a:rPr lang="en-GB" sz="800" dirty="0"/>
                        <a:t>Sustainable Tourism</a:t>
                      </a:r>
                      <a:endParaRPr lang="en-GB" sz="800" b="1" dirty="0"/>
                    </a:p>
                  </a:txBody>
                  <a:tcPr/>
                </a:tc>
                <a:extLst>
                  <a:ext uri="{0D108BD9-81ED-4DB2-BD59-A6C34878D82A}">
                    <a16:rowId xmlns:a16="http://schemas.microsoft.com/office/drawing/2014/main" val="893735833"/>
                  </a:ext>
                </a:extLst>
              </a:tr>
              <a:tr h="377122">
                <a:tc>
                  <a:txBody>
                    <a:bodyPr/>
                    <a:lstStyle/>
                    <a:p>
                      <a:r>
                        <a:rPr lang="en-GB" sz="700" kern="1200" dirty="0">
                          <a:effectLst/>
                        </a:rPr>
                        <a:t>Sustainable tourism aims to support local communities socially and economically whilst causing no harm to the environment</a:t>
                      </a:r>
                      <a:r>
                        <a:rPr lang="en-GB" sz="700" kern="1200" baseline="0" dirty="0">
                          <a:effectLst/>
                        </a:rPr>
                        <a:t> e.g. small scale lodge developments employing local people and using local foods in Kenya.</a:t>
                      </a:r>
                      <a:endParaRPr lang="en-GB" sz="700" kern="1200" dirty="0">
                        <a:solidFill>
                          <a:schemeClr val="dk1"/>
                        </a:solidFill>
                        <a:effectLst/>
                        <a:latin typeface="+mn-lt"/>
                        <a:ea typeface="+mn-ea"/>
                        <a:cs typeface="+mn-cs"/>
                      </a:endParaRPr>
                    </a:p>
                  </a:txBody>
                  <a:tcPr/>
                </a:tc>
                <a:extLst>
                  <a:ext uri="{0D108BD9-81ED-4DB2-BD59-A6C34878D82A}">
                    <a16:rowId xmlns:a16="http://schemas.microsoft.com/office/drawing/2014/main" val="1365335249"/>
                  </a:ext>
                </a:extLst>
              </a:tr>
            </a:tbl>
          </a:graphicData>
        </a:graphic>
      </p:graphicFrame>
      <p:pic>
        <p:nvPicPr>
          <p:cNvPr id="46" name="Picture 45" descr="camper clipart | boy-scout-camping-clipart.jpg: "/>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8516" y="6169037"/>
            <a:ext cx="364027" cy="269195"/>
          </a:xfrm>
          <a:prstGeom prst="rect">
            <a:avLst/>
          </a:prstGeom>
          <a:noFill/>
          <a:ln>
            <a:noFill/>
          </a:ln>
        </p:spPr>
      </p:pic>
      <p:pic>
        <p:nvPicPr>
          <p:cNvPr id="7" name="Picture 6"/>
          <p:cNvPicPr>
            <a:picLocks noChangeAspect="1"/>
          </p:cNvPicPr>
          <p:nvPr/>
        </p:nvPicPr>
        <p:blipFill rotWithShape="1">
          <a:blip r:embed="rId8">
            <a:clrChange>
              <a:clrFrom>
                <a:srgbClr val="FFFFFF"/>
              </a:clrFrom>
              <a:clrTo>
                <a:srgbClr val="FFFFFF">
                  <a:alpha val="0"/>
                </a:srgbClr>
              </a:clrTo>
            </a:clrChange>
          </a:blip>
          <a:srcRect l="11592" t="28140" r="41610" b="13441"/>
          <a:stretch/>
        </p:blipFill>
        <p:spPr>
          <a:xfrm>
            <a:off x="7939874" y="1788025"/>
            <a:ext cx="595062" cy="417635"/>
          </a:xfrm>
          <a:prstGeom prst="rect">
            <a:avLst/>
          </a:prstGeom>
        </p:spPr>
      </p:pic>
      <p:pic>
        <p:nvPicPr>
          <p:cNvPr id="2056" name="Picture 8" descr="Image result for road building clipart"/>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4883" y="1605742"/>
            <a:ext cx="591091" cy="5528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10">
            <a:clrChange>
              <a:clrFrom>
                <a:srgbClr val="FFFFFF"/>
              </a:clrFrom>
              <a:clrTo>
                <a:srgbClr val="FFFFFF">
                  <a:alpha val="0"/>
                </a:srgbClr>
              </a:clrTo>
            </a:clrChange>
          </a:blip>
          <a:srcRect l="23506" t="31386" r="65975" b="52005"/>
          <a:stretch/>
        </p:blipFill>
        <p:spPr>
          <a:xfrm>
            <a:off x="6645992" y="2958387"/>
            <a:ext cx="646780" cy="574182"/>
          </a:xfrm>
          <a:prstGeom prst="rect">
            <a:avLst/>
          </a:prstGeom>
        </p:spPr>
      </p:pic>
      <p:pic>
        <p:nvPicPr>
          <p:cNvPr id="22" name="Picture 21"/>
          <p:cNvPicPr>
            <a:picLocks noChangeAspect="1"/>
          </p:cNvPicPr>
          <p:nvPr/>
        </p:nvPicPr>
        <p:blipFill rotWithShape="1">
          <a:blip r:embed="rId11"/>
          <a:srcRect l="13631" t="39023" r="49876" b="17832"/>
          <a:stretch/>
        </p:blipFill>
        <p:spPr>
          <a:xfrm>
            <a:off x="6655401" y="4786352"/>
            <a:ext cx="623099" cy="414178"/>
          </a:xfrm>
          <a:prstGeom prst="rect">
            <a:avLst/>
          </a:prstGeom>
        </p:spPr>
      </p:pic>
      <p:pic>
        <p:nvPicPr>
          <p:cNvPr id="25" name="Picture 24"/>
          <p:cNvPicPr>
            <a:picLocks noChangeAspect="1"/>
          </p:cNvPicPr>
          <p:nvPr/>
        </p:nvPicPr>
        <p:blipFill rotWithShape="1">
          <a:blip r:embed="rId12">
            <a:clrChange>
              <a:clrFrom>
                <a:srgbClr val="FFFFFF"/>
              </a:clrFrom>
              <a:clrTo>
                <a:srgbClr val="FFFFFF">
                  <a:alpha val="0"/>
                </a:srgbClr>
              </a:clrTo>
            </a:clrChange>
          </a:blip>
          <a:srcRect l="17388" t="35004" r="54370" b="13823"/>
          <a:stretch/>
        </p:blipFill>
        <p:spPr>
          <a:xfrm>
            <a:off x="6752330" y="5919788"/>
            <a:ext cx="415234" cy="423009"/>
          </a:xfrm>
          <a:prstGeom prst="rect">
            <a:avLst/>
          </a:prstGeom>
        </p:spPr>
      </p:pic>
      <p:sp>
        <p:nvSpPr>
          <p:cNvPr id="38" name="TextBox 37">
            <a:extLst>
              <a:ext uri="{FF2B5EF4-FFF2-40B4-BE49-F238E27FC236}">
                <a16:creationId xmlns:a16="http://schemas.microsoft.com/office/drawing/2014/main" id="{6683A23D-CAFF-4ADA-BF76-79968C0F4E3D}"/>
              </a:ext>
            </a:extLst>
          </p:cNvPr>
          <p:cNvSpPr txBox="1"/>
          <p:nvPr/>
        </p:nvSpPr>
        <p:spPr>
          <a:xfrm>
            <a:off x="3017972" y="2434710"/>
            <a:ext cx="1616782"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a:ln>
                  <a:solidFill>
                    <a:schemeClr val="accent1"/>
                  </a:solidFill>
                </a:ln>
                <a:solidFill>
                  <a:schemeClr val="accent1"/>
                </a:solidFill>
                <a:effectLst>
                  <a:outerShdw blurRad="38100" dist="38100" dir="2700000" algn="tl">
                    <a:srgbClr val="000000">
                      <a:alpha val="43137"/>
                    </a:srgbClr>
                  </a:outerShdw>
                </a:effectLst>
              </a:rPr>
              <a:t>Unit 2b</a:t>
            </a:r>
          </a:p>
        </p:txBody>
      </p:sp>
      <p:pic>
        <p:nvPicPr>
          <p:cNvPr id="6" name="Picture 5"/>
          <p:cNvPicPr>
            <a:picLocks noChangeAspect="1"/>
          </p:cNvPicPr>
          <p:nvPr/>
        </p:nvPicPr>
        <p:blipFill rotWithShape="1">
          <a:blip r:embed="rId13" cstate="hqprint">
            <a:extLst>
              <a:ext uri="{28A0092B-C50C-407E-A947-70E740481C1C}">
                <a14:useLocalDpi xmlns:a14="http://schemas.microsoft.com/office/drawing/2010/main" val="0"/>
              </a:ext>
            </a:extLst>
          </a:blip>
          <a:srcRect b="18848"/>
          <a:stretch/>
        </p:blipFill>
        <p:spPr>
          <a:xfrm>
            <a:off x="14045" y="2426073"/>
            <a:ext cx="1417034" cy="816463"/>
          </a:xfrm>
          <a:prstGeom prst="rect">
            <a:avLst/>
          </a:prstGeom>
        </p:spPr>
      </p:pic>
      <p:pic>
        <p:nvPicPr>
          <p:cNvPr id="8" name="Picture 7"/>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933450" y="4591713"/>
            <a:ext cx="2053334" cy="1356995"/>
          </a:xfrm>
          <a:prstGeom prst="rect">
            <a:avLst/>
          </a:prstGeom>
        </p:spPr>
      </p:pic>
      <p:pic>
        <p:nvPicPr>
          <p:cNvPr id="9" name="Picture 8"/>
          <p:cNvPicPr>
            <a:picLocks noChangeAspect="1"/>
          </p:cNvPicPr>
          <p:nvPr/>
        </p:nvPicPr>
        <p:blipFill rotWithShape="1">
          <a:blip r:embed="rId15">
            <a:extLst>
              <a:ext uri="{28A0092B-C50C-407E-A947-70E740481C1C}">
                <a14:useLocalDpi xmlns:a14="http://schemas.microsoft.com/office/drawing/2010/main" val="0"/>
              </a:ext>
            </a:extLst>
          </a:blip>
          <a:srcRect l="4750" t="67922" b="3698"/>
          <a:stretch/>
        </p:blipFill>
        <p:spPr>
          <a:xfrm>
            <a:off x="253212" y="6233741"/>
            <a:ext cx="2531879" cy="568136"/>
          </a:xfrm>
          <a:prstGeom prst="rect">
            <a:avLst/>
          </a:prstGeom>
        </p:spPr>
      </p:pic>
      <p:sp>
        <p:nvSpPr>
          <p:cNvPr id="10" name="Rectangle 9"/>
          <p:cNvSpPr/>
          <p:nvPr/>
        </p:nvSpPr>
        <p:spPr>
          <a:xfrm>
            <a:off x="2980427" y="2696581"/>
            <a:ext cx="3076291" cy="369332"/>
          </a:xfrm>
          <a:prstGeom prst="rect">
            <a:avLst/>
          </a:prstGeom>
        </p:spPr>
        <p:txBody>
          <a:bodyPr wrap="none">
            <a:spAutoFit/>
          </a:bodyPr>
          <a:lstStyle/>
          <a:p>
            <a:pPr algn="ctr"/>
            <a:r>
              <a:rPr lang="en-GB" dirty="0">
                <a:ln>
                  <a:solidFill>
                    <a:schemeClr val="accent1"/>
                  </a:solidFill>
                </a:ln>
                <a:solidFill>
                  <a:schemeClr val="accent1"/>
                </a:solidFill>
                <a:effectLst>
                  <a:outerShdw blurRad="38100" dist="38100" dir="2700000" algn="tl">
                    <a:srgbClr val="000000">
                      <a:alpha val="43137"/>
                    </a:srgbClr>
                  </a:outerShdw>
                </a:effectLst>
              </a:rPr>
              <a:t>The Changing Economic World</a:t>
            </a:r>
          </a:p>
        </p:txBody>
      </p:sp>
      <p:sp>
        <p:nvSpPr>
          <p:cNvPr id="12" name="Rectangle 11"/>
          <p:cNvSpPr/>
          <p:nvPr/>
        </p:nvSpPr>
        <p:spPr>
          <a:xfrm>
            <a:off x="3037736" y="2434448"/>
            <a:ext cx="3513762" cy="62635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6738524" y="1619257"/>
            <a:ext cx="762502" cy="505794"/>
          </a:xfrm>
          <a:prstGeom prst="rect">
            <a:avLst/>
          </a:prstGeom>
        </p:spPr>
      </p:pic>
      <p:pic>
        <p:nvPicPr>
          <p:cNvPr id="37" name="Picture 36"/>
          <p:cNvPicPr/>
          <p:nvPr/>
        </p:nvPicPr>
        <p:blipFill rotWithShape="1">
          <a:blip r:embed="rId17">
            <a:extLst>
              <a:ext uri="{BEBA8EAE-BF5A-486C-A8C5-ECC9F3942E4B}">
                <a14:imgProps xmlns:a14="http://schemas.microsoft.com/office/drawing/2010/main">
                  <a14:imgLayer r:embed="rId18">
                    <a14:imgEffect>
                      <a14:backgroundRemoval t="33724" b="86589" l="19839" r="44436">
                        <a14:foregroundMark x1="30234" y1="46354" x2="30234" y2="46354"/>
                        <a14:foregroundMark x1="34553" y1="47266" x2="34553" y2="47266"/>
                        <a14:foregroundMark x1="29649" y1="48307" x2="29649" y2="48307"/>
                        <a14:foregroundMark x1="33675" y1="48958" x2="33675" y2="48958"/>
                      </a14:backgroundRemoval>
                    </a14:imgEffect>
                  </a14:imgLayer>
                </a14:imgProps>
              </a:ext>
            </a:extLst>
          </a:blip>
          <a:srcRect l="19749" t="34441" r="55671" b="13631"/>
          <a:stretch/>
        </p:blipFill>
        <p:spPr>
          <a:xfrm>
            <a:off x="9434513" y="6233742"/>
            <a:ext cx="409625" cy="574460"/>
          </a:xfrm>
          <a:prstGeom prst="rect">
            <a:avLst/>
          </a:prstGeom>
        </p:spPr>
      </p:pic>
      <p:pic>
        <p:nvPicPr>
          <p:cNvPr id="3" name="Picture 2"/>
          <p:cNvPicPr>
            <a:picLocks noChangeAspect="1"/>
          </p:cNvPicPr>
          <p:nvPr/>
        </p:nvPicPr>
        <p:blipFill>
          <a:blip r:embed="rId19"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2103" y="282933"/>
            <a:ext cx="414521" cy="276033"/>
          </a:xfrm>
          <a:prstGeom prst="rect">
            <a:avLst/>
          </a:prstGeom>
        </p:spPr>
      </p:pic>
      <p:pic>
        <p:nvPicPr>
          <p:cNvPr id="2050" name="Picture 2">
            <a:extLst>
              <a:ext uri="{FF2B5EF4-FFF2-40B4-BE49-F238E27FC236}">
                <a16:creationId xmlns:a16="http://schemas.microsoft.com/office/drawing/2014/main" id="{0AFC75FC-F3C5-4505-940E-42ABF2D16A4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51861" y="4029890"/>
            <a:ext cx="809714" cy="40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628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192BB8F-74DD-4FF6-88DD-24E82095A055}"/>
              </a:ext>
            </a:extLst>
          </p:cNvPr>
          <p:cNvGraphicFramePr>
            <a:graphicFrameLocks noGrp="1"/>
          </p:cNvGraphicFramePr>
          <p:nvPr>
            <p:extLst>
              <p:ext uri="{D42A27DB-BD31-4B8C-83A1-F6EECF244321}">
                <p14:modId xmlns:p14="http://schemas.microsoft.com/office/powerpoint/2010/main" val="2810186123"/>
              </p:ext>
            </p:extLst>
          </p:nvPr>
        </p:nvGraphicFramePr>
        <p:xfrm>
          <a:off x="14289" y="29870"/>
          <a:ext cx="4932002" cy="6910530"/>
        </p:xfrm>
        <a:graphic>
          <a:graphicData uri="http://schemas.openxmlformats.org/drawingml/2006/table">
            <a:tbl>
              <a:tblPr firstRow="1" bandRow="1">
                <a:tableStyleId>{5C22544A-7EE6-4342-B048-85BDC9FD1C3A}</a:tableStyleId>
              </a:tblPr>
              <a:tblGrid>
                <a:gridCol w="1709738">
                  <a:extLst>
                    <a:ext uri="{9D8B030D-6E8A-4147-A177-3AD203B41FA5}">
                      <a16:colId xmlns:a16="http://schemas.microsoft.com/office/drawing/2014/main" val="1982992219"/>
                    </a:ext>
                  </a:extLst>
                </a:gridCol>
                <a:gridCol w="756263">
                  <a:extLst>
                    <a:ext uri="{9D8B030D-6E8A-4147-A177-3AD203B41FA5}">
                      <a16:colId xmlns:a16="http://schemas.microsoft.com/office/drawing/2014/main" val="1468597990"/>
                    </a:ext>
                  </a:extLst>
                </a:gridCol>
                <a:gridCol w="808143">
                  <a:extLst>
                    <a:ext uri="{9D8B030D-6E8A-4147-A177-3AD203B41FA5}">
                      <a16:colId xmlns:a16="http://schemas.microsoft.com/office/drawing/2014/main" val="20001"/>
                    </a:ext>
                  </a:extLst>
                </a:gridCol>
                <a:gridCol w="591417">
                  <a:extLst>
                    <a:ext uri="{9D8B030D-6E8A-4147-A177-3AD203B41FA5}">
                      <a16:colId xmlns:a16="http://schemas.microsoft.com/office/drawing/2014/main" val="20003"/>
                    </a:ext>
                  </a:extLst>
                </a:gridCol>
                <a:gridCol w="1066441">
                  <a:extLst>
                    <a:ext uri="{9D8B030D-6E8A-4147-A177-3AD203B41FA5}">
                      <a16:colId xmlns:a16="http://schemas.microsoft.com/office/drawing/2014/main" val="1803351087"/>
                    </a:ext>
                  </a:extLst>
                </a:gridCol>
              </a:tblGrid>
              <a:tr h="207540">
                <a:tc gridSpan="5">
                  <a:txBody>
                    <a:bodyPr/>
                    <a:lstStyle/>
                    <a:p>
                      <a:pPr algn="ctr"/>
                      <a:r>
                        <a:rPr lang="en-GB" sz="800" dirty="0"/>
                        <a:t>Economic and Industrial Change in Nigeria</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800" dirty="0"/>
                    </a:p>
                  </a:txBody>
                  <a:tcPr/>
                </a:tc>
                <a:extLst>
                  <a:ext uri="{0D108BD9-81ED-4DB2-BD59-A6C34878D82A}">
                    <a16:rowId xmlns:a16="http://schemas.microsoft.com/office/drawing/2014/main" val="681575178"/>
                  </a:ext>
                </a:extLst>
              </a:tr>
              <a:tr h="207540">
                <a:tc gridSpan="5">
                  <a:txBody>
                    <a:bodyPr/>
                    <a:lstStyle/>
                    <a:p>
                      <a:pPr marL="0" algn="ctr" defTabSz="914400" rtl="0" eaLnBrk="1" latinLnBrk="0" hangingPunct="1"/>
                      <a:r>
                        <a:rPr lang="en-GB" sz="800" b="1" kern="1200" dirty="0"/>
                        <a:t>History and Landscape</a:t>
                      </a:r>
                      <a:endParaRPr lang="en-GB" sz="800" b="1" kern="1200" dirty="0">
                        <a:solidFill>
                          <a:schemeClr val="bg1"/>
                        </a:solidFill>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algn="ctr" defTabSz="914400" rtl="0" eaLnBrk="1" latinLnBrk="0" hangingPunct="1"/>
                      <a:endParaRPr lang="en-GB" sz="800" b="1" kern="1200" dirty="0">
                        <a:solidFill>
                          <a:schemeClr val="bg1"/>
                        </a:solidFill>
                        <a:latin typeface="+mn-lt"/>
                        <a:ea typeface="+mn-ea"/>
                        <a:cs typeface="+mn-cs"/>
                      </a:endParaRPr>
                    </a:p>
                  </a:txBody>
                  <a:tcPr/>
                </a:tc>
                <a:extLst>
                  <a:ext uri="{0D108BD9-81ED-4DB2-BD59-A6C34878D82A}">
                    <a16:rowId xmlns:a16="http://schemas.microsoft.com/office/drawing/2014/main" val="10001"/>
                  </a:ext>
                </a:extLst>
              </a:tr>
              <a:tr h="1334187">
                <a:tc gridSpan="4">
                  <a:txBody>
                    <a:bodyPr/>
                    <a:lstStyle/>
                    <a:p>
                      <a:pPr marL="171450" indent="-171450">
                        <a:buFont typeface="Arial" charset="0"/>
                        <a:buChar char="•"/>
                      </a:pPr>
                      <a:r>
                        <a:rPr lang="en-GB" sz="700" dirty="0"/>
                        <a:t>West</a:t>
                      </a:r>
                      <a:r>
                        <a:rPr lang="en-GB" sz="700" baseline="0" dirty="0"/>
                        <a:t> Africa, North of the Equator</a:t>
                      </a:r>
                    </a:p>
                    <a:p>
                      <a:pPr marL="171450" indent="-171450">
                        <a:buFont typeface="Arial" charset="0"/>
                        <a:buChar char="•"/>
                      </a:pPr>
                      <a:r>
                        <a:rPr lang="en-GB" sz="700" baseline="0" dirty="0"/>
                        <a:t>Largest population of Africa </a:t>
                      </a:r>
                      <a:r>
                        <a:rPr lang="mr-IN" sz="700" baseline="0" dirty="0"/>
                        <a:t>–</a:t>
                      </a:r>
                      <a:r>
                        <a:rPr lang="en-GB" sz="700" baseline="0" dirty="0"/>
                        <a:t> 184 million</a:t>
                      </a:r>
                    </a:p>
                    <a:p>
                      <a:pPr marL="171450" indent="-171450">
                        <a:buFont typeface="Arial" charset="0"/>
                        <a:buChar char="•"/>
                      </a:pPr>
                      <a:r>
                        <a:rPr lang="en-GB" sz="700" baseline="0" dirty="0"/>
                        <a:t>NEE </a:t>
                      </a:r>
                      <a:r>
                        <a:rPr lang="mr-IN" sz="700" baseline="0" dirty="0"/>
                        <a:t>–</a:t>
                      </a:r>
                      <a:r>
                        <a:rPr lang="en-GB" sz="700" baseline="0" dirty="0"/>
                        <a:t> 3</a:t>
                      </a:r>
                      <a:r>
                        <a:rPr lang="en-GB" sz="700" baseline="30000" dirty="0"/>
                        <a:t>rd</a:t>
                      </a:r>
                      <a:r>
                        <a:rPr lang="en-GB" sz="700" baseline="0" dirty="0"/>
                        <a:t> largest manufacturing economy in Africa</a:t>
                      </a:r>
                    </a:p>
                    <a:p>
                      <a:pPr marL="171450" indent="-171450">
                        <a:buFont typeface="Arial" charset="0"/>
                        <a:buChar char="•"/>
                      </a:pPr>
                      <a:r>
                        <a:rPr lang="en-GB" sz="700" baseline="0" dirty="0"/>
                        <a:t>Youthful educated population </a:t>
                      </a:r>
                      <a:r>
                        <a:rPr lang="mr-IN" sz="700" baseline="0" dirty="0"/>
                        <a:t>–</a:t>
                      </a:r>
                      <a:r>
                        <a:rPr lang="en-GB" sz="700" baseline="0" dirty="0"/>
                        <a:t> skilled workforce for manufacturing and services</a:t>
                      </a:r>
                    </a:p>
                    <a:p>
                      <a:pPr marL="171450" indent="-171450">
                        <a:buFont typeface="Arial" charset="0"/>
                        <a:buChar char="•"/>
                      </a:pPr>
                      <a:r>
                        <a:rPr lang="en-GB" sz="700" baseline="0" dirty="0"/>
                        <a:t>1960 Gained independence from the UK</a:t>
                      </a:r>
                    </a:p>
                    <a:p>
                      <a:pPr marL="171450" indent="-171450">
                        <a:buFont typeface="Arial" charset="0"/>
                        <a:buChar char="•"/>
                      </a:pPr>
                      <a:r>
                        <a:rPr lang="en-GB" sz="700" baseline="0" dirty="0"/>
                        <a:t>1967 </a:t>
                      </a:r>
                      <a:r>
                        <a:rPr lang="mr-IN" sz="700" baseline="0" dirty="0"/>
                        <a:t>–</a:t>
                      </a:r>
                      <a:r>
                        <a:rPr lang="en-GB" sz="700" baseline="0" dirty="0"/>
                        <a:t> 1970 Civil war followed by 28 years of military government.</a:t>
                      </a:r>
                    </a:p>
                    <a:p>
                      <a:pPr marL="171450" indent="-171450">
                        <a:buFont typeface="Arial" charset="0"/>
                        <a:buChar char="•"/>
                      </a:pPr>
                      <a:r>
                        <a:rPr lang="en-GB" sz="700" baseline="0" dirty="0"/>
                        <a:t>1998 - Now stable democratic government</a:t>
                      </a:r>
                    </a:p>
                    <a:p>
                      <a:pPr marL="171450" indent="-171450">
                        <a:buFont typeface="Arial" charset="0"/>
                        <a:buChar char="•"/>
                      </a:pPr>
                      <a:r>
                        <a:rPr lang="en-GB" sz="700" baseline="0" dirty="0"/>
                        <a:t>500 ethnic groups </a:t>
                      </a:r>
                      <a:r>
                        <a:rPr lang="mr-IN" sz="700" baseline="0" dirty="0"/>
                        <a:t>–</a:t>
                      </a:r>
                      <a:r>
                        <a:rPr lang="en-GB" sz="700" baseline="0" dirty="0"/>
                        <a:t> South is Christian, North is Muslim. Some ethnic boundaries broken by rapid urbanisation</a:t>
                      </a:r>
                    </a:p>
                    <a:p>
                      <a:pPr marL="171450" indent="-171450">
                        <a:buFont typeface="Arial" charset="0"/>
                        <a:buChar char="•"/>
                      </a:pPr>
                      <a:r>
                        <a:rPr lang="en-GB" sz="700" baseline="0" dirty="0"/>
                        <a:t>South is Tropical Rainforest (Cocoa and oil palm crops) and North is Savanna (Peanuts grown)</a:t>
                      </a:r>
                    </a:p>
                    <a:p>
                      <a:pPr marL="171450" indent="-171450">
                        <a:buFont typeface="Arial" charset="0"/>
                        <a:buChar char="•"/>
                      </a:pPr>
                      <a:r>
                        <a:rPr lang="en-GB" sz="700" baseline="0" dirty="0"/>
                        <a:t>Issues in the north with extremist group Boko Haram </a:t>
                      </a:r>
                      <a:r>
                        <a:rPr lang="mr-IN" sz="700" baseline="0" dirty="0"/>
                        <a:t>–</a:t>
                      </a:r>
                      <a:r>
                        <a:rPr lang="en-GB" sz="700" baseline="0" dirty="0"/>
                        <a:t> want Sharia law and own government. 17,000 dead.</a:t>
                      </a:r>
                      <a:endParaRPr lang="en-GB" sz="700" kern="1200" dirty="0">
                        <a:solidFill>
                          <a:schemeClr val="dk1"/>
                        </a:solidFill>
                        <a:effectLst/>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c>
                  <a:txBody>
                    <a:bodyPr/>
                    <a:lstStyle/>
                    <a:p>
                      <a:endParaRPr lang="en-GB" dirty="0"/>
                    </a:p>
                  </a:txBody>
                  <a:tcPr/>
                </a:tc>
                <a:extLst>
                  <a:ext uri="{0D108BD9-81ED-4DB2-BD59-A6C34878D82A}">
                    <a16:rowId xmlns:a16="http://schemas.microsoft.com/office/drawing/2014/main" val="3431433421"/>
                  </a:ext>
                </a:extLst>
              </a:tr>
              <a:tr h="207540">
                <a:tc gridSpan="2">
                  <a:txBody>
                    <a:bodyPr/>
                    <a:lstStyle/>
                    <a:p>
                      <a:pPr marL="0" indent="0" algn="ctr">
                        <a:buFont typeface="+mj-lt"/>
                        <a:buNone/>
                      </a:pPr>
                      <a:r>
                        <a:rPr lang="en-GB" sz="800" b="1" dirty="0"/>
                        <a:t>Changes in Employment Structure</a:t>
                      </a:r>
                      <a:endParaRPr lang="en-GB" sz="800" b="1" dirty="0">
                        <a:solidFill>
                          <a:schemeClr val="bg1"/>
                        </a:solidFill>
                      </a:endParaRPr>
                    </a:p>
                  </a:txBody>
                  <a:tcPr anchor="ctr"/>
                </a:tc>
                <a:tc hMerge="1">
                  <a:txBody>
                    <a:bodyPr/>
                    <a:lstStyle/>
                    <a:p>
                      <a:endParaRPr lang="en-GB"/>
                    </a:p>
                  </a:txBody>
                  <a:tcPr/>
                </a:tc>
                <a:tc gridSpan="3">
                  <a:txBody>
                    <a:bodyPr/>
                    <a:lstStyle/>
                    <a:p>
                      <a:pPr marL="0" indent="0" algn="ctr">
                        <a:buFont typeface="+mj-lt"/>
                        <a:buNone/>
                      </a:pPr>
                      <a:r>
                        <a:rPr lang="en-GB" sz="800" b="1" dirty="0"/>
                        <a:t>Industry</a:t>
                      </a:r>
                      <a:endParaRPr lang="en-GB" sz="800" b="1" dirty="0">
                        <a:solidFill>
                          <a:schemeClr val="bg1"/>
                        </a:solidFill>
                      </a:endParaRPr>
                    </a:p>
                  </a:txBody>
                  <a:tcPr anchor="ctr"/>
                </a:tc>
                <a:tc hMerge="1">
                  <a:txBody>
                    <a:bodyPr/>
                    <a:lstStyle/>
                    <a:p>
                      <a:endParaRPr lang="en-GB"/>
                    </a:p>
                  </a:txBody>
                  <a:tcPr/>
                </a:tc>
                <a:tc hMerge="1">
                  <a:txBody>
                    <a:bodyPr/>
                    <a:lstStyle/>
                    <a:p>
                      <a:pPr marL="0" indent="0" algn="ctr">
                        <a:buFont typeface="+mj-lt"/>
                        <a:buNone/>
                      </a:pPr>
                      <a:endParaRPr lang="en-GB" sz="800" b="1" dirty="0">
                        <a:solidFill>
                          <a:schemeClr val="bg1"/>
                        </a:solidFill>
                      </a:endParaRPr>
                    </a:p>
                  </a:txBody>
                  <a:tcPr anchor="ctr"/>
                </a:tc>
                <a:extLst>
                  <a:ext uri="{0D108BD9-81ED-4DB2-BD59-A6C34878D82A}">
                    <a16:rowId xmlns:a16="http://schemas.microsoft.com/office/drawing/2014/main" val="10003"/>
                  </a:ext>
                </a:extLst>
              </a:tr>
              <a:tr h="423951">
                <a:tc gridSpan="2">
                  <a:txBody>
                    <a:bodyPr/>
                    <a:lstStyle/>
                    <a:p>
                      <a:pPr marL="0" indent="0">
                        <a:buFontTx/>
                        <a:buNone/>
                      </a:pPr>
                      <a:endParaRPr lang="en-GB" sz="700" kern="1200" dirty="0">
                        <a:solidFill>
                          <a:schemeClr val="tx1"/>
                        </a:solidFill>
                        <a:effectLst/>
                        <a:latin typeface="+mn-lt"/>
                        <a:ea typeface="+mn-ea"/>
                        <a:cs typeface="+mn-cs"/>
                      </a:endParaRPr>
                    </a:p>
                  </a:txBody>
                  <a:tcPr/>
                </a:tc>
                <a:tc hMerge="1">
                  <a:txBody>
                    <a:bodyPr/>
                    <a:lstStyle/>
                    <a:p>
                      <a:endParaRPr lang="en-GB"/>
                    </a:p>
                  </a:txBody>
                  <a:tcPr/>
                </a:tc>
                <a:tc rowSpan="2" gridSpan="3">
                  <a:txBody>
                    <a:bodyPr/>
                    <a:lstStyle/>
                    <a:p>
                      <a:pPr marL="171450" indent="-171450">
                        <a:buFont typeface="Arial" charset="0"/>
                        <a:buChar char="•"/>
                      </a:pPr>
                      <a:r>
                        <a:rPr lang="en-GB" sz="700" baseline="0" dirty="0"/>
                        <a:t>Oil found in 1950s.  14% GDP, 95% export earnings</a:t>
                      </a:r>
                    </a:p>
                    <a:p>
                      <a:pPr marL="171450" indent="-171450">
                        <a:buFont typeface="Arial" charset="0"/>
                        <a:buChar char="•"/>
                      </a:pPr>
                      <a:r>
                        <a:rPr lang="en-GB" sz="700" baseline="0" dirty="0"/>
                        <a:t>Produces 2.7% of world’s oil which is higher quality than oil from the Middle East</a:t>
                      </a:r>
                    </a:p>
                    <a:p>
                      <a:pPr marL="171450" indent="-171450">
                        <a:buFont typeface="Arial" charset="0"/>
                        <a:buChar char="•"/>
                      </a:pPr>
                      <a:r>
                        <a:rPr lang="en-GB" sz="700" baseline="0" dirty="0"/>
                        <a:t>Overdependence on oil -- prices fell in 2015</a:t>
                      </a:r>
                    </a:p>
                    <a:p>
                      <a:pPr marL="171450" indent="-171450">
                        <a:buFont typeface="Arial" charset="0"/>
                        <a:buChar char="•"/>
                      </a:pPr>
                      <a:r>
                        <a:rPr lang="en-GB" sz="700" baseline="0" dirty="0"/>
                        <a:t>Oil processing led to chemical by products leading to growth in chemical industries such as soaps, detergents and plastics</a:t>
                      </a:r>
                    </a:p>
                    <a:p>
                      <a:pPr marL="171450" indent="-171450">
                        <a:buFont typeface="Arial" charset="0"/>
                        <a:buChar char="•"/>
                      </a:pPr>
                      <a:r>
                        <a:rPr lang="en-GB" sz="700" baseline="0" dirty="0"/>
                        <a:t>Dangote Cement (Nigerian company) has expanded into 13 countries in Africa</a:t>
                      </a:r>
                    </a:p>
                    <a:p>
                      <a:pPr marL="171450" indent="-171450">
                        <a:buFont typeface="Arial" charset="0"/>
                        <a:buChar char="•"/>
                      </a:pPr>
                      <a:r>
                        <a:rPr lang="en-GB" sz="700" baseline="0" dirty="0"/>
                        <a:t>All led to increased standard of living, FDI, jobs, taxes, multiplier effect, manufactured goods.</a:t>
                      </a:r>
                    </a:p>
                    <a:p>
                      <a:pPr marL="171450" indent="-171450">
                        <a:buFont typeface="Arial" charset="0"/>
                        <a:buChar char="•"/>
                      </a:pPr>
                      <a:r>
                        <a:rPr lang="en-GB" sz="700" baseline="0" dirty="0"/>
                        <a:t>Less imports needed and Nigerian TNCs have more influence in the region</a:t>
                      </a:r>
                    </a:p>
                  </a:txBody>
                  <a:tcPr/>
                </a:tc>
                <a:tc rowSpan="2" hMerge="1">
                  <a:txBody>
                    <a:bodyPr/>
                    <a:lstStyle/>
                    <a:p>
                      <a:endParaRPr lang="en-GB"/>
                    </a:p>
                  </a:txBody>
                  <a:tcPr/>
                </a:tc>
                <a:tc rowSpan="2" hMerge="1">
                  <a:txBody>
                    <a:bodyPr/>
                    <a:lstStyle/>
                    <a:p>
                      <a:pPr marL="0" indent="0">
                        <a:buFontTx/>
                        <a:buNone/>
                      </a:pPr>
                      <a:endParaRPr lang="en-GB" sz="700" dirty="0"/>
                    </a:p>
                  </a:txBody>
                  <a:tcPr/>
                </a:tc>
                <a:extLst>
                  <a:ext uri="{0D108BD9-81ED-4DB2-BD59-A6C34878D82A}">
                    <a16:rowId xmlns:a16="http://schemas.microsoft.com/office/drawing/2014/main" val="10004"/>
                  </a:ext>
                </a:extLst>
              </a:tr>
              <a:tr h="1022876">
                <a:tc gridSpan="2">
                  <a:txBody>
                    <a:bodyPr/>
                    <a:lstStyle/>
                    <a:p>
                      <a:pPr marL="171450" indent="-171450">
                        <a:buFont typeface="Arial" charset="0"/>
                        <a:buChar char="•"/>
                      </a:pPr>
                      <a:r>
                        <a:rPr lang="en-GB" sz="700" baseline="0" dirty="0"/>
                        <a:t>60% live on less than US$1.25 a day.  Growing inequality</a:t>
                      </a:r>
                    </a:p>
                    <a:p>
                      <a:pPr marL="171450" indent="-171450">
                        <a:buFont typeface="Arial" charset="0"/>
                        <a:buChar char="•"/>
                      </a:pPr>
                      <a:r>
                        <a:rPr lang="en-GB" sz="700" baseline="0" dirty="0"/>
                        <a:t>GDP 2006 </a:t>
                      </a:r>
                      <a:r>
                        <a:rPr lang="mr-IN" sz="700" baseline="0" dirty="0"/>
                        <a:t>–</a:t>
                      </a:r>
                      <a:r>
                        <a:rPr lang="en-GB" sz="700" baseline="0" dirty="0"/>
                        <a:t> US$110 billion, GDP 2015 US$560 billion</a:t>
                      </a:r>
                    </a:p>
                    <a:p>
                      <a:pPr marL="171450" indent="-171450">
                        <a:buFont typeface="Arial" charset="0"/>
                        <a:buChar char="•"/>
                      </a:pPr>
                      <a:r>
                        <a:rPr lang="en-GB" sz="700" baseline="0" dirty="0"/>
                        <a:t>Money earned from Services 52%, Manufacturing 7%, Oil and gas 14%, Agriculture 22%, Other 5%</a:t>
                      </a:r>
                    </a:p>
                    <a:p>
                      <a:pPr marL="171450" indent="-171450">
                        <a:buFont typeface="Arial" charset="0"/>
                        <a:buChar char="•"/>
                      </a:pPr>
                      <a:r>
                        <a:rPr lang="en-GB" sz="700" baseline="0" dirty="0"/>
                        <a:t>Nollywood </a:t>
                      </a:r>
                      <a:r>
                        <a:rPr lang="mr-IN" sz="700" baseline="0" dirty="0"/>
                        <a:t>–</a:t>
                      </a:r>
                      <a:r>
                        <a:rPr lang="en-GB" sz="700" baseline="0" dirty="0"/>
                        <a:t> 3</a:t>
                      </a:r>
                      <a:r>
                        <a:rPr lang="en-GB" sz="700" baseline="30000" dirty="0"/>
                        <a:t>rd</a:t>
                      </a:r>
                      <a:r>
                        <a:rPr lang="en-GB" sz="700" baseline="0" dirty="0"/>
                        <a:t> largest film industry in the world</a:t>
                      </a:r>
                    </a:p>
                    <a:p>
                      <a:pPr marL="171450" indent="-171450">
                        <a:buFont typeface="Arial" charset="0"/>
                        <a:buChar char="•"/>
                      </a:pPr>
                      <a:r>
                        <a:rPr lang="en-GB" sz="700" baseline="0" dirty="0"/>
                        <a:t>70% employed in agriculture in 1999</a:t>
                      </a:r>
                    </a:p>
                    <a:p>
                      <a:pPr marL="171450" indent="-171450">
                        <a:buFont typeface="Arial" charset="0"/>
                        <a:buChar char="•"/>
                      </a:pPr>
                      <a:r>
                        <a:rPr lang="en-GB" sz="700" baseline="0" dirty="0"/>
                        <a:t>Rapid increase in telecommunications and retail</a:t>
                      </a:r>
                    </a:p>
                    <a:p>
                      <a:pPr marL="171450" indent="-171450">
                        <a:buFont typeface="Arial" charset="0"/>
                        <a:buChar char="•"/>
                      </a:pPr>
                      <a:r>
                        <a:rPr lang="en-GB" sz="700" baseline="0" dirty="0"/>
                        <a:t>Manufacturing increasing </a:t>
                      </a:r>
                      <a:r>
                        <a:rPr lang="mr-IN" sz="700" baseline="0" dirty="0"/>
                        <a:t>–</a:t>
                      </a:r>
                      <a:r>
                        <a:rPr lang="en-GB" sz="700" baseline="0" dirty="0"/>
                        <a:t> processed food, leather, textiles, soap, detergents</a:t>
                      </a:r>
                    </a:p>
                  </a:txBody>
                  <a:tcPr/>
                </a:tc>
                <a:tc h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217704957"/>
                  </a:ext>
                </a:extLst>
              </a:tr>
              <a:tr h="207540">
                <a:tc gridSpan="5">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800" b="1" dirty="0"/>
                        <a:t>TNCs in Nigeria: Shell</a:t>
                      </a:r>
                      <a:endParaRPr lang="en-GB" sz="800" b="1" dirty="0">
                        <a:solidFill>
                          <a:schemeClr val="bg1"/>
                        </a:solidFill>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endParaRPr lang="en-GB" sz="800" b="1" dirty="0">
                        <a:solidFill>
                          <a:schemeClr val="bg1"/>
                        </a:solidFill>
                      </a:endParaRPr>
                    </a:p>
                  </a:txBody>
                  <a:tcPr/>
                </a:tc>
                <a:extLst>
                  <a:ext uri="{0D108BD9-81ED-4DB2-BD59-A6C34878D82A}">
                    <a16:rowId xmlns:a16="http://schemas.microsoft.com/office/drawing/2014/main" val="10005"/>
                  </a:ext>
                </a:extLst>
              </a:tr>
              <a:tr h="607796">
                <a:tc gridSpan="5">
                  <a:txBody>
                    <a:bodyPr/>
                    <a:lstStyle/>
                    <a:p>
                      <a:pPr marL="0" indent="0">
                        <a:buFontTx/>
                        <a:buNone/>
                      </a:pPr>
                      <a:r>
                        <a:rPr lang="en-GB" sz="700" dirty="0"/>
                        <a:t>TNC – Trans-National Corporation – A company with headquarters in one country and operations across many other countries</a:t>
                      </a:r>
                      <a:endParaRPr lang="en-GB" sz="700" baseline="0" dirty="0"/>
                    </a:p>
                    <a:p>
                      <a:pPr marL="171450" indent="-171450">
                        <a:buFont typeface="Arial" charset="0"/>
                        <a:buChar char="•"/>
                      </a:pPr>
                      <a:r>
                        <a:rPr lang="en-GB" sz="700" baseline="0" dirty="0"/>
                        <a:t>Huge investment</a:t>
                      </a:r>
                    </a:p>
                    <a:p>
                      <a:pPr marL="171450" indent="-171450">
                        <a:buFont typeface="Arial" charset="0"/>
                        <a:buChar char="•"/>
                      </a:pPr>
                      <a:r>
                        <a:rPr lang="en-GB" sz="700" baseline="0" dirty="0"/>
                        <a:t>65000 directly employed and 250,000 indirectly employed</a:t>
                      </a:r>
                    </a:p>
                    <a:p>
                      <a:pPr marL="171450" indent="-171450">
                        <a:buFont typeface="Arial" charset="0"/>
                        <a:buChar char="•"/>
                      </a:pPr>
                      <a:r>
                        <a:rPr lang="en-GB" sz="700" baseline="0" dirty="0"/>
                        <a:t>91% of contracts with Nigerian companies</a:t>
                      </a:r>
                    </a:p>
                    <a:p>
                      <a:pPr marL="171450" indent="-171450">
                        <a:buFont typeface="Arial" charset="0"/>
                        <a:buChar char="•"/>
                      </a:pPr>
                      <a:r>
                        <a:rPr lang="en-GB" sz="700" baseline="0" dirty="0"/>
                        <a:t>Issues </a:t>
                      </a:r>
                      <a:r>
                        <a:rPr lang="mr-IN" sz="700" baseline="0" dirty="0"/>
                        <a:t>–</a:t>
                      </a:r>
                      <a:r>
                        <a:rPr lang="en-GB" sz="700" baseline="0" dirty="0"/>
                        <a:t> oil spills, oil flares (toxic fumes), militant groups disrupting supplies, oil theft and sabotage</a:t>
                      </a:r>
                      <a:endParaRPr lang="en-GB" sz="7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indent="0">
                        <a:buFontTx/>
                        <a:buNone/>
                      </a:pPr>
                      <a:endParaRPr lang="en-GB" sz="700" baseline="0" dirty="0"/>
                    </a:p>
                  </a:txBody>
                  <a:tcPr/>
                </a:tc>
                <a:extLst>
                  <a:ext uri="{0D108BD9-81ED-4DB2-BD59-A6C34878D82A}">
                    <a16:rowId xmlns:a16="http://schemas.microsoft.com/office/drawing/2014/main" val="10006"/>
                  </a:ext>
                </a:extLst>
              </a:tr>
              <a:tr h="607796">
                <a:tc>
                  <a:txBody>
                    <a:bodyPr/>
                    <a:lstStyle/>
                    <a:p>
                      <a:pPr marL="0" indent="0">
                        <a:buFontTx/>
                        <a:buNone/>
                      </a:pPr>
                      <a:r>
                        <a:rPr lang="en-GB" sz="700" b="1" dirty="0"/>
                        <a:t>Social issues:</a:t>
                      </a:r>
                    </a:p>
                    <a:p>
                      <a:pPr marL="171450" indent="-171450">
                        <a:buFontTx/>
                        <a:buChar char="-"/>
                      </a:pPr>
                      <a:r>
                        <a:rPr lang="en-GB" sz="700" dirty="0"/>
                        <a:t>Employ male workforce</a:t>
                      </a:r>
                    </a:p>
                    <a:p>
                      <a:pPr marL="171450" indent="-171450">
                        <a:buFontTx/>
                        <a:buChar char="-"/>
                      </a:pPr>
                      <a:r>
                        <a:rPr lang="en-GB" sz="700" dirty="0"/>
                        <a:t>Shell investing in the wider development of the country; schools, education and healthcare</a:t>
                      </a:r>
                    </a:p>
                  </a:txBody>
                  <a:tcPr/>
                </a:tc>
                <a:tc gridSpan="2">
                  <a:txBody>
                    <a:bodyPr/>
                    <a:lstStyle/>
                    <a:p>
                      <a:pPr marL="0" indent="0">
                        <a:buFontTx/>
                        <a:buNone/>
                      </a:pPr>
                      <a:r>
                        <a:rPr lang="en-GB" sz="700" b="1" dirty="0"/>
                        <a:t>Economic 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t>- Investment mainly in south of Nigeria resulting in development disparities between north and south</a:t>
                      </a:r>
                    </a:p>
                    <a:p>
                      <a:pPr marL="0" indent="0">
                        <a:buFontTx/>
                        <a:buNone/>
                      </a:pPr>
                      <a:endParaRPr lang="en-GB" sz="700" dirty="0"/>
                    </a:p>
                  </a:txBody>
                  <a:tcPr/>
                </a:tc>
                <a:tc hMerge="1">
                  <a:txBody>
                    <a:bodyPr/>
                    <a:lstStyle/>
                    <a:p>
                      <a:pPr marL="0" indent="0">
                        <a:buFontTx/>
                        <a:buNone/>
                      </a:pPr>
                      <a:endParaRPr lang="en-GB" sz="700" dirty="0"/>
                    </a:p>
                  </a:txBody>
                  <a:tcPr/>
                </a:tc>
                <a:tc gridSpan="2">
                  <a:txBody>
                    <a:bodyPr/>
                    <a:lstStyle/>
                    <a:p>
                      <a:pPr marL="0" indent="0">
                        <a:buFontTx/>
                        <a:buNone/>
                      </a:pPr>
                      <a:r>
                        <a:rPr lang="en-GB" sz="700" b="1" dirty="0"/>
                        <a:t>Environmental issues:</a:t>
                      </a:r>
                    </a:p>
                    <a:p>
                      <a:pPr marL="0" indent="0">
                        <a:buFontTx/>
                        <a:buNone/>
                      </a:pPr>
                      <a:r>
                        <a:rPr lang="en-GB" sz="700" dirty="0"/>
                        <a:t>- Waste</a:t>
                      </a:r>
                      <a:r>
                        <a:rPr lang="en-GB" sz="700" baseline="0" dirty="0"/>
                        <a:t> disposal and oil spills. Damage to wetland ecosystems</a:t>
                      </a:r>
                    </a:p>
                    <a:p>
                      <a:pPr marL="0" indent="0">
                        <a:buFontTx/>
                        <a:buNone/>
                      </a:pPr>
                      <a:endParaRPr lang="en-GB" sz="700" dirty="0"/>
                    </a:p>
                  </a:txBody>
                  <a:tcPr/>
                </a:tc>
                <a:tc hMerge="1">
                  <a:txBody>
                    <a:bodyPr/>
                    <a:lstStyle/>
                    <a:p>
                      <a:pPr marL="0" indent="0">
                        <a:buFontTx/>
                        <a:buNone/>
                      </a:pPr>
                      <a:endParaRPr lang="en-GB" sz="700" dirty="0"/>
                    </a:p>
                  </a:txBody>
                  <a:tcPr/>
                </a:tc>
                <a:extLst>
                  <a:ext uri="{0D108BD9-81ED-4DB2-BD59-A6C34878D82A}">
                    <a16:rowId xmlns:a16="http://schemas.microsoft.com/office/drawing/2014/main" val="452839760"/>
                  </a:ext>
                </a:extLst>
              </a:tr>
              <a:tr h="207540">
                <a:tc gridSpan="5">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800" b="1" kern="1200" dirty="0"/>
                        <a:t>Aid</a:t>
                      </a:r>
                      <a:r>
                        <a:rPr lang="en-GB" sz="800" b="1" kern="1200" baseline="0" dirty="0"/>
                        <a:t> to Nigeria</a:t>
                      </a:r>
                      <a:endParaRPr lang="en-GB" sz="800" b="1" kern="1200" dirty="0">
                        <a:solidFill>
                          <a:schemeClr val="bg1"/>
                        </a:solidFill>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endParaRPr lang="en-GB" sz="800" b="1" kern="1200" dirty="0">
                        <a:solidFill>
                          <a:schemeClr val="bg1"/>
                        </a:solidFill>
                        <a:latin typeface="+mn-lt"/>
                        <a:ea typeface="+mn-ea"/>
                        <a:cs typeface="+mn-cs"/>
                      </a:endParaRPr>
                    </a:p>
                  </a:txBody>
                  <a:tcPr/>
                </a:tc>
                <a:extLst>
                  <a:ext uri="{0D108BD9-81ED-4DB2-BD59-A6C34878D82A}">
                    <a16:rowId xmlns:a16="http://schemas.microsoft.com/office/drawing/2014/main" val="10007"/>
                  </a:ext>
                </a:extLst>
              </a:tr>
              <a:tr h="607796">
                <a:tc gridSpan="5">
                  <a:txBody>
                    <a:bodyPr/>
                    <a:lstStyle/>
                    <a:p>
                      <a:pPr marL="171450" indent="-171450">
                        <a:buFont typeface="Arial" charset="0"/>
                        <a:buChar char="•"/>
                      </a:pPr>
                      <a:r>
                        <a:rPr lang="en-GB" sz="700" baseline="0" dirty="0"/>
                        <a:t>2009 </a:t>
                      </a:r>
                      <a:r>
                        <a:rPr lang="mr-IN" sz="700" baseline="0" dirty="0"/>
                        <a:t>–</a:t>
                      </a:r>
                      <a:r>
                        <a:rPr lang="en-GB" sz="700" baseline="0" dirty="0"/>
                        <a:t> 2013 : 60 million mosquito nets distributed</a:t>
                      </a:r>
                    </a:p>
                    <a:p>
                      <a:pPr marL="171450" indent="-171450">
                        <a:buFont typeface="Arial" charset="0"/>
                        <a:buChar char="•"/>
                      </a:pPr>
                      <a:r>
                        <a:rPr lang="en-GB" sz="700" baseline="0" dirty="0"/>
                        <a:t>UK gives US$300 million year of aid</a:t>
                      </a:r>
                    </a:p>
                    <a:p>
                      <a:pPr marL="171450" indent="-171450">
                        <a:buFont typeface="Arial" charset="0"/>
                        <a:buChar char="•"/>
                      </a:pPr>
                      <a:r>
                        <a:rPr lang="en-GB" sz="700" baseline="0" dirty="0"/>
                        <a:t>Most successful projects are community based</a:t>
                      </a:r>
                    </a:p>
                    <a:p>
                      <a:pPr marL="171450" indent="-171450">
                        <a:buFont typeface="Arial" charset="0"/>
                        <a:buChar char="•"/>
                      </a:pPr>
                      <a:r>
                        <a:rPr lang="en-GB" sz="700" baseline="0" dirty="0"/>
                        <a:t>Problems include government corruption, government diverting money, donors have political influence, promoting commercial self interest</a:t>
                      </a:r>
                      <a:endParaRPr lang="en-GB" sz="7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700" b="0" kern="1200" dirty="0">
                        <a:solidFill>
                          <a:schemeClr val="tx1"/>
                        </a:solidFill>
                        <a:effectLst/>
                        <a:latin typeface="+mn-lt"/>
                        <a:ea typeface="+mn-ea"/>
                        <a:cs typeface="+mn-cs"/>
                      </a:endParaRPr>
                    </a:p>
                  </a:txBody>
                  <a:tcPr/>
                </a:tc>
                <a:extLst>
                  <a:ext uri="{0D108BD9-81ED-4DB2-BD59-A6C34878D82A}">
                    <a16:rowId xmlns:a16="http://schemas.microsoft.com/office/drawing/2014/main" val="10008"/>
                  </a:ext>
                </a:extLst>
              </a:tr>
              <a:tr h="207540">
                <a:tc gridSpan="5">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800" b="1" kern="1200" dirty="0"/>
                        <a:t>Impacts of Development in Nigeria</a:t>
                      </a:r>
                      <a:endParaRPr lang="en-GB" sz="800" b="1" kern="1200" dirty="0">
                        <a:solidFill>
                          <a:schemeClr val="bg1"/>
                        </a:solidFill>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endParaRPr lang="en-GB" sz="800" b="1" kern="1200" dirty="0">
                        <a:solidFill>
                          <a:schemeClr val="bg1"/>
                        </a:solidFill>
                        <a:latin typeface="+mn-lt"/>
                        <a:ea typeface="+mn-ea"/>
                        <a:cs typeface="+mn-cs"/>
                      </a:endParaRPr>
                    </a:p>
                  </a:txBody>
                  <a:tcPr/>
                </a:tc>
                <a:extLst>
                  <a:ext uri="{0D108BD9-81ED-4DB2-BD59-A6C34878D82A}">
                    <a16:rowId xmlns:a16="http://schemas.microsoft.com/office/drawing/2014/main" val="10009"/>
                  </a:ext>
                </a:extLst>
              </a:tr>
              <a:tr h="905970">
                <a:tc gridSpan="5">
                  <a:txBody>
                    <a:bodyPr/>
                    <a:lstStyle/>
                    <a:p>
                      <a:pPr marL="171450" indent="-171450">
                        <a:buFont typeface="Arial" charset="0"/>
                        <a:buChar char="•"/>
                      </a:pPr>
                      <a:r>
                        <a:rPr lang="en-GB" sz="700" dirty="0"/>
                        <a:t>Rated 152/187 countries in terms of HDI.  Improving and</a:t>
                      </a:r>
                      <a:r>
                        <a:rPr lang="en-GB" sz="700" baseline="0" dirty="0"/>
                        <a:t> is increasing quickly</a:t>
                      </a:r>
                    </a:p>
                    <a:p>
                      <a:pPr marL="171450" indent="-171450">
                        <a:buFont typeface="Arial" charset="0"/>
                        <a:buChar char="•"/>
                      </a:pPr>
                      <a:r>
                        <a:rPr lang="en-GB" sz="700" baseline="0" dirty="0"/>
                        <a:t>New jobs mean more income and increased quality of life</a:t>
                      </a:r>
                    </a:p>
                    <a:p>
                      <a:pPr marL="171450" indent="-171450">
                        <a:buFont typeface="Arial" charset="0"/>
                        <a:buChar char="•"/>
                      </a:pPr>
                      <a:r>
                        <a:rPr lang="en-GB" sz="700" baseline="0" dirty="0"/>
                        <a:t>Large differences between north and south; rural and urban; educated and uneducated</a:t>
                      </a:r>
                    </a:p>
                    <a:p>
                      <a:pPr marL="171450" indent="-171450">
                        <a:buFont typeface="Arial" charset="0"/>
                        <a:buChar char="•"/>
                      </a:pPr>
                      <a:r>
                        <a:rPr lang="en-GB" sz="700" baseline="0" dirty="0"/>
                        <a:t>Lack of access to safe water, sanitation and reliable electricity supply</a:t>
                      </a:r>
                    </a:p>
                    <a:p>
                      <a:pPr marL="171450" indent="-171450">
                        <a:buFont typeface="Arial" charset="0"/>
                        <a:buChar char="•"/>
                      </a:pPr>
                      <a:r>
                        <a:rPr lang="en-GB" sz="700" baseline="0" dirty="0"/>
                        <a:t>Overdependence on oil may become an issue. If oil runs out, Shell leaves, what is the income?</a:t>
                      </a:r>
                    </a:p>
                    <a:p>
                      <a:pPr marL="171450" indent="-171450">
                        <a:buFont typeface="Arial" charset="0"/>
                        <a:buChar char="•"/>
                      </a:pPr>
                      <a:r>
                        <a:rPr lang="en-GB" sz="700" baseline="0" dirty="0"/>
                        <a:t>Key challenges include continuing stable government, pollution of the Niger delta, tsetse fly affecting commercial livestock, desertification, religious conflict between north and south, Boko Harem extremist group</a:t>
                      </a:r>
                      <a:endParaRPr lang="en-GB" sz="700" dirty="0"/>
                    </a:p>
                  </a:txBody>
                  <a:tcPr/>
                </a:tc>
                <a:tc hMerge="1">
                  <a:txBody>
                    <a:bodyPr/>
                    <a:lstStyle/>
                    <a:p>
                      <a:endParaRPr lang="en-GB"/>
                    </a:p>
                  </a:txBody>
                  <a:tcPr/>
                </a:tc>
                <a:tc hMerge="1">
                  <a:txBody>
                    <a:bodyPr/>
                    <a:lstStyle/>
                    <a:p>
                      <a:endParaRPr lang="en-GB" sz="800" kern="1200" dirty="0">
                        <a:solidFill>
                          <a:srgbClr val="FF0000"/>
                        </a:solidFill>
                        <a:effectLst/>
                        <a:latin typeface="+mn-lt"/>
                        <a:ea typeface="+mn-ea"/>
                        <a:cs typeface="+mn-cs"/>
                      </a:endParaRPr>
                    </a:p>
                  </a:txBody>
                  <a:tcPr/>
                </a:tc>
                <a:tc hMerge="1">
                  <a:txBody>
                    <a:bodyPr/>
                    <a:lstStyle/>
                    <a:p>
                      <a:endParaRPr lang="en-GB"/>
                    </a:p>
                  </a:txBody>
                  <a:tcPr/>
                </a:tc>
                <a:tc hMerge="1">
                  <a:txBody>
                    <a:bodyPr/>
                    <a:lstStyle/>
                    <a:p>
                      <a:endParaRPr lang="en-GB" sz="800" dirty="0"/>
                    </a:p>
                  </a:txBody>
                  <a:tcPr/>
                </a:tc>
                <a:extLst>
                  <a:ext uri="{0D108BD9-81ED-4DB2-BD59-A6C34878D82A}">
                    <a16:rowId xmlns:a16="http://schemas.microsoft.com/office/drawing/2014/main" val="10010"/>
                  </a:ext>
                </a:extLst>
              </a:tr>
            </a:tbl>
          </a:graphicData>
        </a:graphic>
      </p:graphicFrame>
      <p:graphicFrame>
        <p:nvGraphicFramePr>
          <p:cNvPr id="7" name="Table 6">
            <a:extLst>
              <a:ext uri="{FF2B5EF4-FFF2-40B4-BE49-F238E27FC236}">
                <a16:creationId xmlns:a16="http://schemas.microsoft.com/office/drawing/2014/main" id="{86B4834C-1DAB-4C4C-80B8-7E65783FFD85}"/>
              </a:ext>
            </a:extLst>
          </p:cNvPr>
          <p:cNvGraphicFramePr>
            <a:graphicFrameLocks noGrp="1"/>
          </p:cNvGraphicFramePr>
          <p:nvPr>
            <p:extLst>
              <p:ext uri="{D42A27DB-BD31-4B8C-83A1-F6EECF244321}">
                <p14:modId xmlns:p14="http://schemas.microsoft.com/office/powerpoint/2010/main" val="3878244686"/>
              </p:ext>
            </p:extLst>
          </p:nvPr>
        </p:nvGraphicFramePr>
        <p:xfrm>
          <a:off x="4955289" y="29868"/>
          <a:ext cx="4932000" cy="6806171"/>
        </p:xfrm>
        <a:graphic>
          <a:graphicData uri="http://schemas.openxmlformats.org/drawingml/2006/table">
            <a:tbl>
              <a:tblPr firstRow="1" bandRow="1">
                <a:tableStyleId>{5C22544A-7EE6-4342-B048-85BDC9FD1C3A}</a:tableStyleId>
              </a:tblPr>
              <a:tblGrid>
                <a:gridCol w="1264536">
                  <a:extLst>
                    <a:ext uri="{9D8B030D-6E8A-4147-A177-3AD203B41FA5}">
                      <a16:colId xmlns:a16="http://schemas.microsoft.com/office/drawing/2014/main" val="754654229"/>
                    </a:ext>
                  </a:extLst>
                </a:gridCol>
                <a:gridCol w="1201464">
                  <a:extLst>
                    <a:ext uri="{9D8B030D-6E8A-4147-A177-3AD203B41FA5}">
                      <a16:colId xmlns:a16="http://schemas.microsoft.com/office/drawing/2014/main" val="3055006759"/>
                    </a:ext>
                  </a:extLst>
                </a:gridCol>
                <a:gridCol w="141561">
                  <a:extLst>
                    <a:ext uri="{9D8B030D-6E8A-4147-A177-3AD203B41FA5}">
                      <a16:colId xmlns:a16="http://schemas.microsoft.com/office/drawing/2014/main" val="216285653"/>
                    </a:ext>
                  </a:extLst>
                </a:gridCol>
                <a:gridCol w="2324439">
                  <a:extLst>
                    <a:ext uri="{9D8B030D-6E8A-4147-A177-3AD203B41FA5}">
                      <a16:colId xmlns:a16="http://schemas.microsoft.com/office/drawing/2014/main" val="1202602266"/>
                    </a:ext>
                  </a:extLst>
                </a:gridCol>
              </a:tblGrid>
              <a:tr h="217549">
                <a:tc gridSpan="4">
                  <a:txBody>
                    <a:bodyPr/>
                    <a:lstStyle/>
                    <a:p>
                      <a:pPr algn="ctr"/>
                      <a:r>
                        <a:rPr lang="en-GB" sz="800" dirty="0"/>
                        <a:t>Economic and Industrial Change in the UK</a:t>
                      </a:r>
                    </a:p>
                  </a:txBody>
                  <a:tcPr/>
                </a:tc>
                <a:tc hMerge="1">
                  <a:txBody>
                    <a:bodyPr/>
                    <a:lstStyle/>
                    <a:p>
                      <a:endParaRPr lang="en-GB"/>
                    </a:p>
                  </a:txBody>
                  <a:tcPr/>
                </a:tc>
                <a:tc hMerge="1">
                  <a:txBody>
                    <a:bodyPr/>
                    <a:lstStyle/>
                    <a:p>
                      <a:endParaRPr lang="en-GB"/>
                    </a:p>
                  </a:txBody>
                  <a:tcPr/>
                </a:tc>
                <a:tc hMerge="1">
                  <a:txBody>
                    <a:bodyPr/>
                    <a:lstStyle/>
                    <a:p>
                      <a:pPr algn="ctr"/>
                      <a:endParaRPr lang="en-GB" sz="800" dirty="0"/>
                    </a:p>
                  </a:txBody>
                  <a:tcPr/>
                </a:tc>
                <a:extLst>
                  <a:ext uri="{0D108BD9-81ED-4DB2-BD59-A6C34878D82A}">
                    <a16:rowId xmlns:a16="http://schemas.microsoft.com/office/drawing/2014/main" val="913039151"/>
                  </a:ext>
                </a:extLst>
              </a:tr>
              <a:tr h="949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rPr>
                        <a:t>Industrialisation took place in the UK during the 1800s. Most early manufacturing industry took place in areas with coal fields which provided energy. This was a break of bulk location, reducing transport costs.</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dirty="0">
                        <a:solidFill>
                          <a:schemeClr val="bg1"/>
                        </a:solidFill>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dirty="0">
                          <a:effectLst/>
                        </a:rPr>
                        <a:t>De-industrialisation is the decline in secondary (manufacturing) industries, and the subsequent growth in tertiary and quaternary employment.</a:t>
                      </a:r>
                      <a:endParaRPr lang="en-GB" sz="7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kern="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dirty="0">
                          <a:effectLst/>
                        </a:rPr>
                        <a:t>The UK has experienced de-industrialisation changing into a post-industrial economy;</a:t>
                      </a:r>
                      <a:r>
                        <a:rPr lang="en-GB" sz="700" kern="1200" baseline="0" dirty="0">
                          <a:effectLst/>
                        </a:rPr>
                        <a:t> with more</a:t>
                      </a:r>
                      <a:r>
                        <a:rPr lang="en-GB" sz="700" kern="1200" dirty="0">
                          <a:effectLst/>
                        </a:rPr>
                        <a:t> tertiary &amp; quaternary industries. Secondary</a:t>
                      </a:r>
                      <a:r>
                        <a:rPr lang="en-GB" sz="700" kern="1200" baseline="0" dirty="0">
                          <a:effectLst/>
                        </a:rPr>
                        <a:t> industries has moved to cheaper countries e.g. China.</a:t>
                      </a:r>
                      <a:endParaRPr lang="en-GB" sz="7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effectLst/>
                        </a:rPr>
                        <a:t>De-industrialisation is the decline in secondary (manufacturing) industries, and the subsequent growth in tertiary and quaternary employment.</a:t>
                      </a:r>
                      <a:endParaRPr lang="en-GB" sz="700" b="1">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kern="120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effectLst/>
                        </a:rPr>
                        <a:t>The UK has experienced de-industrialisation changing into a post-industrial economy;</a:t>
                      </a:r>
                      <a:r>
                        <a:rPr lang="en-GB" sz="700" kern="1200" baseline="0">
                          <a:effectLst/>
                        </a:rPr>
                        <a:t> with more</a:t>
                      </a:r>
                      <a:r>
                        <a:rPr lang="en-GB" sz="700" kern="1200">
                          <a:effectLst/>
                        </a:rPr>
                        <a:t> tertiary &amp; quaternary industries. Secondary</a:t>
                      </a:r>
                      <a:r>
                        <a:rPr lang="en-GB" sz="700" kern="1200" baseline="0">
                          <a:effectLst/>
                        </a:rPr>
                        <a:t> industries has moved to cheaper countries e.g. China.</a:t>
                      </a:r>
                      <a:endParaRPr lang="en-GB" sz="700" dirty="0"/>
                    </a:p>
                  </a:txBody>
                  <a:tcPr/>
                </a:tc>
                <a:extLst>
                  <a:ext uri="{0D108BD9-81ED-4DB2-BD59-A6C34878D82A}">
                    <a16:rowId xmlns:a16="http://schemas.microsoft.com/office/drawing/2014/main" val="10001"/>
                  </a:ext>
                </a:extLst>
              </a:tr>
              <a:tr h="84271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rPr>
                        <a:t>Industry</a:t>
                      </a:r>
                      <a:r>
                        <a:rPr lang="en-GB" sz="700" b="0" baseline="0" dirty="0">
                          <a:solidFill>
                            <a:schemeClr val="tx1"/>
                          </a:solidFill>
                        </a:rPr>
                        <a:t> in the Black Country was characterised by mining and heavy industry, including coal mines, iron and steel industry. As raw materials were used up, and it became cheaper to import coal as well as manufacture abroad, industry fell into decline.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a:solidFill>
                            <a:schemeClr val="tx1"/>
                          </a:solidFill>
                        </a:rPr>
                        <a:t>Round Oak Steel Works closed in the 80s. The Merry Hill Centre is now situated on the site of this steel works.</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dirty="0">
                        <a:solidFill>
                          <a:schemeClr val="bg1"/>
                        </a:solidFill>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baseline="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baseline="0" dirty="0">
                        <a:solidFill>
                          <a:schemeClr val="tx1"/>
                        </a:solidFill>
                      </a:endParaRPr>
                    </a:p>
                  </a:txBody>
                  <a:tcPr/>
                </a:tc>
                <a:extLst>
                  <a:ext uri="{0D108BD9-81ED-4DB2-BD59-A6C34878D82A}">
                    <a16:rowId xmlns:a16="http://schemas.microsoft.com/office/drawing/2014/main" val="541063357"/>
                  </a:ext>
                </a:extLst>
              </a:tr>
              <a:tr h="413694">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a:solidFill>
                            <a:schemeClr val="tx1"/>
                          </a:solidFill>
                        </a:rPr>
                        <a:t>De-industrialisation has many socio-economic impacts.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a:solidFill>
                            <a:schemeClr val="tx1"/>
                          </a:solidFill>
                        </a:rPr>
                        <a:t>High unemployment leads to the decline of services in affected areas. Reliance on benefits leads to a decline in housing quality. Life expectancy in de-industrialised areas is lower than the national average. Average GCSE grades are also lower in these areas.</a:t>
                      </a:r>
                    </a:p>
                  </a:txBody>
                  <a:tcPr/>
                </a:tc>
                <a:tc hMerge="1">
                  <a:txBody>
                    <a:bodyPr/>
                    <a:lstStyle/>
                    <a:p>
                      <a:endParaRPr lang="en-GB"/>
                    </a:p>
                  </a:txBody>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baseline="0" dirty="0">
                        <a:solidFill>
                          <a:schemeClr val="tx1"/>
                        </a:solidFill>
                      </a:endParaRPr>
                    </a:p>
                  </a:txBody>
                  <a:tcPr/>
                </a:tc>
                <a:extLst>
                  <a:ext uri="{0D108BD9-81ED-4DB2-BD59-A6C34878D82A}">
                    <a16:rowId xmlns:a16="http://schemas.microsoft.com/office/drawing/2014/main" val="1860755746"/>
                  </a:ext>
                </a:extLst>
              </a:tr>
              <a:tr h="217549">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bg1"/>
                          </a:solidFill>
                          <a:latin typeface="+mn-lt"/>
                          <a:ea typeface="+mn-ea"/>
                          <a:cs typeface="+mn-cs"/>
                        </a:rPr>
                        <a:t>Modern</a:t>
                      </a:r>
                      <a:r>
                        <a:rPr lang="en-GB" sz="800" b="1" kern="1200" baseline="0" dirty="0">
                          <a:solidFill>
                            <a:schemeClr val="bg1"/>
                          </a:solidFill>
                          <a:latin typeface="+mn-lt"/>
                          <a:ea typeface="+mn-ea"/>
                          <a:cs typeface="+mn-cs"/>
                        </a:rPr>
                        <a:t> industrial developments in the UK</a:t>
                      </a:r>
                      <a:endParaRPr lang="en-GB" sz="800" b="1" kern="1200" dirty="0">
                        <a:solidFill>
                          <a:schemeClr val="bg1"/>
                        </a:solidFill>
                        <a:latin typeface="+mn-lt"/>
                        <a:ea typeface="+mn-ea"/>
                        <a:cs typeface="+mn-cs"/>
                      </a:endParaRPr>
                    </a:p>
                  </a:txBody>
                  <a:tcPr>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a:solidFill>
                      <a:schemeClr val="accent1"/>
                    </a:solidFill>
                  </a:tcPr>
                </a:tc>
                <a:extLst>
                  <a:ext uri="{0D108BD9-81ED-4DB2-BD59-A6C34878D82A}">
                    <a16:rowId xmlns:a16="http://schemas.microsoft.com/office/drawing/2014/main" val="2740178058"/>
                  </a:ext>
                </a:extLst>
              </a:tr>
              <a:tr h="520948">
                <a:tc gridSpan="4">
                  <a:txBody>
                    <a:bodyPr/>
                    <a:lstStyle/>
                    <a:p>
                      <a:pPr marL="0" indent="0">
                        <a:buNone/>
                      </a:pPr>
                      <a:r>
                        <a:rPr lang="en-GB" sz="700" dirty="0">
                          <a:solidFill>
                            <a:schemeClr val="tx1"/>
                          </a:solidFill>
                        </a:rPr>
                        <a:t>For years the UK thrived due to its secondary industries. However it is now a post industrial economy; one where most manufacturing jobs have been replaced by jobs in the service industries. A new sector that is growing rapidly is the quaternary industry. Quaternary jobs are those that involve highly skilled people who carry out research, provide information and give advice e.g. financial advisers, research scientists.</a:t>
                      </a:r>
                      <a:endParaRPr lang="en-GB" sz="700" b="1" baseline="0" dirty="0">
                        <a:solidFill>
                          <a:schemeClr val="tx1"/>
                        </a:solidFill>
                      </a:endParaRPr>
                    </a:p>
                  </a:txBody>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baseline="0" dirty="0">
                        <a:solidFill>
                          <a:schemeClr val="tx1"/>
                        </a:solidFill>
                      </a:endParaRPr>
                    </a:p>
                  </a:txBody>
                  <a:tcPr/>
                </a:tc>
                <a:tc hMerge="1">
                  <a:txBody>
                    <a:bodyPr/>
                    <a:lstStyle/>
                    <a:p>
                      <a:pPr marL="0" indent="0">
                        <a:buNone/>
                      </a:pPr>
                      <a:endParaRPr lang="en-GB" sz="700" b="1" baseline="0" dirty="0">
                        <a:solidFill>
                          <a:schemeClr val="tx1"/>
                        </a:solidFill>
                      </a:endParaRPr>
                    </a:p>
                  </a:txBody>
                  <a:tcPr/>
                </a:tc>
                <a:extLst>
                  <a:ext uri="{0D108BD9-81ED-4DB2-BD59-A6C34878D82A}">
                    <a16:rowId xmlns:a16="http://schemas.microsoft.com/office/drawing/2014/main" val="556785173"/>
                  </a:ext>
                </a:extLst>
              </a:tr>
              <a:tr h="116447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a:solidFill>
                            <a:schemeClr val="tx1"/>
                          </a:solidFill>
                        </a:rPr>
                        <a:t>Located to the north-east of Cambridge the site is home to over 1,500 IT and bio-technology (quaternary) companies. Location factors include closeness to a major junction of the A14 which provides rapid access to the M11, and thereafter Heathrow and London. It is on cheaper land at the edge of the city. This land is flat and there is room for expansion. The proximity to Cambridge University promotes strong working relationships and access to the best University graduates.</a:t>
                      </a:r>
                      <a:endParaRPr lang="en-GB" sz="700" b="1" baseline="0" dirty="0">
                        <a:solidFill>
                          <a:schemeClr val="tx1"/>
                        </a:solidFill>
                      </a:endParaRPr>
                    </a:p>
                  </a:txBody>
                  <a:tcPr/>
                </a:tc>
                <a:tc hMerge="1">
                  <a:txBody>
                    <a:bodyPr/>
                    <a:lstStyle/>
                    <a:p>
                      <a:endParaRPr lang="en-GB"/>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baseline="0" dirty="0">
                          <a:solidFill>
                            <a:schemeClr val="tx1"/>
                          </a:solidFill>
                        </a:rPr>
                        <a:t>Toyota, </a:t>
                      </a:r>
                      <a:r>
                        <a:rPr lang="en-GB" sz="700" b="1" baseline="0" dirty="0" err="1">
                          <a:solidFill>
                            <a:schemeClr val="tx1"/>
                          </a:solidFill>
                        </a:rPr>
                        <a:t>Burnaston</a:t>
                      </a:r>
                      <a:endParaRPr lang="en-GB" sz="700" b="1"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a:solidFill>
                            <a:schemeClr val="tx1"/>
                          </a:solidFill>
                        </a:rPr>
                        <a:t>1.5 million cars are manufactured in the UK by 7 large TNCs. Toyota are attempting to become more sustainable in a number of 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a:solidFill>
                            <a:schemeClr val="tx1"/>
                          </a:solidFill>
                        </a:rPr>
                        <a:t>- They have installed 17,000 solar panels and introduced more efficient practices. They aim to reach zero carbon emissions at the plant by 2050.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a:solidFill>
                            <a:schemeClr val="tx1"/>
                          </a:solidFill>
                        </a:rPr>
                        <a:t>- They are reducing water use, using rainwater harvesting methods and ensuring that all water used is purified before being returned to the environment.</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baseline="0" dirty="0">
                        <a:solidFill>
                          <a:schemeClr val="tx1"/>
                        </a:solidFill>
                      </a:endParaRPr>
                    </a:p>
                  </a:txBody>
                  <a:tcPr/>
                </a:tc>
                <a:extLst>
                  <a:ext uri="{0D108BD9-81ED-4DB2-BD59-A6C34878D82A}">
                    <a16:rowId xmlns:a16="http://schemas.microsoft.com/office/drawing/2014/main" val="563445558"/>
                  </a:ext>
                </a:extLst>
              </a:tr>
              <a:tr h="217549">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baseline="0" dirty="0">
                          <a:solidFill>
                            <a:schemeClr val="bg1"/>
                          </a:solidFill>
                        </a:rPr>
                        <a:t>The North-South Divide   </a:t>
                      </a:r>
                    </a:p>
                  </a:txBody>
                  <a:tcPr>
                    <a:solidFill>
                      <a:schemeClr val="accent1"/>
                    </a:solidFill>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baseline="0" dirty="0">
                        <a:solidFill>
                          <a:schemeClr val="tx1"/>
                        </a:solidFill>
                      </a:endParaRPr>
                    </a:p>
                  </a:txBody>
                  <a:tcPr>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b="1" baseline="0" dirty="0">
                        <a:solidFill>
                          <a:schemeClr val="bg1"/>
                        </a:solidFill>
                      </a:endParaRPr>
                    </a:p>
                  </a:txBody>
                  <a:tcPr>
                    <a:solidFill>
                      <a:schemeClr val="accent1"/>
                    </a:solidFill>
                  </a:tcPr>
                </a:tc>
                <a:extLst>
                  <a:ext uri="{0D108BD9-81ED-4DB2-BD59-A6C34878D82A}">
                    <a16:rowId xmlns:a16="http://schemas.microsoft.com/office/drawing/2014/main" val="1912725239"/>
                  </a:ext>
                </a:extLst>
              </a:tr>
              <a:tr h="520948">
                <a:tc gridSpan="4">
                  <a:txBody>
                    <a:bodyPr/>
                    <a:lstStyle/>
                    <a:p>
                      <a:pPr marL="0" indent="0">
                        <a:buFont typeface="+mj-lt"/>
                        <a:buNone/>
                      </a:pPr>
                      <a:r>
                        <a:rPr lang="en-GB" sz="700" b="0" dirty="0"/>
                        <a:t>                Most areas affected</a:t>
                      </a:r>
                      <a:r>
                        <a:rPr lang="en-GB" sz="700" b="0" baseline="0" dirty="0"/>
                        <a:t> by de-industrialisation are in the north and west of the UK. The areas of industrial growth tend to be</a:t>
                      </a:r>
                    </a:p>
                    <a:p>
                      <a:pPr marL="0" indent="0">
                        <a:buFont typeface="+mj-lt"/>
                        <a:buNone/>
                      </a:pPr>
                      <a:r>
                        <a:rPr lang="en-GB" sz="700" b="0" baseline="0" dirty="0"/>
                        <a:t>                   in the south and west. The divide has led to social and economic differences. Unemployment in the north east is 5.5% </a:t>
                      </a:r>
                    </a:p>
                    <a:p>
                      <a:pPr marL="0" indent="0">
                        <a:buFont typeface="+mj-lt"/>
                        <a:buNone/>
                      </a:pPr>
                      <a:r>
                        <a:rPr lang="en-GB" sz="700" b="0" baseline="0" dirty="0"/>
                        <a:t>                     higher than the south east. Average pay is £4,000 higher in </a:t>
                      </a:r>
                      <a:r>
                        <a:rPr lang="en-GB" sz="700" b="0" baseline="0"/>
                        <a:t>the south </a:t>
                      </a:r>
                      <a:r>
                        <a:rPr lang="en-GB" sz="700" b="0" baseline="0" dirty="0"/>
                        <a:t>and life expectancy is 2.5 years longer. </a:t>
                      </a:r>
                    </a:p>
                    <a:p>
                      <a:pPr marL="0" indent="0">
                        <a:buFont typeface="+mj-lt"/>
                        <a:buNone/>
                      </a:pPr>
                      <a:r>
                        <a:rPr lang="en-GB" sz="700" b="0" baseline="0" dirty="0">
                          <a:solidFill>
                            <a:schemeClr val="tx1"/>
                          </a:solidFill>
                        </a:rPr>
                        <a:t>                    In attempt to reduce the differences between the north and south governments have supported a number of schemes.</a:t>
                      </a:r>
                      <a:endParaRPr lang="en-GB" sz="700" b="1" baseline="0" dirty="0">
                        <a:solidFill>
                          <a:schemeClr val="tx1"/>
                        </a:solidFill>
                      </a:endParaRPr>
                    </a:p>
                  </a:txBody>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baseline="0" dirty="0">
                        <a:solidFill>
                          <a:schemeClr val="tx1"/>
                        </a:solidFill>
                      </a:endParaRPr>
                    </a:p>
                  </a:txBody>
                  <a:tcPr/>
                </a:tc>
                <a:tc hMerge="1">
                  <a:txBody>
                    <a:bodyPr/>
                    <a:lstStyle/>
                    <a:p>
                      <a:pPr marL="0" indent="0">
                        <a:buFont typeface="+mj-lt"/>
                        <a:buNone/>
                      </a:pPr>
                      <a:endParaRPr lang="en-GB" sz="700" b="1" baseline="0" dirty="0">
                        <a:solidFill>
                          <a:schemeClr val="tx1"/>
                        </a:solidFill>
                      </a:endParaRPr>
                    </a:p>
                  </a:txBody>
                  <a:tcPr/>
                </a:tc>
                <a:extLst>
                  <a:ext uri="{0D108BD9-81ED-4DB2-BD59-A6C34878D82A}">
                    <a16:rowId xmlns:a16="http://schemas.microsoft.com/office/drawing/2014/main" val="2553710597"/>
                  </a:ext>
                </a:extLst>
              </a:tr>
              <a:tr h="84271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baseline="0" dirty="0">
                          <a:solidFill>
                            <a:schemeClr val="tx1"/>
                          </a:solidFill>
                        </a:rPr>
                        <a:t>HS2 / HS3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a:solidFill>
                            <a:schemeClr val="tx1"/>
                          </a:solidFill>
                        </a:rPr>
                        <a:t>HS2 and 3 are High Speed rail links that will run from London to Birmingham, and then on to Manchester and Leeds.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a:solidFill>
                            <a:schemeClr val="tx1"/>
                          </a:solidFill>
                        </a:rPr>
                        <a:t>Benefits - reduced travel times to the north will encourage the location of industry in the north. 100,000 jobs will be created.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a:solidFill>
                            <a:schemeClr val="tx1"/>
                          </a:solidFill>
                        </a:rPr>
                        <a:t>Problems - The scheme will cost over £50 billion, lead to 600 homes being demolished, and 150 nature sites being affected.</a:t>
                      </a:r>
                    </a:p>
                  </a:txBody>
                  <a:tcPr/>
                </a:tc>
                <a:tc hMerge="1">
                  <a:txBody>
                    <a:bodyPr/>
                    <a:lstStyle/>
                    <a:p>
                      <a:endParaRPr lang="en-GB"/>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baseline="0" dirty="0">
                          <a:solidFill>
                            <a:schemeClr val="tx1"/>
                          </a:solidFill>
                        </a:rPr>
                        <a:t>Roads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a:solidFill>
                            <a:schemeClr val="tx1"/>
                          </a:solidFill>
                        </a:rPr>
                        <a:t>£6 billion will be invested in northern roads to reduce congestion.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a:solidFill>
                            <a:schemeClr val="tx1"/>
                          </a:solidFill>
                        </a:rPr>
                        <a:t>Benefit - This will encourage industrial location as 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a:solidFill>
                            <a:schemeClr val="tx1"/>
                          </a:solidFill>
                        </a:rPr>
                        <a:t>will reduce the cost associated with longer transport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a:solidFill>
                            <a:schemeClr val="tx1"/>
                          </a:solidFill>
                        </a:rPr>
                        <a:t>times.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a:solidFill>
                            <a:schemeClr val="tx1"/>
                          </a:solidFill>
                        </a:rPr>
                        <a:t>Problem - We should be discouraging road use.</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baseline="0" dirty="0">
                        <a:solidFill>
                          <a:schemeClr val="tx1"/>
                        </a:solidFill>
                      </a:endParaRPr>
                    </a:p>
                  </a:txBody>
                  <a:tcPr/>
                </a:tc>
                <a:extLst>
                  <a:ext uri="{0D108BD9-81ED-4DB2-BD59-A6C34878D82A}">
                    <a16:rowId xmlns:a16="http://schemas.microsoft.com/office/drawing/2014/main" val="3467593496"/>
                  </a:ext>
                </a:extLst>
              </a:tr>
              <a:tr h="217549">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baseline="0" dirty="0">
                          <a:solidFill>
                            <a:schemeClr val="bg1"/>
                          </a:solidFill>
                        </a:rPr>
                        <a:t>Other UK Transport  Improvements</a:t>
                      </a:r>
                    </a:p>
                  </a:txBody>
                  <a:tcPr>
                    <a:solidFill>
                      <a:schemeClr val="accent1"/>
                    </a:solidFill>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1" baseline="0" dirty="0">
                        <a:solidFill>
                          <a:schemeClr val="tx1"/>
                        </a:solidFill>
                      </a:endParaRPr>
                    </a:p>
                  </a:txBody>
                  <a:tcPr>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b="1" baseline="0" dirty="0">
                        <a:solidFill>
                          <a:schemeClr val="bg1"/>
                        </a:solidFill>
                      </a:endParaRPr>
                    </a:p>
                  </a:txBody>
                  <a:tcPr>
                    <a:solidFill>
                      <a:schemeClr val="accent1"/>
                    </a:solidFill>
                  </a:tcPr>
                </a:tc>
                <a:extLst>
                  <a:ext uri="{0D108BD9-81ED-4DB2-BD59-A6C34878D82A}">
                    <a16:rowId xmlns:a16="http://schemas.microsoft.com/office/drawing/2014/main" val="1656812322"/>
                  </a:ext>
                </a:extLst>
              </a:tr>
              <a:tr h="68052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baseline="0" dirty="0">
                          <a:solidFill>
                            <a:schemeClr val="tx1"/>
                          </a:solidFill>
                        </a:rPr>
                        <a:t>London Gateway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t>Only 30 miles from Central London. It should handle 3.5 million containers per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t>Benefit: It will reduce the need for over 2,000 lorries to collect and deliver from Southampton port.</a:t>
                      </a:r>
                    </a:p>
                  </a:txBody>
                  <a:tcPr/>
                </a:tc>
                <a:tc hMerge="1">
                  <a:txBody>
                    <a:bodyPr/>
                    <a:lstStyle/>
                    <a:p>
                      <a:endParaRPr lang="en-GB"/>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baseline="0" dirty="0">
                          <a:solidFill>
                            <a:schemeClr val="tx1"/>
                          </a:solidFill>
                        </a:rPr>
                        <a:t>Heathrow Expansion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t>Heathrow is operating at full capacity with 480,000 flights each year. A third runway, costing £20 billion will allow more flights.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t>Benefit - Encourage more industry to locate in the UK.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t>Problems - Cost, noise pollution and one village demolished.</a:t>
                      </a:r>
                      <a:endParaRPr lang="en-GB" sz="700" b="1" baseline="0" dirty="0">
                        <a:solidFill>
                          <a:schemeClr val="tx1"/>
                        </a:solidFill>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1" baseline="0" dirty="0">
                        <a:solidFill>
                          <a:schemeClr val="tx1"/>
                        </a:solidFill>
                      </a:endParaRPr>
                    </a:p>
                  </a:txBody>
                  <a:tcPr/>
                </a:tc>
                <a:extLst>
                  <a:ext uri="{0D108BD9-81ED-4DB2-BD59-A6C34878D82A}">
                    <a16:rowId xmlns:a16="http://schemas.microsoft.com/office/drawing/2014/main" val="1442513005"/>
                  </a:ext>
                </a:extLst>
              </a:tr>
            </a:tbl>
          </a:graphicData>
        </a:graphic>
      </p:graphicFrame>
      <p:pic>
        <p:nvPicPr>
          <p:cNvPr id="13" name="Picture 12"/>
          <p:cNvPicPr>
            <a:picLocks noChangeAspect="1"/>
          </p:cNvPicPr>
          <p:nvPr/>
        </p:nvPicPr>
        <p:blipFill>
          <a:blip r:embed="rId2"/>
          <a:stretch>
            <a:fillRect/>
          </a:stretch>
        </p:blipFill>
        <p:spPr>
          <a:xfrm>
            <a:off x="6220598" y="266700"/>
            <a:ext cx="1198906" cy="924431"/>
          </a:xfrm>
          <a:prstGeom prst="rect">
            <a:avLst/>
          </a:prstGeom>
        </p:spPr>
      </p:pic>
      <p:pic>
        <p:nvPicPr>
          <p:cNvPr id="23" name="Picture 22"/>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11512" y="3356512"/>
            <a:ext cx="602536" cy="401116"/>
          </a:xfrm>
          <a:prstGeom prst="rect">
            <a:avLst/>
          </a:prstGeom>
        </p:spPr>
      </p:pic>
      <p:pic>
        <p:nvPicPr>
          <p:cNvPr id="24" name="Picture 23"/>
          <p:cNvPicPr>
            <a:picLocks noChangeAspect="1"/>
          </p:cNvPicPr>
          <p:nvPr/>
        </p:nvPicPr>
        <p:blipFill>
          <a:blip r:embed="rId4" cstate="hqprint">
            <a:clrChange>
              <a:clrFrom>
                <a:srgbClr val="FCFEFC"/>
              </a:clrFrom>
              <a:clrTo>
                <a:srgbClr val="FCFEFC">
                  <a:alpha val="0"/>
                </a:srgbClr>
              </a:clrTo>
            </a:clrChange>
            <a:extLst>
              <a:ext uri="{28A0092B-C50C-407E-A947-70E740481C1C}">
                <a14:useLocalDpi xmlns:a14="http://schemas.microsoft.com/office/drawing/2010/main" val="0"/>
              </a:ext>
            </a:extLst>
          </a:blip>
          <a:stretch>
            <a:fillRect/>
          </a:stretch>
        </p:blipFill>
        <p:spPr>
          <a:xfrm flipH="1">
            <a:off x="4406887" y="4295316"/>
            <a:ext cx="417161" cy="401568"/>
          </a:xfrm>
          <a:prstGeom prst="rect">
            <a:avLst/>
          </a:prstGeom>
        </p:spPr>
      </p:pic>
      <p:pic>
        <p:nvPicPr>
          <p:cNvPr id="25" name="Picture 24"/>
          <p:cNvPicPr>
            <a:picLocks noChangeAspect="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37772" y="3178133"/>
            <a:ext cx="966289" cy="261987"/>
          </a:xfrm>
          <a:prstGeom prst="rect">
            <a:avLst/>
          </a:prstGeom>
        </p:spPr>
      </p:pic>
      <p:pic>
        <p:nvPicPr>
          <p:cNvPr id="35" name="Picture 34"/>
          <p:cNvPicPr>
            <a:picLocks noChangeAspect="1"/>
          </p:cNvPicPr>
          <p:nvPr/>
        </p:nvPicPr>
        <p:blipFill rotWithShape="1">
          <a:blip r:embed="rId6">
            <a:clrChange>
              <a:clrFrom>
                <a:srgbClr val="FFFFFF"/>
              </a:clrFrom>
              <a:clrTo>
                <a:srgbClr val="FFFFFF">
                  <a:alpha val="0"/>
                </a:srgbClr>
              </a:clrTo>
            </a:clrChange>
          </a:blip>
          <a:srcRect l="24043" t="34823" r="60286" b="14013"/>
          <a:stretch/>
        </p:blipFill>
        <p:spPr>
          <a:xfrm>
            <a:off x="5037772" y="4376705"/>
            <a:ext cx="358156" cy="657438"/>
          </a:xfrm>
          <a:prstGeom prst="rect">
            <a:avLst/>
          </a:prstGeom>
        </p:spPr>
      </p:pic>
      <p:pic>
        <p:nvPicPr>
          <p:cNvPr id="37" name="Picture 36"/>
          <p:cNvPicPr/>
          <p:nvPr/>
        </p:nvPicPr>
        <p:blipFill>
          <a:blip r:embed="rId7" cstate="hqprint">
            <a:extLst>
              <a:ext uri="{BEBA8EAE-BF5A-486C-A8C5-ECC9F3942E4B}">
                <a14:imgProps xmlns:a14="http://schemas.microsoft.com/office/drawing/2010/main">
                  <a14:imgLayer r:embed="rId8">
                    <a14:imgEffect>
                      <a14:backgroundRemoval t="0" b="100000" l="206" r="100000">
                        <a14:foregroundMark x1="66049" y1="32895" x2="66049" y2="32895"/>
                        <a14:foregroundMark x1="78395" y1="40461" x2="78395" y2="40461"/>
                        <a14:foregroundMark x1="69547" y1="54276" x2="69547" y2="54276"/>
                        <a14:foregroundMark x1="51235" y1="65132" x2="51235" y2="65132"/>
                        <a14:foregroundMark x1="40123" y1="89474" x2="40123" y2="89474"/>
                      </a14:backgroundRemoval>
                    </a14:imgEffect>
                  </a14:imgLayer>
                </a14:imgProps>
              </a:ext>
              <a:ext uri="{28A0092B-C50C-407E-A947-70E740481C1C}">
                <a14:useLocalDpi xmlns:a14="http://schemas.microsoft.com/office/drawing/2010/main" val="0"/>
              </a:ext>
            </a:extLst>
          </a:blip>
          <a:stretch>
            <a:fillRect/>
          </a:stretch>
        </p:blipFill>
        <p:spPr>
          <a:xfrm>
            <a:off x="9226232" y="5476308"/>
            <a:ext cx="684531" cy="453707"/>
          </a:xfrm>
          <a:prstGeom prst="rect">
            <a:avLst/>
          </a:prstGeom>
        </p:spPr>
      </p:pic>
      <p:pic>
        <p:nvPicPr>
          <p:cNvPr id="18" name="Picture 17">
            <a:extLst>
              <a:ext uri="{FF2B5EF4-FFF2-40B4-BE49-F238E27FC236}">
                <a16:creationId xmlns:a16="http://schemas.microsoft.com/office/drawing/2014/main" id="{6FA43E0A-EE7A-4B8C-9EBF-F2E236A26421}"/>
              </a:ext>
            </a:extLst>
          </p:cNvPr>
          <p:cNvPicPr>
            <a:picLocks noChangeAspect="1"/>
          </p:cNvPicPr>
          <p:nvPr/>
        </p:nvPicPr>
        <p:blipFill>
          <a:blip r:embed="rId9"/>
          <a:stretch>
            <a:fillRect/>
          </a:stretch>
        </p:blipFill>
        <p:spPr>
          <a:xfrm>
            <a:off x="3984612" y="1101541"/>
            <a:ext cx="844550" cy="923113"/>
          </a:xfrm>
          <a:prstGeom prst="rect">
            <a:avLst/>
          </a:prstGeom>
        </p:spPr>
      </p:pic>
      <p:pic>
        <p:nvPicPr>
          <p:cNvPr id="20" name="Picture 19">
            <a:extLst>
              <a:ext uri="{FF2B5EF4-FFF2-40B4-BE49-F238E27FC236}">
                <a16:creationId xmlns:a16="http://schemas.microsoft.com/office/drawing/2014/main" id="{37C7CB4A-0802-4829-9990-D17BCCDD80BB}"/>
              </a:ext>
            </a:extLst>
          </p:cNvPr>
          <p:cNvPicPr>
            <a:picLocks noChangeAspect="1"/>
          </p:cNvPicPr>
          <p:nvPr/>
        </p:nvPicPr>
        <p:blipFill>
          <a:blip r:embed="rId10"/>
          <a:stretch>
            <a:fillRect/>
          </a:stretch>
        </p:blipFill>
        <p:spPr>
          <a:xfrm rot="21041851">
            <a:off x="87298" y="112435"/>
            <a:ext cx="518972" cy="308530"/>
          </a:xfrm>
          <a:prstGeom prst="rect">
            <a:avLst/>
          </a:prstGeom>
        </p:spPr>
      </p:pic>
      <p:pic>
        <p:nvPicPr>
          <p:cNvPr id="2" name="Picture 2">
            <a:extLst>
              <a:ext uri="{FF2B5EF4-FFF2-40B4-BE49-F238E27FC236}">
                <a16:creationId xmlns:a16="http://schemas.microsoft.com/office/drawing/2014/main" id="{0E0668C9-3DB2-4A31-AAE2-259C3CC3B1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13583" y="496830"/>
            <a:ext cx="986608" cy="5890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9CF6365-3DA6-48F2-940E-40E2ED7AC503}"/>
              </a:ext>
            </a:extLst>
          </p:cNvPr>
          <p:cNvPicPr>
            <a:picLocks noChangeAspect="1"/>
          </p:cNvPicPr>
          <p:nvPr/>
        </p:nvPicPr>
        <p:blipFill>
          <a:blip r:embed="rId12"/>
          <a:stretch>
            <a:fillRect/>
          </a:stretch>
        </p:blipFill>
        <p:spPr>
          <a:xfrm>
            <a:off x="65774" y="1992904"/>
            <a:ext cx="443037" cy="465495"/>
          </a:xfrm>
          <a:prstGeom prst="rect">
            <a:avLst/>
          </a:prstGeom>
        </p:spPr>
      </p:pic>
      <p:pic>
        <p:nvPicPr>
          <p:cNvPr id="5" name="Picture 4">
            <a:extLst>
              <a:ext uri="{FF2B5EF4-FFF2-40B4-BE49-F238E27FC236}">
                <a16:creationId xmlns:a16="http://schemas.microsoft.com/office/drawing/2014/main" id="{F4669B9F-099F-4968-B571-15ED179A71C9}"/>
              </a:ext>
            </a:extLst>
          </p:cNvPr>
          <p:cNvPicPr>
            <a:picLocks noChangeAspect="1"/>
          </p:cNvPicPr>
          <p:nvPr/>
        </p:nvPicPr>
        <p:blipFill>
          <a:blip r:embed="rId13"/>
          <a:stretch>
            <a:fillRect/>
          </a:stretch>
        </p:blipFill>
        <p:spPr>
          <a:xfrm>
            <a:off x="758825" y="1992904"/>
            <a:ext cx="443037" cy="464225"/>
          </a:xfrm>
          <a:prstGeom prst="rect">
            <a:avLst/>
          </a:prstGeom>
        </p:spPr>
      </p:pic>
      <p:pic>
        <p:nvPicPr>
          <p:cNvPr id="6" name="Picture 5">
            <a:extLst>
              <a:ext uri="{FF2B5EF4-FFF2-40B4-BE49-F238E27FC236}">
                <a16:creationId xmlns:a16="http://schemas.microsoft.com/office/drawing/2014/main" id="{0AA99C1E-C42D-4777-9A01-A1B3F63B02C5}"/>
              </a:ext>
            </a:extLst>
          </p:cNvPr>
          <p:cNvPicPr>
            <a:picLocks noChangeAspect="1"/>
          </p:cNvPicPr>
          <p:nvPr/>
        </p:nvPicPr>
        <p:blipFill>
          <a:blip r:embed="rId14"/>
          <a:stretch>
            <a:fillRect/>
          </a:stretch>
        </p:blipFill>
        <p:spPr>
          <a:xfrm>
            <a:off x="1416726" y="1992904"/>
            <a:ext cx="635776" cy="515198"/>
          </a:xfrm>
          <a:prstGeom prst="rect">
            <a:avLst/>
          </a:prstGeom>
        </p:spPr>
      </p:pic>
      <p:pic>
        <p:nvPicPr>
          <p:cNvPr id="26" name="Picture 25">
            <a:extLst>
              <a:ext uri="{FF2B5EF4-FFF2-40B4-BE49-F238E27FC236}">
                <a16:creationId xmlns:a16="http://schemas.microsoft.com/office/drawing/2014/main" id="{9761FF15-C3A9-4B21-A214-E09D962C92BF}"/>
              </a:ext>
            </a:extLst>
          </p:cNvPr>
          <p:cNvPicPr>
            <a:picLocks noChangeAspect="1"/>
          </p:cNvPicPr>
          <p:nvPr/>
        </p:nvPicPr>
        <p:blipFill>
          <a:blip r:embed="rId15"/>
          <a:stretch>
            <a:fillRect/>
          </a:stretch>
        </p:blipFill>
        <p:spPr>
          <a:xfrm>
            <a:off x="1416726" y="3459170"/>
            <a:ext cx="591788" cy="331401"/>
          </a:xfrm>
          <a:prstGeom prst="rect">
            <a:avLst/>
          </a:prstGeom>
        </p:spPr>
      </p:pic>
      <p:pic>
        <p:nvPicPr>
          <p:cNvPr id="27" name="Picture 26">
            <a:extLst>
              <a:ext uri="{FF2B5EF4-FFF2-40B4-BE49-F238E27FC236}">
                <a16:creationId xmlns:a16="http://schemas.microsoft.com/office/drawing/2014/main" id="{EA748C32-84E4-46DD-BB32-012784F660EE}"/>
              </a:ext>
            </a:extLst>
          </p:cNvPr>
          <p:cNvPicPr>
            <a:picLocks noChangeAspect="1"/>
          </p:cNvPicPr>
          <p:nvPr/>
        </p:nvPicPr>
        <p:blipFill>
          <a:blip r:embed="rId15"/>
          <a:stretch>
            <a:fillRect/>
          </a:stretch>
        </p:blipFill>
        <p:spPr>
          <a:xfrm>
            <a:off x="2972476" y="3459170"/>
            <a:ext cx="591788" cy="331401"/>
          </a:xfrm>
          <a:prstGeom prst="rect">
            <a:avLst/>
          </a:prstGeom>
        </p:spPr>
      </p:pic>
      <p:pic>
        <p:nvPicPr>
          <p:cNvPr id="1028" name="Picture 4">
            <a:extLst>
              <a:ext uri="{FF2B5EF4-FFF2-40B4-BE49-F238E27FC236}">
                <a16:creationId xmlns:a16="http://schemas.microsoft.com/office/drawing/2014/main" id="{8522E925-CA5F-4285-9C04-712936F7875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00669" y="1229465"/>
            <a:ext cx="1136860" cy="7634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D362563-5264-4BCE-B751-511C4AD533F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61003" y="1229465"/>
            <a:ext cx="1079223" cy="76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5189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8389</TotalTime>
  <Words>2501</Words>
  <Application>Microsoft Office PowerPoint</Application>
  <PresentationFormat>A4 Paper (210x297 mm)</PresentationFormat>
  <Paragraphs>208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Newbury</dc:creator>
  <cp:lastModifiedBy>Mr S Roe</cp:lastModifiedBy>
  <cp:revision>284</cp:revision>
  <cp:lastPrinted>2017-10-05T07:39:22Z</cp:lastPrinted>
  <dcterms:created xsi:type="dcterms:W3CDTF">2016-08-28T19:28:19Z</dcterms:created>
  <dcterms:modified xsi:type="dcterms:W3CDTF">2020-03-17T20:39:32Z</dcterms:modified>
</cp:coreProperties>
</file>