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66" r:id="rId5"/>
    <p:sldId id="269" r:id="rId6"/>
    <p:sldId id="268" r:id="rId7"/>
    <p:sldId id="260" r:id="rId8"/>
    <p:sldId id="273" r:id="rId9"/>
    <p:sldId id="262" r:id="rId10"/>
    <p:sldId id="271" r:id="rId11"/>
    <p:sldId id="265" r:id="rId12"/>
    <p:sldId id="263" r:id="rId13"/>
    <p:sldId id="272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Thursday, 20 February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The Nervous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4" y="2076893"/>
            <a:ext cx="5873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r>
              <a:rPr lang="en-GB" sz="3200" dirty="0"/>
              <a:t>Labels A-E show the sense </a:t>
            </a:r>
          </a:p>
          <a:p>
            <a:r>
              <a:rPr lang="en-GB" sz="3200" dirty="0"/>
              <a:t>Organs</a:t>
            </a:r>
          </a:p>
          <a:p>
            <a:r>
              <a:rPr lang="en-GB" sz="3200" dirty="0"/>
              <a:t>Name the sense organs and what they detect</a:t>
            </a:r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013507-D617-4813-B84C-19019623E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72" y="1177499"/>
            <a:ext cx="6143874" cy="519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AFC118-D699-4E6A-81AC-DC397FA81675}"/>
              </a:ext>
            </a:extLst>
          </p:cNvPr>
          <p:cNvSpPr txBox="1"/>
          <p:nvPr/>
        </p:nvSpPr>
        <p:spPr>
          <a:xfrm>
            <a:off x="1619727" y="209934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Stimuli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F8D1D-CAC3-43D7-945A-D6C67B95703C}"/>
              </a:ext>
            </a:extLst>
          </p:cNvPr>
          <p:cNvSpPr txBox="1"/>
          <p:nvPr/>
        </p:nvSpPr>
        <p:spPr>
          <a:xfrm>
            <a:off x="1476851" y="113862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Receptor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43779-D95F-4AD3-9333-BC7EC8CF7A49}"/>
              </a:ext>
            </a:extLst>
          </p:cNvPr>
          <p:cNvSpPr txBox="1"/>
          <p:nvPr/>
        </p:nvSpPr>
        <p:spPr>
          <a:xfrm>
            <a:off x="-115305" y="3136612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CNS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30606A-31FE-4821-A52B-96E66BED14B5}"/>
              </a:ext>
            </a:extLst>
          </p:cNvPr>
          <p:cNvSpPr txBox="1"/>
          <p:nvPr/>
        </p:nvSpPr>
        <p:spPr>
          <a:xfrm>
            <a:off x="833909" y="456765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Motor neurone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294666-92F8-44C8-B8CE-5C63B3CE6B70}"/>
              </a:ext>
            </a:extLst>
          </p:cNvPr>
          <p:cNvSpPr txBox="1"/>
          <p:nvPr/>
        </p:nvSpPr>
        <p:spPr>
          <a:xfrm>
            <a:off x="1548289" y="5424908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effector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1CD9C-E7DA-4433-A07D-3EFFAE8450F6}"/>
              </a:ext>
            </a:extLst>
          </p:cNvPr>
          <p:cNvSpPr txBox="1"/>
          <p:nvPr/>
        </p:nvSpPr>
        <p:spPr>
          <a:xfrm>
            <a:off x="1476851" y="6268869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response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1ABD57-559C-4EA6-8F87-AC882EDD0606}"/>
              </a:ext>
            </a:extLst>
          </p:cNvPr>
          <p:cNvSpPr txBox="1"/>
          <p:nvPr/>
        </p:nvSpPr>
        <p:spPr>
          <a:xfrm>
            <a:off x="691033" y="2067322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Sensory neurone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FA8138-098D-45E9-BDED-6CAF9FB306E4}"/>
              </a:ext>
            </a:extLst>
          </p:cNvPr>
          <p:cNvCxnSpPr/>
          <p:nvPr/>
        </p:nvCxnSpPr>
        <p:spPr>
          <a:xfrm rot="5400000">
            <a:off x="2156306" y="6245651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C4537C-EAB9-40A1-9E5C-B226024F135B}"/>
              </a:ext>
            </a:extLst>
          </p:cNvPr>
          <p:cNvCxnSpPr/>
          <p:nvPr/>
        </p:nvCxnSpPr>
        <p:spPr>
          <a:xfrm rot="5400000">
            <a:off x="2156306" y="531695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E5F7D3-192C-4D59-B850-6449BFE14CEF}"/>
              </a:ext>
            </a:extLst>
          </p:cNvPr>
          <p:cNvCxnSpPr/>
          <p:nvPr/>
        </p:nvCxnSpPr>
        <p:spPr>
          <a:xfrm rot="5400000">
            <a:off x="2155736" y="4177939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2C95D3-1D48-4888-9D4D-A91336FD2DB1}"/>
              </a:ext>
            </a:extLst>
          </p:cNvPr>
          <p:cNvCxnSpPr/>
          <p:nvPr/>
        </p:nvCxnSpPr>
        <p:spPr>
          <a:xfrm rot="5400000">
            <a:off x="2156306" y="281662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52A99FE-3598-4568-90CA-47B97EC83A63}"/>
              </a:ext>
            </a:extLst>
          </p:cNvPr>
          <p:cNvCxnSpPr/>
          <p:nvPr/>
        </p:nvCxnSpPr>
        <p:spPr>
          <a:xfrm rot="5400000">
            <a:off x="2156306" y="1959371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D46C06-F5E9-4862-9966-10F36F29CEA8}"/>
              </a:ext>
            </a:extLst>
          </p:cNvPr>
          <p:cNvCxnSpPr/>
          <p:nvPr/>
        </p:nvCxnSpPr>
        <p:spPr>
          <a:xfrm rot="5400000">
            <a:off x="2156306" y="103067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CD67CFA-F20D-4635-8935-3F9BD4D62C9D}"/>
              </a:ext>
            </a:extLst>
          </p:cNvPr>
          <p:cNvSpPr txBox="1"/>
          <p:nvPr/>
        </p:nvSpPr>
        <p:spPr>
          <a:xfrm>
            <a:off x="6979806" y="197969"/>
            <a:ext cx="4709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Picking up a hot pan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C314C-AD3B-4CF9-A9DC-60CDD6F5B185}"/>
              </a:ext>
            </a:extLst>
          </p:cNvPr>
          <p:cNvSpPr txBox="1"/>
          <p:nvPr/>
        </p:nvSpPr>
        <p:spPr>
          <a:xfrm>
            <a:off x="7211028" y="1142984"/>
            <a:ext cx="4704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Temperature receptors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1D617-4FAA-4BAF-85BD-605C0AEAD7C5}"/>
              </a:ext>
            </a:extLst>
          </p:cNvPr>
          <p:cNvSpPr txBox="1"/>
          <p:nvPr/>
        </p:nvSpPr>
        <p:spPr>
          <a:xfrm>
            <a:off x="6814181" y="314096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CNS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57035D-D352-4D5B-AFA5-C045BB2D2288}"/>
              </a:ext>
            </a:extLst>
          </p:cNvPr>
          <p:cNvSpPr txBox="1"/>
          <p:nvPr/>
        </p:nvSpPr>
        <p:spPr>
          <a:xfrm>
            <a:off x="7763395" y="457200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Motor neurone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B89417-55D9-4E3E-B37D-D2D8A71AF0E6}"/>
              </a:ext>
            </a:extLst>
          </p:cNvPr>
          <p:cNvSpPr txBox="1"/>
          <p:nvPr/>
        </p:nvSpPr>
        <p:spPr>
          <a:xfrm>
            <a:off x="7543059" y="5429264"/>
            <a:ext cx="448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Muscle contracts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BC590B-399C-449E-9066-BF1A02FA40BF}"/>
              </a:ext>
            </a:extLst>
          </p:cNvPr>
          <p:cNvSpPr txBox="1"/>
          <p:nvPr/>
        </p:nvSpPr>
        <p:spPr>
          <a:xfrm>
            <a:off x="7921911" y="6340078"/>
            <a:ext cx="3282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Drop the pan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2BDBD8-8F51-400E-ABBD-D11D5BB9407A}"/>
              </a:ext>
            </a:extLst>
          </p:cNvPr>
          <p:cNvSpPr txBox="1"/>
          <p:nvPr/>
        </p:nvSpPr>
        <p:spPr>
          <a:xfrm>
            <a:off x="7620519" y="2071678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Sensory neurone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676296-03E8-4599-9598-F97E190D5FAB}"/>
              </a:ext>
            </a:extLst>
          </p:cNvPr>
          <p:cNvCxnSpPr/>
          <p:nvPr/>
        </p:nvCxnSpPr>
        <p:spPr>
          <a:xfrm rot="5400000">
            <a:off x="9085792" y="625000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8FED0D9-7C68-4A6E-940A-9BAC38782D80}"/>
              </a:ext>
            </a:extLst>
          </p:cNvPr>
          <p:cNvCxnSpPr/>
          <p:nvPr/>
        </p:nvCxnSpPr>
        <p:spPr>
          <a:xfrm rot="5400000">
            <a:off x="9085792" y="532131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5AB2CA5-6F9B-4887-855D-009A29FDBC88}"/>
              </a:ext>
            </a:extLst>
          </p:cNvPr>
          <p:cNvCxnSpPr/>
          <p:nvPr/>
        </p:nvCxnSpPr>
        <p:spPr>
          <a:xfrm rot="5400000">
            <a:off x="9085222" y="4182295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F1D012D-B2C6-4BAD-9032-71BE33A82A9F}"/>
              </a:ext>
            </a:extLst>
          </p:cNvPr>
          <p:cNvCxnSpPr/>
          <p:nvPr/>
        </p:nvCxnSpPr>
        <p:spPr>
          <a:xfrm rot="5400000">
            <a:off x="9085792" y="282098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67EA076-3E54-46BB-9B9B-3BCEA6A317A5}"/>
              </a:ext>
            </a:extLst>
          </p:cNvPr>
          <p:cNvCxnSpPr/>
          <p:nvPr/>
        </p:nvCxnSpPr>
        <p:spPr>
          <a:xfrm rot="5400000">
            <a:off x="9085792" y="196372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BF8C30D-332A-4D56-9B45-1C3D517C8CEB}"/>
              </a:ext>
            </a:extLst>
          </p:cNvPr>
          <p:cNvCxnSpPr/>
          <p:nvPr/>
        </p:nvCxnSpPr>
        <p:spPr>
          <a:xfrm rot="5400000">
            <a:off x="9085792" y="103503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39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F242-A188-4278-87F0-174F9CEB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Reflex Arc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FEDDA-CC7A-4EC4-8E30-BFB67E6BD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Comic Sans MS" panose="030F0702030302020204" pitchFamily="66" charset="0"/>
              </a:rPr>
              <a:t>A </a:t>
            </a:r>
            <a:r>
              <a:rPr lang="en-GB" sz="3600" b="1" dirty="0">
                <a:latin typeface="Comic Sans MS" panose="030F0702030302020204" pitchFamily="66" charset="0"/>
              </a:rPr>
              <a:t>reflex arc</a:t>
            </a:r>
            <a:r>
              <a:rPr lang="en-GB" sz="3600" dirty="0">
                <a:latin typeface="Comic Sans MS" panose="030F0702030302020204" pitchFamily="66" charset="0"/>
              </a:rPr>
              <a:t> is the nerve pathway which makes such a fast, automatic response as possible. 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They do not involve the conscious part of the brain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22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ADBCC28-9226-40BD-92DC-04D39A25D1BA}"/>
              </a:ext>
            </a:extLst>
          </p:cNvPr>
          <p:cNvGrpSpPr/>
          <p:nvPr/>
        </p:nvGrpSpPr>
        <p:grpSpPr>
          <a:xfrm>
            <a:off x="3083442" y="786809"/>
            <a:ext cx="6472569" cy="4403651"/>
            <a:chOff x="3083442" y="786809"/>
            <a:chExt cx="6472569" cy="440365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A169332-E44B-482F-8BC1-1442FD71EE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8467" r="26185" b="4612"/>
            <a:stretch/>
          </p:blipFill>
          <p:spPr>
            <a:xfrm>
              <a:off x="3413050" y="786809"/>
              <a:ext cx="5199321" cy="4327451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B17E350-FBDF-4DAE-9F9F-3BC62822C9C3}"/>
                </a:ext>
              </a:extLst>
            </p:cNvPr>
            <p:cNvSpPr/>
            <p:nvPr/>
          </p:nvSpPr>
          <p:spPr>
            <a:xfrm>
              <a:off x="3083442" y="4678326"/>
              <a:ext cx="893135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E8522E0-25D2-4B2F-B363-51F00FBFA4A0}"/>
                </a:ext>
              </a:extLst>
            </p:cNvPr>
            <p:cNvSpPr/>
            <p:nvPr/>
          </p:nvSpPr>
          <p:spPr>
            <a:xfrm>
              <a:off x="3159642" y="4754526"/>
              <a:ext cx="893135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1DFDD37-2D26-4A3E-845E-EE5B85563DAF}"/>
                </a:ext>
              </a:extLst>
            </p:cNvPr>
            <p:cNvSpPr/>
            <p:nvPr/>
          </p:nvSpPr>
          <p:spPr>
            <a:xfrm>
              <a:off x="3159641" y="3211033"/>
              <a:ext cx="1550582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D52B68-DADE-40F6-B24A-D11DBAC4C9EE}"/>
                </a:ext>
              </a:extLst>
            </p:cNvPr>
            <p:cNvSpPr/>
            <p:nvPr/>
          </p:nvSpPr>
          <p:spPr>
            <a:xfrm>
              <a:off x="5470450" y="1683488"/>
              <a:ext cx="1887280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DA6F782-7CAF-469C-8A32-68995845389E}"/>
                </a:ext>
              </a:extLst>
            </p:cNvPr>
            <p:cNvSpPr/>
            <p:nvPr/>
          </p:nvSpPr>
          <p:spPr>
            <a:xfrm>
              <a:off x="5152360" y="878957"/>
              <a:ext cx="1887280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132CF9B-632C-40ED-83AD-2BC2D086BC77}"/>
                </a:ext>
              </a:extLst>
            </p:cNvPr>
            <p:cNvSpPr/>
            <p:nvPr/>
          </p:nvSpPr>
          <p:spPr>
            <a:xfrm>
              <a:off x="7668731" y="1901455"/>
              <a:ext cx="1887280" cy="4359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23FB182-285A-4409-8B4A-785E8FAC3A80}"/>
              </a:ext>
            </a:extLst>
          </p:cNvPr>
          <p:cNvSpPr txBox="1"/>
          <p:nvPr/>
        </p:nvSpPr>
        <p:spPr>
          <a:xfrm>
            <a:off x="1446029" y="1924493"/>
            <a:ext cx="172247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Stimulus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0E5568-B05F-45E6-BBAE-4A31C5763152}"/>
              </a:ext>
            </a:extLst>
          </p:cNvPr>
          <p:cNvSpPr txBox="1"/>
          <p:nvPr/>
        </p:nvSpPr>
        <p:spPr>
          <a:xfrm>
            <a:off x="3168503" y="2483155"/>
            <a:ext cx="172247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Receptor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999A3-C4F3-4397-A780-2486CDB67308}"/>
              </a:ext>
            </a:extLst>
          </p:cNvPr>
          <p:cNvSpPr txBox="1"/>
          <p:nvPr/>
        </p:nvSpPr>
        <p:spPr>
          <a:xfrm>
            <a:off x="5470450" y="1596202"/>
            <a:ext cx="172247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Sensory neurone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71DB8D-7631-4046-A9AA-ABFED1B55AD4}"/>
              </a:ext>
            </a:extLst>
          </p:cNvPr>
          <p:cNvSpPr txBox="1"/>
          <p:nvPr/>
        </p:nvSpPr>
        <p:spPr>
          <a:xfrm>
            <a:off x="8896346" y="3492602"/>
            <a:ext cx="172247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Relay neurone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9DE1E0-37E3-4334-B921-70AECAAD7B02}"/>
              </a:ext>
            </a:extLst>
          </p:cNvPr>
          <p:cNvSpPr txBox="1"/>
          <p:nvPr/>
        </p:nvSpPr>
        <p:spPr>
          <a:xfrm>
            <a:off x="7995681" y="1447439"/>
            <a:ext cx="172247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Synapse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CAD87C-E1E0-4542-AFDA-6A43934F2A54}"/>
              </a:ext>
            </a:extLst>
          </p:cNvPr>
          <p:cNvSpPr txBox="1"/>
          <p:nvPr/>
        </p:nvSpPr>
        <p:spPr>
          <a:xfrm>
            <a:off x="2875666" y="3169913"/>
            <a:ext cx="172247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Motor neurone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837F5C-34AF-4628-94DA-F697D221ADE7}"/>
              </a:ext>
            </a:extLst>
          </p:cNvPr>
          <p:cNvSpPr txBox="1"/>
          <p:nvPr/>
        </p:nvSpPr>
        <p:spPr>
          <a:xfrm>
            <a:off x="2947875" y="4790659"/>
            <a:ext cx="1722474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Effector-Muscle</a:t>
            </a:r>
          </a:p>
        </p:txBody>
      </p:sp>
    </p:spTree>
    <p:extLst>
      <p:ext uri="{BB962C8B-B14F-4D97-AF65-F5344CB8AC3E}">
        <p14:creationId xmlns:p14="http://schemas.microsoft.com/office/powerpoint/2010/main" val="287932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3F189-D3CF-402E-8CDF-26B874C3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080BB-0AE5-4FF7-B78B-5065BFA0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714" y="1410081"/>
            <a:ext cx="6156960" cy="4351338"/>
          </a:xfrm>
        </p:spPr>
        <p:txBody>
          <a:bodyPr>
            <a:normAutofit/>
          </a:bodyPr>
          <a:lstStyle/>
          <a:p>
            <a:r>
              <a:rPr lang="en-GB" sz="3600" dirty="0"/>
              <a:t>Gap between two neurones</a:t>
            </a:r>
          </a:p>
          <a:p>
            <a:r>
              <a:rPr lang="en-GB" sz="3600" dirty="0"/>
              <a:t>Chemical neurotransmitters pass on the message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C403E-0793-4A6E-8656-65073D85F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34" y="1410081"/>
            <a:ext cx="4205477" cy="532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1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b="1" dirty="0">
                <a:latin typeface="+mj-lt"/>
                <a:ea typeface="Times New Roman"/>
                <a:cs typeface="Times New Roman"/>
              </a:rPr>
              <a:t>What are the two main advantages of a reflex action and why are they important?</a:t>
            </a:r>
          </a:p>
          <a:p>
            <a:pPr marL="0" lvl="0" indent="0">
              <a:buNone/>
            </a:pPr>
            <a:endParaRPr lang="en-GB" b="1" dirty="0">
              <a:latin typeface="+mj-lt"/>
              <a:ea typeface="Times New Roman"/>
              <a:cs typeface="Times New Roman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en-GB" b="1" dirty="0">
                <a:latin typeface="+mj-lt"/>
                <a:ea typeface="Times New Roman"/>
                <a:cs typeface="Times New Roman"/>
              </a:rPr>
              <a:t>Describe the parts of a reflex arc except for synapses</a:t>
            </a:r>
          </a:p>
          <a:p>
            <a:pPr marL="514350" indent="-514350">
              <a:buFont typeface="+mj-lt"/>
              <a:buAutoNum type="arabicPeriod" startAt="2"/>
            </a:pPr>
            <a:endParaRPr lang="en-GB" b="1" dirty="0">
              <a:latin typeface="+mj-lt"/>
              <a:ea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GB" b="1" dirty="0">
                <a:latin typeface="+mj-lt"/>
                <a:ea typeface="Times New Roman"/>
                <a:cs typeface="Times New Roman"/>
              </a:rPr>
              <a:t>Describe and explain what happens at a synapse and suggest why they are important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B289-4344-4BBB-B7F9-D76C5B6F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F439-3439-49AD-8821-C40ED518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/>
              <a:t>eye-light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skin-touch and temperature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tongue-chemicals (in food and drink)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nose-chemicals (in the air)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Ear-sound</a:t>
            </a:r>
          </a:p>
        </p:txBody>
      </p:sp>
    </p:spTree>
    <p:extLst>
      <p:ext uri="{BB962C8B-B14F-4D97-AF65-F5344CB8AC3E}">
        <p14:creationId xmlns:p14="http://schemas.microsoft.com/office/powerpoint/2010/main" val="35283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6777942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State the pathway in a nervous response</a:t>
            </a:r>
          </a:p>
          <a:p>
            <a:pPr marL="0" indent="0">
              <a:buNone/>
            </a:pPr>
            <a:r>
              <a:rPr lang="en-GB" sz="3200" dirty="0"/>
              <a:t>Explain how structures in a reflex arc are related to their function</a:t>
            </a:r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Understand why reflex  actions are important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D4A62-419B-4CCD-976D-F7BA53AB6D8E}"/>
              </a:ext>
            </a:extLst>
          </p:cNvPr>
          <p:cNvSpPr txBox="1"/>
          <p:nvPr/>
        </p:nvSpPr>
        <p:spPr>
          <a:xfrm>
            <a:off x="7245752" y="960699"/>
            <a:ext cx="4944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Last Lesson: Homeostasis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This Lesson: The Nervous System</a:t>
            </a:r>
          </a:p>
          <a:p>
            <a:r>
              <a:rPr lang="en-GB" sz="2400" dirty="0"/>
              <a:t>Next Lesson: Required Practical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Neurone-nerve cell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BFD45-9E5A-4334-BA3C-C10FAAC8D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Nervous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8C447-F399-460D-BB43-EB4227B12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Made up of the</a:t>
            </a:r>
          </a:p>
          <a:p>
            <a:r>
              <a:rPr lang="en-GB" dirty="0"/>
              <a:t>Brain</a:t>
            </a:r>
          </a:p>
          <a:p>
            <a:r>
              <a:rPr lang="en-GB" dirty="0"/>
              <a:t>Spinal cord</a:t>
            </a:r>
          </a:p>
          <a:p>
            <a:r>
              <a:rPr lang="en-GB" dirty="0"/>
              <a:t>Which make up the central nervous system</a:t>
            </a:r>
          </a:p>
          <a:p>
            <a:r>
              <a:rPr lang="en-GB" dirty="0"/>
              <a:t>neurones</a:t>
            </a:r>
          </a:p>
        </p:txBody>
      </p:sp>
    </p:spTree>
    <p:extLst>
      <p:ext uri="{BB962C8B-B14F-4D97-AF65-F5344CB8AC3E}">
        <p14:creationId xmlns:p14="http://schemas.microsoft.com/office/powerpoint/2010/main" val="19447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83A6-6DF3-4D88-B4F6-486FE763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Nervous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CA5F0-0F0E-4577-80CE-FB7E98092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enables humans to react to their surroundings and to coordinate their behaviour</a:t>
            </a:r>
          </a:p>
          <a:p>
            <a:r>
              <a:rPr lang="en-GB" dirty="0"/>
              <a:t>cells called receptors, which detect stimuli (changes in the environment)</a:t>
            </a:r>
          </a:p>
          <a:p>
            <a:r>
              <a:rPr lang="en-GB" dirty="0"/>
              <a:t>Neurones which transfer information</a:t>
            </a:r>
          </a:p>
          <a:p>
            <a:r>
              <a:rPr lang="en-GB" dirty="0"/>
              <a:t>coordination centres (such as the brain and spinal cord) that receive and process information from receptors</a:t>
            </a:r>
          </a:p>
          <a:p>
            <a:r>
              <a:rPr lang="en-GB" dirty="0"/>
              <a:t>effectors, muscles or glands, which bring about responses which restore optimum levels.</a:t>
            </a:r>
          </a:p>
        </p:txBody>
      </p:sp>
    </p:spTree>
    <p:extLst>
      <p:ext uri="{BB962C8B-B14F-4D97-AF65-F5344CB8AC3E}">
        <p14:creationId xmlns:p14="http://schemas.microsoft.com/office/powerpoint/2010/main" val="37666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E912-B59E-4AE8-A51A-9825821B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"/>
            <a:ext cx="10515600" cy="1325563"/>
          </a:xfrm>
        </p:spPr>
        <p:txBody>
          <a:bodyPr/>
          <a:lstStyle/>
          <a:p>
            <a:r>
              <a:rPr lang="en-GB" dirty="0"/>
              <a:t>Neurones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7D0AEE-D613-4152-B409-871E359E3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785" y="1196561"/>
            <a:ext cx="2771532" cy="2877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F965ED-EB38-43B3-A583-52DB248D03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0" y="1110192"/>
            <a:ext cx="2566844" cy="30498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B9E30C-3EF3-4897-9E0C-D13451F5E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722" y="1031635"/>
            <a:ext cx="3015096" cy="32069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75373D-C06A-4DFB-9175-495C84E1BA03}"/>
              </a:ext>
            </a:extLst>
          </p:cNvPr>
          <p:cNvSpPr txBox="1"/>
          <p:nvPr/>
        </p:nvSpPr>
        <p:spPr>
          <a:xfrm>
            <a:off x="1354748" y="4414982"/>
            <a:ext cx="224443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Sensory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CA6397-D43D-49DE-829B-0012AFA833BE}"/>
              </a:ext>
            </a:extLst>
          </p:cNvPr>
          <p:cNvSpPr txBox="1"/>
          <p:nvPr/>
        </p:nvSpPr>
        <p:spPr>
          <a:xfrm>
            <a:off x="5345881" y="4355457"/>
            <a:ext cx="224443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Relay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B40AA7-C132-4001-99E7-A090852B0F88}"/>
              </a:ext>
            </a:extLst>
          </p:cNvPr>
          <p:cNvSpPr txBox="1"/>
          <p:nvPr/>
        </p:nvSpPr>
        <p:spPr>
          <a:xfrm>
            <a:off x="9337014" y="4370249"/>
            <a:ext cx="224443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Motor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DD57A7-991E-4D78-977A-03CF546FB6CE}"/>
              </a:ext>
            </a:extLst>
          </p:cNvPr>
          <p:cNvSpPr txBox="1"/>
          <p:nvPr/>
        </p:nvSpPr>
        <p:spPr>
          <a:xfrm>
            <a:off x="668769" y="4938202"/>
            <a:ext cx="2994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Receptors to the spinal cord/brain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F76BF4-2232-42F7-B3A3-9D68F4764EDB}"/>
              </a:ext>
            </a:extLst>
          </p:cNvPr>
          <p:cNvSpPr txBox="1"/>
          <p:nvPr/>
        </p:nvSpPr>
        <p:spPr>
          <a:xfrm>
            <a:off x="8528917" y="4878677"/>
            <a:ext cx="2994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Spinal cord/brain to effectors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2623D2-60FE-46F0-9A1D-64F1D6B42B1B}"/>
              </a:ext>
            </a:extLst>
          </p:cNvPr>
          <p:cNvSpPr txBox="1"/>
          <p:nvPr/>
        </p:nvSpPr>
        <p:spPr>
          <a:xfrm>
            <a:off x="3961546" y="4919429"/>
            <a:ext cx="42050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carry messages from one part of the CNS to another.</a:t>
            </a:r>
          </a:p>
        </p:txBody>
      </p:sp>
    </p:spTree>
    <p:extLst>
      <p:ext uri="{BB962C8B-B14F-4D97-AF65-F5344CB8AC3E}">
        <p14:creationId xmlns:p14="http://schemas.microsoft.com/office/powerpoint/2010/main" val="193294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CC88-09E9-4776-929E-68E7754D2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Features of Neurones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BAE08-4FC2-4773-A569-2B238E459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long fibre (axon) which is insulated by a fatty (myelin) sheath. </a:t>
            </a:r>
          </a:p>
          <a:p>
            <a:r>
              <a:rPr lang="en-GB" dirty="0"/>
              <a:t>They are long so they can carry messages up and down the body.</a:t>
            </a:r>
          </a:p>
          <a:p>
            <a:r>
              <a:rPr lang="en-GB" dirty="0"/>
              <a:t>Tiny branches (dendrons) which branch further as dendrites at each end. </a:t>
            </a:r>
          </a:p>
          <a:p>
            <a:r>
              <a:rPr lang="en-GB" dirty="0"/>
              <a:t>These receive incoming impulses from other neurones.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73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AFC118-D699-4E6A-81AC-DC397FA81675}"/>
              </a:ext>
            </a:extLst>
          </p:cNvPr>
          <p:cNvSpPr txBox="1"/>
          <p:nvPr/>
        </p:nvSpPr>
        <p:spPr>
          <a:xfrm>
            <a:off x="3714744" y="214290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Stimuli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F8D1D-CAC3-43D7-945A-D6C67B95703C}"/>
              </a:ext>
            </a:extLst>
          </p:cNvPr>
          <p:cNvSpPr txBox="1"/>
          <p:nvPr/>
        </p:nvSpPr>
        <p:spPr>
          <a:xfrm>
            <a:off x="3571868" y="114298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Receptor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43779-D95F-4AD3-9333-BC7EC8CF7A49}"/>
              </a:ext>
            </a:extLst>
          </p:cNvPr>
          <p:cNvSpPr txBox="1"/>
          <p:nvPr/>
        </p:nvSpPr>
        <p:spPr>
          <a:xfrm>
            <a:off x="1979712" y="314096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CNS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30606A-31FE-4821-A52B-96E66BED14B5}"/>
              </a:ext>
            </a:extLst>
          </p:cNvPr>
          <p:cNvSpPr txBox="1"/>
          <p:nvPr/>
        </p:nvSpPr>
        <p:spPr>
          <a:xfrm>
            <a:off x="2928926" y="457200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Motor neurone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294666-92F8-44C8-B8CE-5C63B3CE6B70}"/>
              </a:ext>
            </a:extLst>
          </p:cNvPr>
          <p:cNvSpPr txBox="1"/>
          <p:nvPr/>
        </p:nvSpPr>
        <p:spPr>
          <a:xfrm>
            <a:off x="3643306" y="542926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effector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1CD9C-E7DA-4433-A07D-3EFFAE8450F6}"/>
              </a:ext>
            </a:extLst>
          </p:cNvPr>
          <p:cNvSpPr txBox="1"/>
          <p:nvPr/>
        </p:nvSpPr>
        <p:spPr>
          <a:xfrm>
            <a:off x="3571868" y="6273225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response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1ABD57-559C-4EA6-8F87-AC882EDD0606}"/>
              </a:ext>
            </a:extLst>
          </p:cNvPr>
          <p:cNvSpPr txBox="1"/>
          <p:nvPr/>
        </p:nvSpPr>
        <p:spPr>
          <a:xfrm>
            <a:off x="2786050" y="2071678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Sensory neurone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FA8138-098D-45E9-BDED-6CAF9FB306E4}"/>
              </a:ext>
            </a:extLst>
          </p:cNvPr>
          <p:cNvCxnSpPr/>
          <p:nvPr/>
        </p:nvCxnSpPr>
        <p:spPr>
          <a:xfrm rot="5400000">
            <a:off x="4251323" y="625000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C4537C-EAB9-40A1-9E5C-B226024F135B}"/>
              </a:ext>
            </a:extLst>
          </p:cNvPr>
          <p:cNvCxnSpPr/>
          <p:nvPr/>
        </p:nvCxnSpPr>
        <p:spPr>
          <a:xfrm rot="5400000">
            <a:off x="4251323" y="532131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7E5F7D3-192C-4D59-B850-6449BFE14CEF}"/>
              </a:ext>
            </a:extLst>
          </p:cNvPr>
          <p:cNvCxnSpPr/>
          <p:nvPr/>
        </p:nvCxnSpPr>
        <p:spPr>
          <a:xfrm rot="5400000">
            <a:off x="4250753" y="4182295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2C95D3-1D48-4888-9D4D-A91336FD2DB1}"/>
              </a:ext>
            </a:extLst>
          </p:cNvPr>
          <p:cNvCxnSpPr/>
          <p:nvPr/>
        </p:nvCxnSpPr>
        <p:spPr>
          <a:xfrm rot="5400000">
            <a:off x="4251323" y="282098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52A99FE-3598-4568-90CA-47B97EC83A63}"/>
              </a:ext>
            </a:extLst>
          </p:cNvPr>
          <p:cNvCxnSpPr/>
          <p:nvPr/>
        </p:nvCxnSpPr>
        <p:spPr>
          <a:xfrm rot="5400000">
            <a:off x="4251323" y="1963727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D46C06-F5E9-4862-9966-10F36F29CEA8}"/>
              </a:ext>
            </a:extLst>
          </p:cNvPr>
          <p:cNvCxnSpPr/>
          <p:nvPr/>
        </p:nvCxnSpPr>
        <p:spPr>
          <a:xfrm rot="5400000">
            <a:off x="4251323" y="1035033"/>
            <a:ext cx="500066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86401F4-0EEA-43B1-A071-026407C67CC9}"/>
              </a:ext>
            </a:extLst>
          </p:cNvPr>
          <p:cNvSpPr txBox="1"/>
          <p:nvPr/>
        </p:nvSpPr>
        <p:spPr>
          <a:xfrm>
            <a:off x="5715024" y="2795339"/>
            <a:ext cx="1857356" cy="13849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Brain or spinal cord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A74FB1-EEEB-472B-BDFC-D39F26F1F1D8}"/>
              </a:ext>
            </a:extLst>
          </p:cNvPr>
          <p:cNvSpPr txBox="1"/>
          <p:nvPr/>
        </p:nvSpPr>
        <p:spPr>
          <a:xfrm>
            <a:off x="5715024" y="5291696"/>
            <a:ext cx="5936762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mic Sans MS" pitchFamily="66" charset="0"/>
              </a:rPr>
              <a:t>Muscle contracts or gland releases hormones</a:t>
            </a:r>
          </a:p>
        </p:txBody>
      </p:sp>
    </p:spTree>
    <p:extLst>
      <p:ext uri="{BB962C8B-B14F-4D97-AF65-F5344CB8AC3E}">
        <p14:creationId xmlns:p14="http://schemas.microsoft.com/office/powerpoint/2010/main" val="41246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398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Word Consciousness</vt:lpstr>
      <vt:lpstr>The Nervous System</vt:lpstr>
      <vt:lpstr>The Nervous System</vt:lpstr>
      <vt:lpstr>Neurones</vt:lpstr>
      <vt:lpstr>Common Features of Neurones</vt:lpstr>
      <vt:lpstr>PowerPoint Presentation</vt:lpstr>
      <vt:lpstr>PowerPoint Presentation</vt:lpstr>
      <vt:lpstr>Reflex Arc</vt:lpstr>
      <vt:lpstr>PowerPoint Presentation</vt:lpstr>
      <vt:lpstr>Synapse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12</cp:revision>
  <dcterms:created xsi:type="dcterms:W3CDTF">2019-12-28T14:22:06Z</dcterms:created>
  <dcterms:modified xsi:type="dcterms:W3CDTF">2020-02-20T15:44:46Z</dcterms:modified>
</cp:coreProperties>
</file>