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24" r:id="rId3"/>
    <p:sldId id="325" r:id="rId4"/>
    <p:sldId id="326" r:id="rId5"/>
    <p:sldId id="335" r:id="rId6"/>
    <p:sldId id="329" r:id="rId7"/>
    <p:sldId id="331" r:id="rId8"/>
    <p:sldId id="273" r:id="rId9"/>
    <p:sldId id="338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4683E-5441-4FA7-8B21-23A3A7AE6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26E719-DC15-465D-9057-B14E0A988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E0083-4163-41CA-824F-45AE77E30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9E52-78C7-4E6E-AA5F-307F02FF28BA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FEACF-B94B-47E1-8B0C-A857C0993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84D36-E39C-4F21-B3C4-05220708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C7BB-CC63-48E2-B137-E1452D8CD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009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5281F-139D-4513-B07D-72F0EC811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5DF055-17AD-45D4-9416-16AC5E975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BB9F2-EDDB-47FB-A2EE-234922467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9E52-78C7-4E6E-AA5F-307F02FF28BA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D2E36-ED5E-4C96-B98E-278D19B26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E13AD-0C02-443A-8D2B-5F9BDCB82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C7BB-CC63-48E2-B137-E1452D8CD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30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9C543D-980E-428A-A7BB-2DD2B7DB61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BCD3A1-38BB-4473-AD0D-9C512284EB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AA191-F00C-4788-A2EE-CA30BD42D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9E52-78C7-4E6E-AA5F-307F02FF28BA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8597A-5444-4F68-8B2E-B15E775C8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0C040-DE2D-43D7-AAE4-7F816EF75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C7BB-CC63-48E2-B137-E1452D8CD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184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FE395-EB79-4010-B78D-4ABB4D6B7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34CF4-6598-41B7-B999-F6EDF16E5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E3C91-9683-4BB7-9537-73A193F89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9E52-78C7-4E6E-AA5F-307F02FF28BA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A3413-FF08-453A-9586-5D37ABA99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EE675-D17B-4538-BC1B-3822E9CB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C7BB-CC63-48E2-B137-E1452D8CD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95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65D28-E8EC-40BD-A304-E2949535C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439EE-18B3-477E-A42B-A2466564A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5B557-988C-41A2-B213-BD8C1552C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9E52-78C7-4E6E-AA5F-307F02FF28BA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56A8B-AD90-4C50-9CAA-BAD79DD4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D195E-E7A9-4B83-80A3-17F96D81E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C7BB-CC63-48E2-B137-E1452D8CD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728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7B763-BC46-46B8-BBE0-BD5CF3B5B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08B77-3F18-4742-AC19-1D7DA9B465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7EF046-EDD5-4B14-B95D-92DE2A6B6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B02EC-C3A8-42E8-8821-3743B7370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9E52-78C7-4E6E-AA5F-307F02FF28BA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A4564C-A81C-416C-B40E-F6F15E17E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D8AC5D-2493-4146-9232-1C723CF20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C7BB-CC63-48E2-B137-E1452D8CD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50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CD772-2917-432C-9C09-BBBB0A5D6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8D78C-5DE2-487C-AA72-BC5DFEA64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068656-8396-4590-8828-B5E73826A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BFFEBB-CA8D-4FB6-988F-115C55621B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5551C7-6E48-45B5-AB6C-80342CB4A1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748EA1-FEE1-4E4F-9395-77E130B99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9E52-78C7-4E6E-AA5F-307F02FF28BA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9C99BD-4DA2-45F5-92BD-3F114AC52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29021D-BEE5-45B9-A23E-D1F24408C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C7BB-CC63-48E2-B137-E1452D8CD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01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775C3-F7E8-4A4D-B9C6-A81372A34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9209AA-A7BC-47E4-8F69-63D3A1DD7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9E52-78C7-4E6E-AA5F-307F02FF28BA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53D2DE-C423-45BA-BB5D-C121F2E6D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7E0FAE-0C83-48B1-A498-86A70EBCD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C7BB-CC63-48E2-B137-E1452D8CD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697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A9A820-0B16-4341-BC99-B7516DC80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9E52-78C7-4E6E-AA5F-307F02FF28BA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361CCF-26F0-43D1-98A3-0669792EC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E8EB9-A4EB-4CA6-AF76-39BBA1BA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C7BB-CC63-48E2-B137-E1452D8CD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27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D59FD-8B33-4378-81B4-01E7876FF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55573-D4E2-44F0-ABD6-047001109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039127-5F42-4F73-9494-945BFD10C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1A00C-A5BA-47BA-BD1E-0BF7E0E7C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9E52-78C7-4E6E-AA5F-307F02FF28BA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C3877B-D4C4-415B-BA71-70B61CB66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CEB94-366A-468E-9EB8-30F4C48BD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C7BB-CC63-48E2-B137-E1452D8CD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583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B582C-D494-4EFE-87E3-9FC5F18BD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2DB3EE-EEFB-4E8A-B2A3-8A7A9EBC5A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73516-3FE0-4ECB-AE30-95515E45B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42EB57-CD45-41A7-94AA-8D88FB295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9E52-78C7-4E6E-AA5F-307F02FF28BA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EA2C27-B5B4-4389-8F79-626DB001E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CFAC8-6AEA-45CF-A09A-403F3D0E1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C7BB-CC63-48E2-B137-E1452D8CD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026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D5E2F7-3504-469E-BF90-77C519816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3516E-D9A6-4ABD-B520-D2DD34D1D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58A5D-DDFB-4BDC-8CEE-32052B0EA3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09E52-78C7-4E6E-AA5F-307F02FF28BA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D4D52-6E57-4E0F-B108-A65AAEC51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64F60-6F23-4F73-AE81-1EA7873717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9C7BB-CC63-48E2-B137-E1452D8CD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7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package" Target="../embeddings/Microsoft_Word_Document.docx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MOOD</a:t>
            </a:r>
            <a:b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BOARDS</a:t>
            </a:r>
          </a:p>
        </p:txBody>
      </p:sp>
    </p:spTree>
    <p:extLst>
      <p:ext uri="{BB962C8B-B14F-4D97-AF65-F5344CB8AC3E}">
        <p14:creationId xmlns:p14="http://schemas.microsoft.com/office/powerpoint/2010/main" val="1376464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52" y="95795"/>
            <a:ext cx="4860932" cy="54843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4598"/>
          <a:stretch/>
        </p:blipFill>
        <p:spPr>
          <a:xfrm>
            <a:off x="364213" y="5468983"/>
            <a:ext cx="4799971" cy="1389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623DCE-ADA3-485E-BDF3-F357ED575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332" y="288235"/>
            <a:ext cx="6670732" cy="628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20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Objectives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en-GB" sz="2400">
                <a:solidFill>
                  <a:srgbClr val="FEFFFF"/>
                </a:solidFill>
              </a:rPr>
              <a:t>Understand what is meant by the term ‘mood board’</a:t>
            </a:r>
          </a:p>
          <a:p>
            <a:endParaRPr lang="en-GB" sz="2400">
              <a:solidFill>
                <a:srgbClr val="FEFFFF"/>
              </a:solidFill>
            </a:endParaRPr>
          </a:p>
          <a:p>
            <a:r>
              <a:rPr lang="en-GB" sz="2400">
                <a:solidFill>
                  <a:srgbClr val="FEFFFF"/>
                </a:solidFill>
              </a:rPr>
              <a:t>Know where we use mood boards</a:t>
            </a:r>
          </a:p>
          <a:p>
            <a:endParaRPr lang="en-GB" sz="2400">
              <a:solidFill>
                <a:srgbClr val="FEFFFF"/>
              </a:solidFill>
            </a:endParaRPr>
          </a:p>
          <a:p>
            <a:r>
              <a:rPr lang="en-GB" sz="2400">
                <a:solidFill>
                  <a:srgbClr val="FEFFFF"/>
                </a:solidFill>
              </a:rPr>
              <a:t>Create a mood board for a specific situation to meet a client brief.</a:t>
            </a:r>
          </a:p>
        </p:txBody>
      </p:sp>
    </p:spTree>
    <p:extLst>
      <p:ext uri="{BB962C8B-B14F-4D97-AF65-F5344CB8AC3E}">
        <p14:creationId xmlns:p14="http://schemas.microsoft.com/office/powerpoint/2010/main" val="3951309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alphaModFix/>
          </a:blip>
          <a:srcRect l="9352" r="15900" b="4"/>
          <a:stretch/>
        </p:blipFill>
        <p:spPr bwMode="auto">
          <a:xfrm>
            <a:off x="3125968" y="2527222"/>
            <a:ext cx="3316388" cy="3316386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alphaModFix/>
          </a:blip>
          <a:srcRect l="7512" r="4240" b="-2"/>
          <a:stretch/>
        </p:blipFill>
        <p:spPr bwMode="auto">
          <a:xfrm>
            <a:off x="1" y="1"/>
            <a:ext cx="4443799" cy="3776782"/>
          </a:xfrm>
          <a:custGeom>
            <a:avLst/>
            <a:gdLst/>
            <a:ahLst/>
            <a:cxnLst/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alphaModFix/>
          </a:blip>
          <a:srcRect l="12838" r="4946" b="3"/>
          <a:stretch/>
        </p:blipFill>
        <p:spPr bwMode="auto">
          <a:xfrm>
            <a:off x="20" y="3917273"/>
            <a:ext cx="3440566" cy="2950205"/>
          </a:xfrm>
          <a:custGeom>
            <a:avLst/>
            <a:gdLst/>
            <a:ahLst/>
            <a:cxnLst/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DD257392-088E-4D55-B128-FFD59A895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8267" y="802955"/>
            <a:ext cx="4333814" cy="1454051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rgbClr val="000000"/>
                </a:solidFill>
              </a:rPr>
              <a:t>Mood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4684" y="2421682"/>
            <a:ext cx="4333468" cy="3639289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GB" sz="1700">
                <a:solidFill>
                  <a:srgbClr val="000000"/>
                </a:solidFill>
              </a:rPr>
              <a:t>A mood board is a collage (digital or on paper),  of objects (images, colours, screenshots, patterns, text etc), which try to capture a feeling, theme or design.  </a:t>
            </a:r>
          </a:p>
          <a:p>
            <a:pPr>
              <a:buNone/>
            </a:pPr>
            <a:endParaRPr lang="en-GB" sz="1700">
              <a:solidFill>
                <a:srgbClr val="000000"/>
              </a:solidFill>
            </a:endParaRPr>
          </a:p>
          <a:p>
            <a:pPr>
              <a:buNone/>
            </a:pPr>
            <a:r>
              <a:rPr lang="en-GB" sz="1700">
                <a:solidFill>
                  <a:srgbClr val="000000"/>
                </a:solidFill>
              </a:rPr>
              <a:t>They are mostly used in interior design and advertising.</a:t>
            </a:r>
          </a:p>
          <a:p>
            <a:pPr>
              <a:buNone/>
            </a:pPr>
            <a:endParaRPr lang="en-GB" sz="1700">
              <a:solidFill>
                <a:srgbClr val="000000"/>
              </a:solidFill>
            </a:endParaRPr>
          </a:p>
          <a:p>
            <a:pPr>
              <a:buNone/>
            </a:pPr>
            <a:r>
              <a:rPr lang="en-GB" sz="1700">
                <a:solidFill>
                  <a:srgbClr val="000000"/>
                </a:solidFill>
              </a:rPr>
              <a:t>Often used to generate ideas for a client, to meet their approval before making the final product.</a:t>
            </a:r>
          </a:p>
          <a:p>
            <a:pPr>
              <a:buNone/>
            </a:pPr>
            <a:endParaRPr lang="en-GB" sz="17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23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Why We Use Mood Boards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1900">
                <a:solidFill>
                  <a:srgbClr val="FEFFFF"/>
                </a:solidFill>
              </a:rPr>
              <a:t>Can be a central focus of ideas in one place.</a:t>
            </a:r>
          </a:p>
          <a:p>
            <a:pPr marL="457200" indent="-457200">
              <a:buNone/>
            </a:pPr>
            <a:endParaRPr lang="en-GB" sz="1900">
              <a:solidFill>
                <a:srgbClr val="FEFFFF"/>
              </a:solidFill>
            </a:endParaRPr>
          </a:p>
          <a:p>
            <a:pPr marL="457200" indent="-457200">
              <a:buNone/>
            </a:pPr>
            <a:r>
              <a:rPr lang="en-GB" sz="1900">
                <a:solidFill>
                  <a:srgbClr val="FEFFFF"/>
                </a:solidFill>
              </a:rPr>
              <a:t>2. 	Can bring together a lot of different objects (images, materials, text, fabrics, text, shapes etc).</a:t>
            </a:r>
          </a:p>
          <a:p>
            <a:pPr marL="457200" indent="-457200">
              <a:buNone/>
            </a:pPr>
            <a:endParaRPr lang="en-GB" sz="1900">
              <a:solidFill>
                <a:srgbClr val="FEFFFF"/>
              </a:solidFill>
            </a:endParaRPr>
          </a:p>
          <a:p>
            <a:pPr marL="457200" indent="-457200">
              <a:buNone/>
            </a:pPr>
            <a:r>
              <a:rPr lang="en-GB" sz="1900">
                <a:solidFill>
                  <a:srgbClr val="FEFFFF"/>
                </a:solidFill>
              </a:rPr>
              <a:t>3.	Intended to inspire and generate more ideas.    A starting point.</a:t>
            </a:r>
          </a:p>
          <a:p>
            <a:pPr marL="457200" indent="-457200">
              <a:buNone/>
            </a:pPr>
            <a:endParaRPr lang="en-GB" sz="1900">
              <a:solidFill>
                <a:srgbClr val="FEFFFF"/>
              </a:solidFill>
            </a:endParaRPr>
          </a:p>
          <a:p>
            <a:pPr marL="457200" indent="-457200">
              <a:buNone/>
            </a:pPr>
            <a:r>
              <a:rPr lang="en-GB" sz="1900">
                <a:solidFill>
                  <a:srgbClr val="FEFFFF"/>
                </a:solidFill>
              </a:rPr>
              <a:t>4.	Easy to show to client to demonstrate ideas.</a:t>
            </a:r>
          </a:p>
          <a:p>
            <a:pPr marL="457200" indent="-457200">
              <a:buNone/>
            </a:pPr>
            <a:endParaRPr lang="en-GB" sz="1900">
              <a:solidFill>
                <a:srgbClr val="FEFFFF"/>
              </a:solidFill>
            </a:endParaRPr>
          </a:p>
          <a:p>
            <a:pPr marL="457200" indent="-457200">
              <a:buNone/>
            </a:pPr>
            <a:r>
              <a:rPr lang="en-GB" sz="1900">
                <a:solidFill>
                  <a:srgbClr val="FEFFFF"/>
                </a:solidFill>
              </a:rPr>
              <a:t>5.	Can make sure everyone in a design team share the same vision.</a:t>
            </a:r>
          </a:p>
          <a:p>
            <a:pPr marL="457200" indent="-457200">
              <a:buFont typeface="+mj-lt"/>
              <a:buAutoNum type="arabicPeriod"/>
            </a:pPr>
            <a:endParaRPr lang="en-GB" sz="190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64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94B68A-7520-45FF-B037-83E1C324A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However….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FEC90-4264-46CB-80FF-80DA7A4C5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marL="457200" indent="-457200">
              <a:buFontTx/>
              <a:buChar char="-"/>
            </a:pPr>
            <a:r>
              <a:rPr lang="en-GB" sz="2400">
                <a:solidFill>
                  <a:srgbClr val="FEFFFF"/>
                </a:solidFill>
              </a:rPr>
              <a:t>Some people argue that mood boards are too time consuming.</a:t>
            </a:r>
          </a:p>
          <a:p>
            <a:pPr marL="457200" indent="-457200">
              <a:buFontTx/>
              <a:buChar char="-"/>
            </a:pPr>
            <a:r>
              <a:rPr lang="en-GB" sz="2400">
                <a:solidFill>
                  <a:srgbClr val="FEFFFF"/>
                </a:solidFill>
              </a:rPr>
              <a:t>Others argue that creating a mood board is more entertaining than actually thinking about a solution to a client problem.</a:t>
            </a:r>
          </a:p>
          <a:p>
            <a:endParaRPr lang="en-GB" sz="240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80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 PRACTICE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A8F80E-5183-4FB2-B770-786A046690D8}"/>
              </a:ext>
            </a:extLst>
          </p:cNvPr>
          <p:cNvSpPr txBox="1"/>
          <p:nvPr/>
        </p:nvSpPr>
        <p:spPr>
          <a:xfrm>
            <a:off x="6090574" y="801866"/>
            <a:ext cx="5306084" cy="52306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To draw/create a </a:t>
            </a:r>
            <a:r>
              <a:rPr lang="en-US" sz="2400" b="1">
                <a:solidFill>
                  <a:srgbClr val="000000"/>
                </a:solidFill>
              </a:rPr>
              <a:t>moodboard</a:t>
            </a:r>
            <a:r>
              <a:rPr lang="en-US" sz="2400" b="1" dirty="0">
                <a:solidFill>
                  <a:srgbClr val="000000"/>
                </a:solidFill>
              </a:rPr>
              <a:t> in the exam:</a:t>
            </a:r>
            <a:endParaRPr lang="en-US" sz="24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000000"/>
                </a:solidFill>
              </a:rPr>
              <a:t>T</a:t>
            </a:r>
            <a:r>
              <a:rPr lang="en-US" sz="2400" dirty="0">
                <a:solidFill>
                  <a:srgbClr val="000000"/>
                </a:solidFill>
              </a:rPr>
              <a:t> – Title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000000"/>
                </a:solidFill>
              </a:rPr>
              <a:t>I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– Images (suitable ones) – spread them out across the board and in  neat squares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000000"/>
                </a:solidFill>
              </a:rPr>
              <a:t>L</a:t>
            </a:r>
            <a:r>
              <a:rPr lang="en-US" sz="2400" dirty="0">
                <a:solidFill>
                  <a:srgbClr val="000000"/>
                </a:solidFill>
              </a:rPr>
              <a:t> – Label the images to justify exactly why they have been chosen to suit the brief (write outside the box)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000000"/>
                </a:solidFill>
              </a:rPr>
              <a:t>E</a:t>
            </a:r>
            <a:r>
              <a:rPr lang="en-US" sz="2400" dirty="0">
                <a:solidFill>
                  <a:srgbClr val="000000"/>
                </a:solidFill>
              </a:rPr>
              <a:t> – Extras – add suitable finishing touches such as text/keywords, </a:t>
            </a:r>
            <a:r>
              <a:rPr lang="en-US" sz="2400">
                <a:solidFill>
                  <a:srgbClr val="000000"/>
                </a:solidFill>
              </a:rPr>
              <a:t>colours</a:t>
            </a:r>
            <a:r>
              <a:rPr lang="en-US" sz="2400" dirty="0">
                <a:solidFill>
                  <a:srgbClr val="000000"/>
                </a:solidFill>
              </a:rPr>
              <a:t>, fonts, textures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It needs to be tidy and neat</a:t>
            </a:r>
          </a:p>
        </p:txBody>
      </p:sp>
    </p:spTree>
    <p:extLst>
      <p:ext uri="{BB962C8B-B14F-4D97-AF65-F5344CB8AC3E}">
        <p14:creationId xmlns:p14="http://schemas.microsoft.com/office/powerpoint/2010/main" val="3916265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The Creation Process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200">
                <a:solidFill>
                  <a:srgbClr val="FEFFFF"/>
                </a:solidFill>
              </a:rPr>
              <a:t>Collect a range of materials (images, text, material etc).</a:t>
            </a:r>
          </a:p>
          <a:p>
            <a:pPr marL="457200" indent="-457200">
              <a:buFont typeface="+mj-lt"/>
              <a:buAutoNum type="arabicPeriod"/>
            </a:pPr>
            <a:endParaRPr lang="en-GB" sz="2200">
              <a:solidFill>
                <a:srgbClr val="FEFFF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200">
                <a:solidFill>
                  <a:srgbClr val="FEFFFF"/>
                </a:solidFill>
              </a:rPr>
              <a:t>Arrange them together on a page.</a:t>
            </a:r>
          </a:p>
          <a:p>
            <a:pPr marL="457200" indent="-457200">
              <a:buFont typeface="+mj-lt"/>
              <a:buAutoNum type="arabicPeriod"/>
            </a:pPr>
            <a:endParaRPr lang="en-GB" sz="2200">
              <a:solidFill>
                <a:srgbClr val="FEFFF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200">
                <a:solidFill>
                  <a:srgbClr val="FEFFFF"/>
                </a:solidFill>
              </a:rPr>
              <a:t>Remove any items which do not fit in with the theme.</a:t>
            </a:r>
          </a:p>
          <a:p>
            <a:pPr marL="457200" indent="-457200">
              <a:buFont typeface="+mj-lt"/>
              <a:buAutoNum type="arabicPeriod"/>
            </a:pPr>
            <a:endParaRPr lang="en-GB" sz="2200">
              <a:solidFill>
                <a:srgbClr val="FEFFF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200">
                <a:solidFill>
                  <a:srgbClr val="FEFFFF"/>
                </a:solidFill>
              </a:rPr>
              <a:t>Use the mood board throughout production to ensure the theme is being adhered to.</a:t>
            </a:r>
          </a:p>
          <a:p>
            <a:pPr marL="457200" indent="-457200">
              <a:buFont typeface="+mj-lt"/>
              <a:buAutoNum type="arabicPeriod"/>
            </a:pPr>
            <a:endParaRPr lang="en-GB" sz="2200">
              <a:solidFill>
                <a:srgbClr val="FEFFFF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GB" sz="220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277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Plenary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en-GB" sz="2000">
                <a:solidFill>
                  <a:srgbClr val="FEFFFF"/>
                </a:solidFill>
              </a:rPr>
              <a:t>Let’s review our mood boards.</a:t>
            </a:r>
          </a:p>
          <a:p>
            <a:endParaRPr lang="en-GB" sz="2000">
              <a:solidFill>
                <a:srgbClr val="FEFFFF"/>
              </a:solidFill>
            </a:endParaRPr>
          </a:p>
          <a:p>
            <a:r>
              <a:rPr lang="en-GB" sz="2000">
                <a:solidFill>
                  <a:srgbClr val="FEFFFF"/>
                </a:solidFill>
              </a:rPr>
              <a:t>Look at someone else's mood board. Can you guess what they are trying to convey?  What would you suggest they add?</a:t>
            </a:r>
          </a:p>
          <a:p>
            <a:endParaRPr lang="en-GB" sz="2000">
              <a:solidFill>
                <a:srgbClr val="FEFFFF"/>
              </a:solidFill>
            </a:endParaRPr>
          </a:p>
          <a:p>
            <a:r>
              <a:rPr lang="en-GB" sz="2000">
                <a:solidFill>
                  <a:srgbClr val="FEFFFF"/>
                </a:solidFill>
              </a:rPr>
              <a:t>Q&amp;A:</a:t>
            </a:r>
          </a:p>
          <a:p>
            <a:pPr lvl="1"/>
            <a:r>
              <a:rPr lang="en-GB" sz="2000">
                <a:solidFill>
                  <a:srgbClr val="FEFFFF"/>
                </a:solidFill>
              </a:rPr>
              <a:t>What is a mood board?</a:t>
            </a:r>
          </a:p>
          <a:p>
            <a:pPr lvl="1"/>
            <a:r>
              <a:rPr lang="en-GB" sz="2000">
                <a:solidFill>
                  <a:srgbClr val="FEFFFF"/>
                </a:solidFill>
              </a:rPr>
              <a:t>Why are they used?</a:t>
            </a:r>
          </a:p>
          <a:p>
            <a:pPr lvl="1"/>
            <a:r>
              <a:rPr lang="en-GB" sz="2000">
                <a:solidFill>
                  <a:srgbClr val="FEFFFF"/>
                </a:solidFill>
              </a:rPr>
              <a:t>What are the steps in mood board production?</a:t>
            </a:r>
          </a:p>
          <a:p>
            <a:pPr lvl="1"/>
            <a:r>
              <a:rPr lang="en-GB" sz="2000">
                <a:solidFill>
                  <a:srgbClr val="FEFFFF"/>
                </a:solidFill>
              </a:rPr>
              <a:t>How can a mood board help you in your coursework?</a:t>
            </a:r>
          </a:p>
        </p:txBody>
      </p:sp>
    </p:spTree>
    <p:extLst>
      <p:ext uri="{BB962C8B-B14F-4D97-AF65-F5344CB8AC3E}">
        <p14:creationId xmlns:p14="http://schemas.microsoft.com/office/powerpoint/2010/main" val="341230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5161-8C39-44DE-833D-1BC1B1ADF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-418646"/>
            <a:ext cx="10515600" cy="1325563"/>
          </a:xfrm>
        </p:spPr>
        <p:txBody>
          <a:bodyPr/>
          <a:lstStyle/>
          <a:p>
            <a:pPr algn="r"/>
            <a:r>
              <a:rPr lang="en-GB" dirty="0"/>
              <a:t>Exam practice</a:t>
            </a:r>
          </a:p>
        </p:txBody>
      </p:sp>
      <p:pic>
        <p:nvPicPr>
          <p:cNvPr id="7" name="Content Placeholder 6" descr="Macintosh HD:Users:paul:Desktop:Screen Shot 2017-09-13 at 17.01.09.png">
            <a:extLst>
              <a:ext uri="{FF2B5EF4-FFF2-40B4-BE49-F238E27FC236}">
                <a16:creationId xmlns:a16="http://schemas.microsoft.com/office/drawing/2014/main" id="{1D04E95E-AAA0-4EC1-977A-DE8F5CAEA69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8363"/>
          <a:stretch/>
        </p:blipFill>
        <p:spPr bwMode="auto">
          <a:xfrm>
            <a:off x="5103224" y="491802"/>
            <a:ext cx="6328636" cy="218196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F3F00E7-596D-4C66-9955-D91743E31A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6632" y="64249"/>
          <a:ext cx="4468430" cy="6729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5" imgW="6642100" imgH="9613900" progId="Word.Document.12">
                  <p:embed/>
                </p:oleObj>
              </mc:Choice>
              <mc:Fallback>
                <p:oleObj name="Document" r:id="rId5" imgW="6642100" imgH="9613900" progId="Word.Documen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F3F00E7-596D-4C66-9955-D91743E31A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6632" y="64249"/>
                        <a:ext cx="4468430" cy="6729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Macintosh HD:Users:paul:Desktop:Screen Shot 2017-09-13 at 17.01.09.png">
            <a:extLst>
              <a:ext uri="{FF2B5EF4-FFF2-40B4-BE49-F238E27FC236}">
                <a16:creationId xmlns:a16="http://schemas.microsoft.com/office/drawing/2014/main" id="{5CA32627-9626-4927-A93C-1ABFCD64F14C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773" b="-1"/>
          <a:stretch/>
        </p:blipFill>
        <p:spPr bwMode="auto">
          <a:xfrm>
            <a:off x="5103223" y="2551611"/>
            <a:ext cx="6897187" cy="4119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0808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421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Document</vt:lpstr>
      <vt:lpstr>MOOD BOARDS</vt:lpstr>
      <vt:lpstr>Objectives</vt:lpstr>
      <vt:lpstr>Mood Board</vt:lpstr>
      <vt:lpstr>Why We Use Mood Boards</vt:lpstr>
      <vt:lpstr>However….</vt:lpstr>
      <vt:lpstr>EXAM PRACTICE</vt:lpstr>
      <vt:lpstr>The Creation Process</vt:lpstr>
      <vt:lpstr>Plenary</vt:lpstr>
      <vt:lpstr>Exam practice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MOOD BOARDS</dc:title>
  <dc:creator>rebecca aston</dc:creator>
  <cp:lastModifiedBy>Rebecca Aston</cp:lastModifiedBy>
  <cp:revision>2</cp:revision>
  <dcterms:created xsi:type="dcterms:W3CDTF">2020-09-13T12:44:59Z</dcterms:created>
  <dcterms:modified xsi:type="dcterms:W3CDTF">2020-09-15T10:09:38Z</dcterms:modified>
</cp:coreProperties>
</file>