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14"/>
  </p:notesMasterIdLst>
  <p:sldIdLst>
    <p:sldId id="278" r:id="rId5"/>
    <p:sldId id="285" r:id="rId6"/>
    <p:sldId id="277" r:id="rId7"/>
    <p:sldId id="286" r:id="rId8"/>
    <p:sldId id="288" r:id="rId9"/>
    <p:sldId id="287" r:id="rId10"/>
    <p:sldId id="289" r:id="rId11"/>
    <p:sldId id="290"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85CF"/>
    <a:srgbClr val="FF66CC"/>
    <a:srgbClr val="FEE15B"/>
    <a:srgbClr val="1B87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55"/>
    <p:restoredTop sz="80325" autoAdjust="0"/>
  </p:normalViewPr>
  <p:slideViewPr>
    <p:cSldViewPr snapToGrid="0" snapToObjects="1">
      <p:cViewPr varScale="1">
        <p:scale>
          <a:sx n="53" d="100"/>
          <a:sy n="53" d="100"/>
        </p:scale>
        <p:origin x="979" y="53"/>
      </p:cViewPr>
      <p:guideLst>
        <p:guide orient="horz" pos="2160"/>
        <p:guide pos="3840"/>
      </p:guideLst>
    </p:cSldViewPr>
  </p:slideViewPr>
  <p:notesTextViewPr>
    <p:cViewPr>
      <p:scale>
        <a:sx n="1" d="1"/>
        <a:sy n="1" d="1"/>
      </p:scale>
      <p:origin x="0" y="-187"/>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DB3DC-3596-488F-8520-A6D79BBCFC13}" type="datetimeFigureOut">
              <a:rPr lang="en-GB" smtClean="0"/>
              <a:t>01/07/2020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2F06E-1B1C-41B1-AC68-8BE49300D60F}" type="slidenum">
              <a:rPr lang="en-GB" smtClean="0"/>
              <a:t>‹#›</a:t>
            </a:fld>
            <a:endParaRPr lang="en-GB"/>
          </a:p>
        </p:txBody>
      </p:sp>
    </p:spTree>
    <p:extLst>
      <p:ext uri="{BB962C8B-B14F-4D97-AF65-F5344CB8AC3E}">
        <p14:creationId xmlns:p14="http://schemas.microsoft.com/office/powerpoint/2010/main" val="268804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 can use the idea of pressure to explain why objects float or sink. We are going to look at the idea of Upthrust. (show an object immersed in a liquid). The pressure of a liquid depends on the depth. The bottom of the object is at a greater depth than the top of the object. This means that the bottom of the object experiences a larger pressure than the top. Because of this there is a larger force acting on the bottom of the object than there is acting on the top of the object. There is a resultant force acting upwards. We call this Upthrust. For an object to float, the Upthrust must equal the object’s weight. If the Upthrust is less than the objects weight, then the object sinks.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162F06E-1B1C-41B1-AC68-8BE49300D60F}" type="slidenum">
              <a:rPr lang="en-GB" smtClean="0"/>
              <a:t>4</a:t>
            </a:fld>
            <a:endParaRPr lang="en-GB"/>
          </a:p>
        </p:txBody>
      </p:sp>
    </p:spTree>
    <p:extLst>
      <p:ext uri="{BB962C8B-B14F-4D97-AF65-F5344CB8AC3E}">
        <p14:creationId xmlns:p14="http://schemas.microsoft.com/office/powerpoint/2010/main" val="1778250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we lower an object into water the level of the water rises, this is because the object displaces the water. The size of the Upthrust acting on the object is the same as the weight of the water displaced by the object. If an object can displace its own weight of water, then the Upthrust will equal the objects weight and the object will float. An object less dense than water only has to displace a small volume of water before the weight of the water displaced equals the weight of the object. So now Upthrust equals weight and the object floats.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object more dense than water cannot displace a volume of water equal to its own weight. Therefore, the weight of the object is greater than Upthrust so it will sink.</a:t>
            </a:r>
            <a:endParaRPr lang="en-GB" sz="120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5"/>
          </p:nvPr>
        </p:nvSpPr>
        <p:spPr/>
        <p:txBody>
          <a:bodyPr/>
          <a:lstStyle/>
          <a:p>
            <a:fld id="{9162F06E-1B1C-41B1-AC68-8BE49300D60F}" type="slidenum">
              <a:rPr lang="en-GB" smtClean="0"/>
              <a:t>8</a:t>
            </a:fld>
            <a:endParaRPr lang="en-GB"/>
          </a:p>
        </p:txBody>
      </p:sp>
    </p:spTree>
    <p:extLst>
      <p:ext uri="{BB962C8B-B14F-4D97-AF65-F5344CB8AC3E}">
        <p14:creationId xmlns:p14="http://schemas.microsoft.com/office/powerpoint/2010/main" val="2941497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B8E2-D622-4B77-88C6-BD17527F08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0BD5FA-BDB9-4182-8776-1E6DF0C757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12037AB-358E-49AB-A322-A50136CD8871}"/>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5" name="Footer Placeholder 4">
            <a:extLst>
              <a:ext uri="{FF2B5EF4-FFF2-40B4-BE49-F238E27FC236}">
                <a16:creationId xmlns:a16="http://schemas.microsoft.com/office/drawing/2014/main" id="{273BE025-1FAC-4319-AF8B-70BDAA0A7F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95BE43-AE7D-44B9-8A3C-63D7B99E5AF0}"/>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57410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63867-C1AE-4DC4-86B5-DE00884604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5D500D-ADE1-4AF2-80E7-3C1FD37C1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0B6906-3E25-495D-BC6E-73209B059B2B}"/>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5" name="Footer Placeholder 4">
            <a:extLst>
              <a:ext uri="{FF2B5EF4-FFF2-40B4-BE49-F238E27FC236}">
                <a16:creationId xmlns:a16="http://schemas.microsoft.com/office/drawing/2014/main" id="{B5945A35-A8A3-4775-9CFF-211483BD1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712E43-C18B-412C-8034-3806664E9B76}"/>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38731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6D201D-1EFE-402D-BD6D-746C1F2EA4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D0EF32-45F3-466E-8A2F-38AC144079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5E537D-4670-4772-AE79-68CCDBB711BF}"/>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5" name="Footer Placeholder 4">
            <a:extLst>
              <a:ext uri="{FF2B5EF4-FFF2-40B4-BE49-F238E27FC236}">
                <a16:creationId xmlns:a16="http://schemas.microsoft.com/office/drawing/2014/main" id="{A4F3CC46-801D-4C8C-8082-5204434EF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1BDDF6-2AF9-4E0A-ACAF-B40D82F93C9A}"/>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163415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53CB-A141-4166-92AC-90358EAC92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7AFA37-97F4-4644-88C8-EA164B7DE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6AF48D-A3AA-4A68-AC64-6C6336E7FE67}"/>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5" name="Footer Placeholder 4">
            <a:extLst>
              <a:ext uri="{FF2B5EF4-FFF2-40B4-BE49-F238E27FC236}">
                <a16:creationId xmlns:a16="http://schemas.microsoft.com/office/drawing/2014/main" id="{B2859A78-0A8A-4C68-89DF-187E54BE32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54943B-64E2-419B-A459-C8A26225CCE0}"/>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153056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11A3A-17D0-4AC2-8856-C155CBFD6F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8BCCBB-F5D9-41FF-BEDF-1A1370078A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7D3B85-EDE4-4184-95F5-0DA2032570FF}"/>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5" name="Footer Placeholder 4">
            <a:extLst>
              <a:ext uri="{FF2B5EF4-FFF2-40B4-BE49-F238E27FC236}">
                <a16:creationId xmlns:a16="http://schemas.microsoft.com/office/drawing/2014/main" id="{00163948-D628-4536-A9ED-2AF58BC12D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B8FF87-2DDC-48C9-BA38-B199D4909D0C}"/>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2801155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B5192-E53A-4D7F-B0F6-32A7EB56E8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910AAB-86C6-4873-9AA7-E0645E246A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7774AB-9216-45B4-B951-81E7846CE7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3217E6-8627-4251-A088-5FA93C083BAD}"/>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6" name="Footer Placeholder 5">
            <a:extLst>
              <a:ext uri="{FF2B5EF4-FFF2-40B4-BE49-F238E27FC236}">
                <a16:creationId xmlns:a16="http://schemas.microsoft.com/office/drawing/2014/main" id="{C8C10F16-67EE-4D50-B913-F7245B80F8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C991E2-C498-4DB7-8257-C83C88AAD15F}"/>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164752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7053-4DB3-4004-BC94-CEFE7DB849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B0BDF1-087A-4CE4-83A1-B7CC8BEAE7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2AE961-EC97-47E9-AC07-7267007607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AEDEADF-41C2-4F98-886F-1BA4EEF8A7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E7D5E5-3398-40C2-A193-FE0155D183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D6B3EC-9F59-4EFD-AF5A-9EC3DD71694A}"/>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8" name="Footer Placeholder 7">
            <a:extLst>
              <a:ext uri="{FF2B5EF4-FFF2-40B4-BE49-F238E27FC236}">
                <a16:creationId xmlns:a16="http://schemas.microsoft.com/office/drawing/2014/main" id="{0BFDE09D-49E9-4AF7-935E-6F213A6BD3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60B2FE-B48D-4DEE-93D7-B94C58D88D53}"/>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65035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BAC0-1DD0-46CD-863E-A856ADE9FE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AD2AFE-10F3-41EF-8DCB-37C02ADC1E2E}"/>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4" name="Footer Placeholder 3">
            <a:extLst>
              <a:ext uri="{FF2B5EF4-FFF2-40B4-BE49-F238E27FC236}">
                <a16:creationId xmlns:a16="http://schemas.microsoft.com/office/drawing/2014/main" id="{BE30BB01-C477-418D-82FB-E87402FB78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87AD76F-F520-4146-A8AE-4EC3F1E98828}"/>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4450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1567CD-9AF1-437C-8634-F3963FDDAD57}"/>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3" name="Footer Placeholder 2">
            <a:extLst>
              <a:ext uri="{FF2B5EF4-FFF2-40B4-BE49-F238E27FC236}">
                <a16:creationId xmlns:a16="http://schemas.microsoft.com/office/drawing/2014/main" id="{D7269E99-0AF0-42F4-B583-BA72847E78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79D7B59-B1A0-4C29-8221-F68F7E63C791}"/>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342795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BB20-D432-4F24-BB99-7F0C6E5B4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390129-3B19-4244-9934-0A77DD5DC6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46E50C-1AF5-40B8-92AC-A618F5E3A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FEEC5A-0DB5-4E57-85E8-C010BC706454}"/>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6" name="Footer Placeholder 5">
            <a:extLst>
              <a:ext uri="{FF2B5EF4-FFF2-40B4-BE49-F238E27FC236}">
                <a16:creationId xmlns:a16="http://schemas.microsoft.com/office/drawing/2014/main" id="{CBF83CA9-668E-4D86-A4E7-7950EDE535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B7EA11-EC21-4C78-B693-EC57771CF9BB}"/>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287083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C4E4C-C626-4B68-80B8-B72A5C4D0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BBF95B-4770-4B64-B5E0-C12AF570DD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0F7593-7735-4A87-A93E-9973C7E3A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B69F31-FDF0-4D7F-90EA-A7B877354E5E}"/>
              </a:ext>
            </a:extLst>
          </p:cNvPr>
          <p:cNvSpPr>
            <a:spLocks noGrp="1"/>
          </p:cNvSpPr>
          <p:nvPr>
            <p:ph type="dt" sz="half" idx="10"/>
          </p:nvPr>
        </p:nvSpPr>
        <p:spPr/>
        <p:txBody>
          <a:bodyPr/>
          <a:lstStyle/>
          <a:p>
            <a:fld id="{54227D14-EC2D-4BAD-B418-0FD0124EE09A}" type="datetimeFigureOut">
              <a:rPr lang="en-GB" smtClean="0"/>
              <a:t>01/07/2020</a:t>
            </a:fld>
            <a:endParaRPr lang="en-GB"/>
          </a:p>
        </p:txBody>
      </p:sp>
      <p:sp>
        <p:nvSpPr>
          <p:cNvPr id="6" name="Footer Placeholder 5">
            <a:extLst>
              <a:ext uri="{FF2B5EF4-FFF2-40B4-BE49-F238E27FC236}">
                <a16:creationId xmlns:a16="http://schemas.microsoft.com/office/drawing/2014/main" id="{53CD1260-69DA-4C59-8A9B-FCA42DF99C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BE3051-65E7-4EEB-9811-2CD3D53C6943}"/>
              </a:ext>
            </a:extLst>
          </p:cNvPr>
          <p:cNvSpPr>
            <a:spLocks noGrp="1"/>
          </p:cNvSpPr>
          <p:nvPr>
            <p:ph type="sldNum" sz="quarter" idx="12"/>
          </p:nvPr>
        </p:nvSpPr>
        <p:spPr/>
        <p:txBody>
          <a:bodyPr/>
          <a:lstStyle/>
          <a:p>
            <a:fld id="{99510E06-35E4-E74F-99DD-5FC96D77EC71}" type="slidenum">
              <a:rPr lang="en-GB" smtClean="0"/>
              <a:pPr/>
              <a:t>‹#›</a:t>
            </a:fld>
            <a:endParaRPr lang="en-GB"/>
          </a:p>
        </p:txBody>
      </p:sp>
    </p:spTree>
    <p:extLst>
      <p:ext uri="{BB962C8B-B14F-4D97-AF65-F5344CB8AC3E}">
        <p14:creationId xmlns:p14="http://schemas.microsoft.com/office/powerpoint/2010/main" val="24866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6D66E1-A743-47FB-933D-2D4596BC76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1BF154-0FD3-4957-9E4B-64EF88923E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ACF5B9-8C19-4FF9-96A5-0DFF6DAED9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27D14-EC2D-4BAD-B418-0FD0124EE09A}" type="datetimeFigureOut">
              <a:rPr lang="en-GB" smtClean="0"/>
              <a:t>01/07/2020</a:t>
            </a:fld>
            <a:endParaRPr lang="en-GB"/>
          </a:p>
        </p:txBody>
      </p:sp>
      <p:sp>
        <p:nvSpPr>
          <p:cNvPr id="5" name="Footer Placeholder 4">
            <a:extLst>
              <a:ext uri="{FF2B5EF4-FFF2-40B4-BE49-F238E27FC236}">
                <a16:creationId xmlns:a16="http://schemas.microsoft.com/office/drawing/2014/main" id="{8458443E-1994-4DEE-A988-341F7CA3A7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8AE1F79-8125-4494-9F2F-693229C13D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10E06-35E4-E74F-99DD-5FC96D77EC71}" type="slidenum">
              <a:rPr lang="en-GB" smtClean="0"/>
              <a:pPr/>
              <a:t>‹#›</a:t>
            </a:fld>
            <a:endParaRPr lang="en-GB"/>
          </a:p>
        </p:txBody>
      </p:sp>
    </p:spTree>
    <p:extLst>
      <p:ext uri="{BB962C8B-B14F-4D97-AF65-F5344CB8AC3E}">
        <p14:creationId xmlns:p14="http://schemas.microsoft.com/office/powerpoint/2010/main" val="147722107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iF6LyPuZDVAhXBIMAKHfDSCngQjRwIBw&amp;url=https://www.quora.com/Why-are-the-small-boats-used-to-ferry-passengers-from-cruise-ships-to-port-called-tenders&amp;psig=AFQjCNEN4pXjxHwAukpirjhWxkCL1qU_4Q&amp;ust=150038512961093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3315" y="100122"/>
            <a:ext cx="5493130" cy="614362"/>
          </a:xfrm>
        </p:spPr>
        <p:txBody>
          <a:bodyPr>
            <a:normAutofit/>
          </a:bodyPr>
          <a:lstStyle/>
          <a:p>
            <a:r>
              <a:rPr lang="en-GB" sz="2800" u="sng" dirty="0">
                <a:latin typeface="Comic Sans MS" panose="030F0702030302020204" pitchFamily="66" charset="0"/>
              </a:rPr>
              <a:t>Upthrust and Flotation</a:t>
            </a:r>
          </a:p>
        </p:txBody>
      </p:sp>
      <p:sp>
        <p:nvSpPr>
          <p:cNvPr id="3" name="Content Placeholder 2"/>
          <p:cNvSpPr>
            <a:spLocks noGrp="1"/>
          </p:cNvSpPr>
          <p:nvPr>
            <p:ph idx="1"/>
          </p:nvPr>
        </p:nvSpPr>
        <p:spPr/>
        <p:txBody>
          <a:bodyPr>
            <a:normAutofit/>
          </a:bodyPr>
          <a:lstStyle/>
          <a:p>
            <a:pPr marL="0" indent="0">
              <a:buNone/>
            </a:pPr>
            <a:r>
              <a:rPr lang="en-GB" b="1" u="sng" dirty="0">
                <a:latin typeface="Comic Sans MS" panose="030F0702030302020204" pitchFamily="66" charset="0"/>
              </a:rPr>
              <a:t>Do Now Activity</a:t>
            </a:r>
          </a:p>
          <a:p>
            <a:pPr marL="457200" indent="-457200">
              <a:buFont typeface="Arial" pitchFamily="34" charset="0"/>
              <a:buAutoNum type="arabicPeriod"/>
            </a:pPr>
            <a:r>
              <a:rPr lang="en-GB" dirty="0">
                <a:latin typeface="Comic Sans MS" panose="030F0702030302020204" pitchFamily="66" charset="0"/>
              </a:rPr>
              <a:t>State the units for density, volume, height, gravity.</a:t>
            </a:r>
          </a:p>
          <a:p>
            <a:pPr marL="457200" indent="-457200">
              <a:buFont typeface="Arial" pitchFamily="34" charset="0"/>
              <a:buAutoNum type="arabicPeriod"/>
            </a:pPr>
            <a:r>
              <a:rPr lang="en-GB" dirty="0">
                <a:latin typeface="Comic Sans MS" panose="030F0702030302020204" pitchFamily="66" charset="0"/>
              </a:rPr>
              <a:t>State the units for force, area, pressure.</a:t>
            </a:r>
          </a:p>
          <a:p>
            <a:pPr marL="457200" indent="-457200">
              <a:buFont typeface="Arial" pitchFamily="34" charset="0"/>
              <a:buAutoNum type="arabicPeriod"/>
            </a:pPr>
            <a:r>
              <a:rPr lang="en-GB" dirty="0">
                <a:latin typeface="Comic Sans MS" panose="030F0702030302020204" pitchFamily="66" charset="0"/>
              </a:rPr>
              <a:t>What two equations have we used so far in this topic to calculate pressure.</a:t>
            </a:r>
          </a:p>
          <a:p>
            <a:pPr marL="457200" indent="-457200">
              <a:buFont typeface="Arial" pitchFamily="34" charset="0"/>
              <a:buAutoNum type="arabicPeriod"/>
            </a:pPr>
            <a:r>
              <a:rPr lang="en-GB" dirty="0">
                <a:latin typeface="Comic Sans MS" panose="030F0702030302020204" pitchFamily="66" charset="0"/>
              </a:rPr>
              <a:t>How does atmospheric pressure change with height and why?</a:t>
            </a:r>
          </a:p>
          <a:p>
            <a:pPr marL="0" indent="0" defTabSz="914400">
              <a:spcBef>
                <a:spcPts val="0"/>
              </a:spcBef>
              <a:buClrTx/>
              <a:buNone/>
              <a:defRPr/>
            </a:pPr>
            <a:endParaRPr lang="en-GB" u="sng" dirty="0">
              <a:latin typeface="Comic Sans MS" panose="030F0702030302020204" pitchFamily="66" charset="0"/>
            </a:endParaRPr>
          </a:p>
          <a:p>
            <a:pPr defTabSz="914400">
              <a:spcBef>
                <a:spcPts val="0"/>
              </a:spcBef>
              <a:buClrTx/>
              <a:defRPr/>
            </a:pPr>
            <a:endParaRPr lang="en-GB" sz="1200" dirty="0">
              <a:latin typeface="Comic Sans MS" panose="030F0702030302020204" pitchFamily="66" charset="0"/>
            </a:endParaRPr>
          </a:p>
          <a:p>
            <a:pPr marL="0" indent="0" algn="ctr">
              <a:buNone/>
              <a:defRPr/>
            </a:pPr>
            <a:endParaRPr lang="en-US" dirty="0">
              <a:latin typeface="Comic Sans MS" panose="030F0702030302020204" pitchFamily="66" charset="0"/>
            </a:endParaRPr>
          </a:p>
        </p:txBody>
      </p:sp>
      <p:sp>
        <p:nvSpPr>
          <p:cNvPr id="4" name="Title 1"/>
          <p:cNvSpPr txBox="1">
            <a:spLocks/>
          </p:cNvSpPr>
          <p:nvPr/>
        </p:nvSpPr>
        <p:spPr>
          <a:xfrm>
            <a:off x="9510888" y="111411"/>
            <a:ext cx="2578533" cy="614362"/>
          </a:xfrm>
          <a:prstGeom prst="rect">
            <a:avLst/>
          </a:prstGeom>
        </p:spPr>
        <p:txBody>
          <a:bodyPr vert="horz" lIns="91440" tIns="45720" rIns="91440" bIns="45720" rtlCol="0" anchor="t" anchorCtr="0">
            <a:normAutofit fontScale="85000" lnSpcReduction="20000"/>
          </a:bodyPr>
          <a:lstStyle>
            <a:lvl1pPr algn="l" defTabSz="457200" rtl="0" eaLnBrk="1" latinLnBrk="0" hangingPunct="1">
              <a:spcBef>
                <a:spcPct val="0"/>
              </a:spcBef>
              <a:buNone/>
              <a:defRPr sz="2400" kern="1200">
                <a:solidFill>
                  <a:srgbClr val="0088CE"/>
                </a:solidFill>
                <a:latin typeface="Georgia"/>
                <a:ea typeface="+mj-ea"/>
                <a:cs typeface="Georgia"/>
              </a:defRPr>
            </a:lvl1pPr>
          </a:lstStyle>
          <a:p>
            <a:fld id="{8EBFD996-FEE8-48D0-985D-81B83245D9EF}" type="datetime2">
              <a:rPr lang="en-GB" u="sng" smtClean="0">
                <a:solidFill>
                  <a:schemeClr val="tx1"/>
                </a:solidFill>
                <a:latin typeface="Comic Sans MS" panose="030F0702030302020204" pitchFamily="66" charset="0"/>
              </a:rPr>
              <a:t>Wednesday, 01 July 2020</a:t>
            </a:fld>
            <a:endParaRPr lang="en-GB" u="sng"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412127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7A65-A5BA-41B3-81B1-D1014415F152}"/>
              </a:ext>
            </a:extLst>
          </p:cNvPr>
          <p:cNvSpPr>
            <a:spLocks noGrp="1"/>
          </p:cNvSpPr>
          <p:nvPr>
            <p:ph type="title"/>
          </p:nvPr>
        </p:nvSpPr>
        <p:spPr/>
        <p:txBody>
          <a:bodyPr/>
          <a:lstStyle/>
          <a:p>
            <a:r>
              <a:rPr lang="en-GB" dirty="0">
                <a:latin typeface="Comic Sans MS" panose="030F0702030302020204" pitchFamily="66" charset="0"/>
              </a:rPr>
              <a:t>Self Assess</a:t>
            </a:r>
          </a:p>
        </p:txBody>
      </p:sp>
      <p:sp>
        <p:nvSpPr>
          <p:cNvPr id="3" name="Content Placeholder 2">
            <a:extLst>
              <a:ext uri="{FF2B5EF4-FFF2-40B4-BE49-F238E27FC236}">
                <a16:creationId xmlns:a16="http://schemas.microsoft.com/office/drawing/2014/main" id="{3A0F9B32-5F4B-4B4C-91CB-FF665D9907BE}"/>
              </a:ext>
            </a:extLst>
          </p:cNvPr>
          <p:cNvSpPr>
            <a:spLocks noGrp="1"/>
          </p:cNvSpPr>
          <p:nvPr>
            <p:ph idx="1"/>
          </p:nvPr>
        </p:nvSpPr>
        <p:spPr/>
        <p:txBody>
          <a:bodyPr/>
          <a:lstStyle/>
          <a:p>
            <a:pPr marL="457200" indent="-457200">
              <a:buFont typeface="Arial" panose="020B0604020202020204" pitchFamily="34" charset="0"/>
              <a:buChar char="•"/>
            </a:pPr>
            <a:r>
              <a:rPr lang="en-GB" dirty="0">
                <a:latin typeface="Comic Sans MS" panose="030F0702030302020204" pitchFamily="66" charset="0"/>
              </a:rPr>
              <a:t>Density (kg/m</a:t>
            </a:r>
            <a:r>
              <a:rPr lang="en-GB" baseline="30000" dirty="0">
                <a:latin typeface="Comic Sans MS" panose="030F0702030302020204" pitchFamily="66" charset="0"/>
              </a:rPr>
              <a:t>3</a:t>
            </a:r>
            <a:r>
              <a:rPr lang="en-GB" dirty="0">
                <a:latin typeface="Comic Sans MS" panose="030F0702030302020204" pitchFamily="66" charset="0"/>
              </a:rPr>
              <a:t>), volume (m</a:t>
            </a:r>
            <a:r>
              <a:rPr lang="en-GB" baseline="30000" dirty="0">
                <a:latin typeface="Comic Sans MS" panose="030F0702030302020204" pitchFamily="66" charset="0"/>
              </a:rPr>
              <a:t>3</a:t>
            </a:r>
            <a:r>
              <a:rPr lang="en-GB" dirty="0">
                <a:latin typeface="Comic Sans MS" panose="030F0702030302020204" pitchFamily="66" charset="0"/>
              </a:rPr>
              <a:t>), height (m), gravity (N/kg). </a:t>
            </a:r>
          </a:p>
          <a:p>
            <a:pPr marL="457200" indent="-457200">
              <a:buFont typeface="Arial" panose="020B0604020202020204" pitchFamily="34" charset="0"/>
              <a:buChar char="•"/>
            </a:pPr>
            <a:r>
              <a:rPr lang="en-GB" dirty="0">
                <a:latin typeface="Comic Sans MS" panose="030F0702030302020204" pitchFamily="66" charset="0"/>
              </a:rPr>
              <a:t>Pressure (Pa), Force (N), area (m</a:t>
            </a:r>
            <a:r>
              <a:rPr lang="en-GB" baseline="30000" dirty="0">
                <a:latin typeface="Comic Sans MS" panose="030F0702030302020204" pitchFamily="66" charset="0"/>
              </a:rPr>
              <a:t>2</a:t>
            </a:r>
            <a:r>
              <a:rPr lang="en-GB" dirty="0">
                <a:latin typeface="Comic Sans MS" panose="030F0702030302020204" pitchFamily="66" charset="0"/>
              </a:rPr>
              <a:t>)</a:t>
            </a:r>
          </a:p>
          <a:p>
            <a:pPr marL="457200" indent="-457200">
              <a:buFont typeface="Arial" panose="020B0604020202020204" pitchFamily="34" charset="0"/>
              <a:buChar char="•"/>
            </a:pPr>
            <a:r>
              <a:rPr lang="en-GB" dirty="0">
                <a:latin typeface="Comic Sans MS" panose="030F0702030302020204" pitchFamily="66" charset="0"/>
              </a:rPr>
              <a:t>P = </a:t>
            </a:r>
            <a:r>
              <a:rPr lang="en-GB" dirty="0" err="1">
                <a:latin typeface="Comic Sans MS" panose="030F0702030302020204" pitchFamily="66" charset="0"/>
              </a:rPr>
              <a:t>mgh</a:t>
            </a:r>
            <a:r>
              <a:rPr lang="en-GB" dirty="0">
                <a:latin typeface="Comic Sans MS" panose="030F0702030302020204" pitchFamily="66" charset="0"/>
              </a:rPr>
              <a:t>, P=F/A</a:t>
            </a:r>
          </a:p>
          <a:p>
            <a:pPr marL="457200" indent="-457200">
              <a:buFont typeface="Arial" panose="020B0604020202020204" pitchFamily="34" charset="0"/>
              <a:buChar char="•"/>
            </a:pPr>
            <a:r>
              <a:rPr lang="en-GB" dirty="0">
                <a:latin typeface="Comic Sans MS" panose="030F0702030302020204" pitchFamily="66" charset="0"/>
              </a:rPr>
              <a:t>Atmospheric pressure decreases the higher you go as there is less air.</a:t>
            </a:r>
          </a:p>
          <a:p>
            <a:endParaRPr lang="en-GB" dirty="0">
              <a:latin typeface="Comic Sans MS" panose="030F0702030302020204" pitchFamily="66" charset="0"/>
            </a:endParaRPr>
          </a:p>
        </p:txBody>
      </p:sp>
    </p:spTree>
    <p:extLst>
      <p:ext uri="{BB962C8B-B14F-4D97-AF65-F5344CB8AC3E}">
        <p14:creationId xmlns:p14="http://schemas.microsoft.com/office/powerpoint/2010/main" val="94812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Comic Sans MS" panose="030F0702030302020204" pitchFamily="66" charset="0"/>
              </a:rPr>
              <a:t>Progress Indicators</a:t>
            </a:r>
          </a:p>
        </p:txBody>
      </p:sp>
      <p:sp>
        <p:nvSpPr>
          <p:cNvPr id="3" name="Content Placeholder 2"/>
          <p:cNvSpPr>
            <a:spLocks noGrp="1"/>
          </p:cNvSpPr>
          <p:nvPr>
            <p:ph idx="1"/>
          </p:nvPr>
        </p:nvSpPr>
        <p:spPr/>
        <p:txBody>
          <a:bodyPr/>
          <a:lstStyle/>
          <a:p>
            <a:pPr marL="0" indent="0">
              <a:buNone/>
              <a:defRPr/>
            </a:pPr>
            <a:r>
              <a:rPr lang="en-GB" u="sng" dirty="0">
                <a:latin typeface="Comic Sans MS" panose="030F0702030302020204" pitchFamily="66" charset="0"/>
              </a:rPr>
              <a:t>Good Progress</a:t>
            </a:r>
          </a:p>
          <a:p>
            <a:pPr marL="0" indent="0">
              <a:buNone/>
              <a:defRPr/>
            </a:pPr>
            <a:r>
              <a:rPr lang="en-GB" dirty="0">
                <a:latin typeface="Comic Sans MS" panose="030F0702030302020204" pitchFamily="66" charset="0"/>
              </a:rPr>
              <a:t>Describe </a:t>
            </a:r>
            <a:r>
              <a:rPr lang="en-GB" dirty="0" err="1">
                <a:latin typeface="Comic Sans MS" panose="030F0702030302020204" pitchFamily="66" charset="0"/>
              </a:rPr>
              <a:t>upthrust</a:t>
            </a:r>
            <a:r>
              <a:rPr lang="en-GB" dirty="0">
                <a:latin typeface="Comic Sans MS" panose="030F0702030302020204" pitchFamily="66" charset="0"/>
              </a:rPr>
              <a:t> and how it is caused    </a:t>
            </a:r>
          </a:p>
          <a:p>
            <a:pPr marL="0" indent="0">
              <a:buNone/>
              <a:defRPr/>
            </a:pPr>
            <a:r>
              <a:rPr lang="en-GB" u="sng" dirty="0">
                <a:latin typeface="Comic Sans MS" panose="030F0702030302020204" pitchFamily="66" charset="0"/>
              </a:rPr>
              <a:t>Outstanding Progress</a:t>
            </a:r>
          </a:p>
          <a:p>
            <a:pPr marL="0" indent="0">
              <a:buNone/>
              <a:defRPr/>
            </a:pPr>
            <a:r>
              <a:rPr lang="en-GB" dirty="0">
                <a:latin typeface="Comic Sans MS" panose="030F0702030302020204" pitchFamily="66" charset="0"/>
              </a:rPr>
              <a:t>Describe the factors which influence floating and sinking</a:t>
            </a:r>
            <a:endParaRPr lang="en-US" dirty="0">
              <a:latin typeface="Comic Sans MS" panose="030F0702030302020204" pitchFamily="66" charset="0"/>
            </a:endParaRPr>
          </a:p>
        </p:txBody>
      </p:sp>
    </p:spTree>
    <p:extLst>
      <p:ext uri="{BB962C8B-B14F-4D97-AF65-F5344CB8AC3E}">
        <p14:creationId xmlns:p14="http://schemas.microsoft.com/office/powerpoint/2010/main" val="1428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1C07-2389-48E7-BB33-4D63D2A109D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37593E4-4E1E-4908-B6A2-992C272F7408}"/>
              </a:ext>
            </a:extLst>
          </p:cNvPr>
          <p:cNvSpPr>
            <a:spLocks noGrp="1"/>
          </p:cNvSpPr>
          <p:nvPr>
            <p:ph idx="1"/>
          </p:nvPr>
        </p:nvSpPr>
        <p:spPr/>
        <p:txBody>
          <a:bodyPr/>
          <a:lstStyle/>
          <a:p>
            <a:r>
              <a:rPr lang="en-GB" dirty="0">
                <a:latin typeface="Comic Sans MS" panose="030F0702030302020204" pitchFamily="66" charset="0"/>
              </a:rPr>
              <a:t>An object floats when its weight is equal to its Upthrust, but what is Upthrust?</a:t>
            </a:r>
          </a:p>
        </p:txBody>
      </p:sp>
      <p:pic>
        <p:nvPicPr>
          <p:cNvPr id="4" name="Picture 4" descr="Image result for how much of a cruise ship is below water">
            <a:hlinkClick r:id="rId3"/>
            <a:extLst>
              <a:ext uri="{FF2B5EF4-FFF2-40B4-BE49-F238E27FC236}">
                <a16:creationId xmlns:a16="http://schemas.microsoft.com/office/drawing/2014/main" id="{4B639EB5-DC10-42B0-B26F-580DBAF316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2021" y="2540722"/>
            <a:ext cx="7296282" cy="3952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59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FE8C-BDE2-42A7-94C9-8B6C5460361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5AB4FBB-0316-46BF-8333-7AC17F18F3B4}"/>
              </a:ext>
            </a:extLst>
          </p:cNvPr>
          <p:cNvSpPr>
            <a:spLocks noGrp="1"/>
          </p:cNvSpPr>
          <p:nvPr>
            <p:ph idx="1"/>
          </p:nvPr>
        </p:nvSpPr>
        <p:spPr/>
        <p:txBody>
          <a:bodyPr/>
          <a:lstStyle/>
          <a:p>
            <a:r>
              <a:rPr lang="en-GB" dirty="0">
                <a:latin typeface="Comic Sans MS" panose="030F0702030302020204" pitchFamily="66" charset="0"/>
              </a:rPr>
              <a:t>A submerged object experiences a greater pressure on the bottom surface than on the top surface. </a:t>
            </a:r>
          </a:p>
          <a:p>
            <a:endParaRPr lang="en-GB" dirty="0">
              <a:latin typeface="Comic Sans MS" panose="030F0702030302020204" pitchFamily="66" charset="0"/>
            </a:endParaRPr>
          </a:p>
          <a:p>
            <a:r>
              <a:rPr lang="en-GB" dirty="0">
                <a:latin typeface="Comic Sans MS" panose="030F0702030302020204" pitchFamily="66" charset="0"/>
              </a:rPr>
              <a:t>This creates a resultant force upwards (as all forces have an equal and opposite reaction). </a:t>
            </a:r>
          </a:p>
          <a:p>
            <a:endParaRPr lang="en-GB" dirty="0">
              <a:latin typeface="Comic Sans MS" panose="030F0702030302020204" pitchFamily="66" charset="0"/>
            </a:endParaRPr>
          </a:p>
          <a:p>
            <a:r>
              <a:rPr lang="en-GB" dirty="0">
                <a:latin typeface="Comic Sans MS" panose="030F0702030302020204" pitchFamily="66" charset="0"/>
              </a:rPr>
              <a:t>This force is called the </a:t>
            </a:r>
            <a:r>
              <a:rPr lang="en-GB" b="1" dirty="0" err="1">
                <a:solidFill>
                  <a:srgbClr val="CC00CC"/>
                </a:solidFill>
                <a:latin typeface="Comic Sans MS" panose="030F0702030302020204" pitchFamily="66" charset="0"/>
              </a:rPr>
              <a:t>upthrust</a:t>
            </a:r>
            <a:r>
              <a:rPr lang="en-GB" dirty="0">
                <a:latin typeface="Comic Sans MS" panose="030F0702030302020204" pitchFamily="66" charset="0"/>
              </a:rPr>
              <a:t>.</a:t>
            </a:r>
          </a:p>
          <a:p>
            <a:endParaRPr lang="en-GB" dirty="0"/>
          </a:p>
        </p:txBody>
      </p:sp>
    </p:spTree>
    <p:extLst>
      <p:ext uri="{BB962C8B-B14F-4D97-AF65-F5344CB8AC3E}">
        <p14:creationId xmlns:p14="http://schemas.microsoft.com/office/powerpoint/2010/main" val="166024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AB4BA-45FA-4953-A5E3-333B59E7F45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2B832CA-26A8-4864-81CD-43B655378C68}"/>
              </a:ext>
            </a:extLst>
          </p:cNvPr>
          <p:cNvSpPr>
            <a:spLocks noGrp="1"/>
          </p:cNvSpPr>
          <p:nvPr>
            <p:ph idx="1"/>
          </p:nvPr>
        </p:nvSpPr>
        <p:spPr/>
        <p:txBody>
          <a:bodyPr/>
          <a:lstStyle/>
          <a:p>
            <a:r>
              <a:rPr lang="en-GB" dirty="0">
                <a:latin typeface="Comic Sans MS" panose="030F0702030302020204" pitchFamily="66" charset="0"/>
              </a:rPr>
              <a:t>Upthrust is an upwards force which acts on an object in a fluid. Objects in air experience an </a:t>
            </a:r>
            <a:r>
              <a:rPr lang="en-GB" dirty="0" err="1">
                <a:latin typeface="Comic Sans MS" panose="030F0702030302020204" pitchFamily="66" charset="0"/>
              </a:rPr>
              <a:t>upthrust</a:t>
            </a:r>
            <a:r>
              <a:rPr lang="en-GB" dirty="0">
                <a:latin typeface="Comic Sans MS" panose="030F0702030302020204" pitchFamily="66" charset="0"/>
              </a:rPr>
              <a:t>, but </a:t>
            </a:r>
            <a:r>
              <a:rPr lang="en-GB" dirty="0" err="1">
                <a:latin typeface="Comic Sans MS" panose="030F0702030302020204" pitchFamily="66" charset="0"/>
              </a:rPr>
              <a:t>upthrust</a:t>
            </a:r>
            <a:r>
              <a:rPr lang="en-GB" dirty="0">
                <a:latin typeface="Comic Sans MS" panose="030F0702030302020204" pitchFamily="66" charset="0"/>
              </a:rPr>
              <a:t> in water is much larger and more noticeable.</a:t>
            </a:r>
          </a:p>
          <a:p>
            <a:endParaRPr lang="en-GB" dirty="0"/>
          </a:p>
        </p:txBody>
      </p:sp>
    </p:spTree>
    <p:extLst>
      <p:ext uri="{BB962C8B-B14F-4D97-AF65-F5344CB8AC3E}">
        <p14:creationId xmlns:p14="http://schemas.microsoft.com/office/powerpoint/2010/main" val="2192914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5884E-3306-4AE6-BBEC-48ACF444F7A8}"/>
              </a:ext>
            </a:extLst>
          </p:cNvPr>
          <p:cNvSpPr>
            <a:spLocks noGrp="1"/>
          </p:cNvSpPr>
          <p:nvPr>
            <p:ph idx="1"/>
          </p:nvPr>
        </p:nvSpPr>
        <p:spPr>
          <a:xfrm>
            <a:off x="699303" y="372729"/>
            <a:ext cx="10515600" cy="4351338"/>
          </a:xfrm>
        </p:spPr>
        <p:txBody>
          <a:bodyPr/>
          <a:lstStyle/>
          <a:p>
            <a:pPr marL="0" indent="0">
              <a:buNone/>
            </a:pPr>
            <a:r>
              <a:rPr lang="en-GB" dirty="0">
                <a:latin typeface="Comic Sans MS" panose="030F0702030302020204" pitchFamily="66" charset="0"/>
              </a:rPr>
              <a:t>An empty cargo ship will float in water as it is displacing its own </a:t>
            </a:r>
            <a:r>
              <a:rPr lang="en-GB" b="1" dirty="0">
                <a:solidFill>
                  <a:srgbClr val="CC00CC"/>
                </a:solidFill>
                <a:latin typeface="Comic Sans MS" panose="030F0702030302020204" pitchFamily="66" charset="0"/>
              </a:rPr>
              <a:t>weight</a:t>
            </a:r>
            <a:r>
              <a:rPr lang="en-GB" dirty="0">
                <a:latin typeface="Comic Sans MS" panose="030F0702030302020204" pitchFamily="66" charset="0"/>
              </a:rPr>
              <a:t> with water.</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As it is loaded it will float lower and lower.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It keeps displacing more water which means the </a:t>
            </a:r>
            <a:r>
              <a:rPr lang="en-GB" dirty="0" err="1">
                <a:latin typeface="Comic Sans MS" panose="030F0702030302020204" pitchFamily="66" charset="0"/>
              </a:rPr>
              <a:t>upthurst</a:t>
            </a:r>
            <a:r>
              <a:rPr lang="en-GB" dirty="0">
                <a:latin typeface="Comic Sans MS" panose="030F0702030302020204" pitchFamily="66" charset="0"/>
              </a:rPr>
              <a:t> will increase to match the increase in weight.</a:t>
            </a:r>
          </a:p>
          <a:p>
            <a:endParaRPr lang="en-GB" dirty="0"/>
          </a:p>
        </p:txBody>
      </p:sp>
      <p:pic>
        <p:nvPicPr>
          <p:cNvPr id="4" name="Picture 2">
            <a:extLst>
              <a:ext uri="{FF2B5EF4-FFF2-40B4-BE49-F238E27FC236}">
                <a16:creationId xmlns:a16="http://schemas.microsoft.com/office/drawing/2014/main" id="{8C1A2FE5-D0B9-482C-B47E-146C964FF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3649" y="3944152"/>
            <a:ext cx="4305732" cy="2913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91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42F22-531A-4E2F-BE3E-F37DEAE28A12}"/>
              </a:ext>
            </a:extLst>
          </p:cNvPr>
          <p:cNvSpPr>
            <a:spLocks noGrp="1"/>
          </p:cNvSpPr>
          <p:nvPr>
            <p:ph type="title"/>
          </p:nvPr>
        </p:nvSpPr>
        <p:spPr/>
        <p:txBody>
          <a:bodyPr/>
          <a:lstStyle/>
          <a:p>
            <a:r>
              <a:rPr lang="en-GB" dirty="0">
                <a:latin typeface="Comic Sans MS" panose="030F0702030302020204" pitchFamily="66" charset="0"/>
              </a:rPr>
              <a:t>Sink or float?</a:t>
            </a:r>
          </a:p>
        </p:txBody>
      </p:sp>
      <p:sp>
        <p:nvSpPr>
          <p:cNvPr id="3" name="Content Placeholder 2">
            <a:extLst>
              <a:ext uri="{FF2B5EF4-FFF2-40B4-BE49-F238E27FC236}">
                <a16:creationId xmlns:a16="http://schemas.microsoft.com/office/drawing/2014/main" id="{A3543C37-E68C-4550-B88D-A7B2BBA0D880}"/>
              </a:ext>
            </a:extLst>
          </p:cNvPr>
          <p:cNvSpPr>
            <a:spLocks noGrp="1"/>
          </p:cNvSpPr>
          <p:nvPr>
            <p:ph idx="1"/>
          </p:nvPr>
        </p:nvSpPr>
        <p:spPr>
          <a:xfrm>
            <a:off x="838200" y="1362637"/>
            <a:ext cx="10515600" cy="4351338"/>
          </a:xfrm>
        </p:spPr>
        <p:txBody>
          <a:bodyPr/>
          <a:lstStyle/>
          <a:p>
            <a:pPr marL="0" indent="0">
              <a:buNone/>
            </a:pPr>
            <a:r>
              <a:rPr lang="en-GB" dirty="0">
                <a:latin typeface="Comic Sans MS" panose="030F0702030302020204" pitchFamily="66" charset="0"/>
              </a:rPr>
              <a:t>If it is loaded with too much weight it will no longer float.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This is because it has already displaced as much water as it can so it cannot increase the </a:t>
            </a:r>
            <a:r>
              <a:rPr lang="en-GB" dirty="0" err="1">
                <a:latin typeface="Comic Sans MS" panose="030F0702030302020204" pitchFamily="66" charset="0"/>
              </a:rPr>
              <a:t>upthrust</a:t>
            </a:r>
            <a:r>
              <a:rPr lang="en-GB" dirty="0">
                <a:latin typeface="Comic Sans MS" panose="030F0702030302020204" pitchFamily="66" charset="0"/>
              </a:rPr>
              <a:t> force.</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If the </a:t>
            </a:r>
            <a:r>
              <a:rPr lang="en-GB" b="1" dirty="0">
                <a:solidFill>
                  <a:srgbClr val="CC00CC"/>
                </a:solidFill>
                <a:latin typeface="Comic Sans MS" panose="030F0702030302020204" pitchFamily="66" charset="0"/>
              </a:rPr>
              <a:t>weight</a:t>
            </a:r>
            <a:r>
              <a:rPr lang="en-GB" dirty="0">
                <a:latin typeface="Comic Sans MS" panose="030F0702030302020204" pitchFamily="66" charset="0"/>
              </a:rPr>
              <a:t> force is greater than </a:t>
            </a:r>
            <a:r>
              <a:rPr lang="en-GB" dirty="0" err="1">
                <a:latin typeface="Comic Sans MS" panose="030F0702030302020204" pitchFamily="66" charset="0"/>
              </a:rPr>
              <a:t>upthrust</a:t>
            </a:r>
            <a:r>
              <a:rPr lang="en-GB" dirty="0">
                <a:latin typeface="Comic Sans MS" panose="030F0702030302020204" pitchFamily="66" charset="0"/>
              </a:rPr>
              <a:t> the ship will sink.</a:t>
            </a:r>
          </a:p>
          <a:p>
            <a:endParaRPr lang="en-GB" dirty="0">
              <a:latin typeface="Comic Sans MS" panose="030F0702030302020204" pitchFamily="66" charset="0"/>
            </a:endParaRPr>
          </a:p>
        </p:txBody>
      </p:sp>
      <p:pic>
        <p:nvPicPr>
          <p:cNvPr id="4" name="Picture 2">
            <a:extLst>
              <a:ext uri="{FF2B5EF4-FFF2-40B4-BE49-F238E27FC236}">
                <a16:creationId xmlns:a16="http://schemas.microsoft.com/office/drawing/2014/main" id="{DD33DDA4-AEA0-4D41-9F14-7D99EE3F73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8622" y="4276319"/>
            <a:ext cx="4246273" cy="2438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613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Plenary</a:t>
            </a:r>
          </a:p>
        </p:txBody>
      </p:sp>
      <p:sp>
        <p:nvSpPr>
          <p:cNvPr id="3" name="Content Placeholder 2"/>
          <p:cNvSpPr>
            <a:spLocks noGrp="1"/>
          </p:cNvSpPr>
          <p:nvPr>
            <p:ph idx="1"/>
          </p:nvPr>
        </p:nvSpPr>
        <p:spPr/>
        <p:txBody>
          <a:bodyPr/>
          <a:lstStyle/>
          <a:p>
            <a:r>
              <a:rPr lang="en-GB" dirty="0">
                <a:latin typeface="Comic Sans MS" panose="030F0702030302020204" pitchFamily="66" charset="0"/>
              </a:rPr>
              <a:t>What us Upthrust and how is it caused?</a:t>
            </a:r>
          </a:p>
          <a:p>
            <a:r>
              <a:rPr lang="en-GB" dirty="0">
                <a:latin typeface="Comic Sans MS" panose="030F0702030302020204" pitchFamily="66" charset="0"/>
              </a:rPr>
              <a:t>Explain why a ship will sink if too much cargo is loaded onto it.</a:t>
            </a:r>
          </a:p>
          <a:p>
            <a:r>
              <a:rPr lang="en-GB" dirty="0">
                <a:latin typeface="Comic Sans MS" panose="030F0702030302020204" pitchFamily="66" charset="0"/>
                <a:ea typeface="Times New Roman"/>
                <a:cs typeface="Times New Roman"/>
              </a:rPr>
              <a:t>How can you tell if an object’s density is greater than 1g/cm</a:t>
            </a:r>
            <a:r>
              <a:rPr lang="en-GB" baseline="30000" dirty="0">
                <a:latin typeface="Comic Sans MS" panose="030F0702030302020204" pitchFamily="66" charset="0"/>
                <a:ea typeface="Times New Roman"/>
                <a:cs typeface="Times New Roman"/>
              </a:rPr>
              <a:t>3</a:t>
            </a:r>
            <a:r>
              <a:rPr lang="en-GB" dirty="0">
                <a:latin typeface="Comic Sans MS" panose="030F0702030302020204" pitchFamily="66" charset="0"/>
                <a:ea typeface="Times New Roman"/>
                <a:cs typeface="Times New Roman"/>
              </a:rPr>
              <a:t>? </a:t>
            </a:r>
            <a:endParaRPr lang="en-GB" dirty="0">
              <a:latin typeface="Comic Sans MS" panose="030F0702030302020204" pitchFamily="66" charset="0"/>
            </a:endParaRPr>
          </a:p>
        </p:txBody>
      </p:sp>
    </p:spTree>
    <p:extLst>
      <p:ext uri="{BB962C8B-B14F-4D97-AF65-F5344CB8AC3E}">
        <p14:creationId xmlns:p14="http://schemas.microsoft.com/office/powerpoint/2010/main" val="867119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446312-2C2B-4A64-90D5-9D6D1B4C0269}">
  <ds:schemaRefs>
    <ds:schemaRef ds:uri="http://schemas.microsoft.com/sharepoint/v3/contenttype/forms"/>
  </ds:schemaRefs>
</ds:datastoreItem>
</file>

<file path=customXml/itemProps2.xml><?xml version="1.0" encoding="utf-8"?>
<ds:datastoreItem xmlns:ds="http://schemas.openxmlformats.org/officeDocument/2006/customXml" ds:itemID="{B054F927-2E9B-498C-AC8F-6D920BA83DAF}"/>
</file>

<file path=customXml/itemProps3.xml><?xml version="1.0" encoding="utf-8"?>
<ds:datastoreItem xmlns:ds="http://schemas.openxmlformats.org/officeDocument/2006/customXml" ds:itemID="{1D1FB4F7-1915-4532-A2C9-2EFD6314DB8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4428</TotalTime>
  <Words>653</Words>
  <Application>Microsoft Office PowerPoint</Application>
  <PresentationFormat>Widescreen</PresentationFormat>
  <Paragraphs>45</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Upthrust and Flotation</vt:lpstr>
      <vt:lpstr>Self Assess</vt:lpstr>
      <vt:lpstr>Progress Indicators</vt:lpstr>
      <vt:lpstr>PowerPoint Presentation</vt:lpstr>
      <vt:lpstr>PowerPoint Presentation</vt:lpstr>
      <vt:lpstr>PowerPoint Presentation</vt:lpstr>
      <vt:lpstr>PowerPoint Presentation</vt:lpstr>
      <vt:lpstr>Sink or float?</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Network Culture &amp; Ethos Consultancy Group</dc:title>
  <dc:creator>Patrick Horner</dc:creator>
  <cp:lastModifiedBy>Dawn Sutton</cp:lastModifiedBy>
  <cp:revision>80</cp:revision>
  <dcterms:created xsi:type="dcterms:W3CDTF">2017-09-14T22:41:37Z</dcterms:created>
  <dcterms:modified xsi:type="dcterms:W3CDTF">2020-07-01T20:17:54Z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