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36"/>
  </p:notesMasterIdLst>
  <p:sldIdLst>
    <p:sldId id="256" r:id="rId5"/>
    <p:sldId id="257" r:id="rId6"/>
    <p:sldId id="282" r:id="rId7"/>
    <p:sldId id="283" r:id="rId8"/>
    <p:sldId id="258" r:id="rId9"/>
    <p:sldId id="259" r:id="rId10"/>
    <p:sldId id="260" r:id="rId11"/>
    <p:sldId id="261"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440E7A1-C85C-4558-B79B-B4D1F1625C02}">
          <p14:sldIdLst>
            <p14:sldId id="256"/>
            <p14:sldId id="257"/>
            <p14:sldId id="282"/>
            <p14:sldId id="283"/>
            <p14:sldId id="258"/>
            <p14:sldId id="259"/>
            <p14:sldId id="260"/>
          </p14:sldIdLst>
        </p14:section>
        <p14:section name="The Prelude" id="{557CEBE9-B3DA-4F6E-8E70-E50DEAE53D41}">
          <p14:sldIdLst>
            <p14:sldId id="261"/>
          </p14:sldIdLst>
        </p14:section>
        <p14:section name="Storm on the Island" id="{7F4ADB33-422D-49AA-B74F-F82A92014330}">
          <p14:sldIdLst>
            <p14:sldId id="284"/>
          </p14:sldIdLst>
        </p14:section>
        <p14:section name="Exposure" id="{AEC025DD-A1D8-4932-A7F7-73B4CAE473D5}">
          <p14:sldIdLst>
            <p14:sldId id="285"/>
          </p14:sldIdLst>
        </p14:section>
        <p14:section name="The Charge of the Light Brigade" id="{EABA5D58-FB93-49B8-9FCE-D6BEB4F6BACE}">
          <p14:sldIdLst>
            <p14:sldId id="286"/>
          </p14:sldIdLst>
        </p14:section>
        <p14:section name="Bayonet Charge" id="{58F04817-3D53-4674-ADD1-D1BAD6F5B7C9}">
          <p14:sldIdLst>
            <p14:sldId id="287"/>
          </p14:sldIdLst>
        </p14:section>
        <p14:section name="Remains" id="{0061A04D-BE93-442E-B9C6-B37971193F8A}">
          <p14:sldIdLst>
            <p14:sldId id="288"/>
          </p14:sldIdLst>
        </p14:section>
        <p14:section name="Poppies" id="{49598BCA-43EC-4579-B465-A7771E3AB553}">
          <p14:sldIdLst>
            <p14:sldId id="289"/>
          </p14:sldIdLst>
        </p14:section>
        <p14:section name="War Photographer" id="{91E44076-C0BC-4044-A5E4-2463A582D95F}">
          <p14:sldIdLst>
            <p14:sldId id="290"/>
          </p14:sldIdLst>
        </p14:section>
        <p14:section name="Kamikaze" id="{0190B2E6-03CF-4672-A629-97E13F781A34}">
          <p14:sldIdLst>
            <p14:sldId id="291"/>
          </p14:sldIdLst>
        </p14:section>
        <p14:section name="Ozymandias" id="{6892E69E-660E-4A0E-A0D1-CF1407741D4E}">
          <p14:sldIdLst>
            <p14:sldId id="292"/>
          </p14:sldIdLst>
        </p14:section>
        <p14:section name="London" id="{5A9BB299-98D5-4915-9639-7BD6BF5D2B8D}">
          <p14:sldIdLst>
            <p14:sldId id="293"/>
          </p14:sldIdLst>
        </p14:section>
        <p14:section name="My Last Duchess" id="{D510FCE4-967B-4179-BBC7-081880A7F402}">
          <p14:sldIdLst>
            <p14:sldId id="294"/>
          </p14:sldIdLst>
        </p14:section>
        <p14:section name="The Emigree" id="{9CF2A7AF-F7ED-4C9E-8FCE-AC23A201B6D5}">
          <p14:sldIdLst>
            <p14:sldId id="295"/>
          </p14:sldIdLst>
        </p14:section>
        <p14:section name="Checking Out Me History" id="{2D35E13B-1AF8-4377-9F0B-6874A7DC721A}">
          <p14:sldIdLst>
            <p14:sldId id="296"/>
          </p14:sldIdLst>
        </p14:section>
        <p14:section name="Tissue" id="{750536EB-17DA-4F38-9E44-CFC1A46A51E9}">
          <p14:sldIdLst>
            <p14:sldId id="297"/>
          </p14:sldIdLst>
        </p14:section>
        <p14:section name="Revision Cubes" id="{D14C40FA-DF59-4637-80D0-F9E40DDAF95D}">
          <p14:sldIdLst>
            <p14:sldId id="298"/>
            <p14:sldId id="299"/>
            <p14:sldId id="300"/>
            <p14:sldId id="301"/>
            <p14:sldId id="302"/>
          </p14:sldIdLst>
        </p14:section>
        <p14:section name="Comparigons" id="{B942A9C2-9FD4-4F07-885A-6E687CDF9BA7}">
          <p14:sldIdLst>
            <p14:sldId id="303"/>
            <p14:sldId id="304"/>
          </p14:sldIdLst>
        </p14:section>
        <p14:section name="Need to revise further?" id="{98542A42-7CE5-4E0A-9BE2-059689E8E58A}">
          <p14:sldIdLst>
            <p14:sldId id="305"/>
            <p14:sldId id="30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92965" autoAdjust="0"/>
  </p:normalViewPr>
  <p:slideViewPr>
    <p:cSldViewPr snapToGrid="0">
      <p:cViewPr varScale="1">
        <p:scale>
          <a:sx n="66" d="100"/>
          <a:sy n="66" d="100"/>
        </p:scale>
        <p:origin x="6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969E6F-2D0D-4F3F-8A43-3C14359EB763}" type="datetimeFigureOut">
              <a:rPr lang="en-GB" smtClean="0"/>
              <a:t>12/03/2020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CDCDFD-B1D9-4A0C-9587-1CE45EDD6B09}" type="slidenum">
              <a:rPr lang="en-GB" smtClean="0"/>
              <a:t>‹#›</a:t>
            </a:fld>
            <a:endParaRPr lang="en-GB"/>
          </a:p>
        </p:txBody>
      </p:sp>
    </p:spTree>
    <p:extLst>
      <p:ext uri="{BB962C8B-B14F-4D97-AF65-F5344CB8AC3E}">
        <p14:creationId xmlns:p14="http://schemas.microsoft.com/office/powerpoint/2010/main" val="205177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print off for students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7B6F02-724F-45C0-95BD-18EFEA0EFDB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499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0E5E29-2CAD-4B39-BE34-DC68F0C913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108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7ACCA-1E27-4D16-A37C-73E4DBD9CF5A}"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198041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7ACCA-1E27-4D16-A37C-73E4DBD9CF5A}"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1978292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7ACCA-1E27-4D16-A37C-73E4DBD9CF5A}"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4230326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F45E6DA-D596-4592-8EAC-C5D83DC10C1F}"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2835292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45E6DA-D596-4592-8EAC-C5D83DC10C1F}"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2924482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45E6DA-D596-4592-8EAC-C5D83DC10C1F}"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1047059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F45E6DA-D596-4592-8EAC-C5D83DC10C1F}"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2058358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F45E6DA-D596-4592-8EAC-C5D83DC10C1F}" type="datetimeFigureOut">
              <a:rPr lang="en-GB" smtClean="0"/>
              <a:t>12/03/2020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1885108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F45E6DA-D596-4592-8EAC-C5D83DC10C1F}" type="datetimeFigureOut">
              <a:rPr lang="en-GB" smtClean="0"/>
              <a:t>12/03/2020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695922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45E6DA-D596-4592-8EAC-C5D83DC10C1F}" type="datetimeFigureOut">
              <a:rPr lang="en-GB" smtClean="0"/>
              <a:t>12/03/2020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2082918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45E6DA-D596-4592-8EAC-C5D83DC10C1F}"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1473696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7ACCA-1E27-4D16-A37C-73E4DBD9CF5A}"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1792611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45E6DA-D596-4592-8EAC-C5D83DC10C1F}"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4055767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45E6DA-D596-4592-8EAC-C5D83DC10C1F}"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359340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45E6DA-D596-4592-8EAC-C5D83DC10C1F}"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808203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0232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9344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302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5745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74304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21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578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7ACCA-1E27-4D16-A37C-73E4DBD9CF5A}"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3714933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9951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493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0892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3720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29624"/>
            <a:ext cx="7772400" cy="1470262"/>
          </a:xfrm>
        </p:spPr>
        <p:txBody>
          <a:bodyPr/>
          <a:lstStyle/>
          <a:p>
            <a:r>
              <a:rPr lang="en-US"/>
              <a:t>Click to edit Master title style</a:t>
            </a:r>
          </a:p>
        </p:txBody>
      </p:sp>
      <p:sp>
        <p:nvSpPr>
          <p:cNvPr id="3" name="Subtitle 2"/>
          <p:cNvSpPr>
            <a:spLocks noGrp="1"/>
          </p:cNvSpPr>
          <p:nvPr>
            <p:ph type="subTitle" idx="1"/>
          </p:nvPr>
        </p:nvSpPr>
        <p:spPr>
          <a:xfrm>
            <a:off x="1371600" y="3886845"/>
            <a:ext cx="6400800" cy="1752385"/>
          </a:xfrm>
        </p:spPr>
        <p:txBody>
          <a:bodyPr/>
          <a:lstStyle>
            <a:lvl1pPr marL="0" indent="0" algn="ctr">
              <a:buNone/>
              <a:defRPr/>
            </a:lvl1pPr>
            <a:lvl2pPr marL="464287" indent="0" algn="ctr">
              <a:buNone/>
              <a:defRPr/>
            </a:lvl2pPr>
            <a:lvl3pPr marL="928573" indent="0" algn="ctr">
              <a:buNone/>
              <a:defRPr/>
            </a:lvl3pPr>
            <a:lvl4pPr marL="1392860" indent="0" algn="ctr">
              <a:buNone/>
              <a:defRPr/>
            </a:lvl4pPr>
            <a:lvl5pPr marL="1857146" indent="0" algn="ctr">
              <a:buNone/>
              <a:defRPr/>
            </a:lvl5pPr>
            <a:lvl6pPr marL="2321433" indent="0" algn="ctr">
              <a:buNone/>
              <a:defRPr/>
            </a:lvl6pPr>
            <a:lvl7pPr marL="2785720" indent="0" algn="ctr">
              <a:buNone/>
              <a:defRPr/>
            </a:lvl7pPr>
            <a:lvl8pPr marL="3250006" indent="0" algn="ctr">
              <a:buNone/>
              <a:defRPr/>
            </a:lvl8pPr>
            <a:lvl9pPr marL="3714293"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3E821B2-3290-4A6E-BED9-CF71ACB2C5F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A61594E-F50A-4236-A4F1-2EE629BBEDD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2019064-59CC-4EED-8E7D-8F5947971206}"/>
              </a:ext>
            </a:extLst>
          </p:cNvPr>
          <p:cNvSpPr>
            <a:spLocks noGrp="1" noChangeArrowheads="1"/>
          </p:cNvSpPr>
          <p:nvPr>
            <p:ph type="sldNum" sz="quarter" idx="12"/>
          </p:nvPr>
        </p:nvSpPr>
        <p:spPr>
          <a:ln/>
        </p:spPr>
        <p:txBody>
          <a:bodyPr/>
          <a:lstStyle>
            <a:lvl1pPr>
              <a:defRPr/>
            </a:lvl1pPr>
          </a:lstStyle>
          <a:p>
            <a:pPr>
              <a:defRPr/>
            </a:pPr>
            <a:fld id="{1A20D050-4F41-45E7-BC75-ED5779EE48D1}" type="slidenum">
              <a:rPr lang="en-GB" altLang="en-US"/>
              <a:pPr>
                <a:defRPr/>
              </a:pPr>
              <a:t>‹#›</a:t>
            </a:fld>
            <a:endParaRPr lang="en-GB" altLang="en-US"/>
          </a:p>
        </p:txBody>
      </p:sp>
    </p:spTree>
    <p:extLst>
      <p:ext uri="{BB962C8B-B14F-4D97-AF65-F5344CB8AC3E}">
        <p14:creationId xmlns:p14="http://schemas.microsoft.com/office/powerpoint/2010/main" val="40288430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92778FB-B08D-445D-92FE-FA4FB1BF5B7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D1D742DD-8079-418D-8D90-0F23581A957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5776D8A-908A-4CD7-9DF7-E09401FB720D}"/>
              </a:ext>
            </a:extLst>
          </p:cNvPr>
          <p:cNvSpPr>
            <a:spLocks noGrp="1" noChangeArrowheads="1"/>
          </p:cNvSpPr>
          <p:nvPr>
            <p:ph type="sldNum" sz="quarter" idx="12"/>
          </p:nvPr>
        </p:nvSpPr>
        <p:spPr>
          <a:ln/>
        </p:spPr>
        <p:txBody>
          <a:bodyPr/>
          <a:lstStyle>
            <a:lvl1pPr>
              <a:defRPr/>
            </a:lvl1pPr>
          </a:lstStyle>
          <a:p>
            <a:pPr>
              <a:defRPr/>
            </a:pPr>
            <a:fld id="{A9339663-0D6A-483E-BFAF-641FC423F1DD}" type="slidenum">
              <a:rPr lang="en-GB" altLang="en-US"/>
              <a:pPr>
                <a:defRPr/>
              </a:pPr>
              <a:t>‹#›</a:t>
            </a:fld>
            <a:endParaRPr lang="en-GB" altLang="en-US"/>
          </a:p>
        </p:txBody>
      </p:sp>
    </p:spTree>
    <p:extLst>
      <p:ext uri="{BB962C8B-B14F-4D97-AF65-F5344CB8AC3E}">
        <p14:creationId xmlns:p14="http://schemas.microsoft.com/office/powerpoint/2010/main" val="37452578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7563"/>
            <a:ext cx="7772400" cy="1360638"/>
          </a:xfrm>
        </p:spPr>
        <p:txBody>
          <a:bodyPr anchor="t"/>
          <a:lstStyle>
            <a:lvl1pPr algn="l">
              <a:defRPr sz="4062" b="1" cap="all"/>
            </a:lvl1pPr>
          </a:lstStyle>
          <a:p>
            <a:r>
              <a:rPr lang="en-US"/>
              <a:t>Click to edit Master title style</a:t>
            </a:r>
          </a:p>
        </p:txBody>
      </p:sp>
      <p:sp>
        <p:nvSpPr>
          <p:cNvPr id="3" name="Text Placeholder 2"/>
          <p:cNvSpPr>
            <a:spLocks noGrp="1"/>
          </p:cNvSpPr>
          <p:nvPr>
            <p:ph type="body" idx="1"/>
          </p:nvPr>
        </p:nvSpPr>
        <p:spPr>
          <a:xfrm>
            <a:off x="721996" y="2906671"/>
            <a:ext cx="7772400" cy="1500892"/>
          </a:xfrm>
        </p:spPr>
        <p:txBody>
          <a:bodyPr anchor="b"/>
          <a:lstStyle>
            <a:lvl1pPr marL="0" indent="0">
              <a:buNone/>
              <a:defRPr sz="2031"/>
            </a:lvl1pPr>
            <a:lvl2pPr marL="464287" indent="0">
              <a:buNone/>
              <a:defRPr sz="1828"/>
            </a:lvl2pPr>
            <a:lvl3pPr marL="928573" indent="0">
              <a:buNone/>
              <a:defRPr sz="1625"/>
            </a:lvl3pPr>
            <a:lvl4pPr marL="1392860" indent="0">
              <a:buNone/>
              <a:defRPr sz="1422"/>
            </a:lvl4pPr>
            <a:lvl5pPr marL="1857146" indent="0">
              <a:buNone/>
              <a:defRPr sz="1422"/>
            </a:lvl5pPr>
            <a:lvl6pPr marL="2321433" indent="0">
              <a:buNone/>
              <a:defRPr sz="1422"/>
            </a:lvl6pPr>
            <a:lvl7pPr marL="2785720" indent="0">
              <a:buNone/>
              <a:defRPr sz="1422"/>
            </a:lvl7pPr>
            <a:lvl8pPr marL="3250006" indent="0">
              <a:buNone/>
              <a:defRPr sz="1422"/>
            </a:lvl8pPr>
            <a:lvl9pPr marL="3714293" indent="0">
              <a:buNone/>
              <a:defRPr sz="1422"/>
            </a:lvl9pPr>
          </a:lstStyle>
          <a:p>
            <a:pPr lvl="0"/>
            <a:r>
              <a:rPr lang="en-US"/>
              <a:t>Click to edit Master text styles</a:t>
            </a:r>
          </a:p>
        </p:txBody>
      </p:sp>
      <p:sp>
        <p:nvSpPr>
          <p:cNvPr id="4" name="Rectangle 4">
            <a:extLst>
              <a:ext uri="{FF2B5EF4-FFF2-40B4-BE49-F238E27FC236}">
                <a16:creationId xmlns:a16="http://schemas.microsoft.com/office/drawing/2014/main" id="{260D92E3-C4DB-494E-9B6D-64B81086377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1B52F22-4547-40EC-B38B-41CCB140001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9A13D21-DEA9-4333-BCEF-BC6FA05B0B64}"/>
              </a:ext>
            </a:extLst>
          </p:cNvPr>
          <p:cNvSpPr>
            <a:spLocks noGrp="1" noChangeArrowheads="1"/>
          </p:cNvSpPr>
          <p:nvPr>
            <p:ph type="sldNum" sz="quarter" idx="12"/>
          </p:nvPr>
        </p:nvSpPr>
        <p:spPr>
          <a:ln/>
        </p:spPr>
        <p:txBody>
          <a:bodyPr/>
          <a:lstStyle>
            <a:lvl1pPr>
              <a:defRPr/>
            </a:lvl1pPr>
          </a:lstStyle>
          <a:p>
            <a:pPr>
              <a:defRPr/>
            </a:pPr>
            <a:fld id="{4ED63125-18D2-4D08-8C6E-BFCEE5906C80}" type="slidenum">
              <a:rPr lang="en-GB" altLang="en-US"/>
              <a:pPr>
                <a:defRPr/>
              </a:pPr>
              <a:t>‹#›</a:t>
            </a:fld>
            <a:endParaRPr lang="en-GB" altLang="en-US"/>
          </a:p>
        </p:txBody>
      </p:sp>
    </p:spTree>
    <p:extLst>
      <p:ext uri="{BB962C8B-B14F-4D97-AF65-F5344CB8AC3E}">
        <p14:creationId xmlns:p14="http://schemas.microsoft.com/office/powerpoint/2010/main" val="28951222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845"/>
            <a:ext cx="4023360" cy="4525248"/>
          </a:xfrm>
        </p:spPr>
        <p:txBody>
          <a:bodyPr/>
          <a:lstStyle>
            <a:lvl1pPr>
              <a:defRPr sz="2843"/>
            </a:lvl1pPr>
            <a:lvl2pPr>
              <a:defRPr sz="2437"/>
            </a:lvl2pPr>
            <a:lvl3pPr>
              <a:defRPr sz="2031"/>
            </a:lvl3pPr>
            <a:lvl4pPr>
              <a:defRPr sz="1828"/>
            </a:lvl4pPr>
            <a:lvl5pPr>
              <a:defRPr sz="1828"/>
            </a:lvl5pPr>
            <a:lvl6pPr>
              <a:defRPr sz="1828"/>
            </a:lvl6pPr>
            <a:lvl7pPr>
              <a:defRPr sz="1828"/>
            </a:lvl7pPr>
            <a:lvl8pPr>
              <a:defRPr sz="1828"/>
            </a:lvl8pPr>
            <a:lvl9pPr>
              <a:defRPr sz="18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600845"/>
            <a:ext cx="4023360" cy="4525248"/>
          </a:xfrm>
        </p:spPr>
        <p:txBody>
          <a:bodyPr/>
          <a:lstStyle>
            <a:lvl1pPr>
              <a:defRPr sz="2843"/>
            </a:lvl1pPr>
            <a:lvl2pPr>
              <a:defRPr sz="2437"/>
            </a:lvl2pPr>
            <a:lvl3pPr>
              <a:defRPr sz="2031"/>
            </a:lvl3pPr>
            <a:lvl4pPr>
              <a:defRPr sz="1828"/>
            </a:lvl4pPr>
            <a:lvl5pPr>
              <a:defRPr sz="1828"/>
            </a:lvl5pPr>
            <a:lvl6pPr>
              <a:defRPr sz="1828"/>
            </a:lvl6pPr>
            <a:lvl7pPr>
              <a:defRPr sz="1828"/>
            </a:lvl7pPr>
            <a:lvl8pPr>
              <a:defRPr sz="1828"/>
            </a:lvl8pPr>
            <a:lvl9pPr>
              <a:defRPr sz="18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B7B010F-F7DD-47E0-9251-433D798C865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E38A6F19-6063-44A4-B73C-BA9BC89EFCE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247E6E0-A05D-4D9C-92C3-047C5DC7A311}"/>
              </a:ext>
            </a:extLst>
          </p:cNvPr>
          <p:cNvSpPr>
            <a:spLocks noGrp="1" noChangeArrowheads="1"/>
          </p:cNvSpPr>
          <p:nvPr>
            <p:ph type="sldNum" sz="quarter" idx="12"/>
          </p:nvPr>
        </p:nvSpPr>
        <p:spPr>
          <a:ln/>
        </p:spPr>
        <p:txBody>
          <a:bodyPr/>
          <a:lstStyle>
            <a:lvl1pPr>
              <a:defRPr/>
            </a:lvl1pPr>
          </a:lstStyle>
          <a:p>
            <a:pPr>
              <a:defRPr/>
            </a:pPr>
            <a:fld id="{965927FB-3489-4A62-8870-8F7E3C17DE8A}" type="slidenum">
              <a:rPr lang="en-GB" altLang="en-US"/>
              <a:pPr>
                <a:defRPr/>
              </a:pPr>
              <a:t>‹#›</a:t>
            </a:fld>
            <a:endParaRPr lang="en-GB" altLang="en-US"/>
          </a:p>
        </p:txBody>
      </p:sp>
    </p:spTree>
    <p:extLst>
      <p:ext uri="{BB962C8B-B14F-4D97-AF65-F5344CB8AC3E}">
        <p14:creationId xmlns:p14="http://schemas.microsoft.com/office/powerpoint/2010/main" val="16075320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4748"/>
            <a:ext cx="4040506" cy="640016"/>
          </a:xfrm>
        </p:spPr>
        <p:txBody>
          <a:bodyPr anchor="b"/>
          <a:lstStyle>
            <a:lvl1pPr marL="0" indent="0">
              <a:buNone/>
              <a:defRPr sz="2437" b="1"/>
            </a:lvl1pPr>
            <a:lvl2pPr marL="464287" indent="0">
              <a:buNone/>
              <a:defRPr sz="2031" b="1"/>
            </a:lvl2pPr>
            <a:lvl3pPr marL="928573" indent="0">
              <a:buNone/>
              <a:defRPr sz="1828" b="1"/>
            </a:lvl3pPr>
            <a:lvl4pPr marL="1392860" indent="0">
              <a:buNone/>
              <a:defRPr sz="1625" b="1"/>
            </a:lvl4pPr>
            <a:lvl5pPr marL="1857146" indent="0">
              <a:buNone/>
              <a:defRPr sz="1625" b="1"/>
            </a:lvl5pPr>
            <a:lvl6pPr marL="2321433" indent="0">
              <a:buNone/>
              <a:defRPr sz="1625" b="1"/>
            </a:lvl6pPr>
            <a:lvl7pPr marL="2785720" indent="0">
              <a:buNone/>
              <a:defRPr sz="1625" b="1"/>
            </a:lvl7pPr>
            <a:lvl8pPr marL="3250006" indent="0">
              <a:buNone/>
              <a:defRPr sz="1625" b="1"/>
            </a:lvl8pPr>
            <a:lvl9pPr marL="3714293" indent="0">
              <a:buNone/>
              <a:defRPr sz="1625" b="1"/>
            </a:lvl9pPr>
          </a:lstStyle>
          <a:p>
            <a:pPr lvl="0"/>
            <a:r>
              <a:rPr lang="en-US"/>
              <a:t>Click to edit Master text styles</a:t>
            </a:r>
          </a:p>
        </p:txBody>
      </p:sp>
      <p:sp>
        <p:nvSpPr>
          <p:cNvPr id="4" name="Content Placeholder 3"/>
          <p:cNvSpPr>
            <a:spLocks noGrp="1"/>
          </p:cNvSpPr>
          <p:nvPr>
            <p:ph sz="half" idx="2"/>
          </p:nvPr>
        </p:nvSpPr>
        <p:spPr>
          <a:xfrm>
            <a:off x="457200" y="2174763"/>
            <a:ext cx="4040506" cy="3951330"/>
          </a:xfrm>
        </p:spPr>
        <p:txBody>
          <a:bodyPr/>
          <a:lstStyle>
            <a:lvl1pPr>
              <a:defRPr sz="2437"/>
            </a:lvl1pPr>
            <a:lvl2pPr>
              <a:defRPr sz="2031"/>
            </a:lvl2pPr>
            <a:lvl3pPr>
              <a:defRPr sz="1828"/>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392" y="1534748"/>
            <a:ext cx="4042410" cy="640016"/>
          </a:xfrm>
        </p:spPr>
        <p:txBody>
          <a:bodyPr anchor="b"/>
          <a:lstStyle>
            <a:lvl1pPr marL="0" indent="0">
              <a:buNone/>
              <a:defRPr sz="2437" b="1"/>
            </a:lvl1pPr>
            <a:lvl2pPr marL="464287" indent="0">
              <a:buNone/>
              <a:defRPr sz="2031" b="1"/>
            </a:lvl2pPr>
            <a:lvl3pPr marL="928573" indent="0">
              <a:buNone/>
              <a:defRPr sz="1828" b="1"/>
            </a:lvl3pPr>
            <a:lvl4pPr marL="1392860" indent="0">
              <a:buNone/>
              <a:defRPr sz="1625" b="1"/>
            </a:lvl4pPr>
            <a:lvl5pPr marL="1857146" indent="0">
              <a:buNone/>
              <a:defRPr sz="1625" b="1"/>
            </a:lvl5pPr>
            <a:lvl6pPr marL="2321433" indent="0">
              <a:buNone/>
              <a:defRPr sz="1625" b="1"/>
            </a:lvl6pPr>
            <a:lvl7pPr marL="2785720" indent="0">
              <a:buNone/>
              <a:defRPr sz="1625" b="1"/>
            </a:lvl7pPr>
            <a:lvl8pPr marL="3250006" indent="0">
              <a:buNone/>
              <a:defRPr sz="1625" b="1"/>
            </a:lvl8pPr>
            <a:lvl9pPr marL="3714293" indent="0">
              <a:buNone/>
              <a:defRPr sz="1625" b="1"/>
            </a:lvl9pPr>
          </a:lstStyle>
          <a:p>
            <a:pPr lvl="0"/>
            <a:r>
              <a:rPr lang="en-US"/>
              <a:t>Click to edit Master text styles</a:t>
            </a:r>
          </a:p>
        </p:txBody>
      </p:sp>
      <p:sp>
        <p:nvSpPr>
          <p:cNvPr id="6" name="Content Placeholder 5"/>
          <p:cNvSpPr>
            <a:spLocks noGrp="1"/>
          </p:cNvSpPr>
          <p:nvPr>
            <p:ph sz="quarter" idx="4"/>
          </p:nvPr>
        </p:nvSpPr>
        <p:spPr>
          <a:xfrm>
            <a:off x="4644392" y="2174763"/>
            <a:ext cx="4042410" cy="3951330"/>
          </a:xfrm>
        </p:spPr>
        <p:txBody>
          <a:bodyPr/>
          <a:lstStyle>
            <a:lvl1pPr>
              <a:defRPr sz="2437"/>
            </a:lvl1pPr>
            <a:lvl2pPr>
              <a:defRPr sz="2031"/>
            </a:lvl2pPr>
            <a:lvl3pPr>
              <a:defRPr sz="1828"/>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52F8276-A82B-4A5D-A408-AA1DC1461989}"/>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D273D922-A442-4449-B869-F839AD85DE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B8BCDF6E-4556-44AB-A266-90BB2C664135}"/>
              </a:ext>
            </a:extLst>
          </p:cNvPr>
          <p:cNvSpPr>
            <a:spLocks noGrp="1" noChangeArrowheads="1"/>
          </p:cNvSpPr>
          <p:nvPr>
            <p:ph type="sldNum" sz="quarter" idx="12"/>
          </p:nvPr>
        </p:nvSpPr>
        <p:spPr>
          <a:ln/>
        </p:spPr>
        <p:txBody>
          <a:bodyPr/>
          <a:lstStyle>
            <a:lvl1pPr>
              <a:defRPr/>
            </a:lvl1pPr>
          </a:lstStyle>
          <a:p>
            <a:pPr>
              <a:defRPr/>
            </a:pPr>
            <a:fld id="{C5FDFE4A-547E-4CC7-8E2B-68FBAEF77B04}" type="slidenum">
              <a:rPr lang="en-GB" altLang="en-US"/>
              <a:pPr>
                <a:defRPr/>
              </a:pPr>
              <a:t>‹#›</a:t>
            </a:fld>
            <a:endParaRPr lang="en-GB" altLang="en-US"/>
          </a:p>
        </p:txBody>
      </p:sp>
    </p:spTree>
    <p:extLst>
      <p:ext uri="{BB962C8B-B14F-4D97-AF65-F5344CB8AC3E}">
        <p14:creationId xmlns:p14="http://schemas.microsoft.com/office/powerpoint/2010/main" val="35322741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59FDFEB-8B17-4656-B3F9-ACBB14D9ECFA}"/>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33ADF5BD-524B-4D89-82FA-E183AC87EFE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FD29903C-2B30-445A-BE4B-164E7DF244C3}"/>
              </a:ext>
            </a:extLst>
          </p:cNvPr>
          <p:cNvSpPr>
            <a:spLocks noGrp="1" noChangeArrowheads="1"/>
          </p:cNvSpPr>
          <p:nvPr>
            <p:ph type="sldNum" sz="quarter" idx="12"/>
          </p:nvPr>
        </p:nvSpPr>
        <p:spPr>
          <a:ln/>
        </p:spPr>
        <p:txBody>
          <a:bodyPr/>
          <a:lstStyle>
            <a:lvl1pPr>
              <a:defRPr/>
            </a:lvl1pPr>
          </a:lstStyle>
          <a:p>
            <a:pPr>
              <a:defRPr/>
            </a:pPr>
            <a:fld id="{7A7A395C-9BEF-4AB9-B984-AE56D3BFF520}" type="slidenum">
              <a:rPr lang="en-GB" altLang="en-US"/>
              <a:pPr>
                <a:defRPr/>
              </a:pPr>
              <a:t>‹#›</a:t>
            </a:fld>
            <a:endParaRPr lang="en-GB" altLang="en-US"/>
          </a:p>
        </p:txBody>
      </p:sp>
    </p:spTree>
    <p:extLst>
      <p:ext uri="{BB962C8B-B14F-4D97-AF65-F5344CB8AC3E}">
        <p14:creationId xmlns:p14="http://schemas.microsoft.com/office/powerpoint/2010/main" val="440842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7ACCA-1E27-4D16-A37C-73E4DBD9CF5A}"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11510582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AF3B93D-8E5F-49CE-BFBE-AB5D02421888}"/>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1B448A0A-5F9F-4CDA-AE9F-DA6AD060E55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3F057D10-A940-4766-82B0-4A710ECED847}"/>
              </a:ext>
            </a:extLst>
          </p:cNvPr>
          <p:cNvSpPr>
            <a:spLocks noGrp="1" noChangeArrowheads="1"/>
          </p:cNvSpPr>
          <p:nvPr>
            <p:ph type="sldNum" sz="quarter" idx="12"/>
          </p:nvPr>
        </p:nvSpPr>
        <p:spPr>
          <a:ln/>
        </p:spPr>
        <p:txBody>
          <a:bodyPr/>
          <a:lstStyle>
            <a:lvl1pPr>
              <a:defRPr/>
            </a:lvl1pPr>
          </a:lstStyle>
          <a:p>
            <a:pPr>
              <a:defRPr/>
            </a:pPr>
            <a:fld id="{90FE4537-DBCC-46EE-BC33-3A6BC4148C56}" type="slidenum">
              <a:rPr lang="en-GB" altLang="en-US"/>
              <a:pPr>
                <a:defRPr/>
              </a:pPr>
              <a:t>‹#›</a:t>
            </a:fld>
            <a:endParaRPr lang="en-GB" altLang="en-US"/>
          </a:p>
        </p:txBody>
      </p:sp>
    </p:spTree>
    <p:extLst>
      <p:ext uri="{BB962C8B-B14F-4D97-AF65-F5344CB8AC3E}">
        <p14:creationId xmlns:p14="http://schemas.microsoft.com/office/powerpoint/2010/main" val="11678256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2452"/>
            <a:ext cx="3007995" cy="1162345"/>
          </a:xfrm>
        </p:spPr>
        <p:txBody>
          <a:bodyPr anchor="b"/>
          <a:lstStyle>
            <a:lvl1pPr algn="l">
              <a:defRPr sz="2031" b="1"/>
            </a:lvl1pPr>
          </a:lstStyle>
          <a:p>
            <a:r>
              <a:rPr lang="en-US"/>
              <a:t>Click to edit Master title style</a:t>
            </a:r>
          </a:p>
        </p:txBody>
      </p:sp>
      <p:sp>
        <p:nvSpPr>
          <p:cNvPr id="3" name="Content Placeholder 2"/>
          <p:cNvSpPr>
            <a:spLocks noGrp="1"/>
          </p:cNvSpPr>
          <p:nvPr>
            <p:ph idx="1"/>
          </p:nvPr>
        </p:nvSpPr>
        <p:spPr>
          <a:xfrm>
            <a:off x="3575686" y="272450"/>
            <a:ext cx="5111114" cy="5853643"/>
          </a:xfrm>
        </p:spPr>
        <p:txBody>
          <a:bodyPr/>
          <a:lstStyle>
            <a:lvl1pPr>
              <a:defRPr sz="3250"/>
            </a:lvl1pPr>
            <a:lvl2pPr>
              <a:defRPr sz="2843"/>
            </a:lvl2pPr>
            <a:lvl3pPr>
              <a:defRPr sz="2437"/>
            </a:lvl3pPr>
            <a:lvl4pPr>
              <a:defRPr sz="2031"/>
            </a:lvl4pPr>
            <a:lvl5pPr>
              <a:defRPr sz="2031"/>
            </a:lvl5pPr>
            <a:lvl6pPr>
              <a:defRPr sz="2031"/>
            </a:lvl6pPr>
            <a:lvl7pPr>
              <a:defRPr sz="2031"/>
            </a:lvl7pPr>
            <a:lvl8pPr>
              <a:defRPr sz="2031"/>
            </a:lvl8pPr>
            <a:lvl9pPr>
              <a:defRPr sz="20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4796"/>
            <a:ext cx="3007995" cy="4691298"/>
          </a:xfrm>
        </p:spPr>
        <p:txBody>
          <a:bodyPr/>
          <a:lstStyle>
            <a:lvl1pPr marL="0" indent="0">
              <a:buNone/>
              <a:defRPr sz="1422"/>
            </a:lvl1pPr>
            <a:lvl2pPr marL="464287" indent="0">
              <a:buNone/>
              <a:defRPr sz="1219"/>
            </a:lvl2pPr>
            <a:lvl3pPr marL="928573" indent="0">
              <a:buNone/>
              <a:defRPr sz="1015"/>
            </a:lvl3pPr>
            <a:lvl4pPr marL="1392860" indent="0">
              <a:buNone/>
              <a:defRPr sz="914"/>
            </a:lvl4pPr>
            <a:lvl5pPr marL="1857146" indent="0">
              <a:buNone/>
              <a:defRPr sz="914"/>
            </a:lvl5pPr>
            <a:lvl6pPr marL="2321433" indent="0">
              <a:buNone/>
              <a:defRPr sz="914"/>
            </a:lvl6pPr>
            <a:lvl7pPr marL="2785720" indent="0">
              <a:buNone/>
              <a:defRPr sz="914"/>
            </a:lvl7pPr>
            <a:lvl8pPr marL="3250006" indent="0">
              <a:buNone/>
              <a:defRPr sz="914"/>
            </a:lvl8pPr>
            <a:lvl9pPr marL="3714293" indent="0">
              <a:buNone/>
              <a:defRPr sz="914"/>
            </a:lvl9pPr>
          </a:lstStyle>
          <a:p>
            <a:pPr lvl="0"/>
            <a:r>
              <a:rPr lang="en-US"/>
              <a:t>Click to edit Master text styles</a:t>
            </a:r>
          </a:p>
        </p:txBody>
      </p:sp>
      <p:sp>
        <p:nvSpPr>
          <p:cNvPr id="5" name="Rectangle 4">
            <a:extLst>
              <a:ext uri="{FF2B5EF4-FFF2-40B4-BE49-F238E27FC236}">
                <a16:creationId xmlns:a16="http://schemas.microsoft.com/office/drawing/2014/main" id="{196FE36A-DC6B-4CF4-9C89-C0A7C77B437D}"/>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1888E3A-C439-4875-864F-C453250EE9C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67007B77-F551-4DBB-8617-3D6FFF55858F}"/>
              </a:ext>
            </a:extLst>
          </p:cNvPr>
          <p:cNvSpPr>
            <a:spLocks noGrp="1" noChangeArrowheads="1"/>
          </p:cNvSpPr>
          <p:nvPr>
            <p:ph type="sldNum" sz="quarter" idx="12"/>
          </p:nvPr>
        </p:nvSpPr>
        <p:spPr>
          <a:ln/>
        </p:spPr>
        <p:txBody>
          <a:bodyPr/>
          <a:lstStyle>
            <a:lvl1pPr>
              <a:defRPr/>
            </a:lvl1pPr>
          </a:lstStyle>
          <a:p>
            <a:pPr>
              <a:defRPr/>
            </a:pPr>
            <a:fld id="{27921331-D6A5-4027-A83C-A431495E5589}" type="slidenum">
              <a:rPr lang="en-GB" altLang="en-US"/>
              <a:pPr>
                <a:defRPr/>
              </a:pPr>
              <a:t>‹#›</a:t>
            </a:fld>
            <a:endParaRPr lang="en-GB" altLang="en-US"/>
          </a:p>
        </p:txBody>
      </p:sp>
    </p:spTree>
    <p:extLst>
      <p:ext uri="{BB962C8B-B14F-4D97-AF65-F5344CB8AC3E}">
        <p14:creationId xmlns:p14="http://schemas.microsoft.com/office/powerpoint/2010/main" val="159401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924"/>
            <a:ext cx="5486400" cy="565858"/>
          </a:xfrm>
        </p:spPr>
        <p:txBody>
          <a:bodyPr anchor="b"/>
          <a:lstStyle>
            <a:lvl1pPr algn="l">
              <a:defRPr sz="2031" b="1"/>
            </a:lvl1pPr>
          </a:lstStyle>
          <a:p>
            <a:r>
              <a:rPr lang="en-US"/>
              <a:t>Click to edit Master title style</a:t>
            </a:r>
          </a:p>
        </p:txBody>
      </p:sp>
      <p:sp>
        <p:nvSpPr>
          <p:cNvPr id="3" name="Picture Placeholder 2"/>
          <p:cNvSpPr>
            <a:spLocks noGrp="1"/>
          </p:cNvSpPr>
          <p:nvPr>
            <p:ph type="pic" idx="1"/>
          </p:nvPr>
        </p:nvSpPr>
        <p:spPr>
          <a:xfrm>
            <a:off x="1792606" y="612609"/>
            <a:ext cx="5486400" cy="4115768"/>
          </a:xfrm>
        </p:spPr>
        <p:txBody>
          <a:bodyPr/>
          <a:lstStyle>
            <a:lvl1pPr marL="0" indent="0">
              <a:buNone/>
              <a:defRPr sz="3250"/>
            </a:lvl1pPr>
            <a:lvl2pPr marL="464287" indent="0">
              <a:buNone/>
              <a:defRPr sz="2843"/>
            </a:lvl2pPr>
            <a:lvl3pPr marL="928573" indent="0">
              <a:buNone/>
              <a:defRPr sz="2437"/>
            </a:lvl3pPr>
            <a:lvl4pPr marL="1392860" indent="0">
              <a:buNone/>
              <a:defRPr sz="2031"/>
            </a:lvl4pPr>
            <a:lvl5pPr marL="1857146" indent="0">
              <a:buNone/>
              <a:defRPr sz="2031"/>
            </a:lvl5pPr>
            <a:lvl6pPr marL="2321433" indent="0">
              <a:buNone/>
              <a:defRPr sz="2031"/>
            </a:lvl6pPr>
            <a:lvl7pPr marL="2785720" indent="0">
              <a:buNone/>
              <a:defRPr sz="2031"/>
            </a:lvl7pPr>
            <a:lvl8pPr marL="3250006" indent="0">
              <a:buNone/>
              <a:defRPr sz="2031"/>
            </a:lvl8pPr>
            <a:lvl9pPr marL="3714293" indent="0">
              <a:buNone/>
              <a:defRPr sz="2031"/>
            </a:lvl9pPr>
          </a:lstStyle>
          <a:p>
            <a:pPr lvl="0"/>
            <a:endParaRPr lang="en-US" noProof="0"/>
          </a:p>
        </p:txBody>
      </p:sp>
      <p:sp>
        <p:nvSpPr>
          <p:cNvPr id="4" name="Text Placeholder 3"/>
          <p:cNvSpPr>
            <a:spLocks noGrp="1"/>
          </p:cNvSpPr>
          <p:nvPr>
            <p:ph type="body" sz="half" idx="2"/>
          </p:nvPr>
        </p:nvSpPr>
        <p:spPr>
          <a:xfrm>
            <a:off x="1792606" y="5366780"/>
            <a:ext cx="5486400" cy="806065"/>
          </a:xfrm>
        </p:spPr>
        <p:txBody>
          <a:bodyPr/>
          <a:lstStyle>
            <a:lvl1pPr marL="0" indent="0">
              <a:buNone/>
              <a:defRPr sz="1422"/>
            </a:lvl1pPr>
            <a:lvl2pPr marL="464287" indent="0">
              <a:buNone/>
              <a:defRPr sz="1219"/>
            </a:lvl2pPr>
            <a:lvl3pPr marL="928573" indent="0">
              <a:buNone/>
              <a:defRPr sz="1015"/>
            </a:lvl3pPr>
            <a:lvl4pPr marL="1392860" indent="0">
              <a:buNone/>
              <a:defRPr sz="914"/>
            </a:lvl4pPr>
            <a:lvl5pPr marL="1857146" indent="0">
              <a:buNone/>
              <a:defRPr sz="914"/>
            </a:lvl5pPr>
            <a:lvl6pPr marL="2321433" indent="0">
              <a:buNone/>
              <a:defRPr sz="914"/>
            </a:lvl6pPr>
            <a:lvl7pPr marL="2785720" indent="0">
              <a:buNone/>
              <a:defRPr sz="914"/>
            </a:lvl7pPr>
            <a:lvl8pPr marL="3250006" indent="0">
              <a:buNone/>
              <a:defRPr sz="914"/>
            </a:lvl8pPr>
            <a:lvl9pPr marL="3714293" indent="0">
              <a:buNone/>
              <a:defRPr sz="914"/>
            </a:lvl9pPr>
          </a:lstStyle>
          <a:p>
            <a:pPr lvl="0"/>
            <a:r>
              <a:rPr lang="en-US"/>
              <a:t>Click to edit Master text styles</a:t>
            </a:r>
          </a:p>
        </p:txBody>
      </p:sp>
      <p:sp>
        <p:nvSpPr>
          <p:cNvPr id="5" name="Rectangle 4">
            <a:extLst>
              <a:ext uri="{FF2B5EF4-FFF2-40B4-BE49-F238E27FC236}">
                <a16:creationId xmlns:a16="http://schemas.microsoft.com/office/drawing/2014/main" id="{F326A65E-87F4-4706-8E01-F979395A304B}"/>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2D047A4-01D9-460B-90BE-D91F45F2A12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83DCDB0A-D3B7-4608-87E5-2AB8B53B6208}"/>
              </a:ext>
            </a:extLst>
          </p:cNvPr>
          <p:cNvSpPr>
            <a:spLocks noGrp="1" noChangeArrowheads="1"/>
          </p:cNvSpPr>
          <p:nvPr>
            <p:ph type="sldNum" sz="quarter" idx="12"/>
          </p:nvPr>
        </p:nvSpPr>
        <p:spPr>
          <a:ln/>
        </p:spPr>
        <p:txBody>
          <a:bodyPr/>
          <a:lstStyle>
            <a:lvl1pPr>
              <a:defRPr/>
            </a:lvl1pPr>
          </a:lstStyle>
          <a:p>
            <a:pPr>
              <a:defRPr/>
            </a:pPr>
            <a:fld id="{09CC180B-717A-4568-A910-5EAFD3AC9E20}" type="slidenum">
              <a:rPr lang="en-GB" altLang="en-US"/>
              <a:pPr>
                <a:defRPr/>
              </a:pPr>
              <a:t>‹#›</a:t>
            </a:fld>
            <a:endParaRPr lang="en-GB" altLang="en-US"/>
          </a:p>
        </p:txBody>
      </p:sp>
    </p:spTree>
    <p:extLst>
      <p:ext uri="{BB962C8B-B14F-4D97-AF65-F5344CB8AC3E}">
        <p14:creationId xmlns:p14="http://schemas.microsoft.com/office/powerpoint/2010/main" val="3749849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8715F8D-4379-4AC1-B28C-71C9348491A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3C75D13-DBEA-48D5-BAA8-B50EC2209B5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77ED32A-6EF5-4EA0-ADBF-4ADC19E73C1F}"/>
              </a:ext>
            </a:extLst>
          </p:cNvPr>
          <p:cNvSpPr>
            <a:spLocks noGrp="1" noChangeArrowheads="1"/>
          </p:cNvSpPr>
          <p:nvPr>
            <p:ph type="sldNum" sz="quarter" idx="12"/>
          </p:nvPr>
        </p:nvSpPr>
        <p:spPr>
          <a:ln/>
        </p:spPr>
        <p:txBody>
          <a:bodyPr/>
          <a:lstStyle>
            <a:lvl1pPr>
              <a:defRPr/>
            </a:lvl1pPr>
          </a:lstStyle>
          <a:p>
            <a:pPr>
              <a:defRPr/>
            </a:pPr>
            <a:fld id="{22312919-4C35-4FB5-90E2-A52AFE184C46}" type="slidenum">
              <a:rPr lang="en-GB" altLang="en-US"/>
              <a:pPr>
                <a:defRPr/>
              </a:pPr>
              <a:t>‹#›</a:t>
            </a:fld>
            <a:endParaRPr lang="en-GB" altLang="en-US"/>
          </a:p>
        </p:txBody>
      </p:sp>
    </p:spTree>
    <p:extLst>
      <p:ext uri="{BB962C8B-B14F-4D97-AF65-F5344CB8AC3E}">
        <p14:creationId xmlns:p14="http://schemas.microsoft.com/office/powerpoint/2010/main" val="41664149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74064"/>
            <a:ext cx="2057401" cy="585203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064"/>
            <a:ext cx="5989321" cy="58520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FB3C8B0-379A-4351-A657-65F0463B690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DDA3204-2360-416B-ACA1-C7862AB6DD8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21E65E4-6B3A-4E10-8629-7393DF84CAF9}"/>
              </a:ext>
            </a:extLst>
          </p:cNvPr>
          <p:cNvSpPr>
            <a:spLocks noGrp="1" noChangeArrowheads="1"/>
          </p:cNvSpPr>
          <p:nvPr>
            <p:ph type="sldNum" sz="quarter" idx="12"/>
          </p:nvPr>
        </p:nvSpPr>
        <p:spPr>
          <a:ln/>
        </p:spPr>
        <p:txBody>
          <a:bodyPr/>
          <a:lstStyle>
            <a:lvl1pPr>
              <a:defRPr/>
            </a:lvl1pPr>
          </a:lstStyle>
          <a:p>
            <a:pPr>
              <a:defRPr/>
            </a:pPr>
            <a:fld id="{AD1490ED-1F3B-4D70-A97B-57DF678775C7}" type="slidenum">
              <a:rPr lang="en-GB" altLang="en-US"/>
              <a:pPr>
                <a:defRPr/>
              </a:pPr>
              <a:t>‹#›</a:t>
            </a:fld>
            <a:endParaRPr lang="en-GB" altLang="en-US"/>
          </a:p>
        </p:txBody>
      </p:sp>
    </p:spTree>
    <p:extLst>
      <p:ext uri="{BB962C8B-B14F-4D97-AF65-F5344CB8AC3E}">
        <p14:creationId xmlns:p14="http://schemas.microsoft.com/office/powerpoint/2010/main" val="1564720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7ACCA-1E27-4D16-A37C-73E4DBD9CF5A}" type="datetimeFigureOut">
              <a:rPr lang="en-GB" smtClean="0"/>
              <a:t>12/03/2020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265961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7ACCA-1E27-4D16-A37C-73E4DBD9CF5A}" type="datetimeFigureOut">
              <a:rPr lang="en-GB" smtClean="0"/>
              <a:t>12/03/2020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753369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7ACCA-1E27-4D16-A37C-73E4DBD9CF5A}" type="datetimeFigureOut">
              <a:rPr lang="en-GB" smtClean="0"/>
              <a:t>12/03/2020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2912936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7ACCA-1E27-4D16-A37C-73E4DBD9CF5A}"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1901875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7ACCA-1E27-4D16-A37C-73E4DBD9CF5A}"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3838409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7ACCA-1E27-4D16-A37C-73E4DBD9CF5A}" type="datetimeFigureOut">
              <a:rPr lang="en-GB" smtClean="0"/>
              <a:t>12/03/2020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D3112E-8E27-4CAA-96D6-33B1A5CE99DF}" type="slidenum">
              <a:rPr lang="en-GB" smtClean="0"/>
              <a:t>‹#›</a:t>
            </a:fld>
            <a:endParaRPr lang="en-GB"/>
          </a:p>
        </p:txBody>
      </p:sp>
    </p:spTree>
    <p:extLst>
      <p:ext uri="{BB962C8B-B14F-4D97-AF65-F5344CB8AC3E}">
        <p14:creationId xmlns:p14="http://schemas.microsoft.com/office/powerpoint/2010/main" val="2524299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5E6DA-D596-4592-8EAC-C5D83DC10C1F}" type="datetimeFigureOut">
              <a:rPr lang="en-GB" smtClean="0"/>
              <a:t>12/03/2020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477D8-6396-4178-ADBC-1CB9079FD9C4}" type="slidenum">
              <a:rPr lang="en-GB" smtClean="0"/>
              <a:t>‹#›</a:t>
            </a:fld>
            <a:endParaRPr lang="en-GB"/>
          </a:p>
        </p:txBody>
      </p:sp>
    </p:spTree>
    <p:extLst>
      <p:ext uri="{BB962C8B-B14F-4D97-AF65-F5344CB8AC3E}">
        <p14:creationId xmlns:p14="http://schemas.microsoft.com/office/powerpoint/2010/main" val="25755312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8262DD9-E33C-463F-8287-10BD1A544A72}" type="datetimeFigureOut">
              <a:rPr lang="en-GB" smtClean="0">
                <a:solidFill>
                  <a:prstClr val="black">
                    <a:tint val="75000"/>
                  </a:prstClr>
                </a:solidFill>
              </a:rPr>
              <a:pPr defTabSz="457200"/>
              <a:t>12/03/2020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AB8E13C-25A7-4691-977B-4735DABE3754}"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30245721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CFDFE"/>
            </a:gs>
            <a:gs pos="100000">
              <a:srgbClr val="72BFC5"/>
            </a:gs>
            <a:gs pos="100000">
              <a:srgbClr val="72BFC5"/>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DB36AD6-FBA1-4757-8CF9-21B6AE283407}"/>
              </a:ext>
            </a:extLst>
          </p:cNvPr>
          <p:cNvSpPr>
            <a:spLocks noGrp="1" noChangeArrowheads="1"/>
          </p:cNvSpPr>
          <p:nvPr>
            <p:ph type="title"/>
          </p:nvPr>
        </p:nvSpPr>
        <p:spPr bwMode="auto">
          <a:xfrm>
            <a:off x="457845" y="274062"/>
            <a:ext cx="822831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DB0AE91-40F9-4230-8EA8-627A01B0EBC7}"/>
              </a:ext>
            </a:extLst>
          </p:cNvPr>
          <p:cNvSpPr>
            <a:spLocks noGrp="1" noChangeArrowheads="1"/>
          </p:cNvSpPr>
          <p:nvPr>
            <p:ph type="body" idx="1"/>
          </p:nvPr>
        </p:nvSpPr>
        <p:spPr bwMode="auto">
          <a:xfrm>
            <a:off x="457845" y="1600845"/>
            <a:ext cx="8228310" cy="452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9AB03A6E-78F6-4428-9951-524141DD5791}"/>
              </a:ext>
            </a:extLst>
          </p:cNvPr>
          <p:cNvSpPr>
            <a:spLocks noGrp="1" noChangeArrowheads="1"/>
          </p:cNvSpPr>
          <p:nvPr>
            <p:ph type="dt" sz="half" idx="2"/>
          </p:nvPr>
        </p:nvSpPr>
        <p:spPr bwMode="auto">
          <a:xfrm>
            <a:off x="457845" y="6245391"/>
            <a:ext cx="2132848" cy="4755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22">
                <a:latin typeface="Arial" charset="0"/>
                <a:cs typeface="Arial" charset="0"/>
              </a:defRPr>
            </a:lvl1pPr>
          </a:lstStyle>
          <a:p>
            <a:pPr>
              <a:defRPr/>
            </a:pPr>
            <a:endParaRPr lang="en-GB"/>
          </a:p>
        </p:txBody>
      </p:sp>
      <p:sp>
        <p:nvSpPr>
          <p:cNvPr id="1029" name="Rectangle 5">
            <a:extLst>
              <a:ext uri="{FF2B5EF4-FFF2-40B4-BE49-F238E27FC236}">
                <a16:creationId xmlns:a16="http://schemas.microsoft.com/office/drawing/2014/main" id="{FB4DB974-5D3F-4685-A77B-77F67847B4BE}"/>
              </a:ext>
            </a:extLst>
          </p:cNvPr>
          <p:cNvSpPr>
            <a:spLocks noGrp="1" noChangeArrowheads="1"/>
          </p:cNvSpPr>
          <p:nvPr>
            <p:ph type="ftr" sz="quarter" idx="3"/>
          </p:nvPr>
        </p:nvSpPr>
        <p:spPr bwMode="auto">
          <a:xfrm>
            <a:off x="3124308" y="6245391"/>
            <a:ext cx="2895385" cy="4755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22">
                <a:latin typeface="Arial" charset="0"/>
                <a:cs typeface="Arial" charset="0"/>
              </a:defRPr>
            </a:lvl1pPr>
          </a:lstStyle>
          <a:p>
            <a:pPr>
              <a:defRPr/>
            </a:pPr>
            <a:endParaRPr lang="en-GB"/>
          </a:p>
        </p:txBody>
      </p:sp>
      <p:sp>
        <p:nvSpPr>
          <p:cNvPr id="1030" name="Rectangle 6">
            <a:extLst>
              <a:ext uri="{FF2B5EF4-FFF2-40B4-BE49-F238E27FC236}">
                <a16:creationId xmlns:a16="http://schemas.microsoft.com/office/drawing/2014/main" id="{25B5B419-6F8E-4A40-B29A-17746345B499}"/>
              </a:ext>
            </a:extLst>
          </p:cNvPr>
          <p:cNvSpPr>
            <a:spLocks noGrp="1" noChangeArrowheads="1"/>
          </p:cNvSpPr>
          <p:nvPr>
            <p:ph type="sldNum" sz="quarter" idx="4"/>
          </p:nvPr>
        </p:nvSpPr>
        <p:spPr bwMode="auto">
          <a:xfrm>
            <a:off x="6553308" y="6245391"/>
            <a:ext cx="2132847" cy="4755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22"/>
            </a:lvl1pPr>
          </a:lstStyle>
          <a:p>
            <a:pPr>
              <a:defRPr/>
            </a:pPr>
            <a:fld id="{BF6ABC18-BC49-4EFB-BDE2-FF2C2163349E}" type="slidenum">
              <a:rPr lang="en-GB" altLang="en-US"/>
              <a:pPr>
                <a:defRPr/>
              </a:pPr>
              <a:t>‹#›</a:t>
            </a:fld>
            <a:endParaRPr lang="en-GB" altLang="en-US"/>
          </a:p>
        </p:txBody>
      </p:sp>
    </p:spTree>
    <p:extLst>
      <p:ext uri="{BB962C8B-B14F-4D97-AF65-F5344CB8AC3E}">
        <p14:creationId xmlns:p14="http://schemas.microsoft.com/office/powerpoint/2010/main" val="15241451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68">
          <a:solidFill>
            <a:schemeClr val="tx2"/>
          </a:solidFill>
          <a:latin typeface="+mj-lt"/>
          <a:ea typeface="+mj-ea"/>
          <a:cs typeface="+mj-cs"/>
        </a:defRPr>
      </a:lvl1pPr>
      <a:lvl2pPr algn="ctr" rtl="0" eaLnBrk="0" fontAlgn="base" hangingPunct="0">
        <a:spcBef>
          <a:spcPct val="0"/>
        </a:spcBef>
        <a:spcAft>
          <a:spcPct val="0"/>
        </a:spcAft>
        <a:defRPr sz="4468">
          <a:solidFill>
            <a:schemeClr val="tx2"/>
          </a:solidFill>
          <a:latin typeface="Arial" charset="0"/>
          <a:cs typeface="Arial" charset="0"/>
        </a:defRPr>
      </a:lvl2pPr>
      <a:lvl3pPr algn="ctr" rtl="0" eaLnBrk="0" fontAlgn="base" hangingPunct="0">
        <a:spcBef>
          <a:spcPct val="0"/>
        </a:spcBef>
        <a:spcAft>
          <a:spcPct val="0"/>
        </a:spcAft>
        <a:defRPr sz="4468">
          <a:solidFill>
            <a:schemeClr val="tx2"/>
          </a:solidFill>
          <a:latin typeface="Arial" charset="0"/>
          <a:cs typeface="Arial" charset="0"/>
        </a:defRPr>
      </a:lvl3pPr>
      <a:lvl4pPr algn="ctr" rtl="0" eaLnBrk="0" fontAlgn="base" hangingPunct="0">
        <a:spcBef>
          <a:spcPct val="0"/>
        </a:spcBef>
        <a:spcAft>
          <a:spcPct val="0"/>
        </a:spcAft>
        <a:defRPr sz="4468">
          <a:solidFill>
            <a:schemeClr val="tx2"/>
          </a:solidFill>
          <a:latin typeface="Arial" charset="0"/>
          <a:cs typeface="Arial" charset="0"/>
        </a:defRPr>
      </a:lvl4pPr>
      <a:lvl5pPr algn="ctr" rtl="0" eaLnBrk="0" fontAlgn="base" hangingPunct="0">
        <a:spcBef>
          <a:spcPct val="0"/>
        </a:spcBef>
        <a:spcAft>
          <a:spcPct val="0"/>
        </a:spcAft>
        <a:defRPr sz="4468">
          <a:solidFill>
            <a:schemeClr val="tx2"/>
          </a:solidFill>
          <a:latin typeface="Arial" charset="0"/>
          <a:cs typeface="Arial" charset="0"/>
        </a:defRPr>
      </a:lvl5pPr>
      <a:lvl6pPr marL="464287" algn="ctr" rtl="0" fontAlgn="base">
        <a:spcBef>
          <a:spcPct val="0"/>
        </a:spcBef>
        <a:spcAft>
          <a:spcPct val="0"/>
        </a:spcAft>
        <a:defRPr sz="4468">
          <a:solidFill>
            <a:schemeClr val="tx2"/>
          </a:solidFill>
          <a:latin typeface="Arial" charset="0"/>
          <a:cs typeface="Arial" charset="0"/>
        </a:defRPr>
      </a:lvl6pPr>
      <a:lvl7pPr marL="928573" algn="ctr" rtl="0" fontAlgn="base">
        <a:spcBef>
          <a:spcPct val="0"/>
        </a:spcBef>
        <a:spcAft>
          <a:spcPct val="0"/>
        </a:spcAft>
        <a:defRPr sz="4468">
          <a:solidFill>
            <a:schemeClr val="tx2"/>
          </a:solidFill>
          <a:latin typeface="Arial" charset="0"/>
          <a:cs typeface="Arial" charset="0"/>
        </a:defRPr>
      </a:lvl7pPr>
      <a:lvl8pPr marL="1392860" algn="ctr" rtl="0" fontAlgn="base">
        <a:spcBef>
          <a:spcPct val="0"/>
        </a:spcBef>
        <a:spcAft>
          <a:spcPct val="0"/>
        </a:spcAft>
        <a:defRPr sz="4468">
          <a:solidFill>
            <a:schemeClr val="tx2"/>
          </a:solidFill>
          <a:latin typeface="Arial" charset="0"/>
          <a:cs typeface="Arial" charset="0"/>
        </a:defRPr>
      </a:lvl8pPr>
      <a:lvl9pPr marL="1857146" algn="ctr" rtl="0" fontAlgn="base">
        <a:spcBef>
          <a:spcPct val="0"/>
        </a:spcBef>
        <a:spcAft>
          <a:spcPct val="0"/>
        </a:spcAft>
        <a:defRPr sz="4468">
          <a:solidFill>
            <a:schemeClr val="tx2"/>
          </a:solidFill>
          <a:latin typeface="Arial" charset="0"/>
          <a:cs typeface="Arial" charset="0"/>
        </a:defRPr>
      </a:lvl9pPr>
    </p:titleStyle>
    <p:bodyStyle>
      <a:lvl1pPr marL="348215" indent="-348215" algn="l" rtl="0" eaLnBrk="0" fontAlgn="base" hangingPunct="0">
        <a:spcBef>
          <a:spcPct val="20000"/>
        </a:spcBef>
        <a:spcAft>
          <a:spcPct val="0"/>
        </a:spcAft>
        <a:buChar char="•"/>
        <a:defRPr sz="3250">
          <a:solidFill>
            <a:schemeClr val="tx1"/>
          </a:solidFill>
          <a:latin typeface="+mn-lt"/>
          <a:ea typeface="+mn-ea"/>
          <a:cs typeface="+mn-cs"/>
        </a:defRPr>
      </a:lvl1pPr>
      <a:lvl2pPr marL="754466" indent="-290179" algn="l" rtl="0" eaLnBrk="0" fontAlgn="base" hangingPunct="0">
        <a:spcBef>
          <a:spcPct val="20000"/>
        </a:spcBef>
        <a:spcAft>
          <a:spcPct val="0"/>
        </a:spcAft>
        <a:buChar char="–"/>
        <a:defRPr sz="2843">
          <a:solidFill>
            <a:schemeClr val="tx1"/>
          </a:solidFill>
          <a:latin typeface="+mn-lt"/>
          <a:cs typeface="+mn-cs"/>
        </a:defRPr>
      </a:lvl2pPr>
      <a:lvl3pPr marL="1160717" indent="-232143" algn="l" rtl="0" eaLnBrk="0" fontAlgn="base" hangingPunct="0">
        <a:spcBef>
          <a:spcPct val="20000"/>
        </a:spcBef>
        <a:spcAft>
          <a:spcPct val="0"/>
        </a:spcAft>
        <a:buChar char="•"/>
        <a:defRPr sz="2437">
          <a:solidFill>
            <a:schemeClr val="tx1"/>
          </a:solidFill>
          <a:latin typeface="+mn-lt"/>
          <a:cs typeface="+mn-cs"/>
        </a:defRPr>
      </a:lvl3pPr>
      <a:lvl4pPr marL="1625003" indent="-232143" algn="l" rtl="0" eaLnBrk="0" fontAlgn="base" hangingPunct="0">
        <a:spcBef>
          <a:spcPct val="20000"/>
        </a:spcBef>
        <a:spcAft>
          <a:spcPct val="0"/>
        </a:spcAft>
        <a:buChar char="–"/>
        <a:defRPr sz="2031">
          <a:solidFill>
            <a:schemeClr val="tx1"/>
          </a:solidFill>
          <a:latin typeface="+mn-lt"/>
          <a:cs typeface="+mn-cs"/>
        </a:defRPr>
      </a:lvl4pPr>
      <a:lvl5pPr marL="2089290" indent="-232143" algn="l" rtl="0" eaLnBrk="0" fontAlgn="base" hangingPunct="0">
        <a:spcBef>
          <a:spcPct val="20000"/>
        </a:spcBef>
        <a:spcAft>
          <a:spcPct val="0"/>
        </a:spcAft>
        <a:buChar char="»"/>
        <a:defRPr sz="2031">
          <a:solidFill>
            <a:schemeClr val="tx1"/>
          </a:solidFill>
          <a:latin typeface="+mn-lt"/>
          <a:cs typeface="+mn-cs"/>
        </a:defRPr>
      </a:lvl5pPr>
      <a:lvl6pPr marL="2553576" indent="-232143" algn="l" rtl="0" fontAlgn="base">
        <a:spcBef>
          <a:spcPct val="20000"/>
        </a:spcBef>
        <a:spcAft>
          <a:spcPct val="0"/>
        </a:spcAft>
        <a:buChar char="»"/>
        <a:defRPr sz="2031">
          <a:solidFill>
            <a:schemeClr val="tx1"/>
          </a:solidFill>
          <a:latin typeface="+mn-lt"/>
          <a:cs typeface="+mn-cs"/>
        </a:defRPr>
      </a:lvl6pPr>
      <a:lvl7pPr marL="3017863" indent="-232143" algn="l" rtl="0" fontAlgn="base">
        <a:spcBef>
          <a:spcPct val="20000"/>
        </a:spcBef>
        <a:spcAft>
          <a:spcPct val="0"/>
        </a:spcAft>
        <a:buChar char="»"/>
        <a:defRPr sz="2031">
          <a:solidFill>
            <a:schemeClr val="tx1"/>
          </a:solidFill>
          <a:latin typeface="+mn-lt"/>
          <a:cs typeface="+mn-cs"/>
        </a:defRPr>
      </a:lvl7pPr>
      <a:lvl8pPr marL="3482150" indent="-232143" algn="l" rtl="0" fontAlgn="base">
        <a:spcBef>
          <a:spcPct val="20000"/>
        </a:spcBef>
        <a:spcAft>
          <a:spcPct val="0"/>
        </a:spcAft>
        <a:buChar char="»"/>
        <a:defRPr sz="2031">
          <a:solidFill>
            <a:schemeClr val="tx1"/>
          </a:solidFill>
          <a:latin typeface="+mn-lt"/>
          <a:cs typeface="+mn-cs"/>
        </a:defRPr>
      </a:lvl8pPr>
      <a:lvl9pPr marL="3946436" indent="-232143" algn="l" rtl="0" fontAlgn="base">
        <a:spcBef>
          <a:spcPct val="20000"/>
        </a:spcBef>
        <a:spcAft>
          <a:spcPct val="0"/>
        </a:spcAft>
        <a:buChar char="»"/>
        <a:defRPr sz="2031">
          <a:solidFill>
            <a:schemeClr val="tx1"/>
          </a:solidFill>
          <a:latin typeface="+mn-lt"/>
          <a:cs typeface="+mn-cs"/>
        </a:defRPr>
      </a:lvl9pPr>
    </p:bodyStyle>
    <p:otherStyle>
      <a:defPPr>
        <a:defRPr lang="en-US"/>
      </a:defPPr>
      <a:lvl1pPr marL="0" algn="l" defTabSz="928573" rtl="0" eaLnBrk="1" latinLnBrk="0" hangingPunct="1">
        <a:defRPr sz="1828" kern="1200">
          <a:solidFill>
            <a:schemeClr val="tx1"/>
          </a:solidFill>
          <a:latin typeface="+mn-lt"/>
          <a:ea typeface="+mn-ea"/>
          <a:cs typeface="+mn-cs"/>
        </a:defRPr>
      </a:lvl1pPr>
      <a:lvl2pPr marL="464287" algn="l" defTabSz="928573" rtl="0" eaLnBrk="1" latinLnBrk="0" hangingPunct="1">
        <a:defRPr sz="1828" kern="1200">
          <a:solidFill>
            <a:schemeClr val="tx1"/>
          </a:solidFill>
          <a:latin typeface="+mn-lt"/>
          <a:ea typeface="+mn-ea"/>
          <a:cs typeface="+mn-cs"/>
        </a:defRPr>
      </a:lvl2pPr>
      <a:lvl3pPr marL="928573" algn="l" defTabSz="928573" rtl="0" eaLnBrk="1" latinLnBrk="0" hangingPunct="1">
        <a:defRPr sz="1828" kern="1200">
          <a:solidFill>
            <a:schemeClr val="tx1"/>
          </a:solidFill>
          <a:latin typeface="+mn-lt"/>
          <a:ea typeface="+mn-ea"/>
          <a:cs typeface="+mn-cs"/>
        </a:defRPr>
      </a:lvl3pPr>
      <a:lvl4pPr marL="1392860" algn="l" defTabSz="928573" rtl="0" eaLnBrk="1" latinLnBrk="0" hangingPunct="1">
        <a:defRPr sz="1828" kern="1200">
          <a:solidFill>
            <a:schemeClr val="tx1"/>
          </a:solidFill>
          <a:latin typeface="+mn-lt"/>
          <a:ea typeface="+mn-ea"/>
          <a:cs typeface="+mn-cs"/>
        </a:defRPr>
      </a:lvl4pPr>
      <a:lvl5pPr marL="1857146" algn="l" defTabSz="928573" rtl="0" eaLnBrk="1" latinLnBrk="0" hangingPunct="1">
        <a:defRPr sz="1828" kern="1200">
          <a:solidFill>
            <a:schemeClr val="tx1"/>
          </a:solidFill>
          <a:latin typeface="+mn-lt"/>
          <a:ea typeface="+mn-ea"/>
          <a:cs typeface="+mn-cs"/>
        </a:defRPr>
      </a:lvl5pPr>
      <a:lvl6pPr marL="2321433" algn="l" defTabSz="928573" rtl="0" eaLnBrk="1" latinLnBrk="0" hangingPunct="1">
        <a:defRPr sz="1828" kern="1200">
          <a:solidFill>
            <a:schemeClr val="tx1"/>
          </a:solidFill>
          <a:latin typeface="+mn-lt"/>
          <a:ea typeface="+mn-ea"/>
          <a:cs typeface="+mn-cs"/>
        </a:defRPr>
      </a:lvl6pPr>
      <a:lvl7pPr marL="2785720" algn="l" defTabSz="928573" rtl="0" eaLnBrk="1" latinLnBrk="0" hangingPunct="1">
        <a:defRPr sz="1828" kern="1200">
          <a:solidFill>
            <a:schemeClr val="tx1"/>
          </a:solidFill>
          <a:latin typeface="+mn-lt"/>
          <a:ea typeface="+mn-ea"/>
          <a:cs typeface="+mn-cs"/>
        </a:defRPr>
      </a:lvl7pPr>
      <a:lvl8pPr marL="3250006" algn="l" defTabSz="928573" rtl="0" eaLnBrk="1" latinLnBrk="0" hangingPunct="1">
        <a:defRPr sz="1828" kern="1200">
          <a:solidFill>
            <a:schemeClr val="tx1"/>
          </a:solidFill>
          <a:latin typeface="+mn-lt"/>
          <a:ea typeface="+mn-ea"/>
          <a:cs typeface="+mn-cs"/>
        </a:defRPr>
      </a:lvl8pPr>
      <a:lvl9pPr marL="3714293" algn="l" defTabSz="928573" rtl="0" eaLnBrk="1" latinLnBrk="0" hangingPunct="1">
        <a:defRPr sz="18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0.pn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40.sv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2.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44.sv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48.sv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7.png"/><Relationship Id="rId3" Type="http://schemas.openxmlformats.org/officeDocument/2006/relationships/image" Target="../media/image21.png"/><Relationship Id="rId7" Type="http://schemas.openxmlformats.org/officeDocument/2006/relationships/image" Target="../media/image31.png"/><Relationship Id="rId12" Type="http://schemas.openxmlformats.org/officeDocument/2006/relationships/image" Target="../media/image34.svg"/><Relationship Id="rId2" Type="http://schemas.openxmlformats.org/officeDocument/2006/relationships/hyperlink" Target="https://www.youtube.com/watch?v=2DHWqppktFo" TargetMode="External"/><Relationship Id="rId16" Type="http://schemas.openxmlformats.org/officeDocument/2006/relationships/image" Target="../media/image52.svg"/><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26.png"/><Relationship Id="rId5" Type="http://schemas.openxmlformats.org/officeDocument/2006/relationships/image" Target="../media/image22.png"/><Relationship Id="rId15" Type="http://schemas.openxmlformats.org/officeDocument/2006/relationships/image" Target="../media/image38.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2.png"/><Relationship Id="rId14" Type="http://schemas.openxmlformats.org/officeDocument/2006/relationships/image" Target="../media/image50.sv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4.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6.sv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8.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4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60.svg"/><Relationship Id="rId10" Type="http://schemas.openxmlformats.org/officeDocument/2006/relationships/image" Target="../media/image41.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62.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4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64.svg"/><Relationship Id="rId10" Type="http://schemas.openxmlformats.org/officeDocument/2006/relationships/image" Target="../media/image41.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6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47.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68.svg"/><Relationship Id="rId10" Type="http://schemas.openxmlformats.org/officeDocument/2006/relationships/image" Target="../media/image46.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70.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5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72.svg"/><Relationship Id="rId10" Type="http://schemas.openxmlformats.org/officeDocument/2006/relationships/image" Target="../media/image49.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74.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53.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76.svg"/><Relationship Id="rId10" Type="http://schemas.openxmlformats.org/officeDocument/2006/relationships/image" Target="../media/image52.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78.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5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80.svg"/><Relationship Id="rId10" Type="http://schemas.openxmlformats.org/officeDocument/2006/relationships/image" Target="../media/image55.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57.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82.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5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84.svg"/><Relationship Id="rId10" Type="http://schemas.openxmlformats.org/officeDocument/2006/relationships/image" Target="../media/image58.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60.png"/></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61.png"/><Relationship Id="rId4" Type="http://schemas.openxmlformats.org/officeDocument/2006/relationships/image" Target="../media/image22.png"/><Relationship Id="rId9" Type="http://schemas.openxmlformats.org/officeDocument/2006/relationships/image" Target="../media/image32.svg"/></Relationships>
</file>

<file path=ppt/slides/_rels/slide23.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3" Type="http://schemas.openxmlformats.org/officeDocument/2006/relationships/image" Target="../media/image77.png"/><Relationship Id="rId18" Type="http://schemas.openxmlformats.org/officeDocument/2006/relationships/image" Target="../media/image8.svg"/><Relationship Id="rId26" Type="http://schemas.openxmlformats.org/officeDocument/2006/relationships/image" Target="../media/image104.svg"/><Relationship Id="rId39" Type="http://schemas.openxmlformats.org/officeDocument/2006/relationships/image" Target="../media/image100.png"/><Relationship Id="rId21" Type="http://schemas.openxmlformats.org/officeDocument/2006/relationships/image" Target="../media/image83.png"/><Relationship Id="rId34" Type="http://schemas.openxmlformats.org/officeDocument/2006/relationships/image" Target="../media/image95.png"/><Relationship Id="rId42" Type="http://schemas.openxmlformats.org/officeDocument/2006/relationships/image" Target="../media/image103.png"/><Relationship Id="rId47" Type="http://schemas.openxmlformats.org/officeDocument/2006/relationships/image" Target="../media/image108.png"/><Relationship Id="rId50" Type="http://schemas.openxmlformats.org/officeDocument/2006/relationships/image" Target="../media/image111.png"/><Relationship Id="rId55" Type="http://schemas.openxmlformats.org/officeDocument/2006/relationships/image" Target="../media/image116.png"/><Relationship Id="rId63" Type="http://schemas.openxmlformats.org/officeDocument/2006/relationships/image" Target="../media/image124.png"/><Relationship Id="rId68" Type="http://schemas.openxmlformats.org/officeDocument/2006/relationships/image" Target="../media/image129.png"/><Relationship Id="rId76" Type="http://schemas.openxmlformats.org/officeDocument/2006/relationships/image" Target="../media/image137.png"/><Relationship Id="rId84" Type="http://schemas.openxmlformats.org/officeDocument/2006/relationships/image" Target="../media/image145.png"/><Relationship Id="rId7" Type="http://schemas.openxmlformats.org/officeDocument/2006/relationships/image" Target="../media/image71.png"/><Relationship Id="rId71" Type="http://schemas.openxmlformats.org/officeDocument/2006/relationships/image" Target="../media/image132.png"/><Relationship Id="rId2" Type="http://schemas.openxmlformats.org/officeDocument/2006/relationships/image" Target="../media/image66.png"/><Relationship Id="rId16" Type="http://schemas.openxmlformats.org/officeDocument/2006/relationships/image" Target="../media/image6.png"/><Relationship Id="rId29" Type="http://schemas.openxmlformats.org/officeDocument/2006/relationships/image" Target="../media/image90.png"/><Relationship Id="rId11" Type="http://schemas.openxmlformats.org/officeDocument/2006/relationships/image" Target="../media/image75.png"/><Relationship Id="rId24" Type="http://schemas.openxmlformats.org/officeDocument/2006/relationships/image" Target="../media/image86.png"/><Relationship Id="rId32" Type="http://schemas.openxmlformats.org/officeDocument/2006/relationships/image" Target="../media/image93.png"/><Relationship Id="rId37" Type="http://schemas.openxmlformats.org/officeDocument/2006/relationships/image" Target="../media/image98.png"/><Relationship Id="rId40" Type="http://schemas.openxmlformats.org/officeDocument/2006/relationships/image" Target="../media/image101.png"/><Relationship Id="rId45" Type="http://schemas.openxmlformats.org/officeDocument/2006/relationships/image" Target="../media/image106.png"/><Relationship Id="rId53" Type="http://schemas.openxmlformats.org/officeDocument/2006/relationships/image" Target="../media/image114.png"/><Relationship Id="rId58" Type="http://schemas.openxmlformats.org/officeDocument/2006/relationships/image" Target="../media/image119.png"/><Relationship Id="rId66" Type="http://schemas.openxmlformats.org/officeDocument/2006/relationships/image" Target="../media/image127.png"/><Relationship Id="rId74" Type="http://schemas.openxmlformats.org/officeDocument/2006/relationships/image" Target="../media/image135.png"/><Relationship Id="rId79" Type="http://schemas.openxmlformats.org/officeDocument/2006/relationships/image" Target="../media/image140.png"/><Relationship Id="rId87" Type="http://schemas.openxmlformats.org/officeDocument/2006/relationships/image" Target="../media/image148.png"/><Relationship Id="rId5" Type="http://schemas.openxmlformats.org/officeDocument/2006/relationships/image" Target="../media/image69.png"/><Relationship Id="rId61" Type="http://schemas.openxmlformats.org/officeDocument/2006/relationships/image" Target="../media/image122.png"/><Relationship Id="rId82" Type="http://schemas.openxmlformats.org/officeDocument/2006/relationships/image" Target="../media/image143.png"/><Relationship Id="rId19" Type="http://schemas.openxmlformats.org/officeDocument/2006/relationships/image" Target="../media/image81.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 Id="rId22" Type="http://schemas.openxmlformats.org/officeDocument/2006/relationships/image" Target="../media/image84.png"/><Relationship Id="rId27" Type="http://schemas.openxmlformats.org/officeDocument/2006/relationships/image" Target="../media/image88.png"/><Relationship Id="rId30" Type="http://schemas.openxmlformats.org/officeDocument/2006/relationships/image" Target="../media/image91.png"/><Relationship Id="rId35" Type="http://schemas.openxmlformats.org/officeDocument/2006/relationships/image" Target="../media/image96.png"/><Relationship Id="rId43" Type="http://schemas.openxmlformats.org/officeDocument/2006/relationships/image" Target="../media/image104.png"/><Relationship Id="rId48" Type="http://schemas.openxmlformats.org/officeDocument/2006/relationships/image" Target="../media/image109.png"/><Relationship Id="rId56" Type="http://schemas.openxmlformats.org/officeDocument/2006/relationships/image" Target="../media/image117.png"/><Relationship Id="rId64" Type="http://schemas.openxmlformats.org/officeDocument/2006/relationships/image" Target="../media/image125.png"/><Relationship Id="rId69" Type="http://schemas.openxmlformats.org/officeDocument/2006/relationships/image" Target="../media/image130.png"/><Relationship Id="rId77" Type="http://schemas.openxmlformats.org/officeDocument/2006/relationships/image" Target="../media/image138.png"/><Relationship Id="rId8" Type="http://schemas.openxmlformats.org/officeDocument/2006/relationships/image" Target="../media/image72.png"/><Relationship Id="rId51" Type="http://schemas.openxmlformats.org/officeDocument/2006/relationships/image" Target="../media/image112.png"/><Relationship Id="rId72" Type="http://schemas.openxmlformats.org/officeDocument/2006/relationships/image" Target="../media/image133.png"/><Relationship Id="rId80" Type="http://schemas.openxmlformats.org/officeDocument/2006/relationships/image" Target="../media/image141.png"/><Relationship Id="rId85" Type="http://schemas.openxmlformats.org/officeDocument/2006/relationships/image" Target="../media/image146.png"/><Relationship Id="rId3" Type="http://schemas.openxmlformats.org/officeDocument/2006/relationships/image" Target="../media/image67.png"/><Relationship Id="rId12" Type="http://schemas.openxmlformats.org/officeDocument/2006/relationships/image" Target="../media/image76.png"/><Relationship Id="rId17" Type="http://schemas.openxmlformats.org/officeDocument/2006/relationships/image" Target="../media/image80.png"/><Relationship Id="rId25" Type="http://schemas.openxmlformats.org/officeDocument/2006/relationships/image" Target="../media/image87.png"/><Relationship Id="rId33" Type="http://schemas.openxmlformats.org/officeDocument/2006/relationships/image" Target="../media/image94.png"/><Relationship Id="rId38" Type="http://schemas.openxmlformats.org/officeDocument/2006/relationships/image" Target="../media/image99.png"/><Relationship Id="rId46" Type="http://schemas.openxmlformats.org/officeDocument/2006/relationships/image" Target="../media/image107.png"/><Relationship Id="rId59" Type="http://schemas.openxmlformats.org/officeDocument/2006/relationships/image" Target="../media/image120.png"/><Relationship Id="rId67" Type="http://schemas.openxmlformats.org/officeDocument/2006/relationships/image" Target="../media/image128.png"/><Relationship Id="rId20" Type="http://schemas.openxmlformats.org/officeDocument/2006/relationships/image" Target="../media/image82.png"/><Relationship Id="rId41" Type="http://schemas.openxmlformats.org/officeDocument/2006/relationships/image" Target="../media/image102.png"/><Relationship Id="rId54" Type="http://schemas.openxmlformats.org/officeDocument/2006/relationships/image" Target="../media/image115.png"/><Relationship Id="rId62" Type="http://schemas.openxmlformats.org/officeDocument/2006/relationships/image" Target="../media/image123.png"/><Relationship Id="rId70" Type="http://schemas.openxmlformats.org/officeDocument/2006/relationships/image" Target="../media/image131.png"/><Relationship Id="rId75" Type="http://schemas.openxmlformats.org/officeDocument/2006/relationships/image" Target="../media/image136.png"/><Relationship Id="rId83" Type="http://schemas.openxmlformats.org/officeDocument/2006/relationships/image" Target="../media/image144.png"/><Relationship Id="rId1" Type="http://schemas.openxmlformats.org/officeDocument/2006/relationships/slideLayout" Target="../slideLayouts/slideLayout2.xml"/><Relationship Id="rId6" Type="http://schemas.openxmlformats.org/officeDocument/2006/relationships/image" Target="../media/image70.png"/><Relationship Id="rId15" Type="http://schemas.openxmlformats.org/officeDocument/2006/relationships/image" Target="../media/image79.png"/><Relationship Id="rId23" Type="http://schemas.openxmlformats.org/officeDocument/2006/relationships/image" Target="../media/image85.png"/><Relationship Id="rId28" Type="http://schemas.openxmlformats.org/officeDocument/2006/relationships/image" Target="../media/image89.png"/><Relationship Id="rId36" Type="http://schemas.openxmlformats.org/officeDocument/2006/relationships/image" Target="../media/image97.png"/><Relationship Id="rId49" Type="http://schemas.openxmlformats.org/officeDocument/2006/relationships/image" Target="../media/image110.png"/><Relationship Id="rId57" Type="http://schemas.openxmlformats.org/officeDocument/2006/relationships/image" Target="../media/image118.png"/><Relationship Id="rId10" Type="http://schemas.openxmlformats.org/officeDocument/2006/relationships/image" Target="../media/image74.png"/><Relationship Id="rId31" Type="http://schemas.openxmlformats.org/officeDocument/2006/relationships/image" Target="../media/image92.png"/><Relationship Id="rId44" Type="http://schemas.openxmlformats.org/officeDocument/2006/relationships/image" Target="../media/image105.png"/><Relationship Id="rId52" Type="http://schemas.openxmlformats.org/officeDocument/2006/relationships/image" Target="../media/image113.png"/><Relationship Id="rId60" Type="http://schemas.openxmlformats.org/officeDocument/2006/relationships/image" Target="../media/image121.png"/><Relationship Id="rId65" Type="http://schemas.openxmlformats.org/officeDocument/2006/relationships/image" Target="../media/image126.png"/><Relationship Id="rId73" Type="http://schemas.openxmlformats.org/officeDocument/2006/relationships/image" Target="../media/image134.png"/><Relationship Id="rId78" Type="http://schemas.openxmlformats.org/officeDocument/2006/relationships/image" Target="../media/image139.png"/><Relationship Id="rId81" Type="http://schemas.openxmlformats.org/officeDocument/2006/relationships/image" Target="../media/image142.png"/><Relationship Id="rId86" Type="http://schemas.openxmlformats.org/officeDocument/2006/relationships/image" Target="../media/image147.png"/></Relationships>
</file>

<file path=ppt/slides/_rels/slide27.xml.rels><?xml version="1.0" encoding="UTF-8" standalone="yes"?>
<Relationships xmlns="http://schemas.openxmlformats.org/package/2006/relationships"><Relationship Id="rId8" Type="http://schemas.openxmlformats.org/officeDocument/2006/relationships/image" Target="../media/image165.svg"/><Relationship Id="rId13" Type="http://schemas.openxmlformats.org/officeDocument/2006/relationships/image" Target="../media/image156.png"/><Relationship Id="rId3" Type="http://schemas.openxmlformats.org/officeDocument/2006/relationships/image" Target="../media/image150.png"/><Relationship Id="rId7" Type="http://schemas.openxmlformats.org/officeDocument/2006/relationships/image" Target="../media/image153.png"/><Relationship Id="rId12" Type="http://schemas.openxmlformats.org/officeDocument/2006/relationships/image" Target="../media/image169.svg"/><Relationship Id="rId2"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163.svg"/><Relationship Id="rId11" Type="http://schemas.openxmlformats.org/officeDocument/2006/relationships/image" Target="../media/image155.png"/><Relationship Id="rId5" Type="http://schemas.openxmlformats.org/officeDocument/2006/relationships/image" Target="../media/image152.png"/><Relationship Id="rId15" Type="http://schemas.openxmlformats.org/officeDocument/2006/relationships/image" Target="../media/image172.svg"/><Relationship Id="rId10" Type="http://schemas.openxmlformats.org/officeDocument/2006/relationships/image" Target="../media/image167.svg"/><Relationship Id="rId4" Type="http://schemas.openxmlformats.org/officeDocument/2006/relationships/image" Target="../media/image151.png"/><Relationship Id="rId9" Type="http://schemas.openxmlformats.org/officeDocument/2006/relationships/image" Target="../media/image154.png"/><Relationship Id="rId14" Type="http://schemas.openxmlformats.org/officeDocument/2006/relationships/image" Target="../media/image157.png"/></Relationships>
</file>

<file path=ppt/slides/_rels/slide28.xml.rels><?xml version="1.0" encoding="UTF-8" standalone="yes"?>
<Relationships xmlns="http://schemas.openxmlformats.org/package/2006/relationships"><Relationship Id="rId3" Type="http://schemas.openxmlformats.org/officeDocument/2006/relationships/image" Target="../media/image167.svg"/><Relationship Id="rId2" Type="http://schemas.openxmlformats.org/officeDocument/2006/relationships/image" Target="../media/image158.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6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hyperlink" Target="https://www.tes.com/teaching-resource/power-and-conflict-revision-12025642" TargetMode="External"/><Relationship Id="rId13" Type="http://schemas.openxmlformats.org/officeDocument/2006/relationships/image" Target="../media/image164.png"/><Relationship Id="rId18" Type="http://schemas.openxmlformats.org/officeDocument/2006/relationships/hyperlink" Target="https://www.tes.com/teaching-resource/english-literature-exam-practice-questions-12077546" TargetMode="External"/><Relationship Id="rId3" Type="http://schemas.openxmlformats.org/officeDocument/2006/relationships/image" Target="../media/image159.png"/><Relationship Id="rId7" Type="http://schemas.openxmlformats.org/officeDocument/2006/relationships/image" Target="../media/image161.png"/><Relationship Id="rId12" Type="http://schemas.openxmlformats.org/officeDocument/2006/relationships/hyperlink" Target="https://www.tes.com/teaching-resource/romeo-and-juliet-knowledge-organiser-12060221" TargetMode="External"/><Relationship Id="rId17" Type="http://schemas.openxmlformats.org/officeDocument/2006/relationships/image" Target="../media/image166.png"/><Relationship Id="rId2" Type="http://schemas.openxmlformats.org/officeDocument/2006/relationships/hyperlink" Target="https://www.tes.com/teaching-resource/jekyll-and-hyde-knowledge-organiser-12018685" TargetMode="External"/><Relationship Id="rId16" Type="http://schemas.openxmlformats.org/officeDocument/2006/relationships/image" Target="../media/image165.png"/><Relationship Id="rId20"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www.tes.com/teaching-resource/macbeth-knowledge-organiser-12056552" TargetMode="External"/><Relationship Id="rId11" Type="http://schemas.openxmlformats.org/officeDocument/2006/relationships/image" Target="../media/image163.png"/><Relationship Id="rId5" Type="http://schemas.openxmlformats.org/officeDocument/2006/relationships/image" Target="../media/image160.png"/><Relationship Id="rId15" Type="http://schemas.openxmlformats.org/officeDocument/2006/relationships/hyperlink" Target="https://www.tes.com/teaching-resource/an-inspector-calls-knowledge-organiser-12018691" TargetMode="External"/><Relationship Id="rId10" Type="http://schemas.openxmlformats.org/officeDocument/2006/relationships/hyperlink" Target="https://www.tes.com/teaching-resource/love-and-relationships-revision-12057850" TargetMode="External"/><Relationship Id="rId19" Type="http://schemas.openxmlformats.org/officeDocument/2006/relationships/image" Target="../media/image167.png"/><Relationship Id="rId4" Type="http://schemas.openxmlformats.org/officeDocument/2006/relationships/hyperlink" Target="https://www.tes.com/teaching-resource/a-christmas-carol-knowledge-organiser-11718562" TargetMode="External"/><Relationship Id="rId9" Type="http://schemas.openxmlformats.org/officeDocument/2006/relationships/image" Target="../media/image162.png"/><Relationship Id="rId14" Type="http://schemas.openxmlformats.org/officeDocument/2006/relationships/hyperlink" Target="https://www.tes.com/teaching-resource/unseen-poetry-knowledge-organiser-12060572"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172.png"/><Relationship Id="rId18" Type="http://schemas.openxmlformats.org/officeDocument/2006/relationships/hyperlink" Target="https://www.facebook.com/ecteachresources" TargetMode="External"/><Relationship Id="rId26" Type="http://schemas.openxmlformats.org/officeDocument/2006/relationships/hyperlink" Target="https://www.youtube.com/channel/UCu_uJPuf4LaQ4-bbmZfkJCw" TargetMode="External"/><Relationship Id="rId3" Type="http://schemas.openxmlformats.org/officeDocument/2006/relationships/hyperlink" Target="mailto:info@englishgcse.co.uk" TargetMode="External"/><Relationship Id="rId21" Type="http://schemas.openxmlformats.org/officeDocument/2006/relationships/image" Target="../media/image174.png"/><Relationship Id="rId7" Type="http://schemas.openxmlformats.org/officeDocument/2006/relationships/hyperlink" Target="https://twitter.com/ec_publishing2" TargetMode="External"/><Relationship Id="rId12" Type="http://schemas.openxmlformats.org/officeDocument/2006/relationships/image" Target="../media/image171.png"/><Relationship Id="rId17" Type="http://schemas.openxmlformats.org/officeDocument/2006/relationships/hyperlink" Target="https://goo.gl/CbBdTu" TargetMode="External"/><Relationship Id="rId25" Type="http://schemas.openxmlformats.org/officeDocument/2006/relationships/image" Target="../media/image178.png"/><Relationship Id="rId2" Type="http://schemas.openxmlformats.org/officeDocument/2006/relationships/notesSlide" Target="../notesSlides/notesSlide2.xml"/><Relationship Id="rId16" Type="http://schemas.openxmlformats.org/officeDocument/2006/relationships/hyperlink" Target="https://goo.gl/pPD5S2" TargetMode="External"/><Relationship Id="rId20" Type="http://schemas.openxmlformats.org/officeDocument/2006/relationships/hyperlink" Target="https://www.tes.com/resources/search/?authorId=531777&amp;subjects=GB|0|Whole%20school|" TargetMode="External"/><Relationship Id="rId29" Type="http://schemas.openxmlformats.org/officeDocument/2006/relationships/image" Target="../media/image12.png"/><Relationship Id="rId1" Type="http://schemas.openxmlformats.org/officeDocument/2006/relationships/slideLayout" Target="../slideLayouts/slideLayout40.xml"/><Relationship Id="rId6" Type="http://schemas.openxmlformats.org/officeDocument/2006/relationships/image" Target="../media/image168.jpeg"/><Relationship Id="rId11" Type="http://schemas.openxmlformats.org/officeDocument/2006/relationships/hyperlink" Target="https://www.pinterest.co.uk/lead_practitioner" TargetMode="External"/><Relationship Id="rId24" Type="http://schemas.openxmlformats.org/officeDocument/2006/relationships/image" Target="../media/image177.png"/><Relationship Id="rId5" Type="http://schemas.openxmlformats.org/officeDocument/2006/relationships/hyperlink" Target="https://goo.gl/CRK9G2" TargetMode="External"/><Relationship Id="rId15" Type="http://schemas.openxmlformats.org/officeDocument/2006/relationships/hyperlink" Target="https://goo.gl/4Y7T6j" TargetMode="External"/><Relationship Id="rId23" Type="http://schemas.openxmlformats.org/officeDocument/2006/relationships/image" Target="../media/image176.png"/><Relationship Id="rId28" Type="http://schemas.openxmlformats.org/officeDocument/2006/relationships/image" Target="../media/image180.png"/><Relationship Id="rId10" Type="http://schemas.openxmlformats.org/officeDocument/2006/relationships/image" Target="../media/image170.png"/><Relationship Id="rId19" Type="http://schemas.openxmlformats.org/officeDocument/2006/relationships/hyperlink" Target="https://www.tes.com/resources/search/?authorId=531777&amp;subjects=GB|0|Religious%20education|" TargetMode="External"/><Relationship Id="rId4" Type="http://schemas.openxmlformats.org/officeDocument/2006/relationships/hyperlink" Target="http://www.englishgcse.co.uk/" TargetMode="External"/><Relationship Id="rId9" Type="http://schemas.openxmlformats.org/officeDocument/2006/relationships/hyperlink" Target="https://www.facebook.com/ecteachresources/" TargetMode="External"/><Relationship Id="rId14" Type="http://schemas.openxmlformats.org/officeDocument/2006/relationships/image" Target="../media/image173.png"/><Relationship Id="rId22" Type="http://schemas.openxmlformats.org/officeDocument/2006/relationships/image" Target="../media/image175.png"/><Relationship Id="rId27" Type="http://schemas.openxmlformats.org/officeDocument/2006/relationships/image" Target="../media/image17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25.png"/><Relationship Id="rId3" Type="http://schemas.openxmlformats.org/officeDocument/2006/relationships/image" Target="../media/image23.svg"/><Relationship Id="rId7" Type="http://schemas.openxmlformats.org/officeDocument/2006/relationships/image" Target="../media/image22.png"/><Relationship Id="rId12" Type="http://schemas.openxmlformats.org/officeDocument/2006/relationships/image" Target="../media/image32.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image" Target="../media/image30.svg"/><Relationship Id="rId4" Type="http://schemas.openxmlformats.org/officeDocument/2006/relationships/image" Target="../media/image20.png"/><Relationship Id="rId9" Type="http://schemas.openxmlformats.org/officeDocument/2006/relationships/image" Target="../media/image23.png"/><Relationship Id="rId14"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3256259C-E7E7-4779-8402-D261A6C96DB7}"/>
              </a:ext>
            </a:extLst>
          </p:cNvPr>
          <p:cNvPicPr>
            <a:picLocks noChangeAspect="1"/>
          </p:cNvPicPr>
          <p:nvPr/>
        </p:nvPicPr>
        <p:blipFill>
          <a:blip r:embed="rId2"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1129447">
            <a:off x="7063306" y="992509"/>
            <a:ext cx="944547" cy="1546061"/>
          </a:xfrm>
          <a:prstGeom prst="rect">
            <a:avLst/>
          </a:prstGeom>
        </p:spPr>
      </p:pic>
      <p:pic>
        <p:nvPicPr>
          <p:cNvPr id="8" name="Picture 7" descr="A close up of a mans face&#10;&#10;Description automatically generated">
            <a:extLst>
              <a:ext uri="{FF2B5EF4-FFF2-40B4-BE49-F238E27FC236}">
                <a16:creationId xmlns:a16="http://schemas.microsoft.com/office/drawing/2014/main" id="{370538C0-17A0-4B86-BA67-088DA01566C4}"/>
              </a:ext>
            </a:extLst>
          </p:cNvPr>
          <p:cNvPicPr>
            <a:picLocks noChangeAspect="1"/>
          </p:cNvPicPr>
          <p:nvPr/>
        </p:nvPicPr>
        <p:blipFill>
          <a:blip r:embed="rId3"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5662182" y="455539"/>
            <a:ext cx="1138424" cy="1518079"/>
          </a:xfrm>
          <a:prstGeom prst="rect">
            <a:avLst/>
          </a:prstGeom>
        </p:spPr>
      </p:pic>
      <p:pic>
        <p:nvPicPr>
          <p:cNvPr id="9" name="Picture 8" descr="A close up of a logo&#10;&#10;Description generated with very high confidence">
            <a:extLst>
              <a:ext uri="{FF2B5EF4-FFF2-40B4-BE49-F238E27FC236}">
                <a16:creationId xmlns:a16="http://schemas.microsoft.com/office/drawing/2014/main" id="{9D6C9344-E898-4E9C-B0BE-E673EDF5EF22}"/>
              </a:ext>
            </a:extLst>
          </p:cNvPr>
          <p:cNvPicPr>
            <a:picLocks noChangeAspect="1"/>
          </p:cNvPicPr>
          <p:nvPr/>
        </p:nvPicPr>
        <p:blipFill>
          <a:blip r:embed="rId4"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226414">
            <a:off x="2483702" y="3405583"/>
            <a:ext cx="1026364" cy="569623"/>
          </a:xfrm>
          <a:prstGeom prst="rect">
            <a:avLst/>
          </a:prstGeom>
        </p:spPr>
      </p:pic>
      <p:pic>
        <p:nvPicPr>
          <p:cNvPr id="10" name="Picture 9" descr="A close up of a logo&#10;&#10;Description generated with very high confidence">
            <a:extLst>
              <a:ext uri="{FF2B5EF4-FFF2-40B4-BE49-F238E27FC236}">
                <a16:creationId xmlns:a16="http://schemas.microsoft.com/office/drawing/2014/main" id="{AF52594C-E1C8-4209-BB6D-BF7306D81C2D}"/>
              </a:ext>
            </a:extLst>
          </p:cNvPr>
          <p:cNvPicPr>
            <a:picLocks noChangeAspect="1"/>
          </p:cNvPicPr>
          <p:nvPr/>
        </p:nvPicPr>
        <p:blipFill>
          <a:blip r:embed="rId5"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885791" y="3316925"/>
            <a:ext cx="863620" cy="863620"/>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754F26D4-3A00-49CF-BC6B-1CEFE161A2FC}"/>
              </a:ext>
            </a:extLst>
          </p:cNvPr>
          <p:cNvPicPr>
            <a:picLocks noChangeAspect="1"/>
          </p:cNvPicPr>
          <p:nvPr/>
        </p:nvPicPr>
        <p:blipFill>
          <a:blip r:embed="rId6"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849259" y="956175"/>
            <a:ext cx="1317444" cy="1175409"/>
          </a:xfrm>
          <a:prstGeom prst="rect">
            <a:avLst/>
          </a:prstGeom>
        </p:spPr>
      </p:pic>
      <p:pic>
        <p:nvPicPr>
          <p:cNvPr id="12" name="Picture 11" descr="A close up of a logo&#10;&#10;Description generated with very high confidence">
            <a:extLst>
              <a:ext uri="{FF2B5EF4-FFF2-40B4-BE49-F238E27FC236}">
                <a16:creationId xmlns:a16="http://schemas.microsoft.com/office/drawing/2014/main" id="{27D36352-0F9C-4DB4-B58E-29D57DC1CA6C}"/>
              </a:ext>
            </a:extLst>
          </p:cNvPr>
          <p:cNvPicPr>
            <a:picLocks noChangeAspect="1"/>
          </p:cNvPicPr>
          <p:nvPr/>
        </p:nvPicPr>
        <p:blipFill>
          <a:blip r:embed="rId7"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4589" y="3674599"/>
            <a:ext cx="708965" cy="1585245"/>
          </a:xfrm>
          <a:prstGeom prst="rect">
            <a:avLst/>
          </a:prstGeom>
        </p:spPr>
      </p:pic>
      <p:pic>
        <p:nvPicPr>
          <p:cNvPr id="13" name="Graphic 12">
            <a:extLst>
              <a:ext uri="{FF2B5EF4-FFF2-40B4-BE49-F238E27FC236}">
                <a16:creationId xmlns:a16="http://schemas.microsoft.com/office/drawing/2014/main" id="{18AAD212-3A94-4D76-A0DE-A8407824C343}"/>
              </a:ext>
            </a:extLst>
          </p:cNvPr>
          <p:cNvPicPr>
            <a:picLocks noChangeAspect="1"/>
          </p:cNvPicPr>
          <p:nvPr/>
        </p:nvPicPr>
        <p:blipFill>
          <a:blip r:embed="rId8" cstate="hqprint">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833735" y="-43864"/>
            <a:ext cx="703254" cy="687598"/>
          </a:xfrm>
          <a:prstGeom prst="rect">
            <a:avLst/>
          </a:prstGeom>
        </p:spPr>
      </p:pic>
      <p:pic>
        <p:nvPicPr>
          <p:cNvPr id="14" name="Picture 13">
            <a:extLst>
              <a:ext uri="{FF2B5EF4-FFF2-40B4-BE49-F238E27FC236}">
                <a16:creationId xmlns:a16="http://schemas.microsoft.com/office/drawing/2014/main" id="{3544CCB2-5EC1-4C95-B450-8CDD55708E2D}"/>
              </a:ext>
            </a:extLst>
          </p:cNvPr>
          <p:cNvPicPr>
            <a:picLocks noChangeAspect="1"/>
          </p:cNvPicPr>
          <p:nvPr/>
        </p:nvPicPr>
        <p:blipFill>
          <a:blip r:embed="rId10"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48669" y="3757570"/>
            <a:ext cx="987429" cy="933429"/>
          </a:xfrm>
          <a:prstGeom prst="rect">
            <a:avLst/>
          </a:prstGeom>
        </p:spPr>
      </p:pic>
      <p:pic>
        <p:nvPicPr>
          <p:cNvPr id="15" name="Picture 14" descr="A close up of a logo&#10;&#10;Description generated with very high confidence">
            <a:extLst>
              <a:ext uri="{FF2B5EF4-FFF2-40B4-BE49-F238E27FC236}">
                <a16:creationId xmlns:a16="http://schemas.microsoft.com/office/drawing/2014/main" id="{75BE2A26-668D-49DB-9BF1-F5B3AC7586EF}"/>
              </a:ext>
            </a:extLst>
          </p:cNvPr>
          <p:cNvPicPr>
            <a:picLocks noChangeAspect="1"/>
          </p:cNvPicPr>
          <p:nvPr/>
        </p:nvPicPr>
        <p:blipFill>
          <a:blip r:embed="rId11"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5525" y="5360250"/>
            <a:ext cx="1425486" cy="1579760"/>
          </a:xfrm>
          <a:prstGeom prst="rect">
            <a:avLst/>
          </a:prstGeom>
        </p:spPr>
      </p:pic>
      <p:pic>
        <p:nvPicPr>
          <p:cNvPr id="16" name="Picture 15" descr="A close up of a logo&#10;&#10;Description generated with very high confidence">
            <a:extLst>
              <a:ext uri="{FF2B5EF4-FFF2-40B4-BE49-F238E27FC236}">
                <a16:creationId xmlns:a16="http://schemas.microsoft.com/office/drawing/2014/main" id="{C3255E4F-3A24-4402-9302-3345AACBA679}"/>
              </a:ext>
            </a:extLst>
          </p:cNvPr>
          <p:cNvPicPr>
            <a:picLocks noChangeAspect="1"/>
          </p:cNvPicPr>
          <p:nvPr/>
        </p:nvPicPr>
        <p:blipFill>
          <a:blip r:embed="rId12"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07984" y="4201155"/>
            <a:ext cx="1171500" cy="595708"/>
          </a:xfrm>
          <a:prstGeom prst="rect">
            <a:avLst/>
          </a:prstGeom>
        </p:spPr>
      </p:pic>
      <p:pic>
        <p:nvPicPr>
          <p:cNvPr id="18" name="Picture 17" descr="A close up of a logo&#10;&#10;Description automatically generated">
            <a:extLst>
              <a:ext uri="{FF2B5EF4-FFF2-40B4-BE49-F238E27FC236}">
                <a16:creationId xmlns:a16="http://schemas.microsoft.com/office/drawing/2014/main" id="{54AC72EB-D695-43F8-998F-283A3216A93E}"/>
              </a:ext>
            </a:extLst>
          </p:cNvPr>
          <p:cNvPicPr>
            <a:picLocks noChangeAspect="1"/>
          </p:cNvPicPr>
          <p:nvPr/>
        </p:nvPicPr>
        <p:blipFill>
          <a:blip r:embed="rId13"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5025630"/>
            <a:ext cx="1391457" cy="1832370"/>
          </a:xfrm>
          <a:prstGeom prst="rect">
            <a:avLst/>
          </a:prstGeom>
        </p:spPr>
      </p:pic>
      <p:pic>
        <p:nvPicPr>
          <p:cNvPr id="20" name="Picture 19">
            <a:extLst>
              <a:ext uri="{FF2B5EF4-FFF2-40B4-BE49-F238E27FC236}">
                <a16:creationId xmlns:a16="http://schemas.microsoft.com/office/drawing/2014/main" id="{646C476A-98D1-4549-A58B-502DE06E101F}"/>
              </a:ext>
            </a:extLst>
          </p:cNvPr>
          <p:cNvPicPr>
            <a:picLocks noChangeAspect="1"/>
          </p:cNvPicPr>
          <p:nvPr/>
        </p:nvPicPr>
        <p:blipFill>
          <a:blip r:embed="rId14"/>
          <a:stretch>
            <a:fillRect/>
          </a:stretch>
        </p:blipFill>
        <p:spPr>
          <a:xfrm>
            <a:off x="6115050" y="-16979"/>
            <a:ext cx="3051653" cy="989087"/>
          </a:xfrm>
          <a:prstGeom prst="rect">
            <a:avLst/>
          </a:prstGeom>
        </p:spPr>
      </p:pic>
      <p:sp>
        <p:nvSpPr>
          <p:cNvPr id="21" name="Rectangle 20">
            <a:extLst>
              <a:ext uri="{FF2B5EF4-FFF2-40B4-BE49-F238E27FC236}">
                <a16:creationId xmlns:a16="http://schemas.microsoft.com/office/drawing/2014/main" id="{0BBC0220-D971-4371-8835-B955A82E5294}"/>
              </a:ext>
            </a:extLst>
          </p:cNvPr>
          <p:cNvSpPr/>
          <p:nvPr/>
        </p:nvSpPr>
        <p:spPr>
          <a:xfrm rot="523781">
            <a:off x="-730180" y="1543517"/>
            <a:ext cx="10604358" cy="1569660"/>
          </a:xfrm>
          <a:prstGeom prst="rect">
            <a:avLst/>
          </a:prstGeom>
        </p:spPr>
        <p:txBody>
          <a:bodyPr wrap="square">
            <a:spAutoFit/>
          </a:bodyPr>
          <a:lstStyle/>
          <a:p>
            <a:pPr algn="ctr"/>
            <a:r>
              <a:rPr lang="en-GB" sz="9600" dirty="0">
                <a:ln w="44450">
                  <a:noFill/>
                </a:ln>
                <a:solidFill>
                  <a:schemeClr val="bg1"/>
                </a:solidFill>
                <a:effectLst>
                  <a:glow rad="228600">
                    <a:srgbClr val="002060">
                      <a:alpha val="40000"/>
                    </a:srgbClr>
                  </a:glow>
                  <a:outerShdw blurRad="50800" dist="38100" dir="2700000" algn="tl" rotWithShape="0">
                    <a:prstClr val="black">
                      <a:alpha val="40000"/>
                    </a:prstClr>
                  </a:outerShdw>
                </a:effectLst>
                <a:latin typeface="Eordeoghlakat" panose="020B0603050302020204" pitchFamily="34" charset="0"/>
                <a:cs typeface="FrankRuehl" panose="020B0604020202020204" pitchFamily="34" charset="-79"/>
              </a:rPr>
              <a:t>Power and conflict</a:t>
            </a:r>
          </a:p>
        </p:txBody>
      </p:sp>
      <p:pic>
        <p:nvPicPr>
          <p:cNvPr id="22" name="Picture 21">
            <a:extLst>
              <a:ext uri="{FF2B5EF4-FFF2-40B4-BE49-F238E27FC236}">
                <a16:creationId xmlns:a16="http://schemas.microsoft.com/office/drawing/2014/main" id="{7CCE807C-5B7A-45A3-A649-71DC8289C4DF}"/>
              </a:ext>
            </a:extLst>
          </p:cNvPr>
          <p:cNvPicPr>
            <a:picLocks noChangeAspect="1"/>
          </p:cNvPicPr>
          <p:nvPr/>
        </p:nvPicPr>
        <p:blipFill>
          <a:blip r:embed="rId15"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611" y="129176"/>
            <a:ext cx="695800" cy="696775"/>
          </a:xfrm>
          <a:prstGeom prst="rect">
            <a:avLst/>
          </a:prstGeom>
        </p:spPr>
      </p:pic>
      <p:sp>
        <p:nvSpPr>
          <p:cNvPr id="23" name="TextBox 22">
            <a:extLst>
              <a:ext uri="{FF2B5EF4-FFF2-40B4-BE49-F238E27FC236}">
                <a16:creationId xmlns:a16="http://schemas.microsoft.com/office/drawing/2014/main" id="{EE826048-DA7A-4DE6-89F6-F1B041C4011A}"/>
              </a:ext>
            </a:extLst>
          </p:cNvPr>
          <p:cNvSpPr txBox="1"/>
          <p:nvPr/>
        </p:nvSpPr>
        <p:spPr>
          <a:xfrm rot="21046151">
            <a:off x="78512" y="2534497"/>
            <a:ext cx="2743200" cy="1200329"/>
          </a:xfrm>
          <a:prstGeom prst="rect">
            <a:avLst/>
          </a:prstGeom>
          <a:noFill/>
        </p:spPr>
        <p:txBody>
          <a:bodyPr wrap="square" rtlCol="0">
            <a:spAutoFit/>
          </a:bodyPr>
          <a:lstStyle/>
          <a:p>
            <a:r>
              <a:rPr lang="en-GB" sz="7200" dirty="0">
                <a:solidFill>
                  <a:schemeClr val="bg1"/>
                </a:solidFill>
                <a:effectLst>
                  <a:glow rad="228600">
                    <a:schemeClr val="accent4">
                      <a:lumMod val="50000"/>
                      <a:alpha val="40000"/>
                    </a:schemeClr>
                  </a:glow>
                  <a:outerShdw blurRad="50800" dist="38100" dir="2700000" algn="tl" rotWithShape="0">
                    <a:prstClr val="black">
                      <a:alpha val="40000"/>
                    </a:prstClr>
                  </a:outerShdw>
                </a:effectLst>
                <a:latin typeface="Eordeoghlakat" panose="020B0603050302020204" pitchFamily="34" charset="0"/>
              </a:rPr>
              <a:t>poetry</a:t>
            </a:r>
          </a:p>
        </p:txBody>
      </p:sp>
      <p:sp>
        <p:nvSpPr>
          <p:cNvPr id="25" name="Rectangle: Rounded Corners 24">
            <a:extLst>
              <a:ext uri="{FF2B5EF4-FFF2-40B4-BE49-F238E27FC236}">
                <a16:creationId xmlns:a16="http://schemas.microsoft.com/office/drawing/2014/main" id="{CB1D5683-F5BA-4F6A-84FD-F7C08EE4E99D}"/>
              </a:ext>
            </a:extLst>
          </p:cNvPr>
          <p:cNvSpPr/>
          <p:nvPr/>
        </p:nvSpPr>
        <p:spPr>
          <a:xfrm rot="465899">
            <a:off x="1137539" y="357379"/>
            <a:ext cx="4472628" cy="1073491"/>
          </a:xfrm>
          <a:prstGeom prst="roundRect">
            <a:avLst/>
          </a:prstGeom>
          <a:solidFill>
            <a:srgbClr val="7030A0"/>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b="1" dirty="0">
                <a:solidFill>
                  <a:schemeClr val="bg1"/>
                </a:solidFill>
                <a:latin typeface="Adler" panose="00000400000000000000" pitchFamily="2" charset="0"/>
                <a:ea typeface="Calibri" panose="020F0502020204030204" pitchFamily="34" charset="0"/>
                <a:cs typeface="Times New Roman" panose="02020603050405020304" pitchFamily="18" charset="0"/>
              </a:rPr>
              <a:t>English GCSE Literature Paper 2</a:t>
            </a:r>
            <a:endParaRPr lang="en-GB" sz="2800" dirty="0">
              <a:solidFill>
                <a:schemeClr val="bg1"/>
              </a:solidFill>
              <a:latin typeface="Adler" panose="00000400000000000000" pitchFamily="2" charset="0"/>
            </a:endParaRPr>
          </a:p>
          <a:p>
            <a:pPr algn="ctr"/>
            <a:endParaRPr lang="en-GB" sz="2800" dirty="0">
              <a:latin typeface="Adler" panose="00000400000000000000" pitchFamily="2" charset="0"/>
            </a:endParaRPr>
          </a:p>
        </p:txBody>
      </p:sp>
      <p:sp>
        <p:nvSpPr>
          <p:cNvPr id="29" name="TextBox 28">
            <a:extLst>
              <a:ext uri="{FF2B5EF4-FFF2-40B4-BE49-F238E27FC236}">
                <a16:creationId xmlns:a16="http://schemas.microsoft.com/office/drawing/2014/main" id="{F714FF8F-C296-44BC-90D2-D10E4809F422}"/>
              </a:ext>
            </a:extLst>
          </p:cNvPr>
          <p:cNvSpPr txBox="1"/>
          <p:nvPr/>
        </p:nvSpPr>
        <p:spPr>
          <a:xfrm rot="501342">
            <a:off x="2543493" y="3185815"/>
            <a:ext cx="5305529" cy="707886"/>
          </a:xfrm>
          <a:prstGeom prst="rect">
            <a:avLst/>
          </a:prstGeom>
          <a:noFill/>
        </p:spPr>
        <p:txBody>
          <a:bodyPr wrap="square" rtlCol="0">
            <a:spAutoFit/>
          </a:bodyPr>
          <a:lstStyle/>
          <a:p>
            <a:r>
              <a:rPr lang="en-GB" sz="4000" dirty="0">
                <a:effectLst>
                  <a:outerShdw blurRad="50800" dist="38100" dir="2700000" algn="tl" rotWithShape="0">
                    <a:prstClr val="black">
                      <a:alpha val="40000"/>
                    </a:prstClr>
                  </a:outerShdw>
                </a:effectLst>
                <a:latin typeface="Adler" panose="00000400000000000000" pitchFamily="2" charset="0"/>
              </a:rPr>
              <a:t>Revision Guide</a:t>
            </a:r>
          </a:p>
        </p:txBody>
      </p:sp>
      <p:sp>
        <p:nvSpPr>
          <p:cNvPr id="30" name="TextBox 29">
            <a:extLst>
              <a:ext uri="{FF2B5EF4-FFF2-40B4-BE49-F238E27FC236}">
                <a16:creationId xmlns:a16="http://schemas.microsoft.com/office/drawing/2014/main" id="{C59D7313-8740-4AEC-A403-0702F9D1160F}"/>
              </a:ext>
            </a:extLst>
          </p:cNvPr>
          <p:cNvSpPr txBox="1"/>
          <p:nvPr/>
        </p:nvSpPr>
        <p:spPr>
          <a:xfrm>
            <a:off x="2537998" y="4232636"/>
            <a:ext cx="6400800" cy="21698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342900" indent="-342900">
              <a:buFont typeface="Arial" panose="020B0604020202020204" pitchFamily="34" charset="0"/>
              <a:buChar char="•"/>
            </a:pPr>
            <a:r>
              <a:rPr lang="en-GB" sz="2700" b="1" dirty="0"/>
              <a:t>Detailed notes on every poem including </a:t>
            </a:r>
            <a:r>
              <a:rPr lang="en-GB" sz="2700" b="1" i="1" dirty="0">
                <a:solidFill>
                  <a:srgbClr val="7030A0"/>
                </a:solidFill>
              </a:rPr>
              <a:t>language, structure and context </a:t>
            </a:r>
            <a:r>
              <a:rPr lang="en-GB" sz="2700" b="1" dirty="0"/>
              <a:t>analysis</a:t>
            </a:r>
          </a:p>
          <a:p>
            <a:pPr marL="342900" indent="-342900">
              <a:buFont typeface="Arial" panose="020B0604020202020204" pitchFamily="34" charset="0"/>
              <a:buChar char="•"/>
            </a:pPr>
            <a:r>
              <a:rPr lang="en-GB" sz="2700" b="1" dirty="0"/>
              <a:t>Makes sense of the mark scheme</a:t>
            </a:r>
          </a:p>
          <a:p>
            <a:pPr marL="342900" indent="-342900">
              <a:buFont typeface="Arial" panose="020B0604020202020204" pitchFamily="34" charset="0"/>
              <a:buChar char="•"/>
            </a:pPr>
            <a:r>
              <a:rPr lang="en-GB" sz="2700" b="1" dirty="0"/>
              <a:t>Revision activities to help make </a:t>
            </a:r>
            <a:r>
              <a:rPr lang="en-GB" sz="2700" b="1" dirty="0">
                <a:solidFill>
                  <a:srgbClr val="7030A0"/>
                </a:solidFill>
              </a:rPr>
              <a:t>meaningful </a:t>
            </a:r>
            <a:r>
              <a:rPr lang="en-GB" sz="2700" b="1" i="1" dirty="0">
                <a:solidFill>
                  <a:srgbClr val="7030A0"/>
                </a:solidFill>
              </a:rPr>
              <a:t>comparisons</a:t>
            </a:r>
            <a:r>
              <a:rPr lang="en-GB" sz="2700" b="1" dirty="0">
                <a:solidFill>
                  <a:srgbClr val="7030A0"/>
                </a:solidFill>
              </a:rPr>
              <a:t> </a:t>
            </a:r>
            <a:r>
              <a:rPr lang="en-GB" sz="2700" b="1" dirty="0"/>
              <a:t>between poems</a:t>
            </a:r>
          </a:p>
        </p:txBody>
      </p:sp>
    </p:spTree>
    <p:extLst>
      <p:ext uri="{BB962C8B-B14F-4D97-AF65-F5344CB8AC3E}">
        <p14:creationId xmlns:p14="http://schemas.microsoft.com/office/powerpoint/2010/main" val="2950075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7927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400" dirty="0">
                <a:solidFill>
                  <a:srgbClr val="000000"/>
                </a:solidFill>
                <a:ea typeface="Calibri" panose="020F0502020204030204" pitchFamily="34" charset="0"/>
                <a:cs typeface="Arial" panose="020B0604020202020204" pitchFamily="34" charset="0"/>
              </a:rPr>
              <a:t>This poem is divided up into eight stanzas of five lines each (using iambic hexameter </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ea typeface="Calibri" panose="020F0502020204030204" pitchFamily="34" charset="0"/>
                <a:cs typeface="Arial" panose="020B0604020202020204" pitchFamily="34" charset="0"/>
              </a:rPr>
              <a:t> lines of eight syllables), with each final line being indented and shorter than the rest. These shorter lines help to provide a type of final idea to each stanza that emphasises the speaker</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ea typeface="Calibri" panose="020F0502020204030204" pitchFamily="34" charset="0"/>
                <a:cs typeface="Arial" panose="020B0604020202020204" pitchFamily="34" charset="0"/>
              </a:rPr>
              <a:t>s thoughts and feelings regarding the war. They are often framed as rhetorical questions, asking the reader question the point of these men being exposed to these conditions. </a:t>
            </a:r>
            <a:endParaRPr lang="en-GB" altLang="en-US" sz="800" dirty="0"/>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4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4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Highlight all the words which show existing in these conditions was incredibly tough. </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Find all the words which show the speaker is not the only one who is suffering in these conditions. </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E36C0A"/>
                </a:solidFill>
                <a:latin typeface="Arial" panose="020B0604020202020204" pitchFamily="34" charset="0"/>
                <a:ea typeface="Times New Roman" panose="02020603050405020304" pitchFamily="18" charset="0"/>
                <a:cs typeface="Arial" panose="020B0604020202020204" pitchFamily="34" charset="0"/>
              </a:rPr>
              <a:t>Find the examples of negative imagery being used in the poem. How is the weather described? Why do you think the speaker chose to personify the weather in this way? </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00B050"/>
                </a:solidFill>
                <a:latin typeface="Arial" panose="020B0604020202020204" pitchFamily="34" charset="0"/>
                <a:ea typeface="Times New Roman" panose="02020603050405020304" pitchFamily="18" charset="0"/>
                <a:cs typeface="Arial" panose="020B0604020202020204" pitchFamily="34" charset="0"/>
              </a:rPr>
              <a:t>Which lines in the poem do you think are the most tragic and desperate? How does Owen use language in the poem to emphasise just how awful these conditions were? </a:t>
            </a:r>
            <a:endParaRPr lang="en-GB" altLang="en-US" sz="800" dirty="0"/>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defTabSz="914400" eaLnBrk="0" fontAlgn="base" hangingPunct="0">
              <a:spcBef>
                <a:spcPct val="0"/>
              </a:spcBef>
              <a:spcAft>
                <a:spcPct val="0"/>
              </a:spcAft>
              <a:tabLst>
                <a:tab pos="457200" algn="l"/>
              </a:tabLst>
            </a:pPr>
            <a:r>
              <a:rPr kumimoji="0" lang="en-GB" altLang="en-US"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Wilfred Owen fought during the First World War and was killed just before the war ended. He used his writing abilities to create deeply cynical and angry poems about the War and the reasons why it had happened. Owen</a:t>
            </a:r>
            <a:r>
              <a:rPr lang="en-GB" altLang="en-US" sz="16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s works were very unusual at a time when most writing about the war had been deeply patriotic. </a:t>
            </a:r>
            <a:endParaRPr lang="en-GB" altLang="en-US" sz="9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defTabSz="914400" eaLnBrk="0" fontAlgn="base" hangingPunct="0">
              <a:spcBef>
                <a:spcPct val="0"/>
              </a:spcBef>
              <a:spcAft>
                <a:spcPct val="0"/>
              </a:spcAft>
              <a:tabLst>
                <a:tab pos="457200" algn="l"/>
              </a:tabLst>
            </a:pPr>
            <a:r>
              <a:rPr kumimoji="0" lang="en-GB" alt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Owen was disgusted by the war and what he perceived as the utterly futile or pointless nature of it. Thousands of young men seemed to be losing their lives in horrifying ways for no reason. In this poem, Owen turns his focus to the weather and how it too becomes an enemy to the soldiers. By using a range of metaphors and similes, Owen is able to bring to life the weather that surrounds the soldiers and transforms it into their most deadly enemy. </a:t>
            </a:r>
            <a:endParaRPr lang="en-GB" altLang="en-US" sz="7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defTabSz="914400" eaLnBrk="0" fontAlgn="base" hangingPunct="0">
              <a:spcBef>
                <a:spcPct val="0"/>
              </a:spcBef>
              <a:spcAft>
                <a:spcPct val="0"/>
              </a:spcAft>
              <a:tabLst>
                <a:tab pos="457200" algn="l"/>
              </a:tabLst>
            </a:pPr>
            <a:r>
              <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A group of soldiers during the First World War are waiting around in the trenches before they are given orders to </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go over the top</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and fight. During this time, the speaker describes the horrendous weather conditions that surround the soldiers and threaten to kill them: they are shown to be another type of enemy. Indeed, many soldiers did perish because of the appalling conditions rather than because of the fighting itself. The speaker mentions about soldiers remembering being back home, but ultimately </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nothing happens</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in this poem.</a:t>
            </a:r>
            <a:endParaRPr lang="en-GB" altLang="en-US" sz="5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Exposure by Wilfred Owen</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585385" y="2027432"/>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769573" y="4360107"/>
            <a:ext cx="488068" cy="488068"/>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442542" y="4520487"/>
            <a:ext cx="609373" cy="385543"/>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8442542" y="5017998"/>
            <a:ext cx="735056" cy="735056"/>
          </a:xfrm>
          <a:prstGeom prst="rect">
            <a:avLst/>
          </a:prstGeom>
        </p:spPr>
      </p:pic>
      <p:pic>
        <p:nvPicPr>
          <p:cNvPr id="15" name="Picture 14">
            <a:extLst>
              <a:ext uri="{FF2B5EF4-FFF2-40B4-BE49-F238E27FC236}">
                <a16:creationId xmlns:a16="http://schemas.microsoft.com/office/drawing/2014/main" id="{D287908B-EECF-4B3E-BD49-AD976D3F5C9A}"/>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8248261" y="57071"/>
            <a:ext cx="604140" cy="571101"/>
          </a:xfrm>
          <a:prstGeom prst="rect">
            <a:avLst/>
          </a:prstGeom>
        </p:spPr>
      </p:pic>
      <p:pic>
        <p:nvPicPr>
          <p:cNvPr id="10" name="Graphic 9">
            <a:extLst>
              <a:ext uri="{FF2B5EF4-FFF2-40B4-BE49-F238E27FC236}">
                <a16:creationId xmlns:a16="http://schemas.microsoft.com/office/drawing/2014/main" id="{75291A32-7487-4BBC-AC4D-28731EF34DA5}"/>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539400" y="15378"/>
            <a:ext cx="721787" cy="586478"/>
          </a:xfrm>
          <a:prstGeom prst="rect">
            <a:avLst/>
          </a:prstGeom>
        </p:spPr>
      </p:pic>
    </p:spTree>
    <p:extLst>
      <p:ext uri="{BB962C8B-B14F-4D97-AF65-F5344CB8AC3E}">
        <p14:creationId xmlns:p14="http://schemas.microsoft.com/office/powerpoint/2010/main" val="2148902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7927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05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050" dirty="0">
                <a:solidFill>
                  <a:srgbClr val="000000"/>
                </a:solidFill>
                <a:ea typeface="Calibri" panose="020F0502020204030204" pitchFamily="34" charset="0"/>
                <a:cs typeface="Arial" panose="020B0604020202020204" pitchFamily="34" charset="0"/>
              </a:rPr>
              <a:t>The poem is divided up into six stanzas, with the first being 8 lines long, the next two have 9 lines, the fourth stanza is 12 lines long, the fifth 11 and the final stanza only 6 lines long. The structure in this poem is driven by the refrain that appears at the end of each stanza and begins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Rode the six hundred</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This line changes slightly depending on the message of each stanza, but the repetition of it focus the reader on the bravery of these men. They continue to ride on despite the horrors they face.</a:t>
            </a:r>
          </a:p>
          <a:p>
            <a:pPr lvl="0" defTabSz="914400"/>
            <a:endParaRPr lang="en-GB" altLang="en-US" sz="500" dirty="0"/>
          </a:p>
          <a:p>
            <a:pPr lvl="0" defTabSz="914400"/>
            <a:r>
              <a:rPr lang="en-GB" altLang="en-US" sz="1050" dirty="0">
                <a:solidFill>
                  <a:srgbClr val="000000"/>
                </a:solidFill>
                <a:ea typeface="Calibri" panose="020F0502020204030204" pitchFamily="34" charset="0"/>
                <a:cs typeface="Arial" panose="020B0604020202020204" pitchFamily="34" charset="0"/>
              </a:rPr>
              <a:t>The poem also features repetition heavily, suggesting an unrelenting rhythm that mimics the fast pace of the soldiers and the horses as they rode into battle. This is further emphasised with the use of rhyming triplets and couplets throughout the poem, including at times the use of half rhyme. </a:t>
            </a:r>
            <a:endParaRPr lang="en-GB" altLang="en-US" sz="5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5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4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4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Highlight all the words which show the speaker thinks the soldiers are </a:t>
            </a:r>
            <a:r>
              <a:rPr lang="en-GB" altLang="en-US" sz="1400" b="1" dirty="0">
                <a:solidFill>
                  <a:srgbClr val="FF0000"/>
                </a:solidFill>
                <a:latin typeface="Arial" panose="020B0604020202020204" pitchFamily="34" charset="0"/>
                <a:ea typeface="Times New Roman" panose="02020603050405020304" pitchFamily="18" charset="0"/>
                <a:cs typeface="Arial" panose="020B0604020202020204" pitchFamily="34" charset="0"/>
              </a:rPr>
              <a:t>brave</a:t>
            </a: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Highlight all the words which show the speaker thinks these soldiers should be </a:t>
            </a:r>
            <a:r>
              <a:rPr lang="en-GB" altLang="en-US" sz="1400" b="1" dirty="0">
                <a:solidFill>
                  <a:srgbClr val="FF0000"/>
                </a:solidFill>
                <a:latin typeface="Arial" panose="020B0604020202020204" pitchFamily="34" charset="0"/>
                <a:ea typeface="Times New Roman" panose="02020603050405020304" pitchFamily="18" charset="0"/>
                <a:cs typeface="Arial" panose="020B0604020202020204" pitchFamily="34" charset="0"/>
              </a:rPr>
              <a:t>respected.</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E36C0A"/>
                </a:solidFill>
                <a:latin typeface="Arial" panose="020B0604020202020204" pitchFamily="34" charset="0"/>
                <a:ea typeface="Times New Roman" panose="02020603050405020304" pitchFamily="18" charset="0"/>
                <a:cs typeface="Arial" panose="020B0604020202020204" pitchFamily="34" charset="0"/>
              </a:rPr>
              <a:t>Look at the refrain at the end of each stanza. How does Tennyson use this in each stanza to emphasise the message of his poem?</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00B050"/>
                </a:solidFill>
                <a:latin typeface="Arial" panose="020B0604020202020204" pitchFamily="34" charset="0"/>
                <a:ea typeface="Times New Roman" panose="02020603050405020304" pitchFamily="18" charset="0"/>
                <a:cs typeface="Arial" panose="020B0604020202020204" pitchFamily="34" charset="0"/>
              </a:rPr>
              <a:t>Look at Tennyson’s use of imperative sentences within the poem. How do they help Tennyson to influence his reader?</a:t>
            </a:r>
            <a:endParaRPr lang="en-GB" altLang="en-US" sz="800" dirty="0"/>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05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05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This poem is based around an infamous conflict during the Battle of Balaclava in the Crime</a:t>
            </a:r>
            <a:r>
              <a:rPr lang="en-GB" altLang="en-US" sz="1050" dirty="0">
                <a:latin typeface="Calibri" panose="020F0502020204030204" pitchFamily="34" charset="0"/>
                <a:ea typeface="Calibri" panose="020F0502020204030204" pitchFamily="34" charset="0"/>
                <a:cs typeface="Times New Roman" panose="02020603050405020304" pitchFamily="18" charset="0"/>
              </a:rPr>
              <a:t> </a:t>
            </a: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an War, which took place between 1853 and 1856. Britain was at the time fighting with Russia. A miscommunication meant the soldiers in the Light Brigade were sent on the wrong mission, and ultimately many of those men were killed. The soldiers were sent into a valley that was surrounded by enemy soldiers with guns, whereas the Light Brigade only had swords on them. </a:t>
            </a:r>
          </a:p>
          <a:p>
            <a:pPr lvl="0" defTabSz="914400" eaLnBrk="0" fontAlgn="base" hangingPunct="0">
              <a:spcBef>
                <a:spcPct val="0"/>
              </a:spcBef>
              <a:spcAft>
                <a:spcPct val="0"/>
              </a:spcAft>
              <a:tabLst>
                <a:tab pos="457200" algn="l"/>
              </a:tabLst>
            </a:pPr>
            <a:endParaRPr lang="en-GB" altLang="en-US" sz="400" dirty="0"/>
          </a:p>
          <a:p>
            <a:pPr lvl="0" defTabSz="914400" eaLnBrk="0" fontAlgn="base" hangingPunct="0">
              <a:spcBef>
                <a:spcPct val="0"/>
              </a:spcBef>
              <a:spcAft>
                <a:spcPct val="0"/>
              </a:spcAft>
              <a:tabLst>
                <a:tab pos="457200" algn="l"/>
              </a:tabLst>
            </a:pP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Alfred, Lord Tennyson read about these events during 1854 and decided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 in his position as Poet Laureate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 to write his piece to praise the soldiers despite the error that led to their deaths. </a:t>
            </a:r>
            <a:endParaRPr lang="en-GB" altLang="en-US" sz="400" dirty="0"/>
          </a:p>
          <a:p>
            <a:pPr lvl="0" defTabSz="914400" eaLnBrk="0" fontAlgn="base" hangingPunct="0">
              <a:spcBef>
                <a:spcPct val="0"/>
              </a:spcBef>
              <a:spcAft>
                <a:spcPct val="0"/>
              </a:spcAft>
              <a:tabLst>
                <a:tab pos="457200" algn="l"/>
              </a:tabLst>
            </a:pP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Tennyson was one of the most famous and celebrated poets of the Victorian era and therefore a man of considerable influence. </a:t>
            </a:r>
            <a:endParaRPr lang="en-GB" altLang="en-US" sz="4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Although the soldiers were killed because of a stupid mistake, the speaker tries to refocus the outcry that this generated and instead asks the reader to remember the soldiers</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bravery and nobility rather than anything else. He describes the actions of the soldiers in detail, focusing on their bravery rather than their deaths. Repetition and refrains (see structure notes) are used to reinforce the emphasis on bravery, nobility and honour rather than sadness or anger. </a:t>
            </a:r>
            <a:endParaRPr kumimoji="0" lang="en-GB" alt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lvl="0" defTabSz="914400" eaLnBrk="0" fontAlgn="base" hangingPunct="0">
              <a:spcBef>
                <a:spcPct val="0"/>
              </a:spcBef>
              <a:spcAft>
                <a:spcPct val="0"/>
              </a:spcAft>
              <a:tabLst>
                <a:tab pos="457200" algn="l"/>
              </a:tabLst>
            </a:pPr>
            <a:r>
              <a:rPr kumimoji="0" lang="en-GB" altLang="en-US" sz="1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300" dirty="0">
                <a:solidFill>
                  <a:srgbClr val="000000"/>
                </a:solidFill>
                <a:latin typeface="Arial" panose="020B0604020202020204" pitchFamily="34" charset="0"/>
                <a:ea typeface="Calibri" panose="020F0502020204030204" pitchFamily="34" charset="0"/>
                <a:cs typeface="Arial" panose="020B0604020202020204" pitchFamily="34" charset="0"/>
              </a:rPr>
              <a:t>The speaker pleads with the reader to picture the six hundred soldiers that formed the Light Brigade to see them as brave and to be respected, even though their deaths were tragic and because someone </a:t>
            </a:r>
            <a:r>
              <a:rPr lang="en-GB" altLang="en-US" sz="13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300" dirty="0">
                <a:solidFill>
                  <a:srgbClr val="000000"/>
                </a:solidFill>
                <a:latin typeface="Arial" panose="020B0604020202020204" pitchFamily="34" charset="0"/>
                <a:ea typeface="Calibri" panose="020F0502020204030204" pitchFamily="34" charset="0"/>
                <a:cs typeface="Arial" panose="020B0604020202020204" pitchFamily="34" charset="0"/>
              </a:rPr>
              <a:t>blundered</a:t>
            </a:r>
            <a:r>
              <a:rPr lang="en-GB" altLang="en-US" sz="13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300" dirty="0">
                <a:solidFill>
                  <a:srgbClr val="000000"/>
                </a:solidFill>
                <a:latin typeface="Arial" panose="020B0604020202020204" pitchFamily="34" charset="0"/>
                <a:ea typeface="Calibri" panose="020F0502020204030204" pitchFamily="34" charset="0"/>
                <a:cs typeface="Arial" panose="020B0604020202020204" pitchFamily="34" charset="0"/>
              </a:rPr>
              <a:t> or made a huge mistake. The soldiers charge into certain death and bravely fight on against impossible odds with those remaining alive returning at the end. </a:t>
            </a:r>
            <a:endParaRPr lang="en-GB" altLang="en-US" sz="1300" dirty="0"/>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The Charge of the Light Brigade by Alfred, Lord Tennyson</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587654" y="2075677"/>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976038" y="4162619"/>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458854" y="4609306"/>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8442542" y="5017998"/>
            <a:ext cx="735056" cy="735056"/>
          </a:xfrm>
          <a:prstGeom prst="rect">
            <a:avLst/>
          </a:prstGeom>
        </p:spPr>
      </p:pic>
      <p:pic>
        <p:nvPicPr>
          <p:cNvPr id="9" name="Graphic 8">
            <a:extLst>
              <a:ext uri="{FF2B5EF4-FFF2-40B4-BE49-F238E27FC236}">
                <a16:creationId xmlns:a16="http://schemas.microsoft.com/office/drawing/2014/main" id="{38C74144-F7C9-4071-AC5B-7C2FF3D49EB4}"/>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325022" y="-18521"/>
            <a:ext cx="664023" cy="683235"/>
          </a:xfrm>
          <a:prstGeom prst="rect">
            <a:avLst/>
          </a:prstGeom>
        </p:spPr>
      </p:pic>
      <p:pic>
        <p:nvPicPr>
          <p:cNvPr id="12" name="Graphic 11">
            <a:extLst>
              <a:ext uri="{FF2B5EF4-FFF2-40B4-BE49-F238E27FC236}">
                <a16:creationId xmlns:a16="http://schemas.microsoft.com/office/drawing/2014/main" id="{9FCFD15D-4857-48F8-B9A8-C63681851708}"/>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flipH="1">
            <a:off x="8385301" y="145336"/>
            <a:ext cx="664024" cy="466042"/>
          </a:xfrm>
          <a:prstGeom prst="rect">
            <a:avLst/>
          </a:prstGeom>
        </p:spPr>
      </p:pic>
    </p:spTree>
    <p:extLst>
      <p:ext uri="{BB962C8B-B14F-4D97-AF65-F5344CB8AC3E}">
        <p14:creationId xmlns:p14="http://schemas.microsoft.com/office/powerpoint/2010/main" val="3614641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9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900" dirty="0">
                <a:solidFill>
                  <a:srgbClr val="000000"/>
                </a:solidFill>
                <a:ea typeface="Calibri" panose="020F0502020204030204" pitchFamily="34" charset="0"/>
                <a:cs typeface="Arial" panose="020B0604020202020204" pitchFamily="34" charset="0"/>
              </a:rPr>
              <a:t>The poem begins with the soldier already running </a:t>
            </a:r>
            <a:r>
              <a:rPr lang="en-GB" altLang="en-US" sz="9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900" dirty="0">
                <a:solidFill>
                  <a:srgbClr val="000000"/>
                </a:solidFill>
                <a:ea typeface="Calibri" panose="020F0502020204030204" pitchFamily="34" charset="0"/>
                <a:cs typeface="Arial" panose="020B0604020202020204" pitchFamily="34" charset="0"/>
              </a:rPr>
              <a:t> he finds himself running across the battlefield, as if he is detached from what is happening.</a:t>
            </a:r>
            <a:endParaRPr lang="en-GB" altLang="en-US" sz="300" dirty="0"/>
          </a:p>
          <a:p>
            <a:pPr lvl="0" defTabSz="914400"/>
            <a:r>
              <a:rPr lang="en-GB" altLang="en-US" sz="900" dirty="0">
                <a:solidFill>
                  <a:srgbClr val="000000"/>
                </a:solidFill>
                <a:ea typeface="Calibri" panose="020F0502020204030204" pitchFamily="34" charset="0"/>
                <a:cs typeface="Arial" panose="020B0604020202020204" pitchFamily="34" charset="0"/>
              </a:rPr>
              <a:t>The poem is broken up into three stanzas: the first explains the soldier</a:t>
            </a:r>
            <a:r>
              <a:rPr lang="en-GB" altLang="en-US" sz="9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900" dirty="0">
                <a:solidFill>
                  <a:srgbClr val="000000"/>
                </a:solidFill>
                <a:ea typeface="Calibri" panose="020F0502020204030204" pitchFamily="34" charset="0"/>
                <a:cs typeface="Arial" panose="020B0604020202020204" pitchFamily="34" charset="0"/>
              </a:rPr>
              <a:t>s initial actions and the patriotism he had at the beginning: </a:t>
            </a:r>
            <a:r>
              <a:rPr lang="en-GB" altLang="en-US" sz="9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The patriotic tear that had brimmed in his eye /</a:t>
            </a:r>
            <a:br>
              <a:rPr lang="en-GB" altLang="en-US" sz="900" dirty="0">
                <a:ea typeface="Calibri" panose="020F0502020204030204" pitchFamily="34" charset="0"/>
                <a:cs typeface="Arial" panose="020B0604020202020204" pitchFamily="34" charset="0"/>
              </a:rPr>
            </a:br>
            <a:r>
              <a:rPr lang="en-GB" altLang="en-US" sz="900" dirty="0">
                <a:ea typeface="Calibri" panose="020F0502020204030204" pitchFamily="34" charset="0"/>
                <a:cs typeface="Arial" panose="020B0604020202020204" pitchFamily="34" charset="0"/>
              </a:rPr>
              <a:t>Sweating like molten iron from the centre of his chest</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a:t>
            </a:r>
            <a:endParaRPr lang="en-GB" altLang="en-US" sz="300" dirty="0"/>
          </a:p>
          <a:p>
            <a:pPr lvl="0" defTabSz="914400"/>
            <a:r>
              <a:rPr lang="en-GB" altLang="en-US" sz="900" dirty="0">
                <a:ea typeface="Calibri" panose="020F0502020204030204" pitchFamily="34" charset="0"/>
                <a:cs typeface="Arial" panose="020B0604020202020204" pitchFamily="34" charset="0"/>
              </a:rPr>
              <a:t>The second stanza shows a significant change in tone with the soldier experiencing </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bewilderment</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 and a level of self-awareness: </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In what cold clockwork of the stars and the nations /</a:t>
            </a:r>
            <a:br>
              <a:rPr lang="en-GB" altLang="en-US" sz="900" dirty="0">
                <a:ea typeface="Calibri" panose="020F0502020204030204" pitchFamily="34" charset="0"/>
                <a:cs typeface="Arial" panose="020B0604020202020204" pitchFamily="34" charset="0"/>
              </a:rPr>
            </a:br>
            <a:r>
              <a:rPr lang="en-GB" altLang="en-US" sz="900" dirty="0">
                <a:ea typeface="Calibri" panose="020F0502020204030204" pitchFamily="34" charset="0"/>
                <a:cs typeface="Arial" panose="020B0604020202020204" pitchFamily="34" charset="0"/>
              </a:rPr>
              <a:t>Was he the hand pointing that second?</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 It is a kind of existential experience for the soldier as he begins to question exactly what he is doing.</a:t>
            </a:r>
            <a:endParaRPr lang="en-GB" altLang="en-US" sz="300" dirty="0"/>
          </a:p>
          <a:p>
            <a:pPr lvl="0" defTabSz="914400"/>
            <a:r>
              <a:rPr lang="en-GB" altLang="en-US" sz="900" dirty="0">
                <a:ea typeface="Calibri" panose="020F0502020204030204" pitchFamily="34" charset="0"/>
                <a:cs typeface="Arial" panose="020B0604020202020204" pitchFamily="34" charset="0"/>
              </a:rPr>
              <a:t>The third stanza sees the soldier </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awaken</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 again and find a way to keep moving, to get out of </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blue crackling air</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 but the yellow hare is included potentially as a form of metaphor to represent cowardice. </a:t>
            </a:r>
            <a:endParaRPr lang="en-GB" altLang="en-US" sz="300" dirty="0"/>
          </a:p>
          <a:p>
            <a:pPr lvl="0" defTabSz="914400"/>
            <a:r>
              <a:rPr lang="en-GB" altLang="en-US" sz="900" dirty="0">
                <a:ea typeface="Calibri" panose="020F0502020204030204" pitchFamily="34" charset="0"/>
                <a:cs typeface="Arial" panose="020B0604020202020204" pitchFamily="34" charset="0"/>
              </a:rPr>
              <a:t>The use of caesuras and enjambment creates lines of differing lines which could represent the uneven running of the man through the mud. </a:t>
            </a:r>
            <a:endParaRPr kumimoji="0" lang="en-GB" altLang="en-US" sz="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4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4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Find all the words in the first stanza which represent bravery and patriotism.</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Find all the words in the second stanza which question those ideas of bravery. </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Find all the words in the final stanza which suggest panic and fear.</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E36C0A"/>
                </a:solidFill>
                <a:latin typeface="Arial" panose="020B0604020202020204" pitchFamily="34" charset="0"/>
                <a:ea typeface="Times New Roman" panose="02020603050405020304" pitchFamily="18" charset="0"/>
                <a:cs typeface="Arial" panose="020B0604020202020204" pitchFamily="34" charset="0"/>
              </a:rPr>
              <a:t>Find three language techniques being used in this poem. For each one, explain how the technique gets across the writer’s ideas to the reader. </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00B050"/>
                </a:solidFill>
                <a:latin typeface="Arial" panose="020B0604020202020204" pitchFamily="34" charset="0"/>
                <a:ea typeface="Times New Roman" panose="02020603050405020304" pitchFamily="18" charset="0"/>
                <a:cs typeface="Arial" panose="020B0604020202020204" pitchFamily="34" charset="0"/>
              </a:rPr>
              <a:t>Choose three examples of enjambment and caesuras and evaluate how they impact on the reader. </a:t>
            </a:r>
            <a:endParaRPr lang="en-GB" altLang="en-US" sz="800" dirty="0"/>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Ted Hughes once served if the RAF and studied Archaeology and Anthropology at university, so he was already thinking deeply about history and mythology by the time he came to his writing. </a:t>
            </a:r>
          </a:p>
          <a:p>
            <a:pPr lvl="0" defTabSz="914400" eaLnBrk="0" fontAlgn="base" hangingPunct="0">
              <a:spcBef>
                <a:spcPct val="0"/>
              </a:spcBef>
              <a:spcAft>
                <a:spcPct val="0"/>
              </a:spcAft>
              <a:tabLst>
                <a:tab pos="457200" algn="l"/>
              </a:tabLst>
            </a:pPr>
            <a:endPar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defTabSz="914400" eaLnBrk="0" fontAlgn="base" hangingPunct="0">
              <a:spcBef>
                <a:spcPct val="0"/>
              </a:spcBef>
              <a:spcAft>
                <a:spcPct val="0"/>
              </a:spcAft>
              <a:tabLst>
                <a:tab pos="457200" algn="l"/>
              </a:tabLst>
            </a:pP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Hughes grew up in the 1930s and so could see the impact of the First World War on the world he lived in, but soon saw the reality of the Second World War kick in, too. Hughes' brother Gerald would leave home to join the RAF (Royal Air Force) and his father fought in the First World War as well. </a:t>
            </a:r>
            <a:endParaRPr lang="en-GB" altLang="en-US" sz="7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05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 </a:t>
            </a: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The speaker explains how a soldier begins the war full of patriotism and pride in fighting for his country, but halfway across on his journey his feelings change and he gets a sense of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bewilderment</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 or realisation of where he is and what he is doing. The inclusion of the yellow hare could be literal or it could be metaphorical, representing the cowardly side of the soldier wanting to escape the situation he now finds himself in. By the end of the poem he is desperate to escape. This poem contrasts particularly well with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Charge of the Light Brigade</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 in terms of attitudes towards war and bravery.</a:t>
            </a:r>
            <a:endParaRPr lang="en-GB" altLang="en-US" sz="5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defTabSz="914400" eaLnBrk="0" fontAlgn="base" hangingPunct="0">
              <a:spcBef>
                <a:spcPct val="0"/>
              </a:spcBef>
              <a:spcAft>
                <a:spcPct val="0"/>
              </a:spcAft>
              <a:tabLst>
                <a:tab pos="457200" algn="l"/>
              </a:tabLst>
            </a:pPr>
            <a:r>
              <a:rPr kumimoji="0" lang="en-GB" altLang="en-US" sz="1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A soldier during the First World War is sent </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over the top</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to charge across no man</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s land with a bayonet or knife fixed to the end of his rifle. As he moves his thoughts and feelings begin to change. The soldier loses his sense of raw patriotism and this is replaced with overwhelming fear and terror. By the end of the poem the soldier can only think of trying to find a way out of his situation.</a:t>
            </a:r>
            <a:endParaRPr lang="en-GB" altLang="en-US" sz="8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Bayonet Charge by Ted Hughes</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587654" y="2075677"/>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904367" y="4386584"/>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8396797" y="5886285"/>
            <a:ext cx="735056" cy="735056"/>
          </a:xfrm>
          <a:prstGeom prst="rect">
            <a:avLst/>
          </a:prstGeom>
        </p:spPr>
      </p:pic>
      <p:pic>
        <p:nvPicPr>
          <p:cNvPr id="9" name="Graphic 8">
            <a:extLst>
              <a:ext uri="{FF2B5EF4-FFF2-40B4-BE49-F238E27FC236}">
                <a16:creationId xmlns:a16="http://schemas.microsoft.com/office/drawing/2014/main" id="{8342F9F6-5FCB-4689-AE73-FFD9B34B6B26}"/>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507248" y="78653"/>
            <a:ext cx="575102" cy="467965"/>
          </a:xfrm>
          <a:prstGeom prst="rect">
            <a:avLst/>
          </a:prstGeom>
        </p:spPr>
      </p:pic>
      <p:pic>
        <p:nvPicPr>
          <p:cNvPr id="12" name="Graphic 11">
            <a:extLst>
              <a:ext uri="{FF2B5EF4-FFF2-40B4-BE49-F238E27FC236}">
                <a16:creationId xmlns:a16="http://schemas.microsoft.com/office/drawing/2014/main" id="{C087BA73-BEA2-481D-A333-62B318363AAD}"/>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8286841" y="29461"/>
            <a:ext cx="323235" cy="646849"/>
          </a:xfrm>
          <a:prstGeom prst="rect">
            <a:avLst/>
          </a:prstGeom>
        </p:spPr>
      </p:pic>
    </p:spTree>
    <p:extLst>
      <p:ext uri="{BB962C8B-B14F-4D97-AF65-F5344CB8AC3E}">
        <p14:creationId xmlns:p14="http://schemas.microsoft.com/office/powerpoint/2010/main" val="2818301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05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050" dirty="0">
                <a:solidFill>
                  <a:srgbClr val="000000"/>
                </a:solidFill>
                <a:ea typeface="Calibri" panose="020F0502020204030204" pitchFamily="34" charset="0"/>
                <a:cs typeface="Arial" panose="020B0604020202020204" pitchFamily="34" charset="0"/>
              </a:rPr>
              <a:t>The poem is made up of eight stanzas, with the first seven made up of mostly unrhymed quatrains (four line stanzas). However, the last stanza is only two lines long acting as a kind of summary of the soldier</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s feelings about the experience. Ultimately, he cannot get the image of the dead man out of his head. </a:t>
            </a:r>
            <a:endParaRPr lang="en-GB" altLang="en-US" sz="500" dirty="0"/>
          </a:p>
          <a:p>
            <a:pPr lvl="0" defTabSz="914400"/>
            <a:endParaRPr lang="en-GB" altLang="en-US" sz="500" dirty="0">
              <a:solidFill>
                <a:srgbClr val="000000"/>
              </a:solidFill>
              <a:ea typeface="Calibri" panose="020F0502020204030204" pitchFamily="34" charset="0"/>
              <a:cs typeface="Arial" panose="020B0604020202020204" pitchFamily="34" charset="0"/>
            </a:endParaRPr>
          </a:p>
          <a:p>
            <a:pPr lvl="0" defTabSz="914400"/>
            <a:r>
              <a:rPr lang="en-GB" altLang="en-US" sz="1050" dirty="0">
                <a:solidFill>
                  <a:srgbClr val="000000"/>
                </a:solidFill>
                <a:ea typeface="Calibri" panose="020F0502020204030204" pitchFamily="34" charset="0"/>
                <a:cs typeface="Arial" panose="020B0604020202020204" pitchFamily="34" charset="0"/>
              </a:rPr>
              <a:t>The title has multiple meanings: It can mean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remains</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as in what remains of a body after a person has been killed, it can refer to what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remains</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in the soldier</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s head after the event and finally what remains of the soldier now that his life has been turned upside down. </a:t>
            </a:r>
          </a:p>
          <a:p>
            <a:pPr lvl="0" defTabSz="914400"/>
            <a:endParaRPr lang="en-GB" altLang="en-US" sz="500" dirty="0"/>
          </a:p>
          <a:p>
            <a:pPr lvl="0" defTabSz="914400"/>
            <a:r>
              <a:rPr lang="en-GB" altLang="en-US" sz="1050" dirty="0">
                <a:solidFill>
                  <a:srgbClr val="000000"/>
                </a:solidFill>
                <a:ea typeface="Calibri" panose="020F0502020204030204" pitchFamily="34" charset="0"/>
                <a:cs typeface="Arial" panose="020B0604020202020204" pitchFamily="34" charset="0"/>
              </a:rPr>
              <a:t>The first person perspective provides a kind of monologue and the use of no particular rhyme scheme and examples of enjambment make the poem sound like natural speech, as if the speaker is talking directly to us. </a:t>
            </a:r>
            <a:endParaRPr lang="en-GB" altLang="en-US" sz="500" dirty="0"/>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2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2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Find all the words which describe the killing of the man. </a:t>
            </a:r>
            <a:endParaRPr lang="en-GB" altLang="en-US" sz="700" dirty="0"/>
          </a:p>
          <a:p>
            <a:pPr lvl="0" defTabSz="914400" eaLnBrk="0" fontAlgn="base" hangingPunct="0">
              <a:spcBef>
                <a:spcPct val="0"/>
              </a:spcBef>
              <a:spcAft>
                <a:spcPct val="0"/>
              </a:spcAft>
              <a:buFontTx/>
              <a:buChar char="•"/>
              <a:tabLst>
                <a:tab pos="457200" algn="l"/>
              </a:tabLst>
            </a:pPr>
            <a:r>
              <a:rPr lang="en-GB" altLang="en-US"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Find all the words which show the soldier keeps remembering the event. </a:t>
            </a:r>
            <a:endParaRPr lang="en-GB" altLang="en-US" sz="700" dirty="0"/>
          </a:p>
          <a:p>
            <a:pPr lvl="0" defTabSz="914400" eaLnBrk="0" fontAlgn="base" hangingPunct="0">
              <a:spcBef>
                <a:spcPct val="0"/>
              </a:spcBef>
              <a:spcAft>
                <a:spcPct val="0"/>
              </a:spcAft>
              <a:buFontTx/>
              <a:buChar char="•"/>
              <a:tabLst>
                <a:tab pos="457200" algn="l"/>
              </a:tabLst>
            </a:pPr>
            <a:r>
              <a:rPr lang="en-GB" altLang="en-US"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Find all the words which show he cannot forget about what has happened. </a:t>
            </a:r>
            <a:endParaRPr lang="en-GB" altLang="en-US" sz="700" dirty="0"/>
          </a:p>
          <a:p>
            <a:pPr lvl="0" defTabSz="914400" eaLnBrk="0" fontAlgn="base" hangingPunct="0">
              <a:spcBef>
                <a:spcPct val="0"/>
              </a:spcBef>
              <a:spcAft>
                <a:spcPct val="0"/>
              </a:spcAft>
              <a:buFontTx/>
              <a:buChar char="•"/>
              <a:tabLst>
                <a:tab pos="457200" algn="l"/>
              </a:tabLst>
            </a:pPr>
            <a:r>
              <a:rPr lang="en-GB" altLang="en-US" sz="1200" dirty="0">
                <a:solidFill>
                  <a:srgbClr val="E36C0A"/>
                </a:solidFill>
                <a:latin typeface="Arial" panose="020B0604020202020204" pitchFamily="34" charset="0"/>
                <a:ea typeface="Times New Roman" panose="02020603050405020304" pitchFamily="18" charset="0"/>
                <a:cs typeface="Arial" panose="020B0604020202020204" pitchFamily="34" charset="0"/>
              </a:rPr>
              <a:t>Find three language techniques being used in this poem. For each one, explain how the technique gets across the writer’s ideas to the reader. </a:t>
            </a:r>
            <a:endParaRPr lang="en-GB" altLang="en-US" sz="700" dirty="0"/>
          </a:p>
          <a:p>
            <a:pPr lvl="0" defTabSz="914400" eaLnBrk="0" fontAlgn="base" hangingPunct="0">
              <a:spcBef>
                <a:spcPct val="0"/>
              </a:spcBef>
              <a:spcAft>
                <a:spcPct val="0"/>
              </a:spcAft>
              <a:buFontTx/>
              <a:buChar char="•"/>
              <a:tabLst>
                <a:tab pos="457200" algn="l"/>
              </a:tabLst>
            </a:pPr>
            <a:r>
              <a:rPr lang="en-GB" altLang="en-US" sz="1200" dirty="0">
                <a:solidFill>
                  <a:srgbClr val="00B050"/>
                </a:solidFill>
                <a:latin typeface="Arial" panose="020B0604020202020204" pitchFamily="34" charset="0"/>
                <a:ea typeface="Times New Roman" panose="02020603050405020304" pitchFamily="18" charset="0"/>
                <a:cs typeface="Arial" panose="020B0604020202020204" pitchFamily="34" charset="0"/>
              </a:rPr>
              <a:t>How do the perspectives of the other soldiers mentioned in the poem differ to those of the speaker? What does this tell us about war? </a:t>
            </a:r>
            <a:endParaRPr lang="en-GB" altLang="en-US" sz="2000" dirty="0">
              <a:latin typeface="Arial" panose="020B0604020202020204" pitchFamily="34" charset="0"/>
            </a:endParaRPr>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Simon Armitage is a very famous British poet and wrote a collection of poems called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The Not Dead</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based on the experiences of soldiers in the Gulf, Bosnian and Malayan Wars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those that happened after the Second World War. </a:t>
            </a:r>
          </a:p>
          <a:p>
            <a:pPr lvl="0" defTabSz="914400" eaLnBrk="0" fontAlgn="base" hangingPunct="0">
              <a:spcBef>
                <a:spcPct val="0"/>
              </a:spcBef>
              <a:spcAft>
                <a:spcPct val="0"/>
              </a:spcAft>
              <a:tabLst>
                <a:tab pos="457200" algn="l"/>
              </a:tabLst>
            </a:pP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lvl="0" defTabSz="914400" eaLnBrk="0" fontAlgn="base" hangingPunct="0">
              <a:spcBef>
                <a:spcPct val="0"/>
              </a:spcBef>
              <a:spcAft>
                <a:spcPct val="0"/>
              </a:spcAft>
              <a:tabLst>
                <a:tab pos="457200" algn="l"/>
              </a:tabLst>
            </a:pPr>
            <a:r>
              <a:rPr lang="en-GB" altLang="en-US" sz="1200" dirty="0">
                <a:solidFill>
                  <a:srgbClr val="000000"/>
                </a:solidFill>
                <a:latin typeface="Arial" panose="020B0604020202020204" pitchFamily="34" charset="0"/>
                <a:ea typeface="+mn-ea"/>
                <a:cs typeface="Arial" panose="020B0604020202020204" pitchFamily="34" charset="0"/>
              </a:rPr>
              <a:t>Remains itself is based on the real life experiences of Guardsman Rob </a:t>
            </a:r>
            <a:r>
              <a:rPr lang="en-GB" altLang="en-US" sz="1200" dirty="0" err="1">
                <a:solidFill>
                  <a:srgbClr val="000000"/>
                </a:solidFill>
                <a:latin typeface="Arial" panose="020B0604020202020204" pitchFamily="34" charset="0"/>
                <a:ea typeface="+mn-ea"/>
                <a:cs typeface="Arial" panose="020B0604020202020204" pitchFamily="34" charset="0"/>
              </a:rPr>
              <a:t>Tromans</a:t>
            </a:r>
            <a:r>
              <a:rPr lang="en-GB" altLang="en-US" sz="1200" dirty="0">
                <a:solidFill>
                  <a:srgbClr val="000000"/>
                </a:solidFill>
                <a:latin typeface="Arial" panose="020B0604020202020204" pitchFamily="34" charset="0"/>
                <a:cs typeface="Arial" panose="020B0604020202020204" pitchFamily="34" charset="0"/>
              </a:rPr>
              <a:t> who served in Iraq in 2003 as a machine gunner. There is a link to </a:t>
            </a:r>
            <a:r>
              <a:rPr lang="en-GB" altLang="en-US" sz="1200" dirty="0" err="1">
                <a:solidFill>
                  <a:srgbClr val="000000"/>
                </a:solidFill>
                <a:latin typeface="Arial" panose="020B0604020202020204" pitchFamily="34" charset="0"/>
                <a:cs typeface="Arial" panose="020B0604020202020204" pitchFamily="34" charset="0"/>
              </a:rPr>
              <a:t>Tromans</a:t>
            </a:r>
            <a:r>
              <a:rPr lang="en-GB" altLang="en-US" sz="1200" dirty="0">
                <a:solidFill>
                  <a:srgbClr val="000000"/>
                </a:solidFill>
                <a:latin typeface="Arial" panose="020B0604020202020204" pitchFamily="34" charset="0"/>
                <a:cs typeface="Arial" panose="020B0604020202020204" pitchFamily="34" charset="0"/>
              </a:rPr>
              <a:t> retelling his story here but please be prepared for an account that is difficult to listen to: </a:t>
            </a:r>
            <a:r>
              <a:rPr lang="en-GB" altLang="en-US" sz="1200" dirty="0">
                <a:solidFill>
                  <a:srgbClr val="000000"/>
                </a:solidFill>
                <a:latin typeface="Arial" panose="020B0604020202020204" pitchFamily="34" charset="0"/>
                <a:cs typeface="Arial" panose="020B0604020202020204" pitchFamily="34" charset="0"/>
                <a:hlinkClick r:id="rId2"/>
              </a:rPr>
              <a:t>https://www.youtube.com/watch?v=2DHWqppktFo</a:t>
            </a:r>
            <a:endParaRPr lang="en-GB" altLang="en-US" sz="1200" dirty="0">
              <a:solidFill>
                <a:srgbClr val="000000"/>
              </a:solidFill>
              <a:latin typeface="Arial" panose="020B0604020202020204" pitchFamily="34" charset="0"/>
              <a:cs typeface="Arial" panose="020B0604020202020204" pitchFamily="34" charset="0"/>
            </a:endParaRPr>
          </a:p>
          <a:p>
            <a:pPr lvl="0" defTabSz="914400" eaLnBrk="0" fontAlgn="base" hangingPunct="0">
              <a:spcBef>
                <a:spcPct val="0"/>
              </a:spcBef>
              <a:spcAft>
                <a:spcPct val="0"/>
              </a:spcAft>
              <a:tabLst>
                <a:tab pos="457200" algn="l"/>
              </a:tabLst>
            </a:pPr>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05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lang="en-GB" altLang="en-US" sz="1050" dirty="0">
              <a:latin typeface="Calibri" panose="020F0502020204030204" pitchFamily="34" charset="0"/>
              <a:cs typeface="Times New Roman" panose="02020603050405020304" pitchFamily="18" charset="0"/>
            </a:endParaRPr>
          </a:p>
          <a:p>
            <a:pPr defTabSz="914400" eaLnBrk="0" fontAlgn="base" hangingPunct="0">
              <a:spcBef>
                <a:spcPct val="0"/>
              </a:spcBef>
              <a:spcAft>
                <a:spcPct val="0"/>
              </a:spcAft>
              <a:tabLst>
                <a:tab pos="457200" algn="l"/>
              </a:tabLst>
            </a:pPr>
            <a:r>
              <a:rPr lang="en-US" sz="1100" dirty="0"/>
              <a:t>The title has multiple meanings: It can mean ‘remains’ as in what remains of a body after a person has been killed, it can refer to what ‘remains’ in the soldier’s head after the event and finally what remains of the soldier now that his life has been turned upside down. The first-person perspective provides a kind of monologue and the use of no particular rhyme scheme and examples of enjambment make the poem sound like natural speech, as if the speaker is talking directly to us. </a:t>
            </a:r>
          </a:p>
          <a:p>
            <a:pPr lvl="0" defTabSz="914400" eaLnBrk="0" fontAlgn="base" hangingPunct="0">
              <a:spcBef>
                <a:spcPct val="0"/>
              </a:spcBef>
              <a:spcAft>
                <a:spcPct val="0"/>
              </a:spcAft>
              <a:tabLst>
                <a:tab pos="457200" algn="l"/>
              </a:tabLst>
            </a:pPr>
            <a:endParaRPr lang="en-GB" altLang="en-US" sz="5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kumimoji="0" lang="en-GB" altLang="en-US" sz="1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A soldier recalls the memories he has of killing a man who was running from a bank raid he was a part of. The soldier describes the memory of killing him in great detail and explains his feelings about it afterwards. It is not something he can just forget about and the images of the man keep going around and around his head </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this is something called </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Post-Traumatic Stress Disorder</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GB" altLang="en-US" sz="1400" dirty="0">
                <a:latin typeface="Calibri" panose="020F0502020204030204" pitchFamily="34" charset="0"/>
                <a:ea typeface="Calibri" panose="020F0502020204030204" pitchFamily="34" charset="0"/>
                <a:cs typeface="Times New Roman" panose="02020603050405020304" pitchFamily="18" charset="0"/>
              </a:rPr>
              <a:t> </a:t>
            </a:r>
          </a:p>
          <a:p>
            <a:r>
              <a:rPr kumimoji="0" lang="en-GB" altLang="en-US" sz="1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alt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Remains by Simon Armitage</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904367" y="4386584"/>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8408944" y="5787105"/>
            <a:ext cx="735056" cy="735056"/>
          </a:xfrm>
          <a:prstGeom prst="rect">
            <a:avLst/>
          </a:prstGeom>
        </p:spPr>
      </p:pic>
      <p:pic>
        <p:nvPicPr>
          <p:cNvPr id="10" name="Graphic 9">
            <a:extLst>
              <a:ext uri="{FF2B5EF4-FFF2-40B4-BE49-F238E27FC236}">
                <a16:creationId xmlns:a16="http://schemas.microsoft.com/office/drawing/2014/main" id="{DC73D9B5-82AA-4967-9336-669171323520}"/>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8448459" y="88806"/>
            <a:ext cx="342022" cy="430237"/>
          </a:xfrm>
          <a:prstGeom prst="rect">
            <a:avLst/>
          </a:prstGeom>
        </p:spPr>
      </p:pic>
      <p:pic>
        <p:nvPicPr>
          <p:cNvPr id="13" name="Graphic 12">
            <a:extLst>
              <a:ext uri="{FF2B5EF4-FFF2-40B4-BE49-F238E27FC236}">
                <a16:creationId xmlns:a16="http://schemas.microsoft.com/office/drawing/2014/main" id="{9ADD34F8-1B55-449E-A1F2-785BCE5968E1}"/>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701396" y="-47697"/>
            <a:ext cx="736526" cy="746143"/>
          </a:xfrm>
          <a:prstGeom prst="rect">
            <a:avLst/>
          </a:prstGeom>
        </p:spPr>
      </p:pic>
    </p:spTree>
    <p:extLst>
      <p:ext uri="{BB962C8B-B14F-4D97-AF65-F5344CB8AC3E}">
        <p14:creationId xmlns:p14="http://schemas.microsoft.com/office/powerpoint/2010/main" val="4211678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000" dirty="0">
                <a:solidFill>
                  <a:srgbClr val="000000"/>
                </a:solidFill>
                <a:ea typeface="Times New Roman" panose="02020603050405020304" pitchFamily="18" charset="0"/>
                <a:cs typeface="Arial" panose="020B0604020202020204" pitchFamily="34" charset="0"/>
              </a:rPr>
              <a:t>The poem has four clear stanzas, the opening and closing stanzas with six lines, the second with 11 and the third 12. </a:t>
            </a:r>
            <a:endParaRPr lang="en-GB" altLang="en-US" sz="1000" dirty="0">
              <a:ea typeface="Times New Roman" panose="02020603050405020304" pitchFamily="18" charset="0"/>
            </a:endParaRPr>
          </a:p>
          <a:p>
            <a:pPr lvl="0" defTabSz="914400"/>
            <a:r>
              <a:rPr lang="en-GB" altLang="en-US" sz="1000" dirty="0">
                <a:solidFill>
                  <a:srgbClr val="000000"/>
                </a:solidFill>
                <a:ea typeface="Times New Roman" panose="02020603050405020304" pitchFamily="18" charset="0"/>
                <a:cs typeface="Arial" panose="020B0604020202020204" pitchFamily="34" charset="0"/>
              </a:rPr>
              <a:t>The heavy use of caesuras suggests a person unsure about themselves and how they feel. Whilst the mother gives the outward appearance of confidence and certainty to her son, inside we can see through her thoughts that she is struggling to come to terms with the loss of her son as he leaves. </a:t>
            </a:r>
            <a:endParaRPr lang="en-GB" altLang="en-US" sz="1000" dirty="0">
              <a:ea typeface="Times New Roman" panose="02020603050405020304" pitchFamily="18" charset="0"/>
            </a:endParaRPr>
          </a:p>
          <a:p>
            <a:pPr lvl="0" defTabSz="914400"/>
            <a:r>
              <a:rPr lang="en-GB" altLang="en-US" sz="1000" dirty="0">
                <a:solidFill>
                  <a:srgbClr val="000000"/>
                </a:solidFill>
                <a:ea typeface="Times New Roman" panose="02020603050405020304" pitchFamily="18" charset="0"/>
                <a:cs typeface="Arial" panose="020B0604020202020204" pitchFamily="34" charset="0"/>
              </a:rPr>
              <a:t>As the poem moves along we see it is moving across time as well: </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Three days before</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 </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Before you left</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 </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After you</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d gone</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 </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later</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 and </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this is where it led me</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 Throughout the poem the mother returns to her past with her child as she remembers their experiences together. </a:t>
            </a:r>
            <a:endParaRPr lang="en-GB" altLang="en-US" sz="1000" dirty="0">
              <a:ea typeface="Times New Roman" panose="02020603050405020304" pitchFamily="18" charset="0"/>
            </a:endParaRPr>
          </a:p>
          <a:p>
            <a:pPr lvl="0" defTabSz="914400"/>
            <a:r>
              <a:rPr lang="en-GB" altLang="en-US" sz="1000" dirty="0">
                <a:solidFill>
                  <a:srgbClr val="000000"/>
                </a:solidFill>
                <a:ea typeface="Times New Roman" panose="02020603050405020304" pitchFamily="18" charset="0"/>
                <a:cs typeface="Arial" panose="020B0604020202020204" pitchFamily="34" charset="0"/>
              </a:rPr>
              <a:t>The memorial in the final stanza acts as a visual metaphor for the past as the speaker stands in the present looking to the future. Like some of the other poems in the </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Power and Conflict</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 collection, Poppies focuses on the idea of time and the power it has. </a:t>
            </a:r>
            <a:endParaRPr lang="en-GB" altLang="en-US" sz="1000" dirty="0">
              <a:ea typeface="Times New Roman" panose="02020603050405020304" pitchFamily="18" charset="0"/>
            </a:endParaRPr>
          </a:p>
        </p:txBody>
      </p:sp>
      <p:sp>
        <p:nvSpPr>
          <p:cNvPr id="4" name="Rectangle 3">
            <a:extLst>
              <a:ext uri="{FF2B5EF4-FFF2-40B4-BE49-F238E27FC236}">
                <a16:creationId xmlns:a16="http://schemas.microsoft.com/office/drawing/2014/main" id="{12ACBB1E-7B45-402B-BCED-D968F1D0D1DD}"/>
              </a:ext>
            </a:extLst>
          </p:cNvPr>
          <p:cNvSpPr/>
          <p:nvPr/>
        </p:nvSpPr>
        <p:spPr>
          <a:xfrm>
            <a:off x="205273" y="4963885"/>
            <a:ext cx="5001210"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2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2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Highlight all the words in the poem that show the role of a mum or mother.</a:t>
            </a:r>
            <a:endParaRPr lang="en-GB" altLang="en-US" sz="1200" dirty="0">
              <a:ea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200" dirty="0">
                <a:solidFill>
                  <a:srgbClr val="E36C0A"/>
                </a:solidFill>
                <a:latin typeface="Arial" panose="020B0604020202020204" pitchFamily="34" charset="0"/>
                <a:ea typeface="Times New Roman" panose="02020603050405020304" pitchFamily="18" charset="0"/>
                <a:cs typeface="Arial" panose="020B0604020202020204" pitchFamily="34" charset="0"/>
              </a:rPr>
              <a:t>For each word or phrase highlighted, explain how the speaker is feeling.</a:t>
            </a:r>
            <a:endParaRPr lang="en-GB" altLang="en-US" sz="1200" dirty="0">
              <a:ea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200" dirty="0">
                <a:solidFill>
                  <a:srgbClr val="00B050"/>
                </a:solidFill>
                <a:latin typeface="Arial" panose="020B0604020202020204" pitchFamily="34" charset="0"/>
                <a:ea typeface="Times New Roman" panose="02020603050405020304" pitchFamily="18" charset="0"/>
                <a:cs typeface="Arial" panose="020B0604020202020204" pitchFamily="34" charset="0"/>
              </a:rPr>
              <a:t>Using the quote on the left hand side and your own interpretation of the poem, what message was Weir trying to send to her readers? Why?</a:t>
            </a:r>
            <a:endParaRPr lang="en-GB" altLang="en-US" sz="1200" dirty="0">
              <a:ea typeface="Times New Roman" panose="02020603050405020304" pitchFamily="18" charset="0"/>
            </a:endParaRPr>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Jane Weir is of English and Italian heritage, and grew up in both Manchester and Italy. As an adult she spent time living in Belfast but now resides in England. The poem ‘Poppies’ was commissioned as part of a collection of modern war poetry by Carol Ann Duffy in 2009. </a:t>
            </a:r>
            <a:endParaRPr lang="en-GB" altLang="en-US" sz="1400" dirty="0">
              <a:solidFill>
                <a:prstClr val="black"/>
              </a:solidFill>
              <a:latin typeface="Arial" panose="020B0604020202020204" pitchFamily="34" charset="0"/>
              <a:cs typeface="Arial" panose="020B0604020202020204" pitchFamily="34" charset="0"/>
            </a:endParaRPr>
          </a:p>
          <a:p>
            <a:pPr lvl="0" defTabSz="914400" eaLnBrk="0" fontAlgn="base" hangingPunct="0">
              <a:spcBef>
                <a:spcPct val="0"/>
              </a:spcBef>
              <a:spcAft>
                <a:spcPct val="0"/>
              </a:spcAft>
              <a:tabLst>
                <a:tab pos="457200" algn="l"/>
              </a:tabLst>
            </a:pPr>
            <a:endParaRPr lang="en-GB" altLang="en-US" sz="14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tabLst>
                <a:tab pos="457200" algn="l"/>
              </a:tabLst>
            </a:pPr>
            <a:r>
              <a:rPr lang="en-US" sz="1400" dirty="0">
                <a:latin typeface="Arial" panose="020B0604020202020204" pitchFamily="34" charset="0"/>
                <a:cs typeface="Arial" panose="020B0604020202020204" pitchFamily="34" charset="0"/>
              </a:rPr>
              <a:t>The poem uses military imagery throughout but seems to point to modern warfare and how this impacts on the lives of family at home. </a:t>
            </a:r>
            <a:endParaRPr lang="en-GB" altLang="en-US" sz="1400" dirty="0">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GB" altLang="en-US"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kumimoji="0" lang="en-GB"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defTabSz="914400" eaLnBrk="0" fontAlgn="base" hangingPunct="0">
              <a:spcBef>
                <a:spcPct val="0"/>
              </a:spcBef>
              <a:spcAft>
                <a:spcPct val="0"/>
              </a:spcAft>
              <a:tabLst>
                <a:tab pos="457200" algn="l"/>
              </a:tabLst>
            </a:pPr>
            <a:r>
              <a:rPr lang="en-GB"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As a mother prepares to say goodbye to her son who is leaving to go to war, she remembers the experiences she had with her son when he was a child, how she feels now that he is going and her fears of what will happen in the future. The speaker employs military imagery to always link her son to war. </a:t>
            </a:r>
            <a:r>
              <a:rPr lang="en-US" sz="1000" dirty="0">
                <a:latin typeface="Arial" panose="020B0604020202020204" pitchFamily="34" charset="0"/>
                <a:cs typeface="Arial" panose="020B0604020202020204" pitchFamily="34" charset="0"/>
              </a:rPr>
              <a:t>Throughout the poem a military motif is used to provide constant reminders of war and conflict and echoes the speaker’s own feelings as she keeps thinking of her son going off to fight. Images such as “blockade”, “spasms”, “bandaged” and “reinforcements” all allude to the threat of war throughout the entire piece.</a:t>
            </a:r>
          </a:p>
          <a:p>
            <a:pPr lvl="0" defTabSz="914400" eaLnBrk="0" fontAlgn="base" hangingPunct="0">
              <a:spcBef>
                <a:spcPct val="0"/>
              </a:spcBef>
              <a:spcAft>
                <a:spcPct val="0"/>
              </a:spcAft>
              <a:tabLst>
                <a:tab pos="457200" algn="l"/>
              </a:tabLst>
            </a:pPr>
            <a:r>
              <a:rPr lang="en-GB"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GB" altLang="en-US" sz="1000" dirty="0">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kumimoji="0" lang="en-GB" altLang="en-US" sz="1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US" sz="1300" dirty="0"/>
              <a:t>A mother describes her thoughts and feelings as her son is leaving home to join the army. As a mother prepares to say goodbye to her son who is leaving to go to war, she remembers the experiences she had with her son when he was a child, how she feels now that he is going and her fears of what will happen in the future. Like some of the other poems in the ‘Power and Conflict’ collection, Weir’s Poppies deals with the feelings of absence and loss. </a:t>
            </a:r>
            <a:endParaRPr lang="en-GB" sz="1300" dirty="0"/>
          </a:p>
          <a:p>
            <a:pPr lvl="0"/>
            <a:endParaRPr kumimoji="0" lang="en-GB" alt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Poppies by Jane Weir</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904367" y="2112759"/>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940203" y="4386584"/>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609322" y="4892678"/>
            <a:ext cx="735056" cy="735056"/>
          </a:xfrm>
          <a:prstGeom prst="rect">
            <a:avLst/>
          </a:prstGeom>
        </p:spPr>
      </p:pic>
      <p:sp>
        <p:nvSpPr>
          <p:cNvPr id="15" name="Content Placeholder 2">
            <a:extLst>
              <a:ext uri="{FF2B5EF4-FFF2-40B4-BE49-F238E27FC236}">
                <a16:creationId xmlns:a16="http://schemas.microsoft.com/office/drawing/2014/main" id="{E37EC10E-4973-4DF9-8EAB-D2871E03BE86}"/>
              </a:ext>
            </a:extLst>
          </p:cNvPr>
          <p:cNvSpPr>
            <a:spLocks noGrp="1" noChangeArrowheads="1"/>
          </p:cNvSpPr>
          <p:nvPr/>
        </p:nvSpPr>
        <p:spPr bwMode="auto">
          <a:xfrm>
            <a:off x="5344378" y="4950533"/>
            <a:ext cx="3668993" cy="1823491"/>
          </a:xfrm>
          <a:prstGeom prst="rect">
            <a:avLst/>
          </a:prstGeom>
          <a:solidFill>
            <a:srgbClr val="FDE9D9"/>
          </a:solidFill>
          <a:ln w="38100">
            <a:solidFill>
              <a:srgbClr val="002060"/>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Jane Weir on Poppies:</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wanted to write a poem from the point of view of a mother and her relationship with her son, a child who was loved cherished and protected... and it had led to this.... heightened and absolute fear that parents experience in letting their children go, the anxiety and ultimately the pain of loss... I hoped to somehow channel all this, convey it into something concise and contemporary, but also historically classic, in terms of universal experience."</a:t>
            </a:r>
            <a:endParaRPr kumimoji="0" lang="en-US" altLang="en-US" b="0" i="0" u="none" strike="noStrike" cap="none" normalizeH="0" baseline="0" dirty="0">
              <a:ln>
                <a:noFill/>
              </a:ln>
              <a:solidFill>
                <a:schemeClr val="tx1"/>
              </a:solidFill>
              <a:effectLst/>
              <a:latin typeface="Arial" panose="020B0604020202020204" pitchFamily="34" charset="0"/>
            </a:endParaRPr>
          </a:p>
        </p:txBody>
      </p:sp>
      <p:pic>
        <p:nvPicPr>
          <p:cNvPr id="9" name="Graphic 8">
            <a:extLst>
              <a:ext uri="{FF2B5EF4-FFF2-40B4-BE49-F238E27FC236}">
                <a16:creationId xmlns:a16="http://schemas.microsoft.com/office/drawing/2014/main" id="{589E5D24-52C9-4CF1-AA67-1744CA2193B3}"/>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34762" y="-57333"/>
            <a:ext cx="519349" cy="755779"/>
          </a:xfrm>
          <a:prstGeom prst="rect">
            <a:avLst/>
          </a:prstGeom>
        </p:spPr>
      </p:pic>
      <p:pic>
        <p:nvPicPr>
          <p:cNvPr id="12" name="Graphic 11">
            <a:extLst>
              <a:ext uri="{FF2B5EF4-FFF2-40B4-BE49-F238E27FC236}">
                <a16:creationId xmlns:a16="http://schemas.microsoft.com/office/drawing/2014/main" id="{5448A270-C9F9-4910-98C9-9B145E5B258F}"/>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8243077" y="47237"/>
            <a:ext cx="410763" cy="657143"/>
          </a:xfrm>
          <a:prstGeom prst="rect">
            <a:avLst/>
          </a:prstGeom>
        </p:spPr>
      </p:pic>
    </p:spTree>
    <p:extLst>
      <p:ext uri="{BB962C8B-B14F-4D97-AF65-F5344CB8AC3E}">
        <p14:creationId xmlns:p14="http://schemas.microsoft.com/office/powerpoint/2010/main" val="3508906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05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050" dirty="0">
                <a:solidFill>
                  <a:srgbClr val="000000"/>
                </a:solidFill>
                <a:ea typeface="Calibri" panose="020F0502020204030204" pitchFamily="34" charset="0"/>
                <a:cs typeface="Arial" panose="020B0604020202020204" pitchFamily="34" charset="0"/>
              </a:rPr>
              <a:t>The poem is divided up into four regular six line stanzas and each one ends with a rhyming couplet. Unlike some of the other poems in the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Power and Conflict</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collection, War Photographer is rigidly structured. Could this mirror the photographer</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s determination to find some sort of order in the chaos he finds himself in? He does put the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spools of suffering</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into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ordered rows</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after all. Moreover, a war photographer must be detached and distant from his work in order to do his job. The regular structure to the poem seems to reflect this.</a:t>
            </a:r>
          </a:p>
          <a:p>
            <a:pPr lvl="0" defTabSz="914400"/>
            <a:endParaRPr lang="en-GB" altLang="en-US" sz="500" dirty="0"/>
          </a:p>
          <a:p>
            <a:pPr lvl="0" defTabSz="914400"/>
            <a:r>
              <a:rPr lang="en-GB" altLang="en-US" sz="1050" dirty="0">
                <a:solidFill>
                  <a:srgbClr val="000000"/>
                </a:solidFill>
                <a:ea typeface="Calibri" panose="020F0502020204030204" pitchFamily="34" charset="0"/>
                <a:cs typeface="Arial" panose="020B0604020202020204" pitchFamily="34" charset="0"/>
              </a:rPr>
              <a:t>The final lines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From the aeroplane he stares impassively at where / he earns his living and they do not care</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suggest the people he takes photos for do not care about the people he takes photos of, and the war photographer is off to his next assignment to earn his living and feels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impassive</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or without care about having to do it once more. </a:t>
            </a:r>
            <a:endParaRPr lang="en-GB" altLang="en-US" sz="500" dirty="0"/>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2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2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200" dirty="0">
                <a:solidFill>
                  <a:srgbClr val="FF0000"/>
                </a:solidFill>
                <a:latin typeface="Arial" panose="020B0604020202020204" pitchFamily="34" charset="0"/>
                <a:ea typeface="Calibri" panose="020F0502020204030204" pitchFamily="34" charset="0"/>
                <a:cs typeface="Arial" panose="020B0604020202020204" pitchFamily="34" charset="0"/>
              </a:rPr>
              <a:t>Highlight all the words which show the war photographer is trying to detach himself from the experiences he has been through.</a:t>
            </a:r>
            <a:endParaRPr lang="en-GB" altLang="en-US" sz="700" dirty="0"/>
          </a:p>
          <a:p>
            <a:pPr lvl="0" defTabSz="914400" eaLnBrk="0" fontAlgn="base" hangingPunct="0">
              <a:spcBef>
                <a:spcPct val="0"/>
              </a:spcBef>
              <a:spcAft>
                <a:spcPct val="0"/>
              </a:spcAft>
              <a:tabLst>
                <a:tab pos="457200" algn="l"/>
              </a:tabLst>
            </a:pPr>
            <a:r>
              <a:rPr lang="en-GB" altLang="en-US" sz="1200" dirty="0">
                <a:solidFill>
                  <a:srgbClr val="FF0000"/>
                </a:solidFill>
                <a:latin typeface="Arial" panose="020B0604020202020204" pitchFamily="34" charset="0"/>
                <a:ea typeface="Calibri" panose="020F0502020204030204" pitchFamily="34" charset="0"/>
                <a:cs typeface="Arial" panose="020B0604020202020204" pitchFamily="34" charset="0"/>
              </a:rPr>
              <a:t>Highlight all the words which show the true horrors of war. </a:t>
            </a:r>
            <a:endParaRPr lang="en-GB" altLang="en-US" sz="700" dirty="0"/>
          </a:p>
          <a:p>
            <a:pPr lvl="0" defTabSz="914400" eaLnBrk="0" fontAlgn="base" hangingPunct="0">
              <a:spcBef>
                <a:spcPct val="0"/>
              </a:spcBef>
              <a:spcAft>
                <a:spcPct val="0"/>
              </a:spcAft>
              <a:tabLst>
                <a:tab pos="457200" algn="l"/>
              </a:tabLst>
            </a:pPr>
            <a:r>
              <a:rPr lang="en-GB" altLang="en-US" sz="1200" dirty="0">
                <a:solidFill>
                  <a:srgbClr val="E36C0A"/>
                </a:solidFill>
                <a:latin typeface="Arial" panose="020B0604020202020204" pitchFamily="34" charset="0"/>
                <a:ea typeface="Calibri" panose="020F0502020204030204" pitchFamily="34" charset="0"/>
                <a:cs typeface="Arial" panose="020B0604020202020204" pitchFamily="34" charset="0"/>
              </a:rPr>
              <a:t>Find the quotes which show the people back at home do not really care about the war photos they see. How does Duffy use language to emphasise this lack of feeling towards others?</a:t>
            </a:r>
            <a:endParaRPr lang="en-GB" altLang="en-US" sz="700" dirty="0"/>
          </a:p>
          <a:p>
            <a:pPr lvl="0" defTabSz="914400" eaLnBrk="0" fontAlgn="base" hangingPunct="0">
              <a:spcBef>
                <a:spcPct val="0"/>
              </a:spcBef>
              <a:spcAft>
                <a:spcPct val="0"/>
              </a:spcAft>
              <a:tabLst>
                <a:tab pos="457200" algn="l"/>
              </a:tabLst>
            </a:pPr>
            <a:r>
              <a:rPr lang="en-GB" altLang="en-US" sz="1200" dirty="0">
                <a:solidFill>
                  <a:srgbClr val="00B050"/>
                </a:solidFill>
                <a:latin typeface="Arial" panose="020B0604020202020204" pitchFamily="34" charset="0"/>
                <a:ea typeface="Calibri" panose="020F0502020204030204" pitchFamily="34" charset="0"/>
                <a:cs typeface="Arial" panose="020B0604020202020204" pitchFamily="34" charset="0"/>
              </a:rPr>
              <a:t>How does Duffy use language to make clear to the reader how the war photographer is struggling to exist within the two worlds that he finds himself trapped between? How is this similar or different to one of the other poems in the collection? </a:t>
            </a:r>
            <a:endParaRPr lang="en-GB" altLang="en-US" sz="700" dirty="0"/>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5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5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500" dirty="0">
                <a:solidFill>
                  <a:srgbClr val="000000"/>
                </a:solidFill>
                <a:latin typeface="Arial" panose="020B0604020202020204" pitchFamily="34" charset="0"/>
                <a:ea typeface="Calibri" panose="020F0502020204030204" pitchFamily="34" charset="0"/>
                <a:cs typeface="Arial" panose="020B0604020202020204" pitchFamily="34" charset="0"/>
              </a:rPr>
              <a:t>Carol Ann Duffy was friends with a war photographer herself and was intrigued by the idea of people who go to war zones to record what is happening there without being able to get directly involved themselves. </a:t>
            </a:r>
            <a:r>
              <a:rPr lang="en-US" sz="1500" dirty="0">
                <a:latin typeface="Arial" panose="020B0604020202020204" pitchFamily="34" charset="0"/>
                <a:cs typeface="Arial" panose="020B0604020202020204" pitchFamily="34" charset="0"/>
              </a:rPr>
              <a:t>The poem mentions several war zones like Belfast and Phnom Penh. The photographer lives in rural England and this acts as a contrast to the war zones.</a:t>
            </a:r>
            <a:endParaRPr lang="en-GB" altLang="en-US" sz="15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GB" altLang="en-US" sz="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kumimoji="0" lang="en-GB" altLang="en-US"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defTabSz="914400" eaLnBrk="0" fontAlgn="base" hangingPunct="0">
              <a:spcBef>
                <a:spcPct val="0"/>
              </a:spcBef>
              <a:spcAft>
                <a:spcPct val="0"/>
              </a:spcAft>
              <a:tabLst>
                <a:tab pos="457200" algn="l"/>
              </a:tabLst>
            </a:pPr>
            <a:r>
              <a:rPr lang="en-GB" altLang="en-US" sz="800" dirty="0">
                <a:solidFill>
                  <a:srgbClr val="000000"/>
                </a:solidFill>
                <a:latin typeface="Arial" panose="020B0604020202020204" pitchFamily="34" charset="0"/>
                <a:ea typeface="Calibri" panose="020F0502020204030204" pitchFamily="34" charset="0"/>
                <a:cs typeface="Arial" panose="020B0604020202020204" pitchFamily="34" charset="0"/>
              </a:rPr>
              <a:t>Duffy uses her poem to not only explain the difficult role of being a war photographer, but to ask the reader to look at themselves and ask why they have become desensitised to images of war. It also seems like the war photographer is finding it increasingly difficult to find comfort in his own world but also forget about the events he has seen – he is emotionally and mentally torn. </a:t>
            </a:r>
            <a:r>
              <a:rPr lang="en-US" sz="800" dirty="0">
                <a:latin typeface="Arial" panose="020B0604020202020204" pitchFamily="34" charset="0"/>
                <a:cs typeface="Arial" panose="020B0604020202020204" pitchFamily="34" charset="0"/>
              </a:rPr>
              <a:t>The religious imagery in the first stanza allows the photographer to detach himself from the process of developing the photos and being affected by the suffering he has witnessed. It has become a process he must go through without emotional response in order for him to complete it. However, we know he is affected by it as his hands ; which did not tremble then though seem to now’. The sibilance of ‘spools of suffering’ again seems to dehumanize or desensitize the photographer and the reader to the violence of war. </a:t>
            </a:r>
          </a:p>
          <a:p>
            <a:pPr lvl="0" defTabSz="914400" eaLnBrk="0" fontAlgn="base" hangingPunct="0">
              <a:spcBef>
                <a:spcPct val="0"/>
              </a:spcBef>
              <a:spcAft>
                <a:spcPct val="0"/>
              </a:spcAft>
              <a:tabLst>
                <a:tab pos="457200" algn="l"/>
              </a:tabLst>
            </a:pPr>
            <a:endParaRPr kumimoji="0" lang="en-GB" altLang="en-US"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This poem focuses on the experiences of someone who goes to war zones to take pictures for national newspapers back in the UK. In his darkroom (where he develops his photos) at the start of the poem, he develops the pictures he</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s taken. Being back at home in the UK presents a very different world to the ones he has visited in the midst of war. Like in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Remains</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the photographer remembers the experiences he went through and the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ghosts</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that are in his thoughts. </a:t>
            </a:r>
            <a:endParaRPr lang="en-GB" altLang="en-US" sz="700"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War Photographer by Carol Ann Duffy</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904367" y="4386584"/>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8448459" y="6289076"/>
            <a:ext cx="490269" cy="490269"/>
          </a:xfrm>
          <a:prstGeom prst="rect">
            <a:avLst/>
          </a:prstGeom>
        </p:spPr>
      </p:pic>
      <p:pic>
        <p:nvPicPr>
          <p:cNvPr id="9" name="Graphic 8">
            <a:extLst>
              <a:ext uri="{FF2B5EF4-FFF2-40B4-BE49-F238E27FC236}">
                <a16:creationId xmlns:a16="http://schemas.microsoft.com/office/drawing/2014/main" id="{43DA6FA1-CB26-4F12-BB9B-7498BAE915E7}"/>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635683" y="1"/>
            <a:ext cx="791901" cy="689840"/>
          </a:xfrm>
          <a:prstGeom prst="rect">
            <a:avLst/>
          </a:prstGeom>
        </p:spPr>
      </p:pic>
      <p:pic>
        <p:nvPicPr>
          <p:cNvPr id="12" name="Graphic 11">
            <a:extLst>
              <a:ext uri="{FF2B5EF4-FFF2-40B4-BE49-F238E27FC236}">
                <a16:creationId xmlns:a16="http://schemas.microsoft.com/office/drawing/2014/main" id="{71FE4B46-A3DF-451C-8D5E-D1D39BC4CC0A}"/>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7498788" y="-10740"/>
            <a:ext cx="1427584" cy="713374"/>
          </a:xfrm>
          <a:prstGeom prst="rect">
            <a:avLst/>
          </a:prstGeom>
        </p:spPr>
      </p:pic>
    </p:spTree>
    <p:extLst>
      <p:ext uri="{BB962C8B-B14F-4D97-AF65-F5344CB8AC3E}">
        <p14:creationId xmlns:p14="http://schemas.microsoft.com/office/powerpoint/2010/main" val="1776747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05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050" dirty="0">
                <a:solidFill>
                  <a:srgbClr val="000000"/>
                </a:solidFill>
                <a:ea typeface="Calibri" panose="020F0502020204030204" pitchFamily="34" charset="0"/>
                <a:cs typeface="Arial" panose="020B0604020202020204" pitchFamily="34" charset="0"/>
              </a:rPr>
              <a:t>The poem is set out in seven, six-line stanzas and although there isn</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t a regular rhyming pattern to the piece, most lines have a similar length and number of syllables to them, providing a calmness, neutrality and regularity to the poem. The speaker tells the reader the story, and the reader can then make up their own minds about the events that have taken place. </a:t>
            </a:r>
            <a:endParaRPr lang="en-GB" altLang="en-US" sz="500" dirty="0"/>
          </a:p>
          <a:p>
            <a:pPr lvl="0" defTabSz="914400"/>
            <a:r>
              <a:rPr lang="en-GB" altLang="en-US" sz="1050" dirty="0">
                <a:solidFill>
                  <a:srgbClr val="000000"/>
                </a:solidFill>
                <a:ea typeface="Calibri" panose="020F0502020204030204" pitchFamily="34" charset="0"/>
                <a:cs typeface="Arial" panose="020B0604020202020204" pitchFamily="34" charset="0"/>
              </a:rPr>
              <a:t>There is a shift in perspective halfway through the poem. Initially, the poem is told in third person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her father,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she thought</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but this changes to first person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my mother never spoke again</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which changes our understanding of the poem and of the pilot. Finally, we are told that the speaker</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s mother thinks the father probably felt about would have been the better way to die. We are provided with three perspectives throughout the poem and it is up to the reader to interpret the events. </a:t>
            </a:r>
            <a:endParaRPr lang="en-GB" altLang="en-US" sz="500" dirty="0"/>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2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2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Find three quotes which show the speaker understands why her father did what he did.</a:t>
            </a:r>
            <a:endParaRPr lang="en-GB" altLang="en-US" sz="700" dirty="0"/>
          </a:p>
          <a:p>
            <a:pPr lvl="0" defTabSz="914400" eaLnBrk="0" fontAlgn="base" hangingPunct="0">
              <a:spcBef>
                <a:spcPct val="0"/>
              </a:spcBef>
              <a:spcAft>
                <a:spcPct val="0"/>
              </a:spcAft>
              <a:buFontTx/>
              <a:buChar char="•"/>
              <a:tabLst>
                <a:tab pos="457200" algn="l"/>
              </a:tabLst>
            </a:pPr>
            <a:r>
              <a:rPr lang="en-GB" altLang="en-US"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Find all the quotes which show the family shunned the pilot.</a:t>
            </a:r>
            <a:endParaRPr lang="en-GB" altLang="en-US" sz="700" dirty="0"/>
          </a:p>
          <a:p>
            <a:pPr lvl="0" defTabSz="914400" eaLnBrk="0" fontAlgn="base" hangingPunct="0">
              <a:spcBef>
                <a:spcPct val="0"/>
              </a:spcBef>
              <a:spcAft>
                <a:spcPct val="0"/>
              </a:spcAft>
              <a:buFontTx/>
              <a:buChar char="•"/>
              <a:tabLst>
                <a:tab pos="457200" algn="l"/>
              </a:tabLst>
            </a:pPr>
            <a:r>
              <a:rPr lang="en-GB" altLang="en-US" sz="1200" dirty="0">
                <a:solidFill>
                  <a:srgbClr val="E36C0A"/>
                </a:solidFill>
                <a:latin typeface="Arial" panose="020B0604020202020204" pitchFamily="34" charset="0"/>
                <a:ea typeface="Times New Roman" panose="02020603050405020304" pitchFamily="18" charset="0"/>
                <a:cs typeface="Arial" panose="020B0604020202020204" pitchFamily="34" charset="0"/>
              </a:rPr>
              <a:t>How do you interpret the poem? Do you think the pilot was right to turn back? Why? Why not? Use quotes from the poem to support your interpretation.</a:t>
            </a:r>
            <a:endParaRPr lang="en-GB" altLang="en-US" sz="700" dirty="0"/>
          </a:p>
          <a:p>
            <a:pPr lvl="0" defTabSz="914400" eaLnBrk="0" fontAlgn="base" hangingPunct="0">
              <a:spcBef>
                <a:spcPct val="0"/>
              </a:spcBef>
              <a:spcAft>
                <a:spcPct val="0"/>
              </a:spcAft>
              <a:buFontTx/>
              <a:buChar char="•"/>
              <a:tabLst>
                <a:tab pos="457200" algn="l"/>
              </a:tabLst>
            </a:pPr>
            <a:r>
              <a:rPr lang="en-GB" altLang="en-US" sz="1200" dirty="0">
                <a:solidFill>
                  <a:srgbClr val="00B050"/>
                </a:solidFill>
                <a:latin typeface="Arial" panose="020B0604020202020204" pitchFamily="34" charset="0"/>
                <a:ea typeface="Times New Roman" panose="02020603050405020304" pitchFamily="18" charset="0"/>
                <a:cs typeface="Arial" panose="020B0604020202020204" pitchFamily="34" charset="0"/>
              </a:rPr>
              <a:t>Choose three language techniques the writer has included in her poem. How does each one influence the reader in terms of their interpretation of the pilot’s actions? </a:t>
            </a:r>
            <a:endParaRPr lang="en-GB" altLang="en-US" sz="700" dirty="0"/>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defTabSz="914400" eaLnBrk="0" fontAlgn="base" hangingPunct="0">
              <a:spcBef>
                <a:spcPct val="0"/>
              </a:spcBef>
              <a:spcAft>
                <a:spcPct val="0"/>
              </a:spcAft>
              <a:tabLst>
                <a:tab pos="457200" algn="l"/>
              </a:tabLst>
            </a:pPr>
            <a:r>
              <a:rPr kumimoji="0" lang="en-GB" altLang="en-US"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Kamikaze pilots were used more and more during the final stages of the Second World War as the Japanese war leaders become increasingly desperate. It was seen in Japanese society as a great honour to die for your country and Kamikaze pilots were highly respected </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but to refuse to complete your mission left you isolated and ostracised, as we see in this poem. </a:t>
            </a:r>
            <a:endParaRPr lang="en-GB" altLang="en-US" sz="14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GB" altLang="en-US" sz="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kumimoji="0" lang="en-GB" altLang="en-US"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defTabSz="914400" eaLnBrk="0" fontAlgn="base" hangingPunct="0">
              <a:spcBef>
                <a:spcPct val="0"/>
              </a:spcBef>
              <a:spcAft>
                <a:spcPct val="0"/>
              </a:spcAft>
              <a:tabLst>
                <a:tab pos="457200" algn="l"/>
              </a:tabLst>
            </a:pPr>
            <a:r>
              <a:rPr lang="en-GB" altLang="en-US" sz="800" dirty="0">
                <a:solidFill>
                  <a:srgbClr val="000000"/>
                </a:solidFill>
                <a:latin typeface="Arial" panose="020B0604020202020204" pitchFamily="34" charset="0"/>
                <a:ea typeface="Calibri" panose="020F0502020204030204" pitchFamily="34" charset="0"/>
                <a:cs typeface="Arial" panose="020B0604020202020204" pitchFamily="34" charset="0"/>
              </a:rPr>
              <a:t>Beatrice Garland uses this poem to question the attitudes surrounding Kamikaze pilots and how the pilot is treated when he returns. The way the fish are described in the sea emphasises how beautiful they were to the father, and the way speaker talks of her father suggests she can understand why he did what he did. </a:t>
            </a:r>
            <a:endParaRPr lang="en-GB" altLang="en-US" sz="8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The pilot has a dichotomy to choose between: a physical death and an emotional death. If he completes his mission,  he loves his physical life. If he does not, he loses any emotional connection with his family and friends. Throughout the poem similes (“strung out like bunting”) adjectives (“green-blue translucent sea”) and powerful imagery (“</a:t>
            </a:r>
            <a:r>
              <a:rPr lang="en-US" sz="800" dirty="0">
                <a:latin typeface="Arial" panose="020B0604020202020204" pitchFamily="34" charset="0"/>
                <a:cs typeface="Arial" panose="020B0604020202020204" pitchFamily="34" charset="0"/>
              </a:rPr>
              <a:t>flashing silver as their bellies </a:t>
            </a:r>
            <a:r>
              <a:rPr lang="en-US" sz="800" dirty="0" err="1">
                <a:latin typeface="Arial" panose="020B0604020202020204" pitchFamily="34" charset="0"/>
                <a:cs typeface="Arial" panose="020B0604020202020204" pitchFamily="34" charset="0"/>
              </a:rPr>
              <a:t>swivelled</a:t>
            </a:r>
            <a:r>
              <a:rPr lang="en-US" sz="800" dirty="0">
                <a:latin typeface="Arial" panose="020B0604020202020204" pitchFamily="34" charset="0"/>
                <a:cs typeface="Arial" panose="020B0604020202020204" pitchFamily="34" charset="0"/>
              </a:rPr>
              <a:t> towards the sun”) are used to show the power of the pilot’s childhood memories to make him what to return home. </a:t>
            </a:r>
            <a:endParaRPr lang="en-GB" sz="8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lvl="0" defTabSz="914400" eaLnBrk="0" fontAlgn="base" hangingPunct="0">
              <a:spcBef>
                <a:spcPct val="0"/>
              </a:spcBef>
              <a:spcAft>
                <a:spcPct val="0"/>
              </a:spcAft>
              <a:tabLst>
                <a:tab pos="457200" algn="l"/>
              </a:tabLst>
            </a:pPr>
            <a:r>
              <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A kamikaze pilot sets off on his mission but halfway on his journey he changes his mind. Kamikaze pilots were trained to go on suicide missions, or to crash their planes into enemy boats. The pilot</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s daughter tries to explain to the reader why she thinks he turned back: because he loved the beauty of nature around him and because he remembered the wonderful days of his childhood. It was a great honour to become a kamikaze pilot in Japanese culture at the time and to not complete your mission would be viewed as cowardice and a great dishonour to your family. The pilot</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s wife and family shun and isolate and slowly his children learn to do so too. </a:t>
            </a:r>
            <a:endParaRPr lang="en-GB" altLang="en-US" sz="1100"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Kamikaze by Beatrice Garland</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904367" y="4386584"/>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8448459" y="6289076"/>
            <a:ext cx="490269" cy="490269"/>
          </a:xfrm>
          <a:prstGeom prst="rect">
            <a:avLst/>
          </a:prstGeom>
        </p:spPr>
      </p:pic>
      <p:pic>
        <p:nvPicPr>
          <p:cNvPr id="9" name="Graphic 8">
            <a:extLst>
              <a:ext uri="{FF2B5EF4-FFF2-40B4-BE49-F238E27FC236}">
                <a16:creationId xmlns:a16="http://schemas.microsoft.com/office/drawing/2014/main" id="{0EDB6AF0-342A-4B5B-986E-757C6B7FDA4D}"/>
              </a:ext>
            </a:extLst>
          </p:cNvPr>
          <p:cNvPicPr>
            <a:picLocks noChangeAspect="1"/>
          </p:cNvPicPr>
          <p:nvPr/>
        </p:nvPicPr>
        <p:blipFill rotWithShape="1">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1" t="47347" r="-8317"/>
          <a:stretch/>
        </p:blipFill>
        <p:spPr>
          <a:xfrm>
            <a:off x="7245976" y="13796"/>
            <a:ext cx="1767395" cy="651772"/>
          </a:xfrm>
          <a:prstGeom prst="rect">
            <a:avLst/>
          </a:prstGeom>
        </p:spPr>
      </p:pic>
      <p:pic>
        <p:nvPicPr>
          <p:cNvPr id="11" name="Graphic 10">
            <a:extLst>
              <a:ext uri="{FF2B5EF4-FFF2-40B4-BE49-F238E27FC236}">
                <a16:creationId xmlns:a16="http://schemas.microsoft.com/office/drawing/2014/main" id="{491CF169-5F9A-4292-AD4B-B9C65C4FB30A}"/>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681134" y="0"/>
            <a:ext cx="1268963" cy="692837"/>
          </a:xfrm>
          <a:prstGeom prst="rect">
            <a:avLst/>
          </a:prstGeom>
        </p:spPr>
      </p:pic>
    </p:spTree>
    <p:extLst>
      <p:ext uri="{BB962C8B-B14F-4D97-AF65-F5344CB8AC3E}">
        <p14:creationId xmlns:p14="http://schemas.microsoft.com/office/powerpoint/2010/main" val="1292348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US" sz="1100" dirty="0"/>
              <a:t>The poem has a rhyme scheme of ABABACDCEDEFEF. It is a mixture of a </a:t>
            </a:r>
            <a:r>
              <a:rPr lang="en-US" sz="1100" dirty="0" err="1"/>
              <a:t>Petrachan</a:t>
            </a:r>
            <a:r>
              <a:rPr lang="en-US" sz="1100" dirty="0"/>
              <a:t> sonnet (a traditional way of structuring a sonnet) and a Shakespearean sonnet which came later. There is a '</a:t>
            </a:r>
            <a:r>
              <a:rPr lang="en-US" sz="1100" dirty="0" err="1"/>
              <a:t>volta</a:t>
            </a:r>
            <a:r>
              <a:rPr lang="en-US" sz="1100" dirty="0"/>
              <a:t>' or twist in the poem on the ninth line ("And on the pedestal, these words appear"), which again is traditional within a sonnet. A sonnet is a very specific, very rigid form of poetry, so why does Shelley use it for his poem? Well, it seems almost fitting that a man of such immense power and arrogance like Ozymandias should have his entire legacy reduced down to 14 lines and to be controlled by the writer, not himself. Instead of an epic poem that might have been expected for a great pharaoh, he is boxed in to this very rigid pattern. It almost seems inevitable that power will corrupt and be destroyed eventually as well.</a:t>
            </a:r>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05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05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050" b="1" dirty="0">
                <a:solidFill>
                  <a:srgbClr val="000000"/>
                </a:solidFill>
                <a:latin typeface="Arial" panose="020B0604020202020204" pitchFamily="34" charset="0"/>
                <a:ea typeface="Calibri" panose="020F0502020204030204" pitchFamily="34" charset="0"/>
                <a:cs typeface="Arial" panose="020B0604020202020204" pitchFamily="34" charset="0"/>
              </a:rPr>
              <a:t>Structure:</a:t>
            </a:r>
            <a:endParaRPr lang="en-GB" altLang="en-US" sz="500" dirty="0"/>
          </a:p>
          <a:p>
            <a:pPr lvl="0" defTabSz="914400" eaLnBrk="0" fontAlgn="base" hangingPunct="0">
              <a:spcBef>
                <a:spcPct val="0"/>
              </a:spcBef>
              <a:spcAft>
                <a:spcPct val="0"/>
              </a:spcAft>
              <a:tabLst>
                <a:tab pos="457200" algn="l"/>
              </a:tabLst>
            </a:pPr>
            <a:r>
              <a:rPr lang="en-GB" altLang="en-US" sz="1050" dirty="0">
                <a:solidFill>
                  <a:srgbClr val="FF0000"/>
                </a:solidFill>
                <a:latin typeface="Arial" panose="020B0604020202020204" pitchFamily="34" charset="0"/>
                <a:ea typeface="Calibri" panose="020F0502020204030204" pitchFamily="34" charset="0"/>
                <a:cs typeface="Arial" panose="020B0604020202020204" pitchFamily="34" charset="0"/>
              </a:rPr>
              <a:t>How does the rhyme of </a:t>
            </a:r>
            <a:r>
              <a:rPr lang="en-GB" altLang="en-US" sz="1050" dirty="0">
                <a:solidFill>
                  <a:srgbClr val="FF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FF0000"/>
                </a:solidFill>
                <a:latin typeface="Arial" panose="020B0604020202020204" pitchFamily="34" charset="0"/>
                <a:ea typeface="Calibri" panose="020F0502020204030204" pitchFamily="34" charset="0"/>
                <a:cs typeface="Arial" panose="020B0604020202020204" pitchFamily="34" charset="0"/>
              </a:rPr>
              <a:t>stand</a:t>
            </a:r>
            <a:r>
              <a:rPr lang="en-GB" altLang="en-US" sz="1050" dirty="0">
                <a:solidFill>
                  <a:srgbClr val="FF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FF0000"/>
                </a:solidFill>
                <a:latin typeface="Arial" panose="020B0604020202020204" pitchFamily="34" charset="0"/>
                <a:ea typeface="Calibri" panose="020F0502020204030204" pitchFamily="34" charset="0"/>
                <a:cs typeface="Arial" panose="020B0604020202020204" pitchFamily="34" charset="0"/>
              </a:rPr>
              <a:t> and </a:t>
            </a:r>
            <a:r>
              <a:rPr lang="en-GB" altLang="en-US" sz="1050" dirty="0">
                <a:solidFill>
                  <a:srgbClr val="FF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FF0000"/>
                </a:solidFill>
                <a:latin typeface="Arial" panose="020B0604020202020204" pitchFamily="34" charset="0"/>
                <a:ea typeface="Calibri" panose="020F0502020204030204" pitchFamily="34" charset="0"/>
                <a:cs typeface="Arial" panose="020B0604020202020204" pitchFamily="34" charset="0"/>
              </a:rPr>
              <a:t>sand</a:t>
            </a:r>
            <a:r>
              <a:rPr lang="en-GB" altLang="en-US" sz="1050" dirty="0">
                <a:solidFill>
                  <a:srgbClr val="FF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FF0000"/>
                </a:solidFill>
                <a:latin typeface="Arial" panose="020B0604020202020204" pitchFamily="34" charset="0"/>
                <a:ea typeface="Calibri" panose="020F0502020204030204" pitchFamily="34" charset="0"/>
                <a:cs typeface="Arial" panose="020B0604020202020204" pitchFamily="34" charset="0"/>
              </a:rPr>
              <a:t> give the image extra power? </a:t>
            </a:r>
            <a:endParaRPr lang="en-GB" altLang="en-US" sz="500" dirty="0"/>
          </a:p>
          <a:p>
            <a:pPr lvl="0" defTabSz="914400" eaLnBrk="0" fontAlgn="base" hangingPunct="0">
              <a:spcBef>
                <a:spcPct val="0"/>
              </a:spcBef>
              <a:spcAft>
                <a:spcPct val="0"/>
              </a:spcAft>
              <a:tabLst>
                <a:tab pos="457200" algn="l"/>
              </a:tabLst>
            </a:pP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Why does Shelley rhyme </a:t>
            </a:r>
            <a:r>
              <a:rPr lang="en-GB" altLang="en-US" sz="105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decay</a:t>
            </a:r>
            <a:r>
              <a:rPr lang="en-GB" altLang="en-US" sz="105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 and </a:t>
            </a:r>
            <a:r>
              <a:rPr lang="en-GB" altLang="en-US" sz="105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away</a:t>
            </a:r>
            <a:r>
              <a:rPr lang="en-GB" altLang="en-US" sz="105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 and </a:t>
            </a:r>
            <a:r>
              <a:rPr lang="en-GB" altLang="en-US" sz="105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despair</a:t>
            </a:r>
            <a:r>
              <a:rPr lang="en-GB" altLang="en-US" sz="105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 and </a:t>
            </a:r>
            <a:r>
              <a:rPr lang="en-GB" altLang="en-US" sz="105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bare</a:t>
            </a:r>
            <a:r>
              <a:rPr lang="en-GB" altLang="en-US" sz="105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 at the end of the poem?</a:t>
            </a:r>
            <a:endParaRPr lang="en-GB" altLang="en-US" sz="500" dirty="0"/>
          </a:p>
          <a:p>
            <a:pPr lvl="0" defTabSz="914400" eaLnBrk="0" fontAlgn="base" hangingPunct="0">
              <a:spcBef>
                <a:spcPct val="0"/>
              </a:spcBef>
              <a:spcAft>
                <a:spcPct val="0"/>
              </a:spcAft>
              <a:tabLst>
                <a:tab pos="457200" algn="l"/>
              </a:tabLst>
            </a:pPr>
            <a:r>
              <a:rPr lang="en-GB" altLang="en-US" sz="1050" dirty="0">
                <a:solidFill>
                  <a:srgbClr val="00B050"/>
                </a:solidFill>
                <a:latin typeface="Arial" panose="020B0604020202020204" pitchFamily="34" charset="0"/>
                <a:ea typeface="Calibri" panose="020F0502020204030204" pitchFamily="34" charset="0"/>
                <a:cs typeface="Arial" panose="020B0604020202020204" pitchFamily="34" charset="0"/>
              </a:rPr>
              <a:t>Most of the poem is written as a quote from the traveller. Why does Shelley choose to do this? </a:t>
            </a:r>
            <a:endParaRPr lang="en-GB" altLang="en-US" sz="500" dirty="0"/>
          </a:p>
          <a:p>
            <a:pPr lvl="0" defTabSz="914400" eaLnBrk="0" fontAlgn="base" hangingPunct="0">
              <a:spcBef>
                <a:spcPct val="0"/>
              </a:spcBef>
              <a:spcAft>
                <a:spcPct val="0"/>
              </a:spcAft>
              <a:tabLst>
                <a:tab pos="457200" algn="l"/>
              </a:tabLst>
            </a:pPr>
            <a:r>
              <a:rPr lang="en-GB" altLang="en-US" sz="1050" b="1" dirty="0">
                <a:solidFill>
                  <a:srgbClr val="000000"/>
                </a:solidFill>
                <a:latin typeface="Arial" panose="020B0604020202020204" pitchFamily="34" charset="0"/>
                <a:ea typeface="Calibri" panose="020F0502020204030204" pitchFamily="34" charset="0"/>
                <a:cs typeface="Arial" panose="020B0604020202020204" pitchFamily="34" charset="0"/>
              </a:rPr>
              <a:t>Language:</a:t>
            </a:r>
            <a:endParaRPr lang="en-GB" altLang="en-US" sz="500" dirty="0"/>
          </a:p>
          <a:p>
            <a:pPr lvl="0" defTabSz="914400" eaLnBrk="0" fontAlgn="base" hangingPunct="0">
              <a:spcBef>
                <a:spcPct val="0"/>
              </a:spcBef>
              <a:spcAft>
                <a:spcPct val="0"/>
              </a:spcAft>
              <a:tabLst>
                <a:tab pos="457200" algn="l"/>
              </a:tabLst>
            </a:pPr>
            <a:r>
              <a:rPr lang="en-GB" altLang="en-US" sz="1050" dirty="0">
                <a:solidFill>
                  <a:srgbClr val="FF0000"/>
                </a:solidFill>
                <a:latin typeface="Arial" panose="020B0604020202020204" pitchFamily="34" charset="0"/>
                <a:ea typeface="Calibri" panose="020F0502020204030204" pitchFamily="34" charset="0"/>
                <a:cs typeface="Arial" panose="020B0604020202020204" pitchFamily="34" charset="0"/>
              </a:rPr>
              <a:t>Highlight all the negative ideas within the poem. Choose three and explain what they mean.</a:t>
            </a:r>
            <a:endParaRPr lang="en-GB" altLang="en-US" sz="500" dirty="0"/>
          </a:p>
          <a:p>
            <a:pPr lvl="0" defTabSz="914400" eaLnBrk="0" fontAlgn="base" hangingPunct="0">
              <a:spcBef>
                <a:spcPct val="0"/>
              </a:spcBef>
              <a:spcAft>
                <a:spcPct val="0"/>
              </a:spcAft>
              <a:tabLst>
                <a:tab pos="457200" algn="l"/>
              </a:tabLst>
            </a:pP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Highlight in one colour the description of the statue and in another the description of Ozymandias as a person.</a:t>
            </a:r>
            <a:r>
              <a:rPr lang="en-US"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 What do you notice about the two descriptions?</a:t>
            </a:r>
            <a:endParaRPr lang="en-GB" altLang="en-US" sz="500" dirty="0"/>
          </a:p>
          <a:p>
            <a:pPr lvl="0" defTabSz="914400" eaLnBrk="0" fontAlgn="base" hangingPunct="0">
              <a:spcBef>
                <a:spcPct val="0"/>
              </a:spcBef>
              <a:spcAft>
                <a:spcPct val="0"/>
              </a:spcAft>
              <a:tabLst>
                <a:tab pos="457200" algn="l"/>
              </a:tabLst>
            </a:pPr>
            <a:r>
              <a:rPr lang="en-GB" altLang="en-US" sz="1050" dirty="0">
                <a:solidFill>
                  <a:srgbClr val="00B050"/>
                </a:solidFill>
                <a:latin typeface="Arial" panose="020B0604020202020204" pitchFamily="34" charset="0"/>
                <a:ea typeface="Calibri" panose="020F0502020204030204" pitchFamily="34" charset="0"/>
                <a:cs typeface="Arial" panose="020B0604020202020204" pitchFamily="34" charset="0"/>
              </a:rPr>
              <a:t>Label all the language techniques you can find being used in the poem. How do they help to emphasise the meaning or message of the poem?</a:t>
            </a:r>
            <a:endParaRPr lang="en-GB" altLang="en-US" sz="1600" dirty="0">
              <a:latin typeface="Arial" panose="020B0604020202020204" pitchFamily="34" charset="0"/>
            </a:endParaRPr>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Written by English poet Percy Bysshe Shelley in 1818, it focuses in on Egyptian pharaoh Ramesses II who ruled from 1279 BCE to 1213 BCE (66 years!) Ozymandias was another name for Ramesses. Ramesses II had hundreds of statues and temples built in his name, which would have used slave labour to build them. </a:t>
            </a:r>
          </a:p>
          <a:p>
            <a:pPr lvl="0" defTabSz="914400" eaLnBrk="0" fontAlgn="base" hangingPunct="0">
              <a:spcBef>
                <a:spcPct val="0"/>
              </a:spcBef>
              <a:spcAft>
                <a:spcPct val="0"/>
              </a:spcAft>
              <a:tabLst>
                <a:tab pos="457200" algn="l"/>
              </a:tabLst>
            </a:pPr>
            <a:endParaRPr lang="en-GB" altLang="en-US" sz="1200" dirty="0"/>
          </a:p>
          <a:p>
            <a:pPr lvl="0" defTabSz="914400" eaLnBrk="0" fontAlgn="base" hangingPunct="0">
              <a:spcBef>
                <a:spcPct val="0"/>
              </a:spcBef>
              <a:spcAft>
                <a:spcPct val="0"/>
              </a:spcAft>
              <a:tabLst>
                <a:tab pos="457200" algn="l"/>
              </a:tabLst>
            </a:pP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Shelley was born into a wealthy family and was set to inherit his father</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s fortune. However, Shelley began writing on controversial topics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including atheism (not believing in God)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which meant his father disowned him.</a:t>
            </a:r>
            <a:endParaRPr lang="en-GB" altLang="en-US" sz="12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GB" altLang="en-US" sz="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kumimoji="0" lang="en-GB" altLang="en-US"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defTabSz="914400" eaLnBrk="0" fontAlgn="base" hangingPunct="0">
              <a:spcBef>
                <a:spcPct val="0"/>
              </a:spcBef>
              <a:spcAft>
                <a:spcPct val="0"/>
              </a:spcAft>
              <a:tabLst>
                <a:tab pos="457200" algn="l"/>
              </a:tabLst>
            </a:pPr>
            <a:r>
              <a:rPr lang="en-GB" altLang="en-US" sz="800" dirty="0">
                <a:solidFill>
                  <a:srgbClr val="000000"/>
                </a:solidFill>
                <a:latin typeface="Arial" panose="020B0604020202020204" pitchFamily="34" charset="0"/>
                <a:ea typeface="Calibri" panose="020F0502020204030204" pitchFamily="34" charset="0"/>
                <a:cs typeface="Arial" panose="020B0604020202020204" pitchFamily="34" charset="0"/>
              </a:rPr>
              <a:t>Ozymandias was once the ruler of a great civilisation, but now virtually nothing exists of the city he presided over. It can be argued that the poem ‘Ozymandias’ is not just about Ramesses but about the abuse of power generally and how those with power can perceive themselves to be invincible or undefeatable.</a:t>
            </a:r>
          </a:p>
          <a:p>
            <a:pPr lvl="0" defTabSz="914400" eaLnBrk="0" fontAlgn="base" hangingPunct="0">
              <a:spcBef>
                <a:spcPct val="0"/>
              </a:spcBef>
              <a:spcAft>
                <a:spcPct val="0"/>
              </a:spcAft>
              <a:tabLst>
                <a:tab pos="457200" algn="l"/>
              </a:tabLst>
            </a:pPr>
            <a:endPar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defTabSz="914400" eaLnBrk="0" fontAlgn="base" hangingPunct="0">
              <a:spcBef>
                <a:spcPct val="0"/>
              </a:spcBef>
              <a:spcAft>
                <a:spcPct val="0"/>
              </a:spcAft>
              <a:tabLst>
                <a:tab pos="457200" algn="l"/>
              </a:tabLst>
            </a:pPr>
            <a:r>
              <a:rPr lang="en-GB" sz="800" dirty="0">
                <a:latin typeface="Arial" panose="020B0604020202020204" pitchFamily="34" charset="0"/>
                <a:cs typeface="Arial" panose="020B0604020202020204" pitchFamily="34" charset="0"/>
              </a:rPr>
              <a:t>The adjectives ‘vast’ and trunkless’ provide the perfect juxtaposition to describe Ozymandias and his legacy: A vast statue was created of him, but it lacks a torso and so the intention of the statue to provoke fear and respect from everyone is now redundant. The repetition of ‘King of Kings’ highlights Ozymandias’ ridiculous sense of self-importance, and the oxymoron of ‘colossal wreck’ again brings together the ideas of power mixed with  being powerless. </a:t>
            </a:r>
          </a:p>
          <a:p>
            <a:pPr lvl="0" defTabSz="914400" eaLnBrk="0" fontAlgn="base" hangingPunct="0">
              <a:spcBef>
                <a:spcPct val="0"/>
              </a:spcBef>
              <a:spcAft>
                <a:spcPct val="0"/>
              </a:spcAft>
              <a:tabLst>
                <a:tab pos="457200" algn="l"/>
              </a:tabLst>
            </a:pPr>
            <a:endParaRPr kumimoji="0" lang="en-GB"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lvl="0" defTabSz="914400" eaLnBrk="0" fontAlgn="base" hangingPunct="0">
              <a:spcBef>
                <a:spcPct val="0"/>
              </a:spcBef>
              <a:spcAft>
                <a:spcPct val="0"/>
              </a:spcAft>
              <a:tabLst>
                <a:tab pos="457200" algn="l"/>
              </a:tabLst>
            </a:pPr>
            <a:r>
              <a:rPr kumimoji="0" lang="en-GB" altLang="en-US"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The speaker meets a traveller who explains to him about a broken statue he saw standing in the middle of a desert. We find out the statue was of a former pharaoh or king known as Ozymandias. The statue</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s base contains an inscription which shows that Ozymandias is boasting of his immense power, but around the statue is nothing but wasteland. </a:t>
            </a:r>
            <a:endParaRPr lang="en-GB" altLang="en-US" sz="800" dirty="0"/>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Ozymandias by Percy Bysshe Shelley</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832695" y="3717464"/>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8097751" y="5252724"/>
            <a:ext cx="840977" cy="840977"/>
          </a:xfrm>
          <a:prstGeom prst="rect">
            <a:avLst/>
          </a:prstGeom>
        </p:spPr>
      </p:pic>
      <p:pic>
        <p:nvPicPr>
          <p:cNvPr id="10" name="Graphic 9">
            <a:extLst>
              <a:ext uri="{FF2B5EF4-FFF2-40B4-BE49-F238E27FC236}">
                <a16:creationId xmlns:a16="http://schemas.microsoft.com/office/drawing/2014/main" id="{EB992BCF-F02E-475C-9EDE-5B482B06911B}"/>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601389" y="18280"/>
            <a:ext cx="592929" cy="657227"/>
          </a:xfrm>
          <a:prstGeom prst="rect">
            <a:avLst/>
          </a:prstGeom>
        </p:spPr>
      </p:pic>
      <p:pic>
        <p:nvPicPr>
          <p:cNvPr id="13" name="Graphic 12">
            <a:extLst>
              <a:ext uri="{FF2B5EF4-FFF2-40B4-BE49-F238E27FC236}">
                <a16:creationId xmlns:a16="http://schemas.microsoft.com/office/drawing/2014/main" id="{3EAA986E-DDB8-4173-8E27-34F0222FF4B6}"/>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7565563" y="-1074"/>
            <a:ext cx="1184138" cy="627794"/>
          </a:xfrm>
          <a:prstGeom prst="rect">
            <a:avLst/>
          </a:prstGeom>
        </p:spPr>
      </p:pic>
    </p:spTree>
    <p:extLst>
      <p:ext uri="{BB962C8B-B14F-4D97-AF65-F5344CB8AC3E}">
        <p14:creationId xmlns:p14="http://schemas.microsoft.com/office/powerpoint/2010/main" val="3943578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200" dirty="0">
                <a:solidFill>
                  <a:srgbClr val="000000"/>
                </a:solidFill>
                <a:ea typeface="Calibri" panose="020F0502020204030204" pitchFamily="34" charset="0"/>
                <a:cs typeface="Arial" panose="020B0604020202020204" pitchFamily="34" charset="0"/>
              </a:rPr>
              <a:t>The structure is simple and regular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 the poem is presented in four stanzas of four lines (quatrains) with a regular ABAB rhyme scheme. This allows Blake to create regular snapshots of all the misery taking place in London, but also may imply that such suffering is firmly established and normalised in 18</a:t>
            </a:r>
            <a:r>
              <a:rPr lang="en-GB" altLang="en-US" sz="1200" baseline="30000" dirty="0">
                <a:solidFill>
                  <a:srgbClr val="000000"/>
                </a:solidFill>
                <a:ea typeface="Calibri" panose="020F0502020204030204" pitchFamily="34" charset="0"/>
                <a:cs typeface="Arial" panose="020B0604020202020204" pitchFamily="34" charset="0"/>
              </a:rPr>
              <a:t>th</a:t>
            </a:r>
            <a:r>
              <a:rPr lang="en-GB" altLang="en-US" sz="1200" dirty="0">
                <a:solidFill>
                  <a:srgbClr val="000000"/>
                </a:solidFill>
                <a:ea typeface="Calibri" panose="020F0502020204030204" pitchFamily="34" charset="0"/>
                <a:cs typeface="Arial" panose="020B0604020202020204" pitchFamily="34" charset="0"/>
              </a:rPr>
              <a:t> century London.</a:t>
            </a:r>
            <a:r>
              <a:rPr lang="en-GB" altLang="en-US" sz="1200" dirty="0">
                <a:latin typeface="Calibri" panose="020F0502020204030204" pitchFamily="34" charset="0"/>
                <a:ea typeface="Calibri" panose="020F0502020204030204" pitchFamily="34" charset="0"/>
                <a:cs typeface="Times New Roman" panose="02020603050405020304" pitchFamily="18" charset="0"/>
              </a:rPr>
              <a:t> </a:t>
            </a:r>
          </a:p>
          <a:p>
            <a:pPr defTabSz="914400"/>
            <a:endParaRPr lang="en-GB" sz="1200" dirty="0">
              <a:latin typeface="Calibri" panose="020F0502020204030204" pitchFamily="34" charset="0"/>
              <a:cs typeface="Times New Roman" panose="02020603050405020304" pitchFamily="18" charset="0"/>
            </a:endParaRPr>
          </a:p>
          <a:p>
            <a:pPr defTabSz="914400"/>
            <a:r>
              <a:rPr lang="en-US" sz="1200" dirty="0"/>
              <a:t>At the centre of the poem lies the Church and the palace – both home to the </a:t>
            </a:r>
            <a:r>
              <a:rPr lang="en-US" sz="1200" dirty="0" err="1"/>
              <a:t>centres</a:t>
            </a:r>
            <a:r>
              <a:rPr lang="en-US" sz="1200" dirty="0"/>
              <a:t> of power in 18</a:t>
            </a:r>
            <a:r>
              <a:rPr lang="en-US" sz="1200" baseline="30000" dirty="0"/>
              <a:t>th</a:t>
            </a:r>
            <a:r>
              <a:rPr lang="en-US" sz="1200" dirty="0"/>
              <a:t> century England. This is symbolic and significant – surrounding the places of power in this society is great suffering.</a:t>
            </a:r>
            <a:endParaRPr lang="en-GB" sz="1200" dirty="0"/>
          </a:p>
          <a:p>
            <a:pPr lvl="0" defTabSz="914400"/>
            <a:endParaRPr lang="en-GB" altLang="en-US" sz="600" dirty="0"/>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05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05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Find three powerful images of the suffering of ordinary people in London.</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Find three powerful images of the people with power doing nothing to help those suffering.</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Why does Blake speak of </a:t>
            </a:r>
            <a:r>
              <a:rPr lang="en-GB" altLang="en-US" sz="140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400" dirty="0" err="1">
                <a:solidFill>
                  <a:srgbClr val="E36C0A"/>
                </a:solidFill>
                <a:latin typeface="Arial" panose="020B0604020202020204" pitchFamily="34" charset="0"/>
                <a:ea typeface="Calibri" panose="020F0502020204030204" pitchFamily="34" charset="0"/>
                <a:cs typeface="Arial" panose="020B0604020202020204" pitchFamily="34" charset="0"/>
              </a:rPr>
              <a:t>charter</a:t>
            </a:r>
            <a:r>
              <a:rPr lang="en-GB" altLang="en-US" sz="1400" dirty="0" err="1">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400" dirty="0" err="1">
                <a:solidFill>
                  <a:srgbClr val="E36C0A"/>
                </a:solidFill>
                <a:latin typeface="Arial" panose="020B0604020202020204" pitchFamily="34" charset="0"/>
                <a:ea typeface="Calibri" panose="020F0502020204030204" pitchFamily="34" charset="0"/>
                <a:cs typeface="Arial" panose="020B0604020202020204" pitchFamily="34" charset="0"/>
              </a:rPr>
              <a:t>d</a:t>
            </a: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 street</a:t>
            </a:r>
            <a:r>
              <a:rPr lang="en-GB" altLang="en-US" sz="140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 and </a:t>
            </a:r>
            <a:r>
              <a:rPr lang="en-GB" altLang="en-US" sz="140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400" dirty="0" err="1">
                <a:solidFill>
                  <a:srgbClr val="E36C0A"/>
                </a:solidFill>
                <a:latin typeface="Arial" panose="020B0604020202020204" pitchFamily="34" charset="0"/>
                <a:ea typeface="Calibri" panose="020F0502020204030204" pitchFamily="34" charset="0"/>
                <a:cs typeface="Arial" panose="020B0604020202020204" pitchFamily="34" charset="0"/>
              </a:rPr>
              <a:t>charter</a:t>
            </a:r>
            <a:r>
              <a:rPr lang="en-GB" altLang="en-US" sz="1400" dirty="0" err="1">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400" dirty="0" err="1">
                <a:solidFill>
                  <a:srgbClr val="E36C0A"/>
                </a:solidFill>
                <a:latin typeface="Arial" panose="020B0604020202020204" pitchFamily="34" charset="0"/>
                <a:ea typeface="Calibri" panose="020F0502020204030204" pitchFamily="34" charset="0"/>
                <a:cs typeface="Arial" panose="020B0604020202020204" pitchFamily="34" charset="0"/>
              </a:rPr>
              <a:t>d</a:t>
            </a: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 Thames</a:t>
            </a:r>
            <a:r>
              <a:rPr lang="en-GB" altLang="en-US" sz="140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 </a:t>
            </a:r>
            <a:r>
              <a:rPr lang="en-GB" altLang="en-US" sz="140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400" dirty="0" err="1">
                <a:solidFill>
                  <a:srgbClr val="E36C0A"/>
                </a:solidFill>
                <a:latin typeface="Arial" panose="020B0604020202020204" pitchFamily="34" charset="0"/>
                <a:ea typeface="Calibri" panose="020F0502020204030204" pitchFamily="34" charset="0"/>
                <a:cs typeface="Arial" panose="020B0604020202020204" pitchFamily="34" charset="0"/>
              </a:rPr>
              <a:t>Charter</a:t>
            </a:r>
            <a:r>
              <a:rPr lang="en-GB" altLang="en-US" sz="1400" dirty="0" err="1">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400" dirty="0" err="1">
                <a:solidFill>
                  <a:srgbClr val="E36C0A"/>
                </a:solidFill>
                <a:latin typeface="Arial" panose="020B0604020202020204" pitchFamily="34" charset="0"/>
                <a:ea typeface="Calibri" panose="020F0502020204030204" pitchFamily="34" charset="0"/>
                <a:cs typeface="Arial" panose="020B0604020202020204" pitchFamily="34" charset="0"/>
              </a:rPr>
              <a:t>d</a:t>
            </a:r>
            <a:r>
              <a:rPr lang="en-GB" altLang="en-US" sz="140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 means privately owned. What does it suggest about life in 18</a:t>
            </a:r>
            <a:r>
              <a:rPr lang="en-GB" altLang="en-US" sz="1400" baseline="30000" dirty="0">
                <a:solidFill>
                  <a:srgbClr val="E36C0A"/>
                </a:solidFill>
                <a:latin typeface="Arial" panose="020B0604020202020204" pitchFamily="34" charset="0"/>
                <a:ea typeface="Calibri" panose="020F0502020204030204" pitchFamily="34" charset="0"/>
                <a:cs typeface="Arial" panose="020B0604020202020204" pitchFamily="34" charset="0"/>
              </a:rPr>
              <a:t>th</a:t>
            </a: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 century London?</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Why does Blake use the oxymoron </a:t>
            </a:r>
            <a:r>
              <a:rPr lang="en-GB" altLang="en-US" sz="1400" dirty="0">
                <a:solidFill>
                  <a:srgbClr val="00B05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marriage hearse</a:t>
            </a:r>
            <a:r>
              <a:rPr lang="en-GB" altLang="en-US" sz="1400" dirty="0">
                <a:solidFill>
                  <a:srgbClr val="00B05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 at the end of the poem? What does it suggest about the futures of the poor in London? </a:t>
            </a:r>
            <a:endParaRPr lang="en-GB" altLang="en-US" sz="2400" dirty="0">
              <a:latin typeface="Arial" panose="020B0604020202020204" pitchFamily="34" charset="0"/>
            </a:endParaRPr>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Blake lived at time of huge change in Europe: France had gone through a revolution where the ordinary people had risen up against the wealthy ruling classes. It inspired Blake to look to his own country and see the suffering all around him. </a:t>
            </a:r>
          </a:p>
          <a:p>
            <a:pPr lvl="0" defTabSz="914400" eaLnBrk="0" fontAlgn="base" hangingPunct="0">
              <a:spcBef>
                <a:spcPct val="0"/>
              </a:spcBef>
              <a:spcAft>
                <a:spcPct val="0"/>
              </a:spcAft>
              <a:tabLst>
                <a:tab pos="457200" algn="l"/>
              </a:tabLst>
            </a:pPr>
            <a:endParaRPr lang="en-GB" altLang="en-US" sz="700" dirty="0"/>
          </a:p>
          <a:p>
            <a:pPr lvl="0" defTabSz="914400" eaLnBrk="0" fontAlgn="base" hangingPunct="0">
              <a:spcBef>
                <a:spcPct val="0"/>
              </a:spcBef>
              <a:spcAft>
                <a:spcPct val="0"/>
              </a:spcAft>
              <a:tabLst>
                <a:tab pos="457200" algn="l"/>
              </a:tabLst>
            </a:pP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Blake lost faith in his religion and so began to question the role of Christianity and the Church in society, something which he alludes to in the poem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London</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GB" altLang="en-US" sz="700" dirty="0"/>
          </a:p>
          <a:p>
            <a:pPr lvl="0" defTabSz="914400" eaLnBrk="0" fontAlgn="base" hangingPunct="0">
              <a:spcBef>
                <a:spcPct val="0"/>
              </a:spcBef>
              <a:spcAft>
                <a:spcPct val="0"/>
              </a:spcAft>
              <a:tabLst>
                <a:tab pos="457200" algn="l"/>
              </a:tabLst>
            </a:pP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England itself was going through the Industrial Revolution which itself was bringing enormous changes to life for the people of the country. </a:t>
            </a:r>
            <a:endParaRPr lang="en-GB" altLang="en-US" sz="7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GB" alt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defTabSz="914400" eaLnBrk="0" fontAlgn="base" hangingPunct="0">
              <a:spcBef>
                <a:spcPct val="0"/>
              </a:spcBef>
              <a:spcAft>
                <a:spcPct val="0"/>
              </a:spcAft>
              <a:tabLst>
                <a:tab pos="457200" algn="l"/>
              </a:tabLst>
            </a:pP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Blake wanted to bring change to his own country and hated seeing the suffering around him. In his poem he uses imagery to emphasise just how awful life is for most people in the city and how those with power simply ignore what is happening around them. </a:t>
            </a:r>
            <a:r>
              <a:rPr lang="en-US" sz="1200" dirty="0">
                <a:latin typeface="Arial" panose="020B0604020202020204" pitchFamily="34" charset="0"/>
                <a:cs typeface="Arial" panose="020B0604020202020204" pitchFamily="34" charset="0"/>
              </a:rPr>
              <a:t>Throughout the poem the writer takes advantage of the use of sound to create a cacophony of pain and sadness through the cries and curses of all the people of London.</a:t>
            </a:r>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defTabSz="914400" eaLnBrk="0" fontAlgn="base" hangingPunct="0">
              <a:spcBef>
                <a:spcPct val="0"/>
              </a:spcBef>
              <a:spcAft>
                <a:spcPct val="0"/>
              </a:spcAft>
              <a:tabLst>
                <a:tab pos="457200" algn="l"/>
              </a:tabLst>
            </a:pPr>
            <a:r>
              <a:rPr kumimoji="0" lang="en-GB" altLang="en-US"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The speaker describes a walk around the city of London during the 18</a:t>
            </a:r>
            <a:r>
              <a:rPr lang="en-GB" altLang="en-US" sz="1400" baseline="30000" dirty="0">
                <a:solidFill>
                  <a:srgbClr val="000000"/>
                </a:solidFill>
                <a:latin typeface="Arial" panose="020B0604020202020204" pitchFamily="34" charset="0"/>
                <a:ea typeface="Calibri" panose="020F0502020204030204" pitchFamily="34" charset="0"/>
                <a:cs typeface="Arial" panose="020B0604020202020204" pitchFamily="34" charset="0"/>
              </a:rPr>
              <a:t>th</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century. Everywhere he looks the speaker sees poverty, misery and despair. No one escapes it, except perhaps those who live behind the palace walls and the Church </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who seem to do nothing about the inequality that surrounds them. </a:t>
            </a:r>
            <a:endParaRPr lang="en-GB" altLang="en-US" sz="14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London by William Blake</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832514" y="3792780"/>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8448459" y="5201714"/>
            <a:ext cx="467751" cy="467751"/>
          </a:xfrm>
          <a:prstGeom prst="rect">
            <a:avLst/>
          </a:prstGeom>
        </p:spPr>
      </p:pic>
      <p:pic>
        <p:nvPicPr>
          <p:cNvPr id="9" name="Graphic 8">
            <a:extLst>
              <a:ext uri="{FF2B5EF4-FFF2-40B4-BE49-F238E27FC236}">
                <a16:creationId xmlns:a16="http://schemas.microsoft.com/office/drawing/2014/main" id="{16C58E43-C5A4-4630-83FE-A18227999CB9}"/>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426601" y="0"/>
            <a:ext cx="653203" cy="540318"/>
          </a:xfrm>
          <a:prstGeom prst="rect">
            <a:avLst/>
          </a:prstGeom>
        </p:spPr>
      </p:pic>
      <p:pic>
        <p:nvPicPr>
          <p:cNvPr id="12" name="Graphic 11">
            <a:extLst>
              <a:ext uri="{FF2B5EF4-FFF2-40B4-BE49-F238E27FC236}">
                <a16:creationId xmlns:a16="http://schemas.microsoft.com/office/drawing/2014/main" id="{FA441955-CC4D-42C6-BC01-AAB5FA0FC8DE}"/>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7910006" y="105993"/>
            <a:ext cx="895739" cy="608704"/>
          </a:xfrm>
          <a:prstGeom prst="rect">
            <a:avLst/>
          </a:prstGeom>
        </p:spPr>
      </p:pic>
    </p:spTree>
    <p:extLst>
      <p:ext uri="{BB962C8B-B14F-4D97-AF65-F5344CB8AC3E}">
        <p14:creationId xmlns:p14="http://schemas.microsoft.com/office/powerpoint/2010/main" val="600856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100" dirty="0">
                <a:solidFill>
                  <a:srgbClr val="000000"/>
                </a:solidFill>
                <a:ea typeface="Calibri" panose="020F0502020204030204" pitchFamily="34" charset="0"/>
                <a:cs typeface="Arial" panose="020B0604020202020204" pitchFamily="34" charset="0"/>
              </a:rPr>
              <a:t>The poem is presented in lines of iambic pentameter (five bars of two beats = 10 syllables per line) and in rhyming couplets. However, although rhyming couplets would normally help make a poem easy to remember, the Duke employs lots of enjambment and caesuras throughout the poem, with caesuras showing he is being very controlling in what he says, but enjambment showing he is very keen to show off his wealth and power to his visitor, or presents the anger and jealously he feels about his wife</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ea typeface="Calibri" panose="020F0502020204030204" pitchFamily="34" charset="0"/>
                <a:cs typeface="Arial" panose="020B0604020202020204" pitchFamily="34" charset="0"/>
              </a:rPr>
              <a:t>s behaviour. </a:t>
            </a:r>
            <a:endParaRPr lang="en-GB" altLang="en-US" sz="1100" dirty="0"/>
          </a:p>
          <a:p>
            <a:pPr lvl="0" defTabSz="914400"/>
            <a:r>
              <a:rPr lang="en-GB" altLang="en-US" sz="1100" dirty="0">
                <a:solidFill>
                  <a:srgbClr val="000000"/>
                </a:solidFill>
                <a:ea typeface="Calibri" panose="020F0502020204030204" pitchFamily="34" charset="0"/>
                <a:cs typeface="Arial" panose="020B0604020202020204" pitchFamily="34" charset="0"/>
              </a:rPr>
              <a:t>Like some of the other poems in the </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ea typeface="Calibri" panose="020F0502020204030204" pitchFamily="34" charset="0"/>
                <a:cs typeface="Arial" panose="020B0604020202020204" pitchFamily="34" charset="0"/>
              </a:rPr>
              <a:t>Power and Conflict</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ea typeface="Calibri" panose="020F0502020204030204" pitchFamily="34" charset="0"/>
                <a:cs typeface="Arial" panose="020B0604020202020204" pitchFamily="34" charset="0"/>
              </a:rPr>
              <a:t> collection, this poem is presented as a dramatic monologue meaning we only ever hear from one perspective; in this case it is only the Duke</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ea typeface="Calibri" panose="020F0502020204030204" pitchFamily="34" charset="0"/>
                <a:cs typeface="Arial" panose="020B0604020202020204" pitchFamily="34" charset="0"/>
              </a:rPr>
              <a:t>s. He is controlling the conversation in this poem and it symbolises his over-protective nature. </a:t>
            </a:r>
            <a:endParaRPr lang="en-GB" altLang="en-US" sz="11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05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05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Highlight all the words that suggest the Duke is a proud man.</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Circle all the parts of the poem that suggest the Duke was </a:t>
            </a:r>
            <a:r>
              <a:rPr lang="en-GB" altLang="en-US" sz="1400" u="sng" dirty="0">
                <a:solidFill>
                  <a:srgbClr val="FF0000"/>
                </a:solidFill>
                <a:latin typeface="Arial" panose="020B0604020202020204" pitchFamily="34" charset="0"/>
                <a:ea typeface="Calibri" panose="020F0502020204030204" pitchFamily="34" charset="0"/>
                <a:cs typeface="Arial" panose="020B0604020202020204" pitchFamily="34" charset="0"/>
              </a:rPr>
              <a:t>suspicious</a:t>
            </a:r>
            <a:r>
              <a:rPr lang="en-GB" alt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 of his wife.</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What is the Duke proud </a:t>
            </a:r>
            <a:r>
              <a:rPr lang="en-GB" altLang="en-US" sz="1400" u="sng" dirty="0">
                <a:solidFill>
                  <a:srgbClr val="E36C0A"/>
                </a:solidFill>
                <a:latin typeface="Arial" panose="020B0604020202020204" pitchFamily="34" charset="0"/>
                <a:ea typeface="Calibri" panose="020F0502020204030204" pitchFamily="34" charset="0"/>
                <a:cs typeface="Arial" panose="020B0604020202020204" pitchFamily="34" charset="0"/>
              </a:rPr>
              <a:t>of</a:t>
            </a: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 What might this suggest to us about him as a character?</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In what ways does Browning portray the Duke? What message might the writer be presenting to his reader?</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Although not told directly, the reader can begin to understand how the Duke and Duchess</a:t>
            </a:r>
            <a:r>
              <a:rPr lang="en-GB" altLang="en-US" sz="1400" dirty="0">
                <a:solidFill>
                  <a:srgbClr val="00B05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 relationship deteriorated. How do we see this?</a:t>
            </a:r>
            <a:endParaRPr lang="en-GB" altLang="en-US" sz="800" dirty="0"/>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defTabSz="914400" eaLnBrk="0" fontAlgn="base" hangingPunct="0">
              <a:spcBef>
                <a:spcPct val="0"/>
              </a:spcBef>
              <a:spcAft>
                <a:spcPct val="0"/>
              </a:spcAft>
              <a:tabLst>
                <a:tab pos="457200" algn="l"/>
              </a:tabLst>
            </a:pPr>
            <a:r>
              <a:rPr kumimoji="0" lang="en-GB" altLang="en-US"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US" sz="1400" dirty="0"/>
              <a:t>Robert Browning was a 19th century poet and born into a wealthy family. He later moved to Italy and married his wife Elizabeth Barrett – one reason that they moved was to escape her over-protective father. These experiences meant Browning knew all too well about over-controlling patriarchs or leading male family members. It is believed </a:t>
            </a:r>
            <a:r>
              <a:rPr lang="en-US" sz="1400" dirty="0" err="1"/>
              <a:t>Ferrera</a:t>
            </a:r>
            <a:r>
              <a:rPr lang="en-US" sz="1400" dirty="0"/>
              <a:t> is based on Alfonso II </a:t>
            </a:r>
            <a:r>
              <a:rPr lang="en-US" sz="1400" dirty="0" err="1"/>
              <a:t>d'Este</a:t>
            </a:r>
            <a:r>
              <a:rPr lang="en-US" sz="1400" dirty="0"/>
              <a:t>, the fifth Duke of Ferrara (1533–1598), a well-known aristocrat. </a:t>
            </a:r>
          </a:p>
          <a:p>
            <a:pPr lvl="0" defTabSz="914400" eaLnBrk="0" fontAlgn="base" hangingPunct="0">
              <a:spcBef>
                <a:spcPct val="0"/>
              </a:spcBef>
              <a:spcAft>
                <a:spcPct val="0"/>
              </a:spcAft>
              <a:tabLst>
                <a:tab pos="457200" algn="l"/>
              </a:tabLst>
            </a:pPr>
            <a:endParaRPr kumimoji="0" lang="en-GB"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GB" altLang="en-US" sz="85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kumimoji="0" lang="en-GB" altLang="en-US"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US" sz="850" dirty="0"/>
              <a:t>The poem is critical of the pride and vanity of the Duke, whose jealously and suspicious nature seems him lose his wife – potentially because he had her murdered. He is presented as a sinister and unlikeable character who judges things by its appearance rather than having any substance. Look at how he refers to his wife as ‘my’ Duchess – as if he owns her. When he alludes to his wife he speaks of “A heart—how shall I say?— too soon made glad” with the dashes suggesting the Duke is considering his words very carefully but also may suggest he is angry and furious at what happened, highlighting his jealousy at his wife delighting in others’ gifts and suggesting she may have had affairs behind his back. The line “I gave commands; Then all smiles stopped together” is particularly sinister as the noun ‘commands’ suggest the Duke had his wife killed and the sibilance of “smiles stopped” hints at his delight at what happened.</a:t>
            </a: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lvl="0" defTabSz="914400" eaLnBrk="0" fontAlgn="base" hangingPunct="0">
              <a:spcBef>
                <a:spcPct val="0"/>
              </a:spcBef>
              <a:spcAft>
                <a:spcPct val="0"/>
              </a:spcAft>
              <a:tabLst>
                <a:tab pos="457200" algn="l"/>
              </a:tabLst>
            </a:pPr>
            <a:r>
              <a:rPr kumimoji="0" lang="en-GB" altLang="en-US" sz="9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900" dirty="0">
                <a:latin typeface="Arial" panose="020B0604020202020204" pitchFamily="34" charset="0"/>
                <a:ea typeface="Calibri" panose="020F0502020204030204" pitchFamily="34" charset="0"/>
                <a:cs typeface="Arial" panose="020B0604020202020204" pitchFamily="34" charset="0"/>
              </a:rPr>
              <a:t>The poem is a type of dramatic monologue and </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err="1">
                <a:latin typeface="Arial" panose="020B0604020202020204" pitchFamily="34" charset="0"/>
                <a:ea typeface="Calibri" panose="020F0502020204030204" pitchFamily="34" charset="0"/>
                <a:cs typeface="Arial" panose="020B0604020202020204" pitchFamily="34" charset="0"/>
              </a:rPr>
              <a:t>Ferrera</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latin typeface="Arial" panose="020B0604020202020204" pitchFamily="34" charset="0"/>
                <a:ea typeface="Calibri" panose="020F0502020204030204" pitchFamily="34" charset="0"/>
                <a:cs typeface="Arial" panose="020B0604020202020204" pitchFamily="34" charset="0"/>
              </a:rPr>
              <a:t> is the character saying it. It is believed </a:t>
            </a:r>
            <a:r>
              <a:rPr lang="en-GB" altLang="en-US" sz="900" dirty="0" err="1">
                <a:latin typeface="Arial" panose="020B0604020202020204" pitchFamily="34" charset="0"/>
                <a:ea typeface="Calibri" panose="020F0502020204030204" pitchFamily="34" charset="0"/>
                <a:cs typeface="Arial" panose="020B0604020202020204" pitchFamily="34" charset="0"/>
              </a:rPr>
              <a:t>Ferrera</a:t>
            </a:r>
            <a:r>
              <a:rPr lang="en-GB" altLang="en-US" sz="900" dirty="0">
                <a:latin typeface="Arial" panose="020B0604020202020204" pitchFamily="34" charset="0"/>
                <a:ea typeface="Calibri" panose="020F0502020204030204" pitchFamily="34" charset="0"/>
                <a:cs typeface="Arial" panose="020B0604020202020204" pitchFamily="34" charset="0"/>
              </a:rPr>
              <a:t> is based on  Alfonso II </a:t>
            </a:r>
            <a:r>
              <a:rPr lang="en-GB" altLang="en-US" sz="900" dirty="0" err="1">
                <a:latin typeface="Arial" panose="020B0604020202020204" pitchFamily="34" charset="0"/>
                <a:ea typeface="Calibri" panose="020F0502020204030204" pitchFamily="34" charset="0"/>
                <a:cs typeface="Arial" panose="020B0604020202020204" pitchFamily="34" charset="0"/>
              </a:rPr>
              <a:t>d'Este</a:t>
            </a:r>
            <a:r>
              <a:rPr lang="en-GB" altLang="en-US" sz="900" dirty="0">
                <a:latin typeface="Arial" panose="020B0604020202020204" pitchFamily="34" charset="0"/>
                <a:ea typeface="Calibri" panose="020F0502020204030204" pitchFamily="34" charset="0"/>
                <a:cs typeface="Arial" panose="020B0604020202020204" pitchFamily="34" charset="0"/>
              </a:rPr>
              <a:t>, the fifth Duke of Ferrara (1533</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latin typeface="Arial" panose="020B0604020202020204" pitchFamily="34" charset="0"/>
                <a:ea typeface="Calibri" panose="020F0502020204030204" pitchFamily="34" charset="0"/>
                <a:cs typeface="Arial" panose="020B0604020202020204" pitchFamily="34" charset="0"/>
              </a:rPr>
              <a:t>1598), who, aged 25, married Lucrezia di </a:t>
            </a:r>
            <a:r>
              <a:rPr lang="en-GB" altLang="en-US" sz="900" dirty="0" err="1">
                <a:latin typeface="Arial" panose="020B0604020202020204" pitchFamily="34" charset="0"/>
                <a:ea typeface="Calibri" panose="020F0502020204030204" pitchFamily="34" charset="0"/>
                <a:cs typeface="Arial" panose="020B0604020202020204" pitchFamily="34" charset="0"/>
              </a:rPr>
              <a:t>Cosimo</a:t>
            </a:r>
            <a:r>
              <a:rPr lang="en-GB" altLang="en-US" sz="900" dirty="0">
                <a:latin typeface="Arial" panose="020B0604020202020204" pitchFamily="34" charset="0"/>
                <a:ea typeface="Calibri" panose="020F0502020204030204" pitchFamily="34" charset="0"/>
                <a:cs typeface="Arial" panose="020B0604020202020204" pitchFamily="34" charset="0"/>
              </a:rPr>
              <a:t> de' Medici, the 14-year-old daughter of </a:t>
            </a:r>
            <a:r>
              <a:rPr lang="en-GB" altLang="en-US" sz="900" dirty="0" err="1">
                <a:latin typeface="Arial" panose="020B0604020202020204" pitchFamily="34" charset="0"/>
                <a:ea typeface="Calibri" panose="020F0502020204030204" pitchFamily="34" charset="0"/>
                <a:cs typeface="Arial" panose="020B0604020202020204" pitchFamily="34" charset="0"/>
              </a:rPr>
              <a:t>Cosimo</a:t>
            </a:r>
            <a:r>
              <a:rPr lang="en-GB" altLang="en-US" sz="900" dirty="0">
                <a:latin typeface="Arial" panose="020B0604020202020204" pitchFamily="34" charset="0"/>
                <a:ea typeface="Calibri" panose="020F0502020204030204" pitchFamily="34" charset="0"/>
                <a:cs typeface="Arial" panose="020B0604020202020204" pitchFamily="34" charset="0"/>
              </a:rPr>
              <a:t> I de' Medici, Grand Duke of Tuscany, and Eleonora di Toledo.</a:t>
            </a:r>
          </a:p>
          <a:p>
            <a:pPr lvl="0" defTabSz="914400" eaLnBrk="0" fontAlgn="base" hangingPunct="0">
              <a:spcBef>
                <a:spcPct val="0"/>
              </a:spcBef>
              <a:spcAft>
                <a:spcPct val="0"/>
              </a:spcAft>
              <a:tabLst>
                <a:tab pos="457200" algn="l"/>
              </a:tabLst>
            </a:pPr>
            <a:endParaRPr lang="en-GB" altLang="en-US" sz="900" dirty="0">
              <a:latin typeface="Arial" panose="020B0604020202020204" pitchFamily="34" charset="0"/>
              <a:cs typeface="Arial" panose="020B0604020202020204" pitchFamily="34" charset="0"/>
            </a:endParaRPr>
          </a:p>
          <a:p>
            <a:pPr defTabSz="914400" eaLnBrk="0" fontAlgn="base" hangingPunct="0">
              <a:spcBef>
                <a:spcPct val="0"/>
              </a:spcBef>
              <a:spcAft>
                <a:spcPct val="0"/>
              </a:spcAft>
              <a:tabLst>
                <a:tab pos="457200" algn="l"/>
              </a:tabLst>
            </a:pPr>
            <a:r>
              <a:rPr lang="en-GB" altLang="en-US" sz="900" dirty="0">
                <a:latin typeface="Arial" panose="020B0604020202020204" pitchFamily="34" charset="0"/>
                <a:ea typeface="Calibri" panose="020F0502020204030204" pitchFamily="34" charset="0"/>
                <a:cs typeface="Arial" panose="020B0604020202020204" pitchFamily="34" charset="0"/>
              </a:rPr>
              <a:t>The Duke is presenting a painting of his ex-wife to a visitor to his home. The Duke explains that he was angered by his wife</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latin typeface="Arial" panose="020B0604020202020204" pitchFamily="34" charset="0"/>
                <a:ea typeface="Calibri" panose="020F0502020204030204" pitchFamily="34" charset="0"/>
                <a:cs typeface="Arial" panose="020B0604020202020204" pitchFamily="34" charset="0"/>
              </a:rPr>
              <a:t>s behaviour towards him and other people: she treated him like anyone else and she seemed to enjoy simple gifts from others just as much as any he gave her. It is hinted at in the poem that the Duke may have had the Duchess murdered. By the end of the poem it is made clear he is moving on to a potential new wife. The old Duchess was simply his </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latin typeface="Arial" panose="020B0604020202020204" pitchFamily="34" charset="0"/>
                <a:ea typeface="Calibri" panose="020F0502020204030204" pitchFamily="34" charset="0"/>
                <a:cs typeface="Arial" panose="020B0604020202020204" pitchFamily="34" charset="0"/>
              </a:rPr>
              <a:t>last</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latin typeface="Arial" panose="020B0604020202020204" pitchFamily="34" charset="0"/>
                <a:ea typeface="Calibri" panose="020F0502020204030204" pitchFamily="34" charset="0"/>
                <a:cs typeface="Arial" panose="020B0604020202020204" pitchFamily="34" charset="0"/>
              </a:rPr>
              <a:t> Duchess.</a:t>
            </a:r>
            <a:endParaRPr lang="en-GB" altLang="en-US" sz="900" dirty="0"/>
          </a:p>
          <a:p>
            <a:pPr lvl="0" defTabSz="914400" eaLnBrk="0" fontAlgn="base" hangingPunct="0">
              <a:spcBef>
                <a:spcPct val="0"/>
              </a:spcBef>
              <a:spcAft>
                <a:spcPct val="0"/>
              </a:spcAft>
              <a:tabLst>
                <a:tab pos="457200" algn="l"/>
              </a:tabLst>
            </a:pPr>
            <a:endParaRPr lang="en-GB" altLang="en-US" sz="9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My Last Duchess by Robert Browning</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861534" y="4342453"/>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8267631" y="5201714"/>
            <a:ext cx="648580" cy="648580"/>
          </a:xfrm>
          <a:prstGeom prst="rect">
            <a:avLst/>
          </a:prstGeom>
        </p:spPr>
      </p:pic>
      <p:pic>
        <p:nvPicPr>
          <p:cNvPr id="10" name="Graphic 9">
            <a:extLst>
              <a:ext uri="{FF2B5EF4-FFF2-40B4-BE49-F238E27FC236}">
                <a16:creationId xmlns:a16="http://schemas.microsoft.com/office/drawing/2014/main" id="{9CD0C44B-D3D4-45EC-8ED5-4E44ABD952E2}"/>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494524" y="65944"/>
            <a:ext cx="737117" cy="549707"/>
          </a:xfrm>
          <a:prstGeom prst="rect">
            <a:avLst/>
          </a:prstGeom>
        </p:spPr>
      </p:pic>
      <p:pic>
        <p:nvPicPr>
          <p:cNvPr id="13" name="Graphic 12">
            <a:extLst>
              <a:ext uri="{FF2B5EF4-FFF2-40B4-BE49-F238E27FC236}">
                <a16:creationId xmlns:a16="http://schemas.microsoft.com/office/drawing/2014/main" id="{BC4FCA83-B6AA-4AC6-8ACC-F8668667422B}"/>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8322364" y="-83605"/>
            <a:ext cx="490562" cy="781876"/>
          </a:xfrm>
          <a:prstGeom prst="rect">
            <a:avLst/>
          </a:prstGeom>
        </p:spPr>
      </p:pic>
    </p:spTree>
    <p:extLst>
      <p:ext uri="{BB962C8B-B14F-4D97-AF65-F5344CB8AC3E}">
        <p14:creationId xmlns:p14="http://schemas.microsoft.com/office/powerpoint/2010/main" val="2845747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FCDDEE-07E7-4079-A767-BC29D9BB6EE2}"/>
              </a:ext>
            </a:extLst>
          </p:cNvPr>
          <p:cNvSpPr/>
          <p:nvPr/>
        </p:nvSpPr>
        <p:spPr>
          <a:xfrm>
            <a:off x="429208" y="1119673"/>
            <a:ext cx="8285583" cy="551439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numCol="2" spcCol="108000">
            <a:noAutofit/>
          </a:bodyPr>
          <a:lstStyle/>
          <a:p>
            <a:pPr>
              <a:lnSpc>
                <a:spcPct val="115000"/>
              </a:lnSpc>
              <a:spcAft>
                <a:spcPts val="1000"/>
              </a:spcAft>
            </a:pPr>
            <a:r>
              <a:rPr lang="en-GB" sz="1400" dirty="0">
                <a:latin typeface="Arial" panose="020B0604020202020204" pitchFamily="34" charset="0"/>
                <a:ea typeface="Calibri" panose="020F0502020204030204" pitchFamily="34" charset="0"/>
                <a:cs typeface="Times New Roman" panose="02020603050405020304" pitchFamily="18" charset="0"/>
              </a:rPr>
              <a:t>There are fifteen poems that you will have studied in preparation for the poetry section of your GCSE English Literature Paper 2 exam. They are as follows: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The Prelude</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Storm on the Island</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Exposure</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The Charge of the Light Brigade</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Bayonet Charge</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Remains</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Poppies</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War Photographer</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Kamikaze</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Ozymandias</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London</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My Last Duchess</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The </a:t>
            </a:r>
            <a:r>
              <a:rPr lang="en-GB" sz="1400" b="1" i="1" dirty="0" err="1">
                <a:solidFill>
                  <a:srgbClr val="7030A0"/>
                </a:solidFill>
                <a:latin typeface="Arial" panose="020B0604020202020204" pitchFamily="34" charset="0"/>
                <a:ea typeface="Calibri" panose="020F0502020204030204" pitchFamily="34" charset="0"/>
                <a:cs typeface="Times New Roman" panose="02020603050405020304" pitchFamily="18" charset="0"/>
              </a:rPr>
              <a:t>Émigrée</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Checking Out Me History</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Tissue </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latin typeface="Arial" panose="020B0604020202020204" pitchFamily="34" charset="0"/>
                <a:ea typeface="Calibri" panose="020F0502020204030204" pitchFamily="34" charset="0"/>
                <a:cs typeface="Times New Roman" panose="02020603050405020304" pitchFamily="18" charset="0"/>
              </a:rPr>
              <a:t>In Section A of your exam you will be given one of these poems which will be included in full in the exam booklet.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latin typeface="Arial" panose="020B0604020202020204" pitchFamily="34" charset="0"/>
                <a:ea typeface="Calibri" panose="020F0502020204030204" pitchFamily="34" charset="0"/>
                <a:cs typeface="Times New Roman" panose="02020603050405020304" pitchFamily="18" charset="0"/>
              </a:rPr>
              <a:t>However, you will also need to </a:t>
            </a:r>
            <a:r>
              <a:rPr lang="en-GB" sz="1400" b="1" dirty="0">
                <a:latin typeface="Arial" panose="020B0604020202020204" pitchFamily="34" charset="0"/>
                <a:ea typeface="Calibri" panose="020F0502020204030204" pitchFamily="34" charset="0"/>
                <a:cs typeface="Times New Roman" panose="02020603050405020304" pitchFamily="18" charset="0"/>
              </a:rPr>
              <a:t>compare</a:t>
            </a:r>
            <a:r>
              <a:rPr lang="en-GB" sz="1400" dirty="0">
                <a:latin typeface="Arial" panose="020B0604020202020204" pitchFamily="34" charset="0"/>
                <a:ea typeface="Calibri" panose="020F0502020204030204" pitchFamily="34" charset="0"/>
                <a:cs typeface="Times New Roman" panose="02020603050405020304" pitchFamily="18" charset="0"/>
              </a:rPr>
              <a:t> this given poem to one other in the collection based around a </a:t>
            </a:r>
            <a:r>
              <a:rPr lang="en-GB" sz="1400" b="1" dirty="0">
                <a:latin typeface="Arial" panose="020B0604020202020204" pitchFamily="34" charset="0"/>
                <a:ea typeface="Calibri" panose="020F0502020204030204" pitchFamily="34" charset="0"/>
                <a:cs typeface="Times New Roman" panose="02020603050405020304" pitchFamily="18" charset="0"/>
              </a:rPr>
              <a:t>theme</a:t>
            </a:r>
            <a:r>
              <a:rPr lang="en-GB" sz="1400" dirty="0">
                <a:latin typeface="Arial" panose="020B0604020202020204" pitchFamily="34" charset="0"/>
                <a:ea typeface="Calibri" panose="020F0502020204030204" pitchFamily="34" charset="0"/>
                <a:cs typeface="Times New Roman" panose="02020603050405020304" pitchFamily="18" charset="0"/>
              </a:rPr>
              <a:t> that will be given to you. Here is an example:</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dirty="0">
                <a:latin typeface="Arial" panose="020B0604020202020204" pitchFamily="34" charset="0"/>
                <a:ea typeface="Calibri" panose="020F0502020204030204" pitchFamily="34" charset="0"/>
                <a:cs typeface="Times New Roman" panose="02020603050405020304" pitchFamily="18" charset="0"/>
              </a:rPr>
              <a:t>Compare the ways the poets present ideas about anger in ‘Checking Out Me History’ and one other poem from ‘Power and Conflict’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latin typeface="Arial" panose="020B0604020202020204" pitchFamily="34" charset="0"/>
                <a:ea typeface="Calibri" panose="020F0502020204030204" pitchFamily="34" charset="0"/>
                <a:cs typeface="Times New Roman" panose="02020603050405020304" pitchFamily="18" charset="0"/>
              </a:rPr>
              <a:t>In order to do this you will need to think carefully about which poems fit into which particular themes </a:t>
            </a:r>
            <a:r>
              <a:rPr lang="en-GB" sz="1300" dirty="0">
                <a:latin typeface="Arial" panose="020B0604020202020204" pitchFamily="34" charset="0"/>
                <a:ea typeface="Calibri" panose="020F0502020204030204" pitchFamily="34" charset="0"/>
                <a:cs typeface="Times New Roman" panose="02020603050405020304" pitchFamily="18" charset="0"/>
              </a:rPr>
              <a:t>or ideas. </a:t>
            </a:r>
            <a:endParaRPr lang="en-GB"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525659C-7D62-4520-A30C-BC7802C04BCA}"/>
              </a:ext>
            </a:extLst>
          </p:cNvPr>
          <p:cNvSpPr txBox="1"/>
          <p:nvPr/>
        </p:nvSpPr>
        <p:spPr>
          <a:xfrm>
            <a:off x="429208" y="223935"/>
            <a:ext cx="8285583" cy="58477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GB" sz="3200" b="1" dirty="0"/>
              <a:t>Introduction</a:t>
            </a:r>
          </a:p>
        </p:txBody>
      </p:sp>
      <p:pic>
        <p:nvPicPr>
          <p:cNvPr id="8" name="Graphic 7">
            <a:extLst>
              <a:ext uri="{FF2B5EF4-FFF2-40B4-BE49-F238E27FC236}">
                <a16:creationId xmlns:a16="http://schemas.microsoft.com/office/drawing/2014/main" id="{06EAD4CF-EEC1-4F38-B5C9-13922C3381C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63991" y="516322"/>
            <a:ext cx="1949380" cy="175846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07558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300" dirty="0">
                <a:solidFill>
                  <a:srgbClr val="000000"/>
                </a:solidFill>
                <a:ea typeface="Calibri" panose="020F0502020204030204" pitchFamily="34" charset="0"/>
                <a:cs typeface="Arial" panose="020B0604020202020204" pitchFamily="34" charset="0"/>
              </a:rPr>
              <a:t>The poem is divided into three stanzas, with the first two being eight lines long and the final stanzas nine lines long. This extra line may represent the determination of the speaker not to let go of the positive image of her city. </a:t>
            </a:r>
          </a:p>
          <a:p>
            <a:pPr lvl="0" defTabSz="914400"/>
            <a:endParaRPr lang="en-GB" altLang="en-US" sz="1300" dirty="0"/>
          </a:p>
          <a:p>
            <a:pPr lvl="0" defTabSz="914400"/>
            <a:r>
              <a:rPr lang="en-GB" altLang="en-US" sz="1300" dirty="0">
                <a:solidFill>
                  <a:srgbClr val="000000"/>
                </a:solidFill>
                <a:ea typeface="Calibri" panose="020F0502020204030204" pitchFamily="34" charset="0"/>
                <a:cs typeface="Arial" panose="020B0604020202020204" pitchFamily="34" charset="0"/>
              </a:rPr>
              <a:t>There is no rhyme pattern used in </a:t>
            </a:r>
            <a:r>
              <a:rPr lang="en-GB" altLang="en-US" sz="13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300" dirty="0">
                <a:solidFill>
                  <a:srgbClr val="000000"/>
                </a:solidFill>
                <a:ea typeface="Calibri" panose="020F0502020204030204" pitchFamily="34" charset="0"/>
                <a:cs typeface="Arial" panose="020B0604020202020204" pitchFamily="34" charset="0"/>
              </a:rPr>
              <a:t>The Emigr</a:t>
            </a:r>
            <a:r>
              <a:rPr lang="en-GB" altLang="en-US" sz="1300" dirty="0">
                <a:solidFill>
                  <a:srgbClr val="000000"/>
                </a:solidFill>
                <a:latin typeface="Calibri" panose="020F0502020204030204" pitchFamily="34" charset="0"/>
                <a:ea typeface="Calibri" panose="020F0502020204030204" pitchFamily="34" charset="0"/>
                <a:cs typeface="Arial" panose="020B0604020202020204" pitchFamily="34" charset="0"/>
              </a:rPr>
              <a:t>é</a:t>
            </a:r>
            <a:r>
              <a:rPr lang="en-GB" altLang="en-US" sz="1300" dirty="0">
                <a:solidFill>
                  <a:srgbClr val="000000"/>
                </a:solidFill>
                <a:ea typeface="Calibri" panose="020F0502020204030204" pitchFamily="34" charset="0"/>
                <a:cs typeface="Arial" panose="020B0604020202020204" pitchFamily="34" charset="0"/>
              </a:rPr>
              <a:t>e</a:t>
            </a:r>
            <a:r>
              <a:rPr lang="en-GB" altLang="en-US" sz="13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300" dirty="0">
                <a:solidFill>
                  <a:srgbClr val="000000"/>
                </a:solidFill>
                <a:ea typeface="Calibri" panose="020F0502020204030204" pitchFamily="34" charset="0"/>
                <a:cs typeface="Arial" panose="020B0604020202020204" pitchFamily="34" charset="0"/>
              </a:rPr>
              <a:t> but most lines use five stresses </a:t>
            </a:r>
            <a:r>
              <a:rPr lang="en-GB" altLang="en-US" sz="13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300" dirty="0">
                <a:solidFill>
                  <a:srgbClr val="000000"/>
                </a:solidFill>
                <a:ea typeface="Calibri" panose="020F0502020204030204" pitchFamily="34" charset="0"/>
                <a:cs typeface="Arial" panose="020B0604020202020204" pitchFamily="34" charset="0"/>
              </a:rPr>
              <a:t> although this is not always the case. This may reflect the chaos and confusion that surrounds war zones and fleeing the place you once called home. </a:t>
            </a:r>
            <a:endParaRPr lang="en-GB" altLang="en-US" sz="1300" dirty="0"/>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9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9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Use four colours:</a:t>
            </a:r>
            <a:endParaRPr lang="en-GB" altLang="en-US" sz="600" dirty="0"/>
          </a:p>
          <a:p>
            <a:pPr lvl="0" defTabSz="914400" eaLnBrk="0" fontAlgn="base" hangingPunct="0">
              <a:spcBef>
                <a:spcPct val="0"/>
              </a:spcBef>
              <a:spcAft>
                <a:spcPct val="0"/>
              </a:spcAft>
              <a:buFontTx/>
              <a:buChar char="•"/>
              <a:tabLst>
                <a:tab pos="457200" algn="l"/>
              </a:tabLst>
            </a:pP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Find all the words to do with </a:t>
            </a:r>
            <a:r>
              <a:rPr lang="en-GB" altLang="en-US" sz="1100" b="1" dirty="0">
                <a:solidFill>
                  <a:srgbClr val="000000"/>
                </a:solidFill>
                <a:latin typeface="Arial" panose="020B0604020202020204" pitchFamily="34" charset="0"/>
                <a:ea typeface="Calibri" panose="020F0502020204030204" pitchFamily="34" charset="0"/>
                <a:cs typeface="Arial" panose="020B0604020202020204" pitchFamily="34" charset="0"/>
              </a:rPr>
              <a:t>lightness</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Highlight them.</a:t>
            </a:r>
            <a:endParaRPr lang="en-GB" alt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Find all the words to do with </a:t>
            </a:r>
            <a:r>
              <a:rPr lang="en-GB" altLang="en-US" sz="1100" b="1" dirty="0">
                <a:solidFill>
                  <a:srgbClr val="000000"/>
                </a:solidFill>
                <a:latin typeface="Arial" panose="020B0604020202020204" pitchFamily="34" charset="0"/>
                <a:ea typeface="Calibri" panose="020F0502020204030204" pitchFamily="34" charset="0"/>
                <a:cs typeface="Arial" panose="020B0604020202020204" pitchFamily="34" charset="0"/>
              </a:rPr>
              <a:t>darkness</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Highlight them. </a:t>
            </a:r>
            <a:endParaRPr lang="en-GB" alt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Find all the words to do with a </a:t>
            </a:r>
            <a:r>
              <a:rPr lang="en-GB" altLang="en-US" sz="1100" b="1" dirty="0">
                <a:solidFill>
                  <a:srgbClr val="000000"/>
                </a:solidFill>
                <a:latin typeface="Arial" panose="020B0604020202020204" pitchFamily="34" charset="0"/>
                <a:ea typeface="Calibri" panose="020F0502020204030204" pitchFamily="34" charset="0"/>
                <a:cs typeface="Arial" panose="020B0604020202020204" pitchFamily="34" charset="0"/>
              </a:rPr>
              <a:t>positive city</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highlight them.</a:t>
            </a:r>
            <a:endParaRPr lang="en-GB" alt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Find all the words to do with a </a:t>
            </a:r>
            <a:r>
              <a:rPr lang="en-GB" altLang="en-US" sz="1100" b="1" dirty="0">
                <a:solidFill>
                  <a:srgbClr val="000000"/>
                </a:solidFill>
                <a:latin typeface="Arial" panose="020B0604020202020204" pitchFamily="34" charset="0"/>
                <a:ea typeface="Calibri" panose="020F0502020204030204" pitchFamily="34" charset="0"/>
                <a:cs typeface="Arial" panose="020B0604020202020204" pitchFamily="34" charset="0"/>
              </a:rPr>
              <a:t>negative city</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highlight them.</a:t>
            </a:r>
            <a:endParaRPr lang="en-GB" altLang="en-US" sz="1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100" dirty="0">
                <a:solidFill>
                  <a:srgbClr val="FF0000"/>
                </a:solidFill>
                <a:latin typeface="Arial" panose="020B0604020202020204" pitchFamily="34" charset="0"/>
                <a:ea typeface="Calibri" panose="020F0502020204030204" pitchFamily="34" charset="0"/>
                <a:cs typeface="Arial" panose="020B0604020202020204" pitchFamily="34" charset="0"/>
              </a:rPr>
              <a:t>Is the positive city linked to light or darkness?</a:t>
            </a:r>
            <a:endParaRPr lang="en-GB" altLang="en-US" sz="1100" dirty="0">
              <a:solidFill>
                <a:srgbClr val="E36C0A"/>
              </a:solidFill>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100" dirty="0">
                <a:solidFill>
                  <a:srgbClr val="E36C0A"/>
                </a:solidFill>
                <a:latin typeface="Arial" panose="020B0604020202020204" pitchFamily="34" charset="0"/>
                <a:ea typeface="Calibri" panose="020F0502020204030204" pitchFamily="34" charset="0"/>
                <a:cs typeface="Arial" panose="020B0604020202020204" pitchFamily="34" charset="0"/>
              </a:rPr>
              <a:t>Why might this be? What is the writer trying to tell us?</a:t>
            </a:r>
            <a:endParaRPr lang="en-GB" altLang="en-US" sz="11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100" dirty="0">
                <a:solidFill>
                  <a:srgbClr val="00B050"/>
                </a:solidFill>
                <a:latin typeface="Arial" panose="020B0604020202020204" pitchFamily="34" charset="0"/>
                <a:ea typeface="Calibri" panose="020F0502020204030204" pitchFamily="34" charset="0"/>
                <a:cs typeface="Arial" panose="020B0604020202020204" pitchFamily="34" charset="0"/>
              </a:rPr>
              <a:t>Why is there also a negative city? Why is this linked to darkness?</a:t>
            </a:r>
            <a:endParaRPr lang="en-GB" altLang="en-US" sz="600" dirty="0"/>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7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7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700" dirty="0">
                <a:solidFill>
                  <a:srgbClr val="000000"/>
                </a:solidFill>
                <a:latin typeface="Arial" panose="020B0604020202020204" pitchFamily="34" charset="0"/>
                <a:ea typeface="Calibri" panose="020F0502020204030204" pitchFamily="34" charset="0"/>
                <a:cs typeface="Arial" panose="020B0604020202020204" pitchFamily="34" charset="0"/>
              </a:rPr>
              <a:t>Rumens bases much of her poetry on ideas of people emigrating from places like Russia or the Middle East to move elsewhere and escape corruption or tyranny (the abuse of power), or where places have been widely affected by war, such as Syria. </a:t>
            </a:r>
            <a:endParaRPr lang="en-GB" altLang="en-US" sz="1700" dirty="0"/>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GB" alt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GB" sz="1200" dirty="0"/>
              <a:t>Throughout the poem there is a contrast between the light of the positive memories of the speaker’s childhood home and the darkness of the negative memories of her home being destroyed by war and conflict. A light motif is shown in contrast and even in conflict with the darkness motif, with the speaker personifying both ideas and acting as a guardian to the positive memories, protecting them from the darkness of the negative effects of conflict. </a:t>
            </a: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lvl="0" defTabSz="914400" eaLnBrk="0" fontAlgn="base" hangingPunct="0">
              <a:spcBef>
                <a:spcPct val="0"/>
              </a:spcBef>
              <a:spcAft>
                <a:spcPct val="0"/>
              </a:spcAft>
              <a:tabLst>
                <a:tab pos="457200" algn="l"/>
              </a:tabLst>
            </a:pPr>
            <a:r>
              <a:rPr kumimoji="0" lang="en-GB" altLang="en-US" sz="1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300" dirty="0">
                <a:solidFill>
                  <a:srgbClr val="000000"/>
                </a:solidFill>
                <a:latin typeface="Arial" panose="020B0604020202020204" pitchFamily="34" charset="0"/>
                <a:ea typeface="Calibri" panose="020F0502020204030204" pitchFamily="34" charset="0"/>
                <a:cs typeface="Arial" panose="020B0604020202020204" pitchFamily="34" charset="0"/>
              </a:rPr>
              <a:t>The speaker is a young girl who was forced to leave her home country, but rather than be negative about she clings on to the positive memories of her home and her childhood. There is a lot of war and military imagery used in this poem, so we assume she has left home because of war. She explains she knows what her home is like now, but she refuses to accept that as a reality, rather imagining the world she remembered instead. </a:t>
            </a:r>
            <a:endParaRPr lang="en-GB" altLang="en-US" sz="1300" dirty="0"/>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lvl="0" algn="ctr"/>
            <a:r>
              <a:rPr lang="en-GB" altLang="en-US" sz="2400" b="1" dirty="0">
                <a:solidFill>
                  <a:srgbClr val="000000"/>
                </a:solidFill>
                <a:ea typeface="Calibri" panose="020F0502020204030204" pitchFamily="34" charset="0"/>
                <a:cs typeface="Arial" panose="020B0604020202020204" pitchFamily="34" charset="0"/>
              </a:rPr>
              <a:t>The Emigr</a:t>
            </a:r>
            <a:r>
              <a:rPr lang="en-GB" altLang="en-US" sz="2400" b="1" dirty="0">
                <a:solidFill>
                  <a:srgbClr val="000000"/>
                </a:solidFill>
                <a:latin typeface="Calibri" panose="020F0502020204030204" pitchFamily="34" charset="0"/>
                <a:ea typeface="Calibri" panose="020F0502020204030204" pitchFamily="34" charset="0"/>
                <a:cs typeface="Arial" panose="020B0604020202020204" pitchFamily="34" charset="0"/>
              </a:rPr>
              <a:t>é</a:t>
            </a:r>
            <a:r>
              <a:rPr lang="en-GB" altLang="en-US" sz="2400" b="1" dirty="0">
                <a:solidFill>
                  <a:srgbClr val="000000"/>
                </a:solidFill>
                <a:ea typeface="Calibri" panose="020F0502020204030204" pitchFamily="34" charset="0"/>
                <a:cs typeface="Arial" panose="020B0604020202020204" pitchFamily="34" charset="0"/>
              </a:rPr>
              <a:t>e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by Carol Rumens</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861534" y="4342453"/>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7614488" y="5201713"/>
            <a:ext cx="1301723" cy="1301723"/>
          </a:xfrm>
          <a:prstGeom prst="rect">
            <a:avLst/>
          </a:prstGeom>
        </p:spPr>
      </p:pic>
      <p:pic>
        <p:nvPicPr>
          <p:cNvPr id="9" name="Graphic 8">
            <a:extLst>
              <a:ext uri="{FF2B5EF4-FFF2-40B4-BE49-F238E27FC236}">
                <a16:creationId xmlns:a16="http://schemas.microsoft.com/office/drawing/2014/main" id="{3878F39A-3ADC-4C19-8744-29ECB15E480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498214" y="-33462"/>
            <a:ext cx="985354" cy="755034"/>
          </a:xfrm>
          <a:prstGeom prst="rect">
            <a:avLst/>
          </a:prstGeom>
        </p:spPr>
      </p:pic>
      <p:pic>
        <p:nvPicPr>
          <p:cNvPr id="12" name="Graphic 11">
            <a:extLst>
              <a:ext uri="{FF2B5EF4-FFF2-40B4-BE49-F238E27FC236}">
                <a16:creationId xmlns:a16="http://schemas.microsoft.com/office/drawing/2014/main" id="{B6500419-282B-461A-BD69-81890A86EB68}"/>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8236335" y="45327"/>
            <a:ext cx="556328" cy="528952"/>
          </a:xfrm>
          <a:prstGeom prst="rect">
            <a:avLst/>
          </a:prstGeom>
        </p:spPr>
      </p:pic>
    </p:spTree>
    <p:extLst>
      <p:ext uri="{BB962C8B-B14F-4D97-AF65-F5344CB8AC3E}">
        <p14:creationId xmlns:p14="http://schemas.microsoft.com/office/powerpoint/2010/main" val="1785761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200" dirty="0">
                <a:solidFill>
                  <a:srgbClr val="000000"/>
                </a:solidFill>
                <a:ea typeface="Calibri" panose="020F0502020204030204" pitchFamily="34" charset="0"/>
                <a:cs typeface="Arial" panose="020B0604020202020204" pitchFamily="34" charset="0"/>
              </a:rPr>
              <a:t>There are two clear structures in this poem: the Creole-influenced sections which focus on European historical figures, written mostly in rhyming couplets, triplets or quatrains. End rhyme is also used regularly in these sections. They all work together to create a bouncy, comical sound to these descriptions. </a:t>
            </a:r>
            <a:endParaRPr lang="en-GB" altLang="en-US" sz="1200" dirty="0"/>
          </a:p>
          <a:p>
            <a:pPr lvl="0" defTabSz="914400"/>
            <a:r>
              <a:rPr lang="en-GB" altLang="en-US" sz="1200" dirty="0">
                <a:solidFill>
                  <a:srgbClr val="000000"/>
                </a:solidFill>
                <a:ea typeface="Calibri" panose="020F0502020204030204" pitchFamily="34" charset="0"/>
                <a:cs typeface="Arial" panose="020B0604020202020204" pitchFamily="34" charset="0"/>
              </a:rPr>
              <a:t>The other type of structure is when the speaker focuses on three black historical figures: </a:t>
            </a:r>
            <a:r>
              <a:rPr lang="en-GB" altLang="en-US" sz="1200" dirty="0">
                <a:ea typeface="Calibri" panose="020F0502020204030204" pitchFamily="34" charset="0"/>
                <a:cs typeface="Arial" panose="020B0604020202020204" pitchFamily="34" charset="0"/>
              </a:rPr>
              <a:t>Toussaint </a:t>
            </a:r>
            <a:r>
              <a:rPr lang="en-GB" altLang="en-US" sz="1200" dirty="0" err="1">
                <a:ea typeface="Calibri" panose="020F0502020204030204" pitchFamily="34" charset="0"/>
                <a:cs typeface="Arial" panose="020B0604020202020204" pitchFamily="34" charset="0"/>
              </a:rPr>
              <a:t>L'Overture</a:t>
            </a:r>
            <a:r>
              <a:rPr lang="en-GB" altLang="en-US" sz="1200" dirty="0">
                <a:ea typeface="Calibri" panose="020F0502020204030204" pitchFamily="34" charset="0"/>
                <a:cs typeface="Arial" panose="020B0604020202020204" pitchFamily="34" charset="0"/>
              </a:rPr>
              <a:t>, Nanny de Maroon and Mary Seacole. Here there is a more irregular rhyme scheme and the lines are much shorter. These help to produce a more serious, sombre tone that perhaps imply respect. </a:t>
            </a:r>
            <a:endParaRPr lang="en-GB" altLang="en-US" sz="1200" dirty="0"/>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9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9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Highlight the parts written in ‘Creole’ in one colour and in another the parts written in more formal or ‘standard’ English.</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For which parts has </a:t>
            </a:r>
            <a:r>
              <a:rPr lang="en-GB" altLang="en-US" sz="1400" dirty="0" err="1">
                <a:solidFill>
                  <a:srgbClr val="E36C0A"/>
                </a:solidFill>
                <a:latin typeface="Arial" panose="020B0604020202020204" pitchFamily="34" charset="0"/>
                <a:ea typeface="Calibri" panose="020F0502020204030204" pitchFamily="34" charset="0"/>
                <a:cs typeface="Arial" panose="020B0604020202020204" pitchFamily="34" charset="0"/>
              </a:rPr>
              <a:t>Agard</a:t>
            </a: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 used Creole and for which has he used formal? Why does he do this? </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How does </a:t>
            </a:r>
            <a:r>
              <a:rPr lang="en-GB" altLang="en-US" sz="1400" dirty="0" err="1">
                <a:solidFill>
                  <a:srgbClr val="00B050"/>
                </a:solidFill>
                <a:latin typeface="Arial" panose="020B0604020202020204" pitchFamily="34" charset="0"/>
                <a:ea typeface="Calibri" panose="020F0502020204030204" pitchFamily="34" charset="0"/>
                <a:cs typeface="Arial" panose="020B0604020202020204" pitchFamily="34" charset="0"/>
              </a:rPr>
              <a:t>Agard</a:t>
            </a:r>
            <a:r>
              <a:rPr lang="en-GB" altLang="en-US" sz="1400" dirty="0" err="1">
                <a:solidFill>
                  <a:srgbClr val="00B05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err="1">
                <a:solidFill>
                  <a:srgbClr val="00B050"/>
                </a:solidFill>
                <a:latin typeface="Arial" panose="020B0604020202020204" pitchFamily="34" charset="0"/>
                <a:ea typeface="Calibri" panose="020F0502020204030204" pitchFamily="34" charset="0"/>
                <a:cs typeface="Arial" panose="020B0604020202020204" pitchFamily="34" charset="0"/>
              </a:rPr>
              <a:t>s</a:t>
            </a: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 use of language in these stanzas help to mirror </a:t>
            </a:r>
            <a:r>
              <a:rPr lang="en-GB" altLang="en-US" sz="1400" dirty="0" err="1">
                <a:solidFill>
                  <a:srgbClr val="00B050"/>
                </a:solidFill>
                <a:latin typeface="Arial" panose="020B0604020202020204" pitchFamily="34" charset="0"/>
                <a:ea typeface="Calibri" panose="020F0502020204030204" pitchFamily="34" charset="0"/>
                <a:cs typeface="Arial" panose="020B0604020202020204" pitchFamily="34" charset="0"/>
              </a:rPr>
              <a:t>Agard</a:t>
            </a:r>
            <a:r>
              <a:rPr lang="en-GB" altLang="en-US" sz="1400" dirty="0" err="1">
                <a:solidFill>
                  <a:srgbClr val="00B05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err="1">
                <a:solidFill>
                  <a:srgbClr val="00B050"/>
                </a:solidFill>
                <a:latin typeface="Arial" panose="020B0604020202020204" pitchFamily="34" charset="0"/>
                <a:ea typeface="Calibri" panose="020F0502020204030204" pitchFamily="34" charset="0"/>
                <a:cs typeface="Arial" panose="020B0604020202020204" pitchFamily="34" charset="0"/>
              </a:rPr>
              <a:t>s</a:t>
            </a: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 message in the poem?</a:t>
            </a:r>
            <a:endParaRPr lang="en-GB" altLang="en-US" sz="800" dirty="0"/>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John </a:t>
            </a:r>
            <a:r>
              <a:rPr lang="en-GB" altLang="en-US" sz="1400" dirty="0" err="1">
                <a:solidFill>
                  <a:srgbClr val="000000"/>
                </a:solidFill>
                <a:latin typeface="Arial" panose="020B0604020202020204" pitchFamily="34" charset="0"/>
                <a:ea typeface="Calibri" panose="020F0502020204030204" pitchFamily="34" charset="0"/>
                <a:cs typeface="Arial" panose="020B0604020202020204" pitchFamily="34" charset="0"/>
              </a:rPr>
              <a:t>Agard</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was born in Guyana in 1949 and moved to Britain in 1977. Identity and ethnicity are therefore very important in many of his poems. </a:t>
            </a:r>
            <a:endParaRPr lang="en-GB" altLang="en-US" sz="1400" dirty="0"/>
          </a:p>
          <a:p>
            <a:pPr lvl="0" defTabSz="914400" eaLnBrk="0" fontAlgn="base" hangingPunct="0">
              <a:spcBef>
                <a:spcPct val="0"/>
              </a:spcBef>
              <a:spcAft>
                <a:spcPct val="0"/>
              </a:spcAft>
              <a:tabLst>
                <a:tab pos="457200" algn="l"/>
              </a:tabLst>
            </a:pP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Creole is a mixture of different languages and is a type of </a:t>
            </a:r>
            <a:r>
              <a:rPr lang="en-GB" alt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dialect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so words that are unique to it and aren</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t usually found in English. John </a:t>
            </a:r>
            <a:r>
              <a:rPr lang="en-GB" altLang="en-US" sz="1400" dirty="0" err="1">
                <a:solidFill>
                  <a:srgbClr val="000000"/>
                </a:solidFill>
                <a:latin typeface="Arial" panose="020B0604020202020204" pitchFamily="34" charset="0"/>
                <a:ea typeface="Calibri" panose="020F0502020204030204" pitchFamily="34" charset="0"/>
                <a:cs typeface="Arial" panose="020B0604020202020204" pitchFamily="34" charset="0"/>
              </a:rPr>
              <a:t>Agard</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writes in Creole in some parts of his poem </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Checking Out Me History</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and in more formal English in others. </a:t>
            </a:r>
            <a:endParaRPr kumimoji="0" lang="en-GB" alt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GB" altLang="en-US" sz="13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kumimoji="0" lang="en-GB" alt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GB" sz="1300" dirty="0"/>
              <a:t>Many of the non-European historical figures are associated with fire, water or light, indicating hope, freedom or positivity (“Fire-woman”, “hopeful stream”, “freedom rover”). The other Eurocentric historical figures or even nursery rhymes are treated with a far more comical and musical tone that seems to satirize their importance in traditional British education.</a:t>
            </a: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defTabSz="914400" eaLnBrk="0" fontAlgn="base" hangingPunct="0">
              <a:spcBef>
                <a:spcPct val="0"/>
              </a:spcBef>
              <a:spcAft>
                <a:spcPct val="0"/>
              </a:spcAft>
              <a:tabLst>
                <a:tab pos="457200" algn="l"/>
              </a:tabLst>
            </a:pP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The speaker of the poem is angry at the way he has been taught only nursery rhymes and European history at school. He feels that he has to carve out his own identity through his own efforts rather than relying on schools to tell him about his own past. He goes through a number of examples of Eurocentric historical figures like Napoleon and Lord Nelson, before switching hi</a:t>
            </a:r>
            <a:r>
              <a:rPr lang="en-GB" altLang="en-US" sz="1200" dirty="0">
                <a:latin typeface="Calibri" panose="020F0502020204030204" pitchFamily="34" charset="0"/>
                <a:ea typeface="Calibri" panose="020F0502020204030204" pitchFamily="34" charset="0"/>
                <a:cs typeface="Times New Roman" panose="02020603050405020304" pitchFamily="18" charset="0"/>
              </a:rPr>
              <a:t>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s focus to historical figures he sees more relevant to his own background, such as Mary Seacole and Nanny de Maroon. </a:t>
            </a:r>
            <a:endParaRPr lang="en-GB" altLang="en-US" sz="7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Checking Out Me History by John </a:t>
            </a:r>
            <a:r>
              <a:rPr kumimoji="0" lang="en-GB" altLang="en-US" sz="2400" b="1" i="0" u="none" strike="noStrike" kern="1200" cap="none" spc="0" normalizeH="0" baseline="0" noProof="0" dirty="0" err="1">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Agard</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904367" y="4373233"/>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8005310" y="5561752"/>
            <a:ext cx="997667" cy="997667"/>
          </a:xfrm>
          <a:prstGeom prst="rect">
            <a:avLst/>
          </a:prstGeom>
        </p:spPr>
      </p:pic>
      <p:pic>
        <p:nvPicPr>
          <p:cNvPr id="15" name="Graphic 14">
            <a:extLst>
              <a:ext uri="{FF2B5EF4-FFF2-40B4-BE49-F238E27FC236}">
                <a16:creationId xmlns:a16="http://schemas.microsoft.com/office/drawing/2014/main" id="{1484B042-35BD-413D-958A-BCBC9F88990B}"/>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rot="1386310">
            <a:off x="8448686" y="25644"/>
            <a:ext cx="383502" cy="627649"/>
          </a:xfrm>
          <a:prstGeom prst="rect">
            <a:avLst/>
          </a:prstGeom>
        </p:spPr>
      </p:pic>
      <p:pic>
        <p:nvPicPr>
          <p:cNvPr id="9" name="Graphic 8">
            <a:extLst>
              <a:ext uri="{FF2B5EF4-FFF2-40B4-BE49-F238E27FC236}">
                <a16:creationId xmlns:a16="http://schemas.microsoft.com/office/drawing/2014/main" id="{74F3D92D-59DD-49C2-83D6-AA5CC198EB4B}"/>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447869" y="38884"/>
            <a:ext cx="1101012" cy="580498"/>
          </a:xfrm>
          <a:prstGeom prst="rect">
            <a:avLst/>
          </a:prstGeom>
        </p:spPr>
      </p:pic>
    </p:spTree>
    <p:extLst>
      <p:ext uri="{BB962C8B-B14F-4D97-AF65-F5344CB8AC3E}">
        <p14:creationId xmlns:p14="http://schemas.microsoft.com/office/powerpoint/2010/main" val="1811027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200" dirty="0">
                <a:solidFill>
                  <a:srgbClr val="000000"/>
                </a:solidFill>
                <a:ea typeface="Calibri" panose="020F0502020204030204" pitchFamily="34" charset="0"/>
                <a:cs typeface="Arial" panose="020B0604020202020204" pitchFamily="34" charset="0"/>
              </a:rPr>
              <a:t>The poem is broken up into mostly unrhymed and irregular quatrains (lines of four). This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messy</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 layout can reflect the way life is both irregular and often flimsy. Moreover, the use of enjambment across the poem suggests a lack of control by human beings over their own lives and reflects the flowing and delicate nature of both humanity and paper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 there are many similarities between the two. </a:t>
            </a:r>
          </a:p>
          <a:p>
            <a:pPr lvl="0" defTabSz="914400"/>
            <a:endParaRPr lang="en-GB" altLang="en-US" sz="700" dirty="0"/>
          </a:p>
          <a:p>
            <a:pPr lvl="0" defTabSz="914400"/>
            <a:r>
              <a:rPr lang="en-GB" altLang="en-US" sz="1200" dirty="0">
                <a:solidFill>
                  <a:srgbClr val="000000"/>
                </a:solidFill>
                <a:ea typeface="Calibri" panose="020F0502020204030204" pitchFamily="34" charset="0"/>
                <a:cs typeface="Arial" panose="020B0604020202020204" pitchFamily="34" charset="0"/>
              </a:rPr>
              <a:t>Every stanza is of four lines, except one: the last stanza, which has only one line to it. This therefore brings attention to the last stanza: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turned into your skin</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 </a:t>
            </a:r>
            <a:endParaRPr lang="en-GB" altLang="en-US" sz="700" dirty="0"/>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9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9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Find all the quotes which use the symbol or metaphor of </a:t>
            </a:r>
            <a:r>
              <a:rPr lang="en-GB" altLang="en-US" sz="1400" i="1" dirty="0">
                <a:solidFill>
                  <a:srgbClr val="FF0000"/>
                </a:solidFill>
                <a:latin typeface="Arial" panose="020B0604020202020204" pitchFamily="34" charset="0"/>
                <a:ea typeface="Calibri" panose="020F0502020204030204" pitchFamily="34" charset="0"/>
                <a:cs typeface="Arial" panose="020B0604020202020204" pitchFamily="34" charset="0"/>
              </a:rPr>
              <a:t>light.</a:t>
            </a:r>
            <a:r>
              <a:rPr lang="en-GB" alt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 Why do you think the speaker uses this metaphor to describe paper? </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Find all the quotes which show paper is powerful. Explain in what ways does the speaker show paper to have power. </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Find all the quotes which show paper and humanity are similar. In your own words, evaluate what the poem says about the similarities between paper and humanity. </a:t>
            </a:r>
            <a:endParaRPr lang="en-GB" altLang="en-US" sz="2400" dirty="0">
              <a:latin typeface="Arial" panose="020B0604020202020204" pitchFamily="34" charset="0"/>
            </a:endParaRPr>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defTabSz="914400" eaLnBrk="0" fontAlgn="base" hangingPunct="0">
              <a:spcBef>
                <a:spcPct val="0"/>
              </a:spcBef>
              <a:spcAft>
                <a:spcPct val="0"/>
              </a:spcAft>
              <a:tabLst>
                <a:tab pos="457200" algn="l"/>
              </a:tabLst>
            </a:pPr>
            <a:r>
              <a:rPr kumimoji="0" lang="en-GB" altLang="en-US"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US" sz="1600" dirty="0"/>
              <a:t>Imtiaz </a:t>
            </a:r>
            <a:r>
              <a:rPr lang="en-US" sz="1600" dirty="0" err="1"/>
              <a:t>Dharker</a:t>
            </a:r>
            <a:r>
              <a:rPr lang="en-US" sz="1600" dirty="0"/>
              <a:t> is a poet of Pakistani origins but was raised in Glasgow in Scotland. Many of her poems focus on topics such as the power and role of religion, the issue of terrorism and finding your identity. Much of her work is metaphorical and symbolic. Tissue doesn’t refer to any specific time or place, but seems to transcend time and place to question the very nature of existence. </a:t>
            </a:r>
          </a:p>
          <a:p>
            <a:pPr lvl="0" defTabSz="914400" eaLnBrk="0" fontAlgn="base" hangingPunct="0">
              <a:spcBef>
                <a:spcPct val="0"/>
              </a:spcBef>
              <a:spcAft>
                <a:spcPct val="0"/>
              </a:spcAft>
              <a:tabLst>
                <a:tab pos="457200" algn="l"/>
              </a:tabLst>
            </a:pPr>
            <a:endParaRPr lang="en-GB" altLang="en-US" sz="900" dirty="0"/>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GB" altLang="en-US"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kumimoji="0" lang="en-GB"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US" sz="1400" dirty="0"/>
              <a:t>The speaker uses a light motif throughout the poem to symbolize human hope, human intelligence and the capability of humans to become so much greater than they are. Metaphors or symbols are used to represent different ‘achievements’ in human history but that spiritually we can go much further than roads, buildings or maps. </a:t>
            </a: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lvl="0" defTabSz="914400" eaLnBrk="0" fontAlgn="base" hangingPunct="0">
              <a:spcBef>
                <a:spcPct val="0"/>
              </a:spcBef>
              <a:spcAft>
                <a:spcPct val="0"/>
              </a:spcAft>
              <a:tabLst>
                <a:tab pos="457200" algn="l"/>
              </a:tabLst>
            </a:pPr>
            <a:r>
              <a:rPr kumimoji="0" lang="en-GB" altLang="en-US" sz="9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900" dirty="0">
                <a:solidFill>
                  <a:srgbClr val="000000"/>
                </a:solidFill>
                <a:latin typeface="Arial" panose="020B0604020202020204" pitchFamily="34" charset="0"/>
                <a:ea typeface="Calibri" panose="020F0502020204030204" pitchFamily="34" charset="0"/>
                <a:cs typeface="Arial" panose="020B0604020202020204" pitchFamily="34" charset="0"/>
              </a:rPr>
              <a:t>This poem is not narrative but rather sets out to explain the power of tissue paper as an extended metaphor for life. The speaker explains how paper has been important to us throughout our history, including through recording our history and its power in religious texts like the Quran. Moreover, the speaker talks of the power of paper through receipts, maps and architectural drawings. Paper is incredibly important to us, but the speaker also makes clear how fragile it can be as well. </a:t>
            </a:r>
          </a:p>
          <a:p>
            <a:pPr lvl="0" defTabSz="914400" eaLnBrk="0" fontAlgn="base" hangingPunct="0">
              <a:spcBef>
                <a:spcPct val="0"/>
              </a:spcBef>
              <a:spcAft>
                <a:spcPct val="0"/>
              </a:spcAft>
              <a:tabLst>
                <a:tab pos="457200" algn="l"/>
              </a:tabLst>
            </a:pPr>
            <a:endParaRPr lang="en-GB" altLang="en-US" sz="900" dirty="0"/>
          </a:p>
          <a:p>
            <a:pPr lvl="0" defTabSz="914400" eaLnBrk="0" fontAlgn="base" hangingPunct="0">
              <a:spcBef>
                <a:spcPct val="0"/>
              </a:spcBef>
              <a:spcAft>
                <a:spcPct val="0"/>
              </a:spcAft>
              <a:tabLst>
                <a:tab pos="457200" algn="l"/>
              </a:tabLst>
            </a:pPr>
            <a:r>
              <a:rPr lang="en-GB" altLang="en-US" sz="900" dirty="0">
                <a:solidFill>
                  <a:srgbClr val="000000"/>
                </a:solidFill>
                <a:latin typeface="Arial" panose="020B0604020202020204" pitchFamily="34" charset="0"/>
                <a:ea typeface="Calibri" panose="020F0502020204030204" pitchFamily="34" charset="0"/>
                <a:cs typeface="Arial" panose="020B0604020202020204" pitchFamily="34" charset="0"/>
              </a:rPr>
              <a:t>The speaker goes on to suggest that human life is more significant than paper and it will go on to outlive the records we make. However, the speaker might also suggest that human life is fragile like paper and what we build and create cannot always last. It is a poem that is open to interpretation. </a:t>
            </a:r>
            <a:endParaRPr kumimoji="0" lang="en-GB" alt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Tissue by Imtiaz </a:t>
            </a:r>
            <a:r>
              <a:rPr kumimoji="0" lang="en-GB" altLang="en-US" sz="2400" b="1" i="0" u="none" strike="noStrike" kern="1200" cap="none" spc="0" normalizeH="0" baseline="0" noProof="0" dirty="0" err="1">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Dharker</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904367" y="4373233"/>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458853" y="461304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8353522" y="5027335"/>
            <a:ext cx="744391" cy="744391"/>
          </a:xfrm>
          <a:prstGeom prst="rect">
            <a:avLst/>
          </a:prstGeom>
        </p:spPr>
      </p:pic>
    </p:spTree>
    <p:extLst>
      <p:ext uri="{BB962C8B-B14F-4D97-AF65-F5344CB8AC3E}">
        <p14:creationId xmlns:p14="http://schemas.microsoft.com/office/powerpoint/2010/main" val="1538203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B978C8-AA2C-491D-A1A9-5514D54D9AF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1194318"/>
            <a:ext cx="4444482" cy="4444482"/>
          </a:xfrm>
          <a:prstGeom prst="rect">
            <a:avLst/>
          </a:prstGeom>
        </p:spPr>
      </p:pic>
      <p:sp>
        <p:nvSpPr>
          <p:cNvPr id="6" name="TextBox 5">
            <a:extLst>
              <a:ext uri="{FF2B5EF4-FFF2-40B4-BE49-F238E27FC236}">
                <a16:creationId xmlns:a16="http://schemas.microsoft.com/office/drawing/2014/main" id="{1BD62AE2-17EE-46BC-9CD4-A923AD6D64A7}"/>
              </a:ext>
            </a:extLst>
          </p:cNvPr>
          <p:cNvSpPr txBox="1"/>
          <p:nvPr/>
        </p:nvSpPr>
        <p:spPr>
          <a:xfrm>
            <a:off x="559837" y="251927"/>
            <a:ext cx="8220269"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Power and Conflict Revision Cubes</a:t>
            </a:r>
          </a:p>
        </p:txBody>
      </p:sp>
      <p:sp>
        <p:nvSpPr>
          <p:cNvPr id="7" name="TextBox 6">
            <a:extLst>
              <a:ext uri="{FF2B5EF4-FFF2-40B4-BE49-F238E27FC236}">
                <a16:creationId xmlns:a16="http://schemas.microsoft.com/office/drawing/2014/main" id="{0251F118-CCD4-4390-B8F5-DE8B690B075E}"/>
              </a:ext>
            </a:extLst>
          </p:cNvPr>
          <p:cNvSpPr txBox="1"/>
          <p:nvPr/>
        </p:nvSpPr>
        <p:spPr>
          <a:xfrm>
            <a:off x="4292082" y="1194318"/>
            <a:ext cx="4488024" cy="2031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Choose of the fifteen Power and Conflict poems.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You will be creating a ‘revision cube’ around that poem, and using your cube to help you make comparisons to other poems within the collection.</a:t>
            </a:r>
          </a:p>
        </p:txBody>
      </p:sp>
      <p:sp>
        <p:nvSpPr>
          <p:cNvPr id="8" name="TextBox 7">
            <a:extLst>
              <a:ext uri="{FF2B5EF4-FFF2-40B4-BE49-F238E27FC236}">
                <a16:creationId xmlns:a16="http://schemas.microsoft.com/office/drawing/2014/main" id="{6BFFEC1A-47C8-4157-B3B0-7E97B6D87B77}"/>
              </a:ext>
            </a:extLst>
          </p:cNvPr>
          <p:cNvSpPr txBox="1"/>
          <p:nvPr/>
        </p:nvSpPr>
        <p:spPr>
          <a:xfrm>
            <a:off x="4292082" y="3429000"/>
            <a:ext cx="4488024" cy="2585323"/>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rPr>
              <a:t>Use your ‘cube net’ to decorate the outside (and inside if you wish) of your cube.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rPr>
              <a:t>Try to include: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Key quotes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Key features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Images, symbols and colours associated with your allocated poem.</a:t>
            </a:r>
          </a:p>
        </p:txBody>
      </p:sp>
    </p:spTree>
    <p:extLst>
      <p:ext uri="{BB962C8B-B14F-4D97-AF65-F5344CB8AC3E}">
        <p14:creationId xmlns:p14="http://schemas.microsoft.com/office/powerpoint/2010/main" val="3917670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hoto, looking, indoor, white&#10;&#10;Description automatically generated">
            <a:extLst>
              <a:ext uri="{FF2B5EF4-FFF2-40B4-BE49-F238E27FC236}">
                <a16:creationId xmlns:a16="http://schemas.microsoft.com/office/drawing/2014/main" id="{84D6E5CC-4B94-4E0F-8F52-F4B4745462A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927" y="-202765"/>
            <a:ext cx="8640146" cy="7060765"/>
          </a:xfrm>
          <a:prstGeom prst="rect">
            <a:avLst/>
          </a:prstGeom>
        </p:spPr>
      </p:pic>
      <p:sp>
        <p:nvSpPr>
          <p:cNvPr id="6" name="TextBox 5">
            <a:extLst>
              <a:ext uri="{FF2B5EF4-FFF2-40B4-BE49-F238E27FC236}">
                <a16:creationId xmlns:a16="http://schemas.microsoft.com/office/drawing/2014/main" id="{B419AE63-5C77-43C4-BD60-6016F122034B}"/>
              </a:ext>
            </a:extLst>
          </p:cNvPr>
          <p:cNvSpPr txBox="1"/>
          <p:nvPr/>
        </p:nvSpPr>
        <p:spPr>
          <a:xfrm>
            <a:off x="681135" y="2323323"/>
            <a:ext cx="369332" cy="1375129"/>
          </a:xfrm>
          <a:prstGeom prst="rect">
            <a:avLst/>
          </a:prstGeom>
          <a:noFill/>
        </p:spPr>
        <p:txBody>
          <a:bodyPr vert="vert270"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0000"/>
                </a:solidFill>
                <a:effectLst/>
                <a:uLnTx/>
                <a:uFillTx/>
                <a:latin typeface="Calibri" panose="020F0502020204030204"/>
                <a:ea typeface="+mn-ea"/>
                <a:cs typeface="+mn-cs"/>
              </a:rPr>
              <a:t>Don’t glue</a:t>
            </a:r>
          </a:p>
        </p:txBody>
      </p:sp>
      <p:pic>
        <p:nvPicPr>
          <p:cNvPr id="8" name="Picture 7">
            <a:extLst>
              <a:ext uri="{FF2B5EF4-FFF2-40B4-BE49-F238E27FC236}">
                <a16:creationId xmlns:a16="http://schemas.microsoft.com/office/drawing/2014/main" id="{45C3B84A-E647-4114-9215-D96D2638CCB1}"/>
              </a:ext>
            </a:extLst>
          </p:cNvPr>
          <p:cNvPicPr>
            <a:picLocks noChangeAspect="1"/>
          </p:cNvPicPr>
          <p:nvPr/>
        </p:nvPicPr>
        <p:blipFill>
          <a:blip r:embed="rId3"/>
          <a:stretch>
            <a:fillRect/>
          </a:stretch>
        </p:blipFill>
        <p:spPr>
          <a:xfrm>
            <a:off x="7908081" y="2388637"/>
            <a:ext cx="554784" cy="2414225"/>
          </a:xfrm>
          <a:prstGeom prst="rect">
            <a:avLst/>
          </a:prstGeom>
        </p:spPr>
      </p:pic>
    </p:spTree>
    <p:extLst>
      <p:ext uri="{BB962C8B-B14F-4D97-AF65-F5344CB8AC3E}">
        <p14:creationId xmlns:p14="http://schemas.microsoft.com/office/powerpoint/2010/main" val="1269324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263CA2-F530-4F9F-BE04-DA105F118354}"/>
              </a:ext>
            </a:extLst>
          </p:cNvPr>
          <p:cNvPicPr>
            <a:picLocks noChangeAspect="1"/>
          </p:cNvPicPr>
          <p:nvPr/>
        </p:nvPicPr>
        <p:blipFill rotWithShape="1">
          <a:blip r:embed="rId2"/>
          <a:srcRect l="21326" t="23968" r="27040" b="11088"/>
          <a:stretch/>
        </p:blipFill>
        <p:spPr>
          <a:xfrm rot="1230606">
            <a:off x="3620277" y="1749139"/>
            <a:ext cx="4721290" cy="334036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C5EBFB7B-0DF8-4F0F-BB74-6DC92EC5A0EB}"/>
              </a:ext>
            </a:extLst>
          </p:cNvPr>
          <p:cNvSpPr txBox="1"/>
          <p:nvPr/>
        </p:nvSpPr>
        <p:spPr>
          <a:xfrm>
            <a:off x="438539" y="733091"/>
            <a:ext cx="4488024" cy="120032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Now that you’ve decorated your cube net, glue your cube together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but don’t glue the ‘lid’ at the top.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You will need to be able to open and close your cube.</a:t>
            </a:r>
          </a:p>
        </p:txBody>
      </p:sp>
      <p:sp>
        <p:nvSpPr>
          <p:cNvPr id="6" name="TextBox 5">
            <a:extLst>
              <a:ext uri="{FF2B5EF4-FFF2-40B4-BE49-F238E27FC236}">
                <a16:creationId xmlns:a16="http://schemas.microsoft.com/office/drawing/2014/main" id="{86EACDE9-BC86-4298-AD20-54247EE7D6E3}"/>
              </a:ext>
            </a:extLst>
          </p:cNvPr>
          <p:cNvSpPr txBox="1"/>
          <p:nvPr/>
        </p:nvSpPr>
        <p:spPr>
          <a:xfrm>
            <a:off x="438539" y="2967773"/>
            <a:ext cx="4488024" cy="3477875"/>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Once you’ve made your cube, use the symbol sheet to choose between </a:t>
            </a:r>
            <a:r>
              <a:rPr kumimoji="0" lang="en-GB" sz="2000" b="1" i="0" u="none" strike="noStrike" kern="1200" cap="none" spc="0" normalizeH="0" baseline="0" noProof="0" dirty="0">
                <a:ln>
                  <a:noFill/>
                </a:ln>
                <a:solidFill>
                  <a:srgbClr val="7030A0"/>
                </a:solidFill>
                <a:effectLst/>
                <a:uLnTx/>
                <a:uFillTx/>
                <a:latin typeface="Calibri" panose="020F0502020204030204"/>
                <a:ea typeface="+mn-ea"/>
                <a:cs typeface="+mn-cs"/>
              </a:rPr>
              <a:t>5 to 10</a:t>
            </a: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 symbols that are related to your poem.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dirty="0">
              <a:solidFill>
                <a:srgbClr val="7030A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solidFill>
                  <a:srgbClr val="7030A0"/>
                </a:solidFill>
                <a:latin typeface="Calibri" panose="020F0502020204030204"/>
              </a:rPr>
              <a:t>Cut out your symbols and </a:t>
            </a:r>
            <a:r>
              <a:rPr lang="en-GB" sz="2000" b="1" dirty="0">
                <a:solidFill>
                  <a:srgbClr val="7030A0"/>
                </a:solidFill>
                <a:latin typeface="Calibri" panose="020F0502020204030204"/>
              </a:rPr>
              <a:t>place them inside the cube</a:t>
            </a:r>
            <a:r>
              <a:rPr lang="en-GB" sz="2000" dirty="0">
                <a:solidFill>
                  <a:srgbClr val="7030A0"/>
                </a:solidFill>
                <a:latin typeface="Calibri" panose="020F0502020204030204"/>
              </a:rPr>
              <a:t>.</a:t>
            </a:r>
            <a:endPar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7030A0"/>
                </a:solidFill>
                <a:effectLst/>
                <a:uLnTx/>
                <a:uFillTx/>
                <a:latin typeface="Calibri" panose="020F0502020204030204"/>
                <a:ea typeface="+mn-ea"/>
                <a:cs typeface="+mn-cs"/>
              </a:rPr>
              <a:t>Example: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1"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7030A0"/>
                </a:solidFill>
                <a:effectLst/>
                <a:uLnTx/>
                <a:uFillTx/>
                <a:latin typeface="Calibri" panose="020F0502020204030204"/>
                <a:ea typeface="+mn-ea"/>
                <a:cs typeface="+mn-cs"/>
              </a:rPr>
              <a:t>You could choose the picture of the tank if you’ve been given The Emigree. </a:t>
            </a:r>
          </a:p>
        </p:txBody>
      </p:sp>
    </p:spTree>
    <p:extLst>
      <p:ext uri="{BB962C8B-B14F-4D97-AF65-F5344CB8AC3E}">
        <p14:creationId xmlns:p14="http://schemas.microsoft.com/office/powerpoint/2010/main" val="2553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A31F38-19F6-4F37-B7A4-B70BCB73370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0950718">
            <a:off x="6859904" y="177190"/>
            <a:ext cx="504301" cy="396349"/>
          </a:xfrm>
          <a:prstGeom prst="rect">
            <a:avLst/>
          </a:prstGeom>
        </p:spPr>
      </p:pic>
      <p:pic>
        <p:nvPicPr>
          <p:cNvPr id="5" name="Picture 4" descr="A close up of a logo&#10;&#10;Description automatically generated">
            <a:extLst>
              <a:ext uri="{FF2B5EF4-FFF2-40B4-BE49-F238E27FC236}">
                <a16:creationId xmlns:a16="http://schemas.microsoft.com/office/drawing/2014/main" id="{8B4A3D61-59AF-47CE-A7F5-591B478EF7F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17366" y="173407"/>
            <a:ext cx="563792" cy="409630"/>
          </a:xfrm>
          <a:prstGeom prst="rect">
            <a:avLst/>
          </a:prstGeom>
        </p:spPr>
      </p:pic>
      <p:pic>
        <p:nvPicPr>
          <p:cNvPr id="6" name="Picture 5">
            <a:extLst>
              <a:ext uri="{FF2B5EF4-FFF2-40B4-BE49-F238E27FC236}">
                <a16:creationId xmlns:a16="http://schemas.microsoft.com/office/drawing/2014/main" id="{CDCAD297-F57C-45DD-903A-45A1F82A111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095793" y="209562"/>
            <a:ext cx="490953" cy="452214"/>
          </a:xfrm>
          <a:prstGeom prst="rect">
            <a:avLst/>
          </a:prstGeom>
        </p:spPr>
      </p:pic>
      <p:pic>
        <p:nvPicPr>
          <p:cNvPr id="7" name="Picture 6" descr="A close up of a logo&#10;&#10;Description automatically generated">
            <a:extLst>
              <a:ext uri="{FF2B5EF4-FFF2-40B4-BE49-F238E27FC236}">
                <a16:creationId xmlns:a16="http://schemas.microsoft.com/office/drawing/2014/main" id="{C2799BFF-DBBE-42BB-B303-3C064C7130B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451981" y="100458"/>
            <a:ext cx="478861" cy="650682"/>
          </a:xfrm>
          <a:prstGeom prst="rect">
            <a:avLst/>
          </a:prstGeom>
        </p:spPr>
      </p:pic>
      <p:pic>
        <p:nvPicPr>
          <p:cNvPr id="8" name="Picture 7" descr="A picture containing stationary&#10;&#10;Description automatically generated">
            <a:extLst>
              <a:ext uri="{FF2B5EF4-FFF2-40B4-BE49-F238E27FC236}">
                <a16:creationId xmlns:a16="http://schemas.microsoft.com/office/drawing/2014/main" id="{FA701204-24F9-4BD4-BF27-A42D7C0E6ED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620910" y="209562"/>
            <a:ext cx="681997" cy="361778"/>
          </a:xfrm>
          <a:prstGeom prst="rect">
            <a:avLst/>
          </a:prstGeom>
        </p:spPr>
      </p:pic>
      <p:pic>
        <p:nvPicPr>
          <p:cNvPr id="9" name="Picture 8" descr="A close up of a mans face&#10;&#10;Description automatically generated">
            <a:extLst>
              <a:ext uri="{FF2B5EF4-FFF2-40B4-BE49-F238E27FC236}">
                <a16:creationId xmlns:a16="http://schemas.microsoft.com/office/drawing/2014/main" id="{BC7D7FA1-E182-45E5-934A-54E4E3A9BD7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2473" y="152752"/>
            <a:ext cx="591843" cy="598388"/>
          </a:xfrm>
          <a:prstGeom prst="rect">
            <a:avLst/>
          </a:prstGeom>
        </p:spPr>
      </p:pic>
      <p:pic>
        <p:nvPicPr>
          <p:cNvPr id="10" name="Picture 9">
            <a:extLst>
              <a:ext uri="{FF2B5EF4-FFF2-40B4-BE49-F238E27FC236}">
                <a16:creationId xmlns:a16="http://schemas.microsoft.com/office/drawing/2014/main" id="{7A40B937-05A2-4AD4-9FB0-60553A1F89D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77098" y="152752"/>
            <a:ext cx="301064" cy="598388"/>
          </a:xfrm>
          <a:prstGeom prst="rect">
            <a:avLst/>
          </a:prstGeom>
        </p:spPr>
      </p:pic>
      <p:pic>
        <p:nvPicPr>
          <p:cNvPr id="11" name="Picture 10" descr="A close up of a vehicle&#10;&#10;Description automatically generated">
            <a:extLst>
              <a:ext uri="{FF2B5EF4-FFF2-40B4-BE49-F238E27FC236}">
                <a16:creationId xmlns:a16="http://schemas.microsoft.com/office/drawing/2014/main" id="{43DBA0FC-82D4-44C8-8E4E-AB209563B16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611671" y="209562"/>
            <a:ext cx="717802" cy="358901"/>
          </a:xfrm>
          <a:prstGeom prst="rect">
            <a:avLst/>
          </a:prstGeom>
        </p:spPr>
      </p:pic>
      <p:pic>
        <p:nvPicPr>
          <p:cNvPr id="12" name="Picture 11" descr="A close up of a computer&#10;&#10;Description automatically generated">
            <a:extLst>
              <a:ext uri="{FF2B5EF4-FFF2-40B4-BE49-F238E27FC236}">
                <a16:creationId xmlns:a16="http://schemas.microsoft.com/office/drawing/2014/main" id="{FADA9B5E-6495-4AE9-A01C-EE92AFCBAC4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572000" y="202257"/>
            <a:ext cx="396904" cy="366206"/>
          </a:xfrm>
          <a:prstGeom prst="rect">
            <a:avLst/>
          </a:prstGeom>
        </p:spPr>
      </p:pic>
      <p:pic>
        <p:nvPicPr>
          <p:cNvPr id="13" name="Picture 12" descr="A close up of a logo&#10;&#10;Description automatically generated">
            <a:extLst>
              <a:ext uri="{FF2B5EF4-FFF2-40B4-BE49-F238E27FC236}">
                <a16:creationId xmlns:a16="http://schemas.microsoft.com/office/drawing/2014/main" id="{16EEF85C-32D0-46CC-92C8-D18EBC9358EC}"/>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5211431" y="144714"/>
            <a:ext cx="275939" cy="481291"/>
          </a:xfrm>
          <a:prstGeom prst="rect">
            <a:avLst/>
          </a:prstGeom>
        </p:spPr>
      </p:pic>
      <p:pic>
        <p:nvPicPr>
          <p:cNvPr id="14" name="Picture 13" descr="A picture containing dark&#10;&#10;Description automatically generated">
            <a:extLst>
              <a:ext uri="{FF2B5EF4-FFF2-40B4-BE49-F238E27FC236}">
                <a16:creationId xmlns:a16="http://schemas.microsoft.com/office/drawing/2014/main" id="{5AD087DA-9736-4CF3-A447-F02933BFE725}"/>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661732" y="133373"/>
            <a:ext cx="292426" cy="584852"/>
          </a:xfrm>
          <a:prstGeom prst="rect">
            <a:avLst/>
          </a:prstGeom>
        </p:spPr>
      </p:pic>
      <p:pic>
        <p:nvPicPr>
          <p:cNvPr id="15" name="Picture 14" descr="A close up of a logo&#10;&#10;Description generated with very high confidence">
            <a:extLst>
              <a:ext uri="{FF2B5EF4-FFF2-40B4-BE49-F238E27FC236}">
                <a16:creationId xmlns:a16="http://schemas.microsoft.com/office/drawing/2014/main" id="{47F3E793-0B7B-4E1F-995A-E09FD7846B42}"/>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rot="2226414">
            <a:off x="7444096" y="235222"/>
            <a:ext cx="434522" cy="241156"/>
          </a:xfrm>
          <a:prstGeom prst="rect">
            <a:avLst/>
          </a:prstGeom>
        </p:spPr>
      </p:pic>
      <p:pic>
        <p:nvPicPr>
          <p:cNvPr id="16" name="Picture 15" descr="A close up of a logo&#10;&#10;Description generated with very high confidence">
            <a:extLst>
              <a:ext uri="{FF2B5EF4-FFF2-40B4-BE49-F238E27FC236}">
                <a16:creationId xmlns:a16="http://schemas.microsoft.com/office/drawing/2014/main" id="{456DE867-412D-4B0E-9EB0-7AD920F11CC3}"/>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7945544" y="217380"/>
            <a:ext cx="396023" cy="396023"/>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F5F6D115-32FC-4B23-B2AE-4B742DBF11B2}"/>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3047468" y="1423426"/>
            <a:ext cx="506859" cy="452214"/>
          </a:xfrm>
          <a:prstGeom prst="rect">
            <a:avLst/>
          </a:prstGeom>
        </p:spPr>
      </p:pic>
      <p:pic>
        <p:nvPicPr>
          <p:cNvPr id="18" name="Picture 17" descr="A close up of a logo&#10;&#10;Description generated with very high confidence">
            <a:extLst>
              <a:ext uri="{FF2B5EF4-FFF2-40B4-BE49-F238E27FC236}">
                <a16:creationId xmlns:a16="http://schemas.microsoft.com/office/drawing/2014/main" id="{2536E5E5-6E03-4F6C-A00F-AAE0C36795B3}"/>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292689" y="1301723"/>
            <a:ext cx="360577" cy="806250"/>
          </a:xfrm>
          <a:prstGeom prst="rect">
            <a:avLst/>
          </a:prstGeom>
        </p:spPr>
      </p:pic>
      <p:pic>
        <p:nvPicPr>
          <p:cNvPr id="19" name="Graphic 18">
            <a:extLst>
              <a:ext uri="{FF2B5EF4-FFF2-40B4-BE49-F238E27FC236}">
                <a16:creationId xmlns:a16="http://schemas.microsoft.com/office/drawing/2014/main" id="{57C302C5-DAA0-4784-92C6-E70D8961BDAB}"/>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8455987" y="152752"/>
            <a:ext cx="590958" cy="577802"/>
          </a:xfrm>
          <a:prstGeom prst="rect">
            <a:avLst/>
          </a:prstGeom>
        </p:spPr>
      </p:pic>
      <p:pic>
        <p:nvPicPr>
          <p:cNvPr id="20" name="Picture 19">
            <a:extLst>
              <a:ext uri="{FF2B5EF4-FFF2-40B4-BE49-F238E27FC236}">
                <a16:creationId xmlns:a16="http://schemas.microsoft.com/office/drawing/2014/main" id="{400FBEC7-097F-4721-B2A3-BF7AF313EB49}"/>
              </a:ext>
            </a:extLst>
          </p:cNvPr>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2364391" y="1370813"/>
            <a:ext cx="534032" cy="504827"/>
          </a:xfrm>
          <a:prstGeom prst="rect">
            <a:avLst/>
          </a:prstGeom>
        </p:spPr>
      </p:pic>
      <p:pic>
        <p:nvPicPr>
          <p:cNvPr id="21" name="Picture 20" descr="A picture containing object&#10;&#10;Description automatically generated">
            <a:extLst>
              <a:ext uri="{FF2B5EF4-FFF2-40B4-BE49-F238E27FC236}">
                <a16:creationId xmlns:a16="http://schemas.microsoft.com/office/drawing/2014/main" id="{7EC1BF94-94A6-4F26-ADFD-EF93C5B61EB0}"/>
              </a:ext>
            </a:extLst>
          </p:cNvPr>
          <p:cNvPicPr>
            <a:picLocks noChangeAspect="1"/>
          </p:cNvPicPr>
          <p:nvPr/>
        </p:nvPicPr>
        <p:blipFill>
          <a:blip r:embed="rId20" cstate="hqprint">
            <a:extLst>
              <a:ext uri="{28A0092B-C50C-407E-A947-70E740481C1C}">
                <a14:useLocalDpi xmlns:a14="http://schemas.microsoft.com/office/drawing/2010/main" val="0"/>
              </a:ext>
            </a:extLst>
          </a:blip>
          <a:stretch>
            <a:fillRect/>
          </a:stretch>
        </p:blipFill>
        <p:spPr>
          <a:xfrm>
            <a:off x="3763022" y="1288205"/>
            <a:ext cx="534032" cy="659808"/>
          </a:xfrm>
          <a:prstGeom prst="rect">
            <a:avLst/>
          </a:prstGeom>
        </p:spPr>
      </p:pic>
      <p:pic>
        <p:nvPicPr>
          <p:cNvPr id="22" name="Picture 21" descr="A picture containing outdoor object, web&#10;&#10;Description automatically generated">
            <a:extLst>
              <a:ext uri="{FF2B5EF4-FFF2-40B4-BE49-F238E27FC236}">
                <a16:creationId xmlns:a16="http://schemas.microsoft.com/office/drawing/2014/main" id="{52F81677-2A5D-4F47-A91F-8A94E9F605AF}"/>
              </a:ext>
            </a:extLst>
          </p:cNvPr>
          <p:cNvPicPr>
            <a:picLocks noChangeAspect="1"/>
          </p:cNvPicPr>
          <p:nvPr/>
        </p:nvPicPr>
        <p:blipFill>
          <a:blip r:embed="rId21" cstate="hqprint">
            <a:extLst>
              <a:ext uri="{28A0092B-C50C-407E-A947-70E740481C1C}">
                <a14:useLocalDpi xmlns:a14="http://schemas.microsoft.com/office/drawing/2010/main" val="0"/>
              </a:ext>
            </a:extLst>
          </a:blip>
          <a:stretch>
            <a:fillRect/>
          </a:stretch>
        </p:blipFill>
        <p:spPr>
          <a:xfrm>
            <a:off x="8438348" y="1288205"/>
            <a:ext cx="705652" cy="352826"/>
          </a:xfrm>
          <a:prstGeom prst="rect">
            <a:avLst/>
          </a:prstGeom>
        </p:spPr>
      </p:pic>
      <p:pic>
        <p:nvPicPr>
          <p:cNvPr id="23" name="Picture 22" descr="A close up of a logo&#10;&#10;Description automatically generated">
            <a:extLst>
              <a:ext uri="{FF2B5EF4-FFF2-40B4-BE49-F238E27FC236}">
                <a16:creationId xmlns:a16="http://schemas.microsoft.com/office/drawing/2014/main" id="{36C3FC21-AD27-46F0-92DC-1E60C61267F3}"/>
              </a:ext>
            </a:extLst>
          </p:cNvPr>
          <p:cNvPicPr>
            <a:picLocks noChangeAspect="1"/>
          </p:cNvPicPr>
          <p:nvPr/>
        </p:nvPicPr>
        <p:blipFill>
          <a:blip r:embed="rId22" cstate="hqprint">
            <a:extLst>
              <a:ext uri="{28A0092B-C50C-407E-A947-70E740481C1C}">
                <a14:useLocalDpi xmlns:a14="http://schemas.microsoft.com/office/drawing/2010/main" val="0"/>
              </a:ext>
            </a:extLst>
          </a:blip>
          <a:stretch>
            <a:fillRect/>
          </a:stretch>
        </p:blipFill>
        <p:spPr>
          <a:xfrm flipH="1">
            <a:off x="1588490" y="1360578"/>
            <a:ext cx="571784" cy="515062"/>
          </a:xfrm>
          <a:prstGeom prst="rect">
            <a:avLst/>
          </a:prstGeom>
        </p:spPr>
      </p:pic>
      <p:pic>
        <p:nvPicPr>
          <p:cNvPr id="24" name="Picture 23" descr="A close up of a logo&#10;&#10;Description automatically generated">
            <a:extLst>
              <a:ext uri="{FF2B5EF4-FFF2-40B4-BE49-F238E27FC236}">
                <a16:creationId xmlns:a16="http://schemas.microsoft.com/office/drawing/2014/main" id="{D7289ED0-51CC-409F-A7B9-EF64941E2E6B}"/>
              </a:ext>
            </a:extLst>
          </p:cNvPr>
          <p:cNvPicPr>
            <a:picLocks noChangeAspect="1"/>
          </p:cNvPicPr>
          <p:nvPr/>
        </p:nvPicPr>
        <p:blipFill>
          <a:blip r:embed="rId23" cstate="hqprint">
            <a:extLst>
              <a:ext uri="{28A0092B-C50C-407E-A947-70E740481C1C}">
                <a14:useLocalDpi xmlns:a14="http://schemas.microsoft.com/office/drawing/2010/main" val="0"/>
              </a:ext>
            </a:extLst>
          </a:blip>
          <a:stretch>
            <a:fillRect/>
          </a:stretch>
        </p:blipFill>
        <p:spPr>
          <a:xfrm>
            <a:off x="851649" y="1301723"/>
            <a:ext cx="487123" cy="577331"/>
          </a:xfrm>
          <a:prstGeom prst="rect">
            <a:avLst/>
          </a:prstGeom>
        </p:spPr>
      </p:pic>
      <p:pic>
        <p:nvPicPr>
          <p:cNvPr id="25" name="Picture 24" descr="A close up of a flower&#10;&#10;Description automatically generated">
            <a:extLst>
              <a:ext uri="{FF2B5EF4-FFF2-40B4-BE49-F238E27FC236}">
                <a16:creationId xmlns:a16="http://schemas.microsoft.com/office/drawing/2014/main" id="{A730FB8A-7D2B-4FE4-A823-38E370164107}"/>
              </a:ext>
            </a:extLst>
          </p:cNvPr>
          <p:cNvPicPr>
            <a:picLocks noChangeAspect="1"/>
          </p:cNvPicPr>
          <p:nvPr/>
        </p:nvPicPr>
        <p:blipFill>
          <a:blip r:embed="rId24" cstate="hqprint">
            <a:extLst>
              <a:ext uri="{28A0092B-C50C-407E-A947-70E740481C1C}">
                <a14:useLocalDpi xmlns:a14="http://schemas.microsoft.com/office/drawing/2010/main" val="0"/>
              </a:ext>
            </a:extLst>
          </a:blip>
          <a:stretch>
            <a:fillRect/>
          </a:stretch>
        </p:blipFill>
        <p:spPr>
          <a:xfrm>
            <a:off x="4453723" y="1288205"/>
            <a:ext cx="656773" cy="481291"/>
          </a:xfrm>
          <a:prstGeom prst="rect">
            <a:avLst/>
          </a:prstGeom>
        </p:spPr>
      </p:pic>
      <p:pic>
        <p:nvPicPr>
          <p:cNvPr id="26" name="Graphic 25">
            <a:extLst>
              <a:ext uri="{FF2B5EF4-FFF2-40B4-BE49-F238E27FC236}">
                <a16:creationId xmlns:a16="http://schemas.microsoft.com/office/drawing/2014/main" id="{3B72E2C2-EA71-40D1-B570-717AE6DE3B8B}"/>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tretch>
            <a:fillRect/>
          </a:stretch>
        </p:blipFill>
        <p:spPr>
          <a:xfrm>
            <a:off x="5120232" y="1312193"/>
            <a:ext cx="404882" cy="481291"/>
          </a:xfrm>
          <a:prstGeom prst="rect">
            <a:avLst/>
          </a:prstGeom>
        </p:spPr>
      </p:pic>
      <p:pic>
        <p:nvPicPr>
          <p:cNvPr id="27" name="Picture 26" descr="A close up of a logo&#10;&#10;Description automatically generated">
            <a:extLst>
              <a:ext uri="{FF2B5EF4-FFF2-40B4-BE49-F238E27FC236}">
                <a16:creationId xmlns:a16="http://schemas.microsoft.com/office/drawing/2014/main" id="{DB1F5EA3-2C8D-45F0-AFB6-4FA9D0A10D6A}"/>
              </a:ext>
            </a:extLst>
          </p:cNvPr>
          <p:cNvPicPr>
            <a:picLocks noChangeAspect="1"/>
          </p:cNvPicPr>
          <p:nvPr/>
        </p:nvPicPr>
        <p:blipFill>
          <a:blip r:embed="rId27" cstate="hqprint">
            <a:extLst>
              <a:ext uri="{28A0092B-C50C-407E-A947-70E740481C1C}">
                <a14:useLocalDpi xmlns:a14="http://schemas.microsoft.com/office/drawing/2010/main" val="0"/>
              </a:ext>
            </a:extLst>
          </a:blip>
          <a:stretch>
            <a:fillRect/>
          </a:stretch>
        </p:blipFill>
        <p:spPr>
          <a:xfrm>
            <a:off x="5537582" y="1421336"/>
            <a:ext cx="548149" cy="348160"/>
          </a:xfrm>
          <a:prstGeom prst="rect">
            <a:avLst/>
          </a:prstGeom>
        </p:spPr>
      </p:pic>
      <p:pic>
        <p:nvPicPr>
          <p:cNvPr id="28" name="Picture 27" descr="A close up of a logo&#10;&#10;Description generated with very high confidence">
            <a:extLst>
              <a:ext uri="{FF2B5EF4-FFF2-40B4-BE49-F238E27FC236}">
                <a16:creationId xmlns:a16="http://schemas.microsoft.com/office/drawing/2014/main" id="{F6F1294F-526E-46C3-9F99-3BB80993F480}"/>
              </a:ext>
            </a:extLst>
          </p:cNvPr>
          <p:cNvPicPr>
            <a:picLocks noChangeAspect="1"/>
          </p:cNvPicPr>
          <p:nvPr/>
        </p:nvPicPr>
        <p:blipFill>
          <a:blip r:embed="rId28" cstate="hqprint">
            <a:extLst>
              <a:ext uri="{28A0092B-C50C-407E-A947-70E740481C1C}">
                <a14:useLocalDpi xmlns:a14="http://schemas.microsoft.com/office/drawing/2010/main" val="0"/>
              </a:ext>
            </a:extLst>
          </a:blip>
          <a:stretch>
            <a:fillRect/>
          </a:stretch>
        </p:blipFill>
        <p:spPr>
          <a:xfrm>
            <a:off x="6139218" y="1385929"/>
            <a:ext cx="582086" cy="408918"/>
          </a:xfrm>
          <a:prstGeom prst="rect">
            <a:avLst/>
          </a:prstGeom>
        </p:spPr>
      </p:pic>
      <p:pic>
        <p:nvPicPr>
          <p:cNvPr id="29" name="Picture 28" descr="A close up of a logo&#10;&#10;Description generated with very high confidence">
            <a:extLst>
              <a:ext uri="{FF2B5EF4-FFF2-40B4-BE49-F238E27FC236}">
                <a16:creationId xmlns:a16="http://schemas.microsoft.com/office/drawing/2014/main" id="{5E423566-223C-4D95-B5E8-A0D5D38BD7B3}"/>
              </a:ext>
            </a:extLst>
          </p:cNvPr>
          <p:cNvPicPr>
            <a:picLocks noChangeAspect="1"/>
          </p:cNvPicPr>
          <p:nvPr/>
        </p:nvPicPr>
        <p:blipFill>
          <a:blip r:embed="rId29" cstate="hqprint">
            <a:extLst>
              <a:ext uri="{28A0092B-C50C-407E-A947-70E740481C1C}">
                <a14:useLocalDpi xmlns:a14="http://schemas.microsoft.com/office/drawing/2010/main" val="0"/>
              </a:ext>
            </a:extLst>
          </a:blip>
          <a:stretch>
            <a:fillRect/>
          </a:stretch>
        </p:blipFill>
        <p:spPr>
          <a:xfrm>
            <a:off x="6846816" y="1353540"/>
            <a:ext cx="404882" cy="394127"/>
          </a:xfrm>
          <a:prstGeom prst="rect">
            <a:avLst/>
          </a:prstGeom>
        </p:spPr>
      </p:pic>
      <p:pic>
        <p:nvPicPr>
          <p:cNvPr id="30" name="Picture 29">
            <a:extLst>
              <a:ext uri="{FF2B5EF4-FFF2-40B4-BE49-F238E27FC236}">
                <a16:creationId xmlns:a16="http://schemas.microsoft.com/office/drawing/2014/main" id="{EA7F691D-97F5-42EB-9882-651E15C552DA}"/>
              </a:ext>
            </a:extLst>
          </p:cNvPr>
          <p:cNvPicPr>
            <a:picLocks noChangeAspect="1"/>
          </p:cNvPicPr>
          <p:nvPr/>
        </p:nvPicPr>
        <p:blipFill>
          <a:blip r:embed="rId30" cstate="hqprint">
            <a:extLst>
              <a:ext uri="{28A0092B-C50C-407E-A947-70E740481C1C}">
                <a14:useLocalDpi xmlns:a14="http://schemas.microsoft.com/office/drawing/2010/main" val="0"/>
              </a:ext>
            </a:extLst>
          </a:blip>
          <a:stretch>
            <a:fillRect/>
          </a:stretch>
        </p:blipFill>
        <p:spPr>
          <a:xfrm>
            <a:off x="7406810" y="1385929"/>
            <a:ext cx="404883" cy="329600"/>
          </a:xfrm>
          <a:prstGeom prst="rect">
            <a:avLst/>
          </a:prstGeom>
        </p:spPr>
      </p:pic>
      <p:pic>
        <p:nvPicPr>
          <p:cNvPr id="31" name="Picture 30" descr="A close up of a logo&#10;&#10;Description generated with very high confidence">
            <a:extLst>
              <a:ext uri="{FF2B5EF4-FFF2-40B4-BE49-F238E27FC236}">
                <a16:creationId xmlns:a16="http://schemas.microsoft.com/office/drawing/2014/main" id="{65C1D224-5B0D-419C-BAE8-207CF0E3FFED}"/>
              </a:ext>
            </a:extLst>
          </p:cNvPr>
          <p:cNvPicPr>
            <a:picLocks noChangeAspect="1"/>
          </p:cNvPicPr>
          <p:nvPr/>
        </p:nvPicPr>
        <p:blipFill>
          <a:blip r:embed="rId31" cstate="hqprint">
            <a:extLst>
              <a:ext uri="{28A0092B-C50C-407E-A947-70E740481C1C}">
                <a14:useLocalDpi xmlns:a14="http://schemas.microsoft.com/office/drawing/2010/main" val="0"/>
              </a:ext>
            </a:extLst>
          </a:blip>
          <a:stretch>
            <a:fillRect/>
          </a:stretch>
        </p:blipFill>
        <p:spPr>
          <a:xfrm>
            <a:off x="7966804" y="1372669"/>
            <a:ext cx="342343" cy="321482"/>
          </a:xfrm>
          <a:prstGeom prst="rect">
            <a:avLst/>
          </a:prstGeom>
        </p:spPr>
      </p:pic>
      <p:pic>
        <p:nvPicPr>
          <p:cNvPr id="32" name="Picture 31" descr="A close up of a logo&#10;&#10;Description generated with very high confidence">
            <a:extLst>
              <a:ext uri="{FF2B5EF4-FFF2-40B4-BE49-F238E27FC236}">
                <a16:creationId xmlns:a16="http://schemas.microsoft.com/office/drawing/2014/main" id="{7390F513-9D86-439B-A8C0-746CA2DD44FE}"/>
              </a:ext>
            </a:extLst>
          </p:cNvPr>
          <p:cNvPicPr>
            <a:picLocks noChangeAspect="1"/>
          </p:cNvPicPr>
          <p:nvPr/>
        </p:nvPicPr>
        <p:blipFill>
          <a:blip r:embed="rId32" cstate="hqprint">
            <a:extLst>
              <a:ext uri="{28A0092B-C50C-407E-A947-70E740481C1C}">
                <a14:useLocalDpi xmlns:a14="http://schemas.microsoft.com/office/drawing/2010/main" val="0"/>
              </a:ext>
            </a:extLst>
          </a:blip>
          <a:stretch>
            <a:fillRect/>
          </a:stretch>
        </p:blipFill>
        <p:spPr>
          <a:xfrm>
            <a:off x="226696" y="2632492"/>
            <a:ext cx="412582" cy="457234"/>
          </a:xfrm>
          <a:prstGeom prst="rect">
            <a:avLst/>
          </a:prstGeom>
        </p:spPr>
      </p:pic>
      <p:pic>
        <p:nvPicPr>
          <p:cNvPr id="33" name="Picture 32" descr="A close up of a logo&#10;&#10;Description generated with very high confidence">
            <a:extLst>
              <a:ext uri="{FF2B5EF4-FFF2-40B4-BE49-F238E27FC236}">
                <a16:creationId xmlns:a16="http://schemas.microsoft.com/office/drawing/2014/main" id="{8C74527B-DB92-48CB-8137-408E26F3E70E}"/>
              </a:ext>
            </a:extLst>
          </p:cNvPr>
          <p:cNvPicPr>
            <a:picLocks noChangeAspect="1"/>
          </p:cNvPicPr>
          <p:nvPr/>
        </p:nvPicPr>
        <p:blipFill>
          <a:blip r:embed="rId33" cstate="hqprint">
            <a:extLst>
              <a:ext uri="{28A0092B-C50C-407E-A947-70E740481C1C}">
                <a14:useLocalDpi xmlns:a14="http://schemas.microsoft.com/office/drawing/2010/main" val="0"/>
              </a:ext>
            </a:extLst>
          </a:blip>
          <a:stretch>
            <a:fillRect/>
          </a:stretch>
        </p:blipFill>
        <p:spPr>
          <a:xfrm>
            <a:off x="737909" y="2499332"/>
            <a:ext cx="711459" cy="361777"/>
          </a:xfrm>
          <a:prstGeom prst="rect">
            <a:avLst/>
          </a:prstGeom>
        </p:spPr>
      </p:pic>
      <p:pic>
        <p:nvPicPr>
          <p:cNvPr id="34" name="Picture 33" descr="A close up of a logo&#10;&#10;Description generated with very high confidence">
            <a:extLst>
              <a:ext uri="{FF2B5EF4-FFF2-40B4-BE49-F238E27FC236}">
                <a16:creationId xmlns:a16="http://schemas.microsoft.com/office/drawing/2014/main" id="{15E1C7D0-201D-4C93-A7AD-33CF037E885B}"/>
              </a:ext>
            </a:extLst>
          </p:cNvPr>
          <p:cNvPicPr>
            <a:picLocks noChangeAspect="1"/>
          </p:cNvPicPr>
          <p:nvPr/>
        </p:nvPicPr>
        <p:blipFill>
          <a:blip r:embed="rId34" cstate="hqprint">
            <a:extLst>
              <a:ext uri="{28A0092B-C50C-407E-A947-70E740481C1C}">
                <a14:useLocalDpi xmlns:a14="http://schemas.microsoft.com/office/drawing/2010/main" val="0"/>
              </a:ext>
            </a:extLst>
          </a:blip>
          <a:stretch>
            <a:fillRect/>
          </a:stretch>
        </p:blipFill>
        <p:spPr>
          <a:xfrm>
            <a:off x="8455987" y="2496647"/>
            <a:ext cx="544551" cy="367146"/>
          </a:xfrm>
          <a:prstGeom prst="rect">
            <a:avLst/>
          </a:prstGeom>
        </p:spPr>
      </p:pic>
      <p:pic>
        <p:nvPicPr>
          <p:cNvPr id="35" name="Picture 34" descr="A close up of a logo&#10;&#10;Description generated with very high confidence">
            <a:extLst>
              <a:ext uri="{FF2B5EF4-FFF2-40B4-BE49-F238E27FC236}">
                <a16:creationId xmlns:a16="http://schemas.microsoft.com/office/drawing/2014/main" id="{63323ED9-7CCE-43ED-96EC-C7C613F60C8A}"/>
              </a:ext>
            </a:extLst>
          </p:cNvPr>
          <p:cNvPicPr>
            <a:picLocks noChangeAspect="1"/>
          </p:cNvPicPr>
          <p:nvPr/>
        </p:nvPicPr>
        <p:blipFill>
          <a:blip r:embed="rId35" cstate="hqprint">
            <a:extLst>
              <a:ext uri="{28A0092B-C50C-407E-A947-70E740481C1C}">
                <a14:useLocalDpi xmlns:a14="http://schemas.microsoft.com/office/drawing/2010/main" val="0"/>
              </a:ext>
            </a:extLst>
          </a:blip>
          <a:stretch>
            <a:fillRect/>
          </a:stretch>
        </p:blipFill>
        <p:spPr>
          <a:xfrm>
            <a:off x="1562547" y="2438819"/>
            <a:ext cx="544551" cy="544551"/>
          </a:xfrm>
          <a:prstGeom prst="rect">
            <a:avLst/>
          </a:prstGeom>
        </p:spPr>
      </p:pic>
      <p:pic>
        <p:nvPicPr>
          <p:cNvPr id="36" name="Picture 35" descr="A close up of a logo&#10;&#10;Description generated with very high confidence">
            <a:extLst>
              <a:ext uri="{FF2B5EF4-FFF2-40B4-BE49-F238E27FC236}">
                <a16:creationId xmlns:a16="http://schemas.microsoft.com/office/drawing/2014/main" id="{523AA6B1-CEC2-4D25-BEAE-8B8B75AD0ACD}"/>
              </a:ext>
            </a:extLst>
          </p:cNvPr>
          <p:cNvPicPr>
            <a:picLocks noChangeAspect="1"/>
          </p:cNvPicPr>
          <p:nvPr/>
        </p:nvPicPr>
        <p:blipFill>
          <a:blip r:embed="rId36" cstate="hqprint">
            <a:extLst>
              <a:ext uri="{28A0092B-C50C-407E-A947-70E740481C1C}">
                <a14:useLocalDpi xmlns:a14="http://schemas.microsoft.com/office/drawing/2010/main" val="0"/>
              </a:ext>
            </a:extLst>
          </a:blip>
          <a:stretch>
            <a:fillRect/>
          </a:stretch>
        </p:blipFill>
        <p:spPr>
          <a:xfrm>
            <a:off x="2220277" y="2531156"/>
            <a:ext cx="681997" cy="350057"/>
          </a:xfrm>
          <a:prstGeom prst="rect">
            <a:avLst/>
          </a:prstGeom>
        </p:spPr>
      </p:pic>
      <p:pic>
        <p:nvPicPr>
          <p:cNvPr id="37" name="Picture 36" descr="A close up of a piece of paper&#10;&#10;Description generated with high confidence">
            <a:extLst>
              <a:ext uri="{FF2B5EF4-FFF2-40B4-BE49-F238E27FC236}">
                <a16:creationId xmlns:a16="http://schemas.microsoft.com/office/drawing/2014/main" id="{BFD6A00A-D882-4C3E-A482-00FFAC8C7FAC}"/>
              </a:ext>
            </a:extLst>
          </p:cNvPr>
          <p:cNvPicPr>
            <a:picLocks noChangeAspect="1"/>
          </p:cNvPicPr>
          <p:nvPr/>
        </p:nvPicPr>
        <p:blipFill>
          <a:blip r:embed="rId37" cstate="hqprint">
            <a:extLst>
              <a:ext uri="{28A0092B-C50C-407E-A947-70E740481C1C}">
                <a14:useLocalDpi xmlns:a14="http://schemas.microsoft.com/office/drawing/2010/main" val="0"/>
              </a:ext>
            </a:extLst>
          </a:blip>
          <a:stretch>
            <a:fillRect/>
          </a:stretch>
        </p:blipFill>
        <p:spPr>
          <a:xfrm>
            <a:off x="7899137" y="2531156"/>
            <a:ext cx="468220" cy="459442"/>
          </a:xfrm>
          <a:prstGeom prst="rect">
            <a:avLst/>
          </a:prstGeom>
        </p:spPr>
      </p:pic>
      <p:pic>
        <p:nvPicPr>
          <p:cNvPr id="39" name="Picture 38" descr="A drawing of a cartoon character&#10;&#10;Description automatically generated">
            <a:extLst>
              <a:ext uri="{FF2B5EF4-FFF2-40B4-BE49-F238E27FC236}">
                <a16:creationId xmlns:a16="http://schemas.microsoft.com/office/drawing/2014/main" id="{C40E6FE3-6537-46C7-A9B9-4AA87CA4C7AE}"/>
              </a:ext>
            </a:extLst>
          </p:cNvPr>
          <p:cNvPicPr>
            <a:picLocks noChangeAspect="1"/>
          </p:cNvPicPr>
          <p:nvPr/>
        </p:nvPicPr>
        <p:blipFill>
          <a:blip r:embed="rId38" cstate="hqprint">
            <a:extLst>
              <a:ext uri="{28A0092B-C50C-407E-A947-70E740481C1C}">
                <a14:useLocalDpi xmlns:a14="http://schemas.microsoft.com/office/drawing/2010/main" val="0"/>
              </a:ext>
            </a:extLst>
          </a:blip>
          <a:stretch>
            <a:fillRect/>
          </a:stretch>
        </p:blipFill>
        <p:spPr>
          <a:xfrm>
            <a:off x="3049386" y="2385507"/>
            <a:ext cx="566957" cy="577331"/>
          </a:xfrm>
          <a:prstGeom prst="rect">
            <a:avLst/>
          </a:prstGeom>
        </p:spPr>
      </p:pic>
      <p:pic>
        <p:nvPicPr>
          <p:cNvPr id="41" name="Picture 40" descr="A close up of a mans face&#10;&#10;Description automatically generated">
            <a:extLst>
              <a:ext uri="{FF2B5EF4-FFF2-40B4-BE49-F238E27FC236}">
                <a16:creationId xmlns:a16="http://schemas.microsoft.com/office/drawing/2014/main" id="{DA252DA0-A245-48BD-B527-F6F6BFED3209}"/>
              </a:ext>
            </a:extLst>
          </p:cNvPr>
          <p:cNvPicPr>
            <a:picLocks noChangeAspect="1"/>
          </p:cNvPicPr>
          <p:nvPr/>
        </p:nvPicPr>
        <p:blipFill>
          <a:blip r:embed="rId39" cstate="hqprint">
            <a:extLst>
              <a:ext uri="{28A0092B-C50C-407E-A947-70E740481C1C}">
                <a14:useLocalDpi xmlns:a14="http://schemas.microsoft.com/office/drawing/2010/main" val="0"/>
              </a:ext>
            </a:extLst>
          </a:blip>
          <a:stretch>
            <a:fillRect/>
          </a:stretch>
        </p:blipFill>
        <p:spPr>
          <a:xfrm>
            <a:off x="3763455" y="2385611"/>
            <a:ext cx="498988" cy="429208"/>
          </a:xfrm>
          <a:prstGeom prst="rect">
            <a:avLst/>
          </a:prstGeom>
        </p:spPr>
      </p:pic>
      <p:pic>
        <p:nvPicPr>
          <p:cNvPr id="43" name="Picture 42" descr="A close up of a logo&#10;&#10;Description automatically generated">
            <a:extLst>
              <a:ext uri="{FF2B5EF4-FFF2-40B4-BE49-F238E27FC236}">
                <a16:creationId xmlns:a16="http://schemas.microsoft.com/office/drawing/2014/main" id="{570F466C-E59E-4549-989D-9A364A3C11FC}"/>
              </a:ext>
            </a:extLst>
          </p:cNvPr>
          <p:cNvPicPr>
            <a:picLocks noChangeAspect="1"/>
          </p:cNvPicPr>
          <p:nvPr/>
        </p:nvPicPr>
        <p:blipFill>
          <a:blip r:embed="rId40" cstate="hqprint">
            <a:extLst>
              <a:ext uri="{28A0092B-C50C-407E-A947-70E740481C1C}">
                <a14:useLocalDpi xmlns:a14="http://schemas.microsoft.com/office/drawing/2010/main" val="0"/>
              </a:ext>
            </a:extLst>
          </a:blip>
          <a:stretch>
            <a:fillRect/>
          </a:stretch>
        </p:blipFill>
        <p:spPr>
          <a:xfrm>
            <a:off x="4518770" y="2299200"/>
            <a:ext cx="366391" cy="602029"/>
          </a:xfrm>
          <a:prstGeom prst="rect">
            <a:avLst/>
          </a:prstGeom>
        </p:spPr>
      </p:pic>
      <p:pic>
        <p:nvPicPr>
          <p:cNvPr id="45" name="Picture 44" descr="A picture containing book, text&#10;&#10;Description automatically generated">
            <a:extLst>
              <a:ext uri="{FF2B5EF4-FFF2-40B4-BE49-F238E27FC236}">
                <a16:creationId xmlns:a16="http://schemas.microsoft.com/office/drawing/2014/main" id="{3F0ABC6A-B06F-49C4-883A-FAF8A1766219}"/>
              </a:ext>
            </a:extLst>
          </p:cNvPr>
          <p:cNvPicPr>
            <a:picLocks noChangeAspect="1"/>
          </p:cNvPicPr>
          <p:nvPr/>
        </p:nvPicPr>
        <p:blipFill>
          <a:blip r:embed="rId41" cstate="hqprint">
            <a:extLst>
              <a:ext uri="{28A0092B-C50C-407E-A947-70E740481C1C}">
                <a14:useLocalDpi xmlns:a14="http://schemas.microsoft.com/office/drawing/2010/main" val="0"/>
              </a:ext>
            </a:extLst>
          </a:blip>
          <a:stretch>
            <a:fillRect/>
          </a:stretch>
        </p:blipFill>
        <p:spPr>
          <a:xfrm>
            <a:off x="5060957" y="2282825"/>
            <a:ext cx="488995" cy="598388"/>
          </a:xfrm>
          <a:prstGeom prst="rect">
            <a:avLst/>
          </a:prstGeom>
        </p:spPr>
      </p:pic>
      <p:pic>
        <p:nvPicPr>
          <p:cNvPr id="47" name="Picture 46" descr="A close up of a logo&#10;&#10;Description automatically generated">
            <a:extLst>
              <a:ext uri="{FF2B5EF4-FFF2-40B4-BE49-F238E27FC236}">
                <a16:creationId xmlns:a16="http://schemas.microsoft.com/office/drawing/2014/main" id="{EB3EFDC0-2F60-419A-8D0E-FE3CF491843A}"/>
              </a:ext>
            </a:extLst>
          </p:cNvPr>
          <p:cNvPicPr>
            <a:picLocks noChangeAspect="1"/>
          </p:cNvPicPr>
          <p:nvPr/>
        </p:nvPicPr>
        <p:blipFill>
          <a:blip r:embed="rId42" cstate="hqprint">
            <a:extLst>
              <a:ext uri="{28A0092B-C50C-407E-A947-70E740481C1C}">
                <a14:useLocalDpi xmlns:a14="http://schemas.microsoft.com/office/drawing/2010/main" val="0"/>
              </a:ext>
            </a:extLst>
          </a:blip>
          <a:stretch>
            <a:fillRect/>
          </a:stretch>
        </p:blipFill>
        <p:spPr>
          <a:xfrm>
            <a:off x="74109" y="3521146"/>
            <a:ext cx="674670" cy="541844"/>
          </a:xfrm>
          <a:prstGeom prst="rect">
            <a:avLst/>
          </a:prstGeom>
        </p:spPr>
      </p:pic>
      <p:pic>
        <p:nvPicPr>
          <p:cNvPr id="49" name="Picture 48">
            <a:extLst>
              <a:ext uri="{FF2B5EF4-FFF2-40B4-BE49-F238E27FC236}">
                <a16:creationId xmlns:a16="http://schemas.microsoft.com/office/drawing/2014/main" id="{3922BD2B-CB8A-4C1C-B258-811D10E4E581}"/>
              </a:ext>
            </a:extLst>
          </p:cNvPr>
          <p:cNvPicPr>
            <a:picLocks noChangeAspect="1"/>
          </p:cNvPicPr>
          <p:nvPr/>
        </p:nvPicPr>
        <p:blipFill>
          <a:blip r:embed="rId43" cstate="hqprint">
            <a:extLst>
              <a:ext uri="{28A0092B-C50C-407E-A947-70E740481C1C}">
                <a14:useLocalDpi xmlns:a14="http://schemas.microsoft.com/office/drawing/2010/main" val="0"/>
              </a:ext>
            </a:extLst>
          </a:blip>
          <a:stretch>
            <a:fillRect/>
          </a:stretch>
        </p:blipFill>
        <p:spPr>
          <a:xfrm>
            <a:off x="5594797" y="2419476"/>
            <a:ext cx="405742" cy="405742"/>
          </a:xfrm>
          <a:prstGeom prst="rect">
            <a:avLst/>
          </a:prstGeom>
        </p:spPr>
      </p:pic>
      <p:pic>
        <p:nvPicPr>
          <p:cNvPr id="51" name="Picture 50" descr="A close up of a logo&#10;&#10;Description automatically generated">
            <a:extLst>
              <a:ext uri="{FF2B5EF4-FFF2-40B4-BE49-F238E27FC236}">
                <a16:creationId xmlns:a16="http://schemas.microsoft.com/office/drawing/2014/main" id="{DB845480-AAAE-43AD-B12E-C52A6A862333}"/>
              </a:ext>
            </a:extLst>
          </p:cNvPr>
          <p:cNvPicPr>
            <a:picLocks noChangeAspect="1"/>
          </p:cNvPicPr>
          <p:nvPr/>
        </p:nvPicPr>
        <p:blipFill>
          <a:blip r:embed="rId44" cstate="hqprint">
            <a:extLst>
              <a:ext uri="{28A0092B-C50C-407E-A947-70E740481C1C}">
                <a14:useLocalDpi xmlns:a14="http://schemas.microsoft.com/office/drawing/2010/main" val="0"/>
              </a:ext>
            </a:extLst>
          </a:blip>
          <a:stretch>
            <a:fillRect/>
          </a:stretch>
        </p:blipFill>
        <p:spPr>
          <a:xfrm>
            <a:off x="6107189" y="2372302"/>
            <a:ext cx="513043" cy="401216"/>
          </a:xfrm>
          <a:prstGeom prst="rect">
            <a:avLst/>
          </a:prstGeom>
        </p:spPr>
      </p:pic>
      <p:pic>
        <p:nvPicPr>
          <p:cNvPr id="53" name="Picture 52">
            <a:extLst>
              <a:ext uri="{FF2B5EF4-FFF2-40B4-BE49-F238E27FC236}">
                <a16:creationId xmlns:a16="http://schemas.microsoft.com/office/drawing/2014/main" id="{F22EAAF1-F9A3-4B5F-B8BA-B0016E04BC7E}"/>
              </a:ext>
            </a:extLst>
          </p:cNvPr>
          <p:cNvPicPr>
            <a:picLocks noChangeAspect="1"/>
          </p:cNvPicPr>
          <p:nvPr/>
        </p:nvPicPr>
        <p:blipFill>
          <a:blip r:embed="rId45" cstate="hqprint">
            <a:extLst>
              <a:ext uri="{28A0092B-C50C-407E-A947-70E740481C1C}">
                <a14:useLocalDpi xmlns:a14="http://schemas.microsoft.com/office/drawing/2010/main" val="0"/>
              </a:ext>
            </a:extLst>
          </a:blip>
          <a:stretch>
            <a:fillRect/>
          </a:stretch>
        </p:blipFill>
        <p:spPr>
          <a:xfrm>
            <a:off x="6759431" y="2294373"/>
            <a:ext cx="373993" cy="598389"/>
          </a:xfrm>
          <a:prstGeom prst="rect">
            <a:avLst/>
          </a:prstGeom>
        </p:spPr>
      </p:pic>
      <p:pic>
        <p:nvPicPr>
          <p:cNvPr id="55" name="Picture 54" descr="A close up of a logo&#10;&#10;Description automatically generated">
            <a:extLst>
              <a:ext uri="{FF2B5EF4-FFF2-40B4-BE49-F238E27FC236}">
                <a16:creationId xmlns:a16="http://schemas.microsoft.com/office/drawing/2014/main" id="{9D867A8B-61AC-491F-B6DF-0D9C34A172B4}"/>
              </a:ext>
            </a:extLst>
          </p:cNvPr>
          <p:cNvPicPr>
            <a:picLocks noChangeAspect="1"/>
          </p:cNvPicPr>
          <p:nvPr/>
        </p:nvPicPr>
        <p:blipFill>
          <a:blip r:embed="rId46" cstate="hqprint">
            <a:extLst>
              <a:ext uri="{28A0092B-C50C-407E-A947-70E740481C1C}">
                <a14:useLocalDpi xmlns:a14="http://schemas.microsoft.com/office/drawing/2010/main" val="0"/>
              </a:ext>
            </a:extLst>
          </a:blip>
          <a:stretch>
            <a:fillRect/>
          </a:stretch>
        </p:blipFill>
        <p:spPr>
          <a:xfrm>
            <a:off x="7415343" y="2242080"/>
            <a:ext cx="325341" cy="650682"/>
          </a:xfrm>
          <a:prstGeom prst="rect">
            <a:avLst/>
          </a:prstGeom>
        </p:spPr>
      </p:pic>
      <p:pic>
        <p:nvPicPr>
          <p:cNvPr id="57" name="Picture 56" descr="A close up of a logo&#10;&#10;Description automatically generated">
            <a:extLst>
              <a:ext uri="{FF2B5EF4-FFF2-40B4-BE49-F238E27FC236}">
                <a16:creationId xmlns:a16="http://schemas.microsoft.com/office/drawing/2014/main" id="{9B3174EE-A473-4329-957E-4EEE5C1442F5}"/>
              </a:ext>
            </a:extLst>
          </p:cNvPr>
          <p:cNvPicPr>
            <a:picLocks noChangeAspect="1"/>
          </p:cNvPicPr>
          <p:nvPr/>
        </p:nvPicPr>
        <p:blipFill>
          <a:blip r:embed="rId47" cstate="hqprint">
            <a:extLst>
              <a:ext uri="{28A0092B-C50C-407E-A947-70E740481C1C}">
                <a14:useLocalDpi xmlns:a14="http://schemas.microsoft.com/office/drawing/2010/main" val="0"/>
              </a:ext>
            </a:extLst>
          </a:blip>
          <a:stretch>
            <a:fillRect/>
          </a:stretch>
        </p:blipFill>
        <p:spPr>
          <a:xfrm>
            <a:off x="785983" y="3455631"/>
            <a:ext cx="674255" cy="577331"/>
          </a:xfrm>
          <a:prstGeom prst="rect">
            <a:avLst/>
          </a:prstGeom>
        </p:spPr>
      </p:pic>
      <p:pic>
        <p:nvPicPr>
          <p:cNvPr id="59" name="Picture 58" descr="A picture containing text, book&#10;&#10;Description automatically generated">
            <a:extLst>
              <a:ext uri="{FF2B5EF4-FFF2-40B4-BE49-F238E27FC236}">
                <a16:creationId xmlns:a16="http://schemas.microsoft.com/office/drawing/2014/main" id="{459C41A6-D96D-4EEF-934A-5CD7742623FB}"/>
              </a:ext>
            </a:extLst>
          </p:cNvPr>
          <p:cNvPicPr>
            <a:picLocks noChangeAspect="1"/>
          </p:cNvPicPr>
          <p:nvPr/>
        </p:nvPicPr>
        <p:blipFill>
          <a:blip r:embed="rId48" cstate="hqprint">
            <a:extLst>
              <a:ext uri="{28A0092B-C50C-407E-A947-70E740481C1C}">
                <a14:useLocalDpi xmlns:a14="http://schemas.microsoft.com/office/drawing/2010/main" val="0"/>
              </a:ext>
            </a:extLst>
          </a:blip>
          <a:stretch>
            <a:fillRect/>
          </a:stretch>
        </p:blipFill>
        <p:spPr>
          <a:xfrm>
            <a:off x="8519110" y="3378779"/>
            <a:ext cx="339191" cy="533372"/>
          </a:xfrm>
          <a:prstGeom prst="rect">
            <a:avLst/>
          </a:prstGeom>
        </p:spPr>
      </p:pic>
      <p:pic>
        <p:nvPicPr>
          <p:cNvPr id="61" name="Picture 60" descr="A silhouette of a person&#10;&#10;Description automatically generated">
            <a:extLst>
              <a:ext uri="{FF2B5EF4-FFF2-40B4-BE49-F238E27FC236}">
                <a16:creationId xmlns:a16="http://schemas.microsoft.com/office/drawing/2014/main" id="{56D6F94A-B753-42B2-975B-AB09779C6515}"/>
              </a:ext>
            </a:extLst>
          </p:cNvPr>
          <p:cNvPicPr>
            <a:picLocks noChangeAspect="1"/>
          </p:cNvPicPr>
          <p:nvPr/>
        </p:nvPicPr>
        <p:blipFill>
          <a:blip r:embed="rId49"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71069" y="3351430"/>
            <a:ext cx="800389" cy="834282"/>
          </a:xfrm>
          <a:prstGeom prst="rect">
            <a:avLst/>
          </a:prstGeom>
        </p:spPr>
      </p:pic>
      <p:pic>
        <p:nvPicPr>
          <p:cNvPr id="63" name="Picture 62" descr="A close up of a logo&#10;&#10;Description automatically generated">
            <a:extLst>
              <a:ext uri="{FF2B5EF4-FFF2-40B4-BE49-F238E27FC236}">
                <a16:creationId xmlns:a16="http://schemas.microsoft.com/office/drawing/2014/main" id="{D4DE1828-E2E6-4FB3-A992-A66BE3840ED1}"/>
              </a:ext>
            </a:extLst>
          </p:cNvPr>
          <p:cNvPicPr>
            <a:picLocks noChangeAspect="1"/>
          </p:cNvPicPr>
          <p:nvPr/>
        </p:nvPicPr>
        <p:blipFill>
          <a:blip r:embed="rId50" cstate="hqprint">
            <a:extLst>
              <a:ext uri="{28A0092B-C50C-407E-A947-70E740481C1C}">
                <a14:useLocalDpi xmlns:a14="http://schemas.microsoft.com/office/drawing/2010/main" val="0"/>
              </a:ext>
            </a:extLst>
          </a:blip>
          <a:stretch>
            <a:fillRect/>
          </a:stretch>
        </p:blipFill>
        <p:spPr>
          <a:xfrm>
            <a:off x="2290954" y="3482028"/>
            <a:ext cx="674670" cy="507057"/>
          </a:xfrm>
          <a:prstGeom prst="rect">
            <a:avLst/>
          </a:prstGeom>
        </p:spPr>
      </p:pic>
      <p:pic>
        <p:nvPicPr>
          <p:cNvPr id="65" name="Picture 64" descr="A close up of a logo&#10;&#10;Description automatically generated">
            <a:extLst>
              <a:ext uri="{FF2B5EF4-FFF2-40B4-BE49-F238E27FC236}">
                <a16:creationId xmlns:a16="http://schemas.microsoft.com/office/drawing/2014/main" id="{B17CB90F-4E9C-4213-AD86-6A16413DCD95}"/>
              </a:ext>
            </a:extLst>
          </p:cNvPr>
          <p:cNvPicPr>
            <a:picLocks noChangeAspect="1"/>
          </p:cNvPicPr>
          <p:nvPr/>
        </p:nvPicPr>
        <p:blipFill>
          <a:blip r:embed="rId51" cstate="hqprint">
            <a:extLst>
              <a:ext uri="{28A0092B-C50C-407E-A947-70E740481C1C}">
                <a14:useLocalDpi xmlns:a14="http://schemas.microsoft.com/office/drawing/2010/main" val="0"/>
              </a:ext>
            </a:extLst>
          </a:blip>
          <a:stretch>
            <a:fillRect/>
          </a:stretch>
        </p:blipFill>
        <p:spPr>
          <a:xfrm>
            <a:off x="3049386" y="3509487"/>
            <a:ext cx="747371" cy="541844"/>
          </a:xfrm>
          <a:prstGeom prst="rect">
            <a:avLst/>
          </a:prstGeom>
        </p:spPr>
      </p:pic>
      <p:pic>
        <p:nvPicPr>
          <p:cNvPr id="67" name="Picture 66" descr="A close up of a logo&#10;&#10;Description automatically generated">
            <a:extLst>
              <a:ext uri="{FF2B5EF4-FFF2-40B4-BE49-F238E27FC236}">
                <a16:creationId xmlns:a16="http://schemas.microsoft.com/office/drawing/2014/main" id="{348605FB-438A-4290-88E6-2C824E6FB8A8}"/>
              </a:ext>
            </a:extLst>
          </p:cNvPr>
          <p:cNvPicPr>
            <a:picLocks noChangeAspect="1"/>
          </p:cNvPicPr>
          <p:nvPr/>
        </p:nvPicPr>
        <p:blipFill>
          <a:blip r:embed="rId52" cstate="hqprint">
            <a:extLst>
              <a:ext uri="{28A0092B-C50C-407E-A947-70E740481C1C}">
                <a14:useLocalDpi xmlns:a14="http://schemas.microsoft.com/office/drawing/2010/main" val="0"/>
              </a:ext>
            </a:extLst>
          </a:blip>
          <a:stretch>
            <a:fillRect/>
          </a:stretch>
        </p:blipFill>
        <p:spPr>
          <a:xfrm>
            <a:off x="3774325" y="3558961"/>
            <a:ext cx="498988" cy="353190"/>
          </a:xfrm>
          <a:prstGeom prst="rect">
            <a:avLst/>
          </a:prstGeom>
        </p:spPr>
      </p:pic>
      <p:pic>
        <p:nvPicPr>
          <p:cNvPr id="69" name="Picture 68" descr="A close up of a plant&#10;&#10;Description automatically generated">
            <a:extLst>
              <a:ext uri="{FF2B5EF4-FFF2-40B4-BE49-F238E27FC236}">
                <a16:creationId xmlns:a16="http://schemas.microsoft.com/office/drawing/2014/main" id="{89685B33-BF89-4820-815E-4D934D6F4AD1}"/>
              </a:ext>
            </a:extLst>
          </p:cNvPr>
          <p:cNvPicPr>
            <a:picLocks noChangeAspect="1"/>
          </p:cNvPicPr>
          <p:nvPr/>
        </p:nvPicPr>
        <p:blipFill>
          <a:blip r:embed="rId53" cstate="hqprint">
            <a:extLst>
              <a:ext uri="{28A0092B-C50C-407E-A947-70E740481C1C}">
                <a14:useLocalDpi xmlns:a14="http://schemas.microsoft.com/office/drawing/2010/main" val="0"/>
              </a:ext>
            </a:extLst>
          </a:blip>
          <a:stretch>
            <a:fillRect/>
          </a:stretch>
        </p:blipFill>
        <p:spPr>
          <a:xfrm>
            <a:off x="4410763" y="3624886"/>
            <a:ext cx="574530" cy="287265"/>
          </a:xfrm>
          <a:prstGeom prst="rect">
            <a:avLst/>
          </a:prstGeom>
        </p:spPr>
      </p:pic>
      <p:pic>
        <p:nvPicPr>
          <p:cNvPr id="71" name="Picture 70" descr="A cat with its mouth open&#10;&#10;Description automatically generated">
            <a:extLst>
              <a:ext uri="{FF2B5EF4-FFF2-40B4-BE49-F238E27FC236}">
                <a16:creationId xmlns:a16="http://schemas.microsoft.com/office/drawing/2014/main" id="{1E8EBFBB-7C7E-4970-B482-20008DF2C75F}"/>
              </a:ext>
            </a:extLst>
          </p:cNvPr>
          <p:cNvPicPr>
            <a:picLocks noChangeAspect="1"/>
          </p:cNvPicPr>
          <p:nvPr/>
        </p:nvPicPr>
        <p:blipFill>
          <a:blip r:embed="rId54" cstate="hqprint">
            <a:extLst>
              <a:ext uri="{28A0092B-C50C-407E-A947-70E740481C1C}">
                <a14:useLocalDpi xmlns:a14="http://schemas.microsoft.com/office/drawing/2010/main" val="0"/>
              </a:ext>
            </a:extLst>
          </a:blip>
          <a:stretch>
            <a:fillRect/>
          </a:stretch>
        </p:blipFill>
        <p:spPr>
          <a:xfrm>
            <a:off x="4933367" y="3389871"/>
            <a:ext cx="660669" cy="708849"/>
          </a:xfrm>
          <a:prstGeom prst="rect">
            <a:avLst/>
          </a:prstGeom>
        </p:spPr>
      </p:pic>
      <p:pic>
        <p:nvPicPr>
          <p:cNvPr id="73" name="Picture 72" descr="A close up of a logo&#10;&#10;Description automatically generated">
            <a:extLst>
              <a:ext uri="{FF2B5EF4-FFF2-40B4-BE49-F238E27FC236}">
                <a16:creationId xmlns:a16="http://schemas.microsoft.com/office/drawing/2014/main" id="{DA9EA041-F317-4441-A624-E8F3B09FD8B6}"/>
              </a:ext>
            </a:extLst>
          </p:cNvPr>
          <p:cNvPicPr>
            <a:picLocks noChangeAspect="1"/>
          </p:cNvPicPr>
          <p:nvPr/>
        </p:nvPicPr>
        <p:blipFill>
          <a:blip r:embed="rId55" cstate="hqprint">
            <a:extLst>
              <a:ext uri="{28A0092B-C50C-407E-A947-70E740481C1C}">
                <a14:useLocalDpi xmlns:a14="http://schemas.microsoft.com/office/drawing/2010/main" val="0"/>
              </a:ext>
            </a:extLst>
          </a:blip>
          <a:stretch>
            <a:fillRect/>
          </a:stretch>
        </p:blipFill>
        <p:spPr>
          <a:xfrm>
            <a:off x="5642966" y="3428570"/>
            <a:ext cx="450713" cy="483581"/>
          </a:xfrm>
          <a:prstGeom prst="rect">
            <a:avLst/>
          </a:prstGeom>
        </p:spPr>
      </p:pic>
      <p:pic>
        <p:nvPicPr>
          <p:cNvPr id="75" name="Picture 74" descr="A close up of a sign&#10;&#10;Description automatically generated">
            <a:extLst>
              <a:ext uri="{FF2B5EF4-FFF2-40B4-BE49-F238E27FC236}">
                <a16:creationId xmlns:a16="http://schemas.microsoft.com/office/drawing/2014/main" id="{FA49749B-3C9B-41D1-ADCF-253F9196E460}"/>
              </a:ext>
            </a:extLst>
          </p:cNvPr>
          <p:cNvPicPr>
            <a:picLocks noChangeAspect="1"/>
          </p:cNvPicPr>
          <p:nvPr/>
        </p:nvPicPr>
        <p:blipFill>
          <a:blip r:embed="rId56" cstate="hqprint">
            <a:extLst>
              <a:ext uri="{28A0092B-C50C-407E-A947-70E740481C1C}">
                <a14:useLocalDpi xmlns:a14="http://schemas.microsoft.com/office/drawing/2010/main" val="0"/>
              </a:ext>
            </a:extLst>
          </a:blip>
          <a:stretch>
            <a:fillRect/>
          </a:stretch>
        </p:blipFill>
        <p:spPr>
          <a:xfrm>
            <a:off x="6169734" y="3387320"/>
            <a:ext cx="412583" cy="573405"/>
          </a:xfrm>
          <a:prstGeom prst="rect">
            <a:avLst/>
          </a:prstGeom>
        </p:spPr>
      </p:pic>
      <p:pic>
        <p:nvPicPr>
          <p:cNvPr id="77" name="Picture 76">
            <a:extLst>
              <a:ext uri="{FF2B5EF4-FFF2-40B4-BE49-F238E27FC236}">
                <a16:creationId xmlns:a16="http://schemas.microsoft.com/office/drawing/2014/main" id="{3F601C70-8F8D-47A9-94C3-2E8A213D9BD5}"/>
              </a:ext>
            </a:extLst>
          </p:cNvPr>
          <p:cNvPicPr>
            <a:picLocks noChangeAspect="1"/>
          </p:cNvPicPr>
          <p:nvPr/>
        </p:nvPicPr>
        <p:blipFill>
          <a:blip r:embed="rId57" cstate="hqprint">
            <a:extLst>
              <a:ext uri="{28A0092B-C50C-407E-A947-70E740481C1C}">
                <a14:useLocalDpi xmlns:a14="http://schemas.microsoft.com/office/drawing/2010/main" val="0"/>
              </a:ext>
            </a:extLst>
          </a:blip>
          <a:stretch>
            <a:fillRect/>
          </a:stretch>
        </p:blipFill>
        <p:spPr>
          <a:xfrm>
            <a:off x="78018" y="4539956"/>
            <a:ext cx="514804" cy="593113"/>
          </a:xfrm>
          <a:prstGeom prst="rect">
            <a:avLst/>
          </a:prstGeom>
        </p:spPr>
      </p:pic>
      <p:pic>
        <p:nvPicPr>
          <p:cNvPr id="79" name="Picture 78">
            <a:extLst>
              <a:ext uri="{FF2B5EF4-FFF2-40B4-BE49-F238E27FC236}">
                <a16:creationId xmlns:a16="http://schemas.microsoft.com/office/drawing/2014/main" id="{70232D78-F519-40F6-869E-DBB2B9F60BE1}"/>
              </a:ext>
            </a:extLst>
          </p:cNvPr>
          <p:cNvPicPr>
            <a:picLocks noChangeAspect="1"/>
          </p:cNvPicPr>
          <p:nvPr/>
        </p:nvPicPr>
        <p:blipFill>
          <a:blip r:embed="rId58" cstate="hqprint">
            <a:extLst>
              <a:ext uri="{28A0092B-C50C-407E-A947-70E740481C1C}">
                <a14:useLocalDpi xmlns:a14="http://schemas.microsoft.com/office/drawing/2010/main" val="0"/>
              </a:ext>
            </a:extLst>
          </a:blip>
          <a:stretch>
            <a:fillRect/>
          </a:stretch>
        </p:blipFill>
        <p:spPr>
          <a:xfrm>
            <a:off x="6755158" y="3521146"/>
            <a:ext cx="581961" cy="391005"/>
          </a:xfrm>
          <a:prstGeom prst="rect">
            <a:avLst/>
          </a:prstGeom>
        </p:spPr>
      </p:pic>
      <p:pic>
        <p:nvPicPr>
          <p:cNvPr id="81" name="Picture 80" descr="A close up of a flower&#10;&#10;Description automatically generated">
            <a:extLst>
              <a:ext uri="{FF2B5EF4-FFF2-40B4-BE49-F238E27FC236}">
                <a16:creationId xmlns:a16="http://schemas.microsoft.com/office/drawing/2014/main" id="{8BCE43CE-90FB-4460-A155-ECFDB3D0CF48}"/>
              </a:ext>
            </a:extLst>
          </p:cNvPr>
          <p:cNvPicPr>
            <a:picLocks noChangeAspect="1"/>
          </p:cNvPicPr>
          <p:nvPr/>
        </p:nvPicPr>
        <p:blipFill>
          <a:blip r:embed="rId59" cstate="hqprint">
            <a:extLst>
              <a:ext uri="{28A0092B-C50C-407E-A947-70E740481C1C}">
                <a14:useLocalDpi xmlns:a14="http://schemas.microsoft.com/office/drawing/2010/main" val="0"/>
              </a:ext>
            </a:extLst>
          </a:blip>
          <a:stretch>
            <a:fillRect/>
          </a:stretch>
        </p:blipFill>
        <p:spPr>
          <a:xfrm>
            <a:off x="7306287" y="3428570"/>
            <a:ext cx="575527" cy="577331"/>
          </a:xfrm>
          <a:prstGeom prst="rect">
            <a:avLst/>
          </a:prstGeom>
        </p:spPr>
      </p:pic>
      <p:pic>
        <p:nvPicPr>
          <p:cNvPr id="83" name="Picture 82" descr="A close up of a logo&#10;&#10;Description automatically generated">
            <a:extLst>
              <a:ext uri="{FF2B5EF4-FFF2-40B4-BE49-F238E27FC236}">
                <a16:creationId xmlns:a16="http://schemas.microsoft.com/office/drawing/2014/main" id="{FC8CF6F2-B868-4789-B6E4-80C6BCA2C973}"/>
              </a:ext>
            </a:extLst>
          </p:cNvPr>
          <p:cNvPicPr>
            <a:picLocks noChangeAspect="1"/>
          </p:cNvPicPr>
          <p:nvPr/>
        </p:nvPicPr>
        <p:blipFill>
          <a:blip r:embed="rId60" cstate="hqprint">
            <a:extLst>
              <a:ext uri="{28A0092B-C50C-407E-A947-70E740481C1C}">
                <a14:useLocalDpi xmlns:a14="http://schemas.microsoft.com/office/drawing/2010/main" val="0"/>
              </a:ext>
            </a:extLst>
          </a:blip>
          <a:stretch>
            <a:fillRect/>
          </a:stretch>
        </p:blipFill>
        <p:spPr>
          <a:xfrm>
            <a:off x="7903587" y="3436470"/>
            <a:ext cx="480158" cy="467779"/>
          </a:xfrm>
          <a:prstGeom prst="rect">
            <a:avLst/>
          </a:prstGeom>
        </p:spPr>
      </p:pic>
      <p:pic>
        <p:nvPicPr>
          <p:cNvPr id="85" name="Picture 84" descr="A close up of a logo&#10;&#10;Description automatically generated">
            <a:extLst>
              <a:ext uri="{FF2B5EF4-FFF2-40B4-BE49-F238E27FC236}">
                <a16:creationId xmlns:a16="http://schemas.microsoft.com/office/drawing/2014/main" id="{5AA560E5-F30B-434B-AED8-06C669496D7F}"/>
              </a:ext>
            </a:extLst>
          </p:cNvPr>
          <p:cNvPicPr>
            <a:picLocks noChangeAspect="1"/>
          </p:cNvPicPr>
          <p:nvPr/>
        </p:nvPicPr>
        <p:blipFill>
          <a:blip r:embed="rId61" cstate="hqprint">
            <a:extLst>
              <a:ext uri="{28A0092B-C50C-407E-A947-70E740481C1C}">
                <a14:useLocalDpi xmlns:a14="http://schemas.microsoft.com/office/drawing/2010/main" val="0"/>
              </a:ext>
            </a:extLst>
          </a:blip>
          <a:stretch>
            <a:fillRect/>
          </a:stretch>
        </p:blipFill>
        <p:spPr>
          <a:xfrm>
            <a:off x="746361" y="4580284"/>
            <a:ext cx="558457" cy="552785"/>
          </a:xfrm>
          <a:prstGeom prst="rect">
            <a:avLst/>
          </a:prstGeom>
        </p:spPr>
      </p:pic>
      <p:pic>
        <p:nvPicPr>
          <p:cNvPr id="87" name="Picture 86" descr="A picture containing life buoy, outdoor object&#10;&#10;Description automatically generated">
            <a:extLst>
              <a:ext uri="{FF2B5EF4-FFF2-40B4-BE49-F238E27FC236}">
                <a16:creationId xmlns:a16="http://schemas.microsoft.com/office/drawing/2014/main" id="{4BB1EFA4-74C1-4B29-ADE5-11F8155778CB}"/>
              </a:ext>
            </a:extLst>
          </p:cNvPr>
          <p:cNvPicPr>
            <a:picLocks noChangeAspect="1"/>
          </p:cNvPicPr>
          <p:nvPr/>
        </p:nvPicPr>
        <p:blipFill>
          <a:blip r:embed="rId62" cstate="hqprint">
            <a:extLst>
              <a:ext uri="{28A0092B-C50C-407E-A947-70E740481C1C}">
                <a14:useLocalDpi xmlns:a14="http://schemas.microsoft.com/office/drawing/2010/main" val="0"/>
              </a:ext>
            </a:extLst>
          </a:blip>
          <a:stretch>
            <a:fillRect/>
          </a:stretch>
        </p:blipFill>
        <p:spPr>
          <a:xfrm>
            <a:off x="1409098" y="4499000"/>
            <a:ext cx="715351" cy="715351"/>
          </a:xfrm>
          <a:prstGeom prst="rect">
            <a:avLst/>
          </a:prstGeom>
        </p:spPr>
      </p:pic>
      <p:pic>
        <p:nvPicPr>
          <p:cNvPr id="89" name="Picture 88" descr="A close up of a logo&#10;&#10;Description automatically generated">
            <a:extLst>
              <a:ext uri="{FF2B5EF4-FFF2-40B4-BE49-F238E27FC236}">
                <a16:creationId xmlns:a16="http://schemas.microsoft.com/office/drawing/2014/main" id="{69E02C39-4E5B-4979-8268-D636E17F1172}"/>
              </a:ext>
            </a:extLst>
          </p:cNvPr>
          <p:cNvPicPr>
            <a:picLocks noChangeAspect="1"/>
          </p:cNvPicPr>
          <p:nvPr/>
        </p:nvPicPr>
        <p:blipFill>
          <a:blip r:embed="rId63" cstate="hqprint">
            <a:extLst>
              <a:ext uri="{28A0092B-C50C-407E-A947-70E740481C1C}">
                <a14:useLocalDpi xmlns:a14="http://schemas.microsoft.com/office/drawing/2010/main" val="0"/>
              </a:ext>
            </a:extLst>
          </a:blip>
          <a:stretch>
            <a:fillRect/>
          </a:stretch>
        </p:blipFill>
        <p:spPr>
          <a:xfrm>
            <a:off x="2152229" y="4590175"/>
            <a:ext cx="674566" cy="445319"/>
          </a:xfrm>
          <a:prstGeom prst="rect">
            <a:avLst/>
          </a:prstGeom>
        </p:spPr>
      </p:pic>
      <p:pic>
        <p:nvPicPr>
          <p:cNvPr id="91" name="Picture 90" descr="A screenshot of a cell phone&#10;&#10;Description automatically generated">
            <a:extLst>
              <a:ext uri="{FF2B5EF4-FFF2-40B4-BE49-F238E27FC236}">
                <a16:creationId xmlns:a16="http://schemas.microsoft.com/office/drawing/2014/main" id="{05E7E3F4-E32B-4092-B774-F903901342A7}"/>
              </a:ext>
            </a:extLst>
          </p:cNvPr>
          <p:cNvPicPr>
            <a:picLocks noChangeAspect="1"/>
          </p:cNvPicPr>
          <p:nvPr/>
        </p:nvPicPr>
        <p:blipFill>
          <a:blip r:embed="rId64" cstate="hqprint">
            <a:extLst>
              <a:ext uri="{28A0092B-C50C-407E-A947-70E740481C1C}">
                <a14:useLocalDpi xmlns:a14="http://schemas.microsoft.com/office/drawing/2010/main" val="0"/>
              </a:ext>
            </a:extLst>
          </a:blip>
          <a:stretch>
            <a:fillRect/>
          </a:stretch>
        </p:blipFill>
        <p:spPr>
          <a:xfrm>
            <a:off x="2919423" y="4499000"/>
            <a:ext cx="598875" cy="568463"/>
          </a:xfrm>
          <a:prstGeom prst="rect">
            <a:avLst/>
          </a:prstGeom>
        </p:spPr>
      </p:pic>
      <p:pic>
        <p:nvPicPr>
          <p:cNvPr id="93" name="Picture 92" descr="A close up of a logo&#10;&#10;Description automatically generated">
            <a:extLst>
              <a:ext uri="{FF2B5EF4-FFF2-40B4-BE49-F238E27FC236}">
                <a16:creationId xmlns:a16="http://schemas.microsoft.com/office/drawing/2014/main" id="{CD353459-4DF3-4329-9EB5-53F7882236F0}"/>
              </a:ext>
            </a:extLst>
          </p:cNvPr>
          <p:cNvPicPr>
            <a:picLocks noChangeAspect="1"/>
          </p:cNvPicPr>
          <p:nvPr/>
        </p:nvPicPr>
        <p:blipFill>
          <a:blip r:embed="rId65" cstate="hqprint">
            <a:extLst>
              <a:ext uri="{28A0092B-C50C-407E-A947-70E740481C1C}">
                <a14:useLocalDpi xmlns:a14="http://schemas.microsoft.com/office/drawing/2010/main" val="0"/>
              </a:ext>
            </a:extLst>
          </a:blip>
          <a:stretch>
            <a:fillRect/>
          </a:stretch>
        </p:blipFill>
        <p:spPr>
          <a:xfrm>
            <a:off x="4336114" y="4587372"/>
            <a:ext cx="610142" cy="377525"/>
          </a:xfrm>
          <a:prstGeom prst="rect">
            <a:avLst/>
          </a:prstGeom>
        </p:spPr>
      </p:pic>
      <p:pic>
        <p:nvPicPr>
          <p:cNvPr id="95" name="Picture 94" descr="A close up of a logo&#10;&#10;Description automatically generated">
            <a:extLst>
              <a:ext uri="{FF2B5EF4-FFF2-40B4-BE49-F238E27FC236}">
                <a16:creationId xmlns:a16="http://schemas.microsoft.com/office/drawing/2014/main" id="{B77F910C-09A9-4EA9-B638-4D61487687C5}"/>
              </a:ext>
            </a:extLst>
          </p:cNvPr>
          <p:cNvPicPr>
            <a:picLocks noChangeAspect="1"/>
          </p:cNvPicPr>
          <p:nvPr/>
        </p:nvPicPr>
        <p:blipFill>
          <a:blip r:embed="rId66" cstate="hqprint">
            <a:extLst>
              <a:ext uri="{28A0092B-C50C-407E-A947-70E740481C1C}">
                <a14:useLocalDpi xmlns:a14="http://schemas.microsoft.com/office/drawing/2010/main" val="0"/>
              </a:ext>
            </a:extLst>
          </a:blip>
          <a:stretch>
            <a:fillRect/>
          </a:stretch>
        </p:blipFill>
        <p:spPr>
          <a:xfrm>
            <a:off x="8438348" y="4506664"/>
            <a:ext cx="671526" cy="335763"/>
          </a:xfrm>
          <a:prstGeom prst="rect">
            <a:avLst/>
          </a:prstGeom>
        </p:spPr>
      </p:pic>
      <p:pic>
        <p:nvPicPr>
          <p:cNvPr id="97" name="Picture 96" descr="A person in a dark room&#10;&#10;Description automatically generated">
            <a:extLst>
              <a:ext uri="{FF2B5EF4-FFF2-40B4-BE49-F238E27FC236}">
                <a16:creationId xmlns:a16="http://schemas.microsoft.com/office/drawing/2014/main" id="{DC8D4B72-8F8D-493E-9597-7C6D9AE82D3A}"/>
              </a:ext>
            </a:extLst>
          </p:cNvPr>
          <p:cNvPicPr>
            <a:picLocks noChangeAspect="1"/>
          </p:cNvPicPr>
          <p:nvPr/>
        </p:nvPicPr>
        <p:blipFill>
          <a:blip r:embed="rId67" cstate="hqprint">
            <a:extLst>
              <a:ext uri="{28A0092B-C50C-407E-A947-70E740481C1C}">
                <a14:useLocalDpi xmlns:a14="http://schemas.microsoft.com/office/drawing/2010/main" val="0"/>
              </a:ext>
            </a:extLst>
          </a:blip>
          <a:stretch>
            <a:fillRect/>
          </a:stretch>
        </p:blipFill>
        <p:spPr>
          <a:xfrm>
            <a:off x="3695407" y="4548110"/>
            <a:ext cx="476556" cy="507481"/>
          </a:xfrm>
          <a:prstGeom prst="rect">
            <a:avLst/>
          </a:prstGeom>
        </p:spPr>
      </p:pic>
      <p:pic>
        <p:nvPicPr>
          <p:cNvPr id="99" name="Picture 98" descr="A close up of a logo&#10;&#10;Description automatically generated">
            <a:extLst>
              <a:ext uri="{FF2B5EF4-FFF2-40B4-BE49-F238E27FC236}">
                <a16:creationId xmlns:a16="http://schemas.microsoft.com/office/drawing/2014/main" id="{25539D34-8FB8-4F6B-98AF-05EE6420B0FE}"/>
              </a:ext>
            </a:extLst>
          </p:cNvPr>
          <p:cNvPicPr>
            <a:picLocks noChangeAspect="1"/>
          </p:cNvPicPr>
          <p:nvPr/>
        </p:nvPicPr>
        <p:blipFill>
          <a:blip r:embed="rId68" cstate="hqprint">
            <a:extLst>
              <a:ext uri="{28A0092B-C50C-407E-A947-70E740481C1C}">
                <a14:useLocalDpi xmlns:a14="http://schemas.microsoft.com/office/drawing/2010/main" val="0"/>
              </a:ext>
            </a:extLst>
          </a:blip>
          <a:stretch>
            <a:fillRect/>
          </a:stretch>
        </p:blipFill>
        <p:spPr>
          <a:xfrm>
            <a:off x="4974423" y="4469455"/>
            <a:ext cx="507481" cy="507481"/>
          </a:xfrm>
          <a:prstGeom prst="rect">
            <a:avLst/>
          </a:prstGeom>
        </p:spPr>
      </p:pic>
      <p:pic>
        <p:nvPicPr>
          <p:cNvPr id="101" name="Picture 100">
            <a:extLst>
              <a:ext uri="{FF2B5EF4-FFF2-40B4-BE49-F238E27FC236}">
                <a16:creationId xmlns:a16="http://schemas.microsoft.com/office/drawing/2014/main" id="{51722B96-AE72-4B71-8099-B528F49196A9}"/>
              </a:ext>
            </a:extLst>
          </p:cNvPr>
          <p:cNvPicPr>
            <a:picLocks noChangeAspect="1"/>
          </p:cNvPicPr>
          <p:nvPr/>
        </p:nvPicPr>
        <p:blipFill>
          <a:blip r:embed="rId69" cstate="hqprint">
            <a:extLst>
              <a:ext uri="{28A0092B-C50C-407E-A947-70E740481C1C}">
                <a14:useLocalDpi xmlns:a14="http://schemas.microsoft.com/office/drawing/2010/main" val="0"/>
              </a:ext>
            </a:extLst>
          </a:blip>
          <a:stretch>
            <a:fillRect/>
          </a:stretch>
        </p:blipFill>
        <p:spPr>
          <a:xfrm>
            <a:off x="5537066" y="4521061"/>
            <a:ext cx="378890" cy="356393"/>
          </a:xfrm>
          <a:prstGeom prst="rect">
            <a:avLst/>
          </a:prstGeom>
        </p:spPr>
      </p:pic>
      <p:pic>
        <p:nvPicPr>
          <p:cNvPr id="103" name="Picture 102">
            <a:extLst>
              <a:ext uri="{FF2B5EF4-FFF2-40B4-BE49-F238E27FC236}">
                <a16:creationId xmlns:a16="http://schemas.microsoft.com/office/drawing/2014/main" id="{9B5B24EC-83BD-4CC5-9DDA-7FA965F8852B}"/>
              </a:ext>
            </a:extLst>
          </p:cNvPr>
          <p:cNvPicPr>
            <a:picLocks noChangeAspect="1"/>
          </p:cNvPicPr>
          <p:nvPr/>
        </p:nvPicPr>
        <p:blipFill>
          <a:blip r:embed="rId70" cstate="hqprint">
            <a:extLst>
              <a:ext uri="{28A0092B-C50C-407E-A947-70E740481C1C}">
                <a14:useLocalDpi xmlns:a14="http://schemas.microsoft.com/office/drawing/2010/main" val="0"/>
              </a:ext>
            </a:extLst>
          </a:blip>
          <a:stretch>
            <a:fillRect/>
          </a:stretch>
        </p:blipFill>
        <p:spPr>
          <a:xfrm>
            <a:off x="6025006" y="4518465"/>
            <a:ext cx="620158" cy="310079"/>
          </a:xfrm>
          <a:prstGeom prst="rect">
            <a:avLst/>
          </a:prstGeom>
        </p:spPr>
      </p:pic>
      <p:pic>
        <p:nvPicPr>
          <p:cNvPr id="105" name="Picture 104">
            <a:extLst>
              <a:ext uri="{FF2B5EF4-FFF2-40B4-BE49-F238E27FC236}">
                <a16:creationId xmlns:a16="http://schemas.microsoft.com/office/drawing/2014/main" id="{3E03D838-1804-41CC-B318-BE1E2ACD7E40}"/>
              </a:ext>
            </a:extLst>
          </p:cNvPr>
          <p:cNvPicPr>
            <a:picLocks noChangeAspect="1"/>
          </p:cNvPicPr>
          <p:nvPr/>
        </p:nvPicPr>
        <p:blipFill>
          <a:blip r:embed="rId71" cstate="hqprint">
            <a:extLst>
              <a:ext uri="{28A0092B-C50C-407E-A947-70E740481C1C}">
                <a14:useLocalDpi xmlns:a14="http://schemas.microsoft.com/office/drawing/2010/main" val="0"/>
              </a:ext>
            </a:extLst>
          </a:blip>
          <a:stretch>
            <a:fillRect/>
          </a:stretch>
        </p:blipFill>
        <p:spPr>
          <a:xfrm>
            <a:off x="146066" y="5581895"/>
            <a:ext cx="557487" cy="751140"/>
          </a:xfrm>
          <a:prstGeom prst="rect">
            <a:avLst/>
          </a:prstGeom>
        </p:spPr>
      </p:pic>
      <p:pic>
        <p:nvPicPr>
          <p:cNvPr id="107" name="Picture 106" descr="A picture containing nature&#10;&#10;Description automatically generated">
            <a:extLst>
              <a:ext uri="{FF2B5EF4-FFF2-40B4-BE49-F238E27FC236}">
                <a16:creationId xmlns:a16="http://schemas.microsoft.com/office/drawing/2014/main" id="{EF1F88EA-8D24-4C68-9C95-4CDCE50E83C6}"/>
              </a:ext>
            </a:extLst>
          </p:cNvPr>
          <p:cNvPicPr>
            <a:picLocks noChangeAspect="1"/>
          </p:cNvPicPr>
          <p:nvPr/>
        </p:nvPicPr>
        <p:blipFill>
          <a:blip r:embed="rId72" cstate="hqprint">
            <a:extLst>
              <a:ext uri="{28A0092B-C50C-407E-A947-70E740481C1C}">
                <a14:useLocalDpi xmlns:a14="http://schemas.microsoft.com/office/drawing/2010/main" val="0"/>
              </a:ext>
            </a:extLst>
          </a:blip>
          <a:stretch>
            <a:fillRect/>
          </a:stretch>
        </p:blipFill>
        <p:spPr>
          <a:xfrm flipH="1">
            <a:off x="6680785" y="4412690"/>
            <a:ext cx="507481" cy="621009"/>
          </a:xfrm>
          <a:prstGeom prst="rect">
            <a:avLst/>
          </a:prstGeom>
        </p:spPr>
      </p:pic>
      <p:pic>
        <p:nvPicPr>
          <p:cNvPr id="109" name="Picture 108" descr="A close up of a logo&#10;&#10;Description automatically generated">
            <a:extLst>
              <a:ext uri="{FF2B5EF4-FFF2-40B4-BE49-F238E27FC236}">
                <a16:creationId xmlns:a16="http://schemas.microsoft.com/office/drawing/2014/main" id="{8D75DE31-953F-48BE-A39C-D8C36035D8EC}"/>
              </a:ext>
            </a:extLst>
          </p:cNvPr>
          <p:cNvPicPr>
            <a:picLocks noChangeAspect="1"/>
          </p:cNvPicPr>
          <p:nvPr/>
        </p:nvPicPr>
        <p:blipFill>
          <a:blip r:embed="rId73" cstate="hqprint">
            <a:extLst>
              <a:ext uri="{28A0092B-C50C-407E-A947-70E740481C1C}">
                <a14:useLocalDpi xmlns:a14="http://schemas.microsoft.com/office/drawing/2010/main" val="0"/>
              </a:ext>
            </a:extLst>
          </a:blip>
          <a:stretch>
            <a:fillRect/>
          </a:stretch>
        </p:blipFill>
        <p:spPr>
          <a:xfrm>
            <a:off x="762145" y="5603251"/>
            <a:ext cx="554938" cy="613403"/>
          </a:xfrm>
          <a:prstGeom prst="rect">
            <a:avLst/>
          </a:prstGeom>
        </p:spPr>
      </p:pic>
      <p:pic>
        <p:nvPicPr>
          <p:cNvPr id="111" name="Picture 110" descr="A close up of a logo&#10;&#10;Description automatically generated">
            <a:extLst>
              <a:ext uri="{FF2B5EF4-FFF2-40B4-BE49-F238E27FC236}">
                <a16:creationId xmlns:a16="http://schemas.microsoft.com/office/drawing/2014/main" id="{73BF0E0C-3203-4F70-9A7A-44916B6B523B}"/>
              </a:ext>
            </a:extLst>
          </p:cNvPr>
          <p:cNvPicPr>
            <a:picLocks noChangeAspect="1"/>
          </p:cNvPicPr>
          <p:nvPr/>
        </p:nvPicPr>
        <p:blipFill>
          <a:blip r:embed="rId74" cstate="hqprint">
            <a:extLst>
              <a:ext uri="{28A0092B-C50C-407E-A947-70E740481C1C}">
                <a14:useLocalDpi xmlns:a14="http://schemas.microsoft.com/office/drawing/2010/main" val="0"/>
              </a:ext>
            </a:extLst>
          </a:blip>
          <a:stretch>
            <a:fillRect/>
          </a:stretch>
        </p:blipFill>
        <p:spPr>
          <a:xfrm>
            <a:off x="1518202" y="5603251"/>
            <a:ext cx="554938" cy="613403"/>
          </a:xfrm>
          <a:prstGeom prst="rect">
            <a:avLst/>
          </a:prstGeom>
        </p:spPr>
      </p:pic>
      <p:pic>
        <p:nvPicPr>
          <p:cNvPr id="113" name="Picture 112">
            <a:extLst>
              <a:ext uri="{FF2B5EF4-FFF2-40B4-BE49-F238E27FC236}">
                <a16:creationId xmlns:a16="http://schemas.microsoft.com/office/drawing/2014/main" id="{4363A066-D2F1-4829-92D9-D8CBF7F9BB6C}"/>
              </a:ext>
            </a:extLst>
          </p:cNvPr>
          <p:cNvPicPr>
            <a:picLocks noChangeAspect="1"/>
          </p:cNvPicPr>
          <p:nvPr/>
        </p:nvPicPr>
        <p:blipFill>
          <a:blip r:embed="rId75" cstate="hqprint">
            <a:extLst>
              <a:ext uri="{28A0092B-C50C-407E-A947-70E740481C1C}">
                <a14:useLocalDpi xmlns:a14="http://schemas.microsoft.com/office/drawing/2010/main" val="0"/>
              </a:ext>
            </a:extLst>
          </a:blip>
          <a:stretch>
            <a:fillRect/>
          </a:stretch>
        </p:blipFill>
        <p:spPr>
          <a:xfrm>
            <a:off x="7324685" y="4559865"/>
            <a:ext cx="491483" cy="314472"/>
          </a:xfrm>
          <a:prstGeom prst="rect">
            <a:avLst/>
          </a:prstGeom>
        </p:spPr>
      </p:pic>
      <p:pic>
        <p:nvPicPr>
          <p:cNvPr id="115" name="Picture 114">
            <a:extLst>
              <a:ext uri="{FF2B5EF4-FFF2-40B4-BE49-F238E27FC236}">
                <a16:creationId xmlns:a16="http://schemas.microsoft.com/office/drawing/2014/main" id="{28D6841C-DEB5-4457-8582-BE4618A572B2}"/>
              </a:ext>
            </a:extLst>
          </p:cNvPr>
          <p:cNvPicPr>
            <a:picLocks noChangeAspect="1"/>
          </p:cNvPicPr>
          <p:nvPr/>
        </p:nvPicPr>
        <p:blipFill>
          <a:blip r:embed="rId76" cstate="hqprint">
            <a:extLst>
              <a:ext uri="{28A0092B-C50C-407E-A947-70E740481C1C}">
                <a14:useLocalDpi xmlns:a14="http://schemas.microsoft.com/office/drawing/2010/main" val="0"/>
              </a:ext>
            </a:extLst>
          </a:blip>
          <a:stretch>
            <a:fillRect/>
          </a:stretch>
        </p:blipFill>
        <p:spPr>
          <a:xfrm>
            <a:off x="7903587" y="4489863"/>
            <a:ext cx="463898" cy="454475"/>
          </a:xfrm>
          <a:prstGeom prst="rect">
            <a:avLst/>
          </a:prstGeom>
        </p:spPr>
      </p:pic>
      <p:pic>
        <p:nvPicPr>
          <p:cNvPr id="117" name="Picture 116" descr="A close up of a logo&#10;&#10;Description automatically generated">
            <a:extLst>
              <a:ext uri="{FF2B5EF4-FFF2-40B4-BE49-F238E27FC236}">
                <a16:creationId xmlns:a16="http://schemas.microsoft.com/office/drawing/2014/main" id="{3BCDC742-31FF-4160-BA75-7C42B9E65905}"/>
              </a:ext>
            </a:extLst>
          </p:cNvPr>
          <p:cNvPicPr>
            <a:picLocks noChangeAspect="1"/>
          </p:cNvPicPr>
          <p:nvPr/>
        </p:nvPicPr>
        <p:blipFill>
          <a:blip r:embed="rId77" cstate="hqprint">
            <a:extLst>
              <a:ext uri="{28A0092B-C50C-407E-A947-70E740481C1C}">
                <a14:useLocalDpi xmlns:a14="http://schemas.microsoft.com/office/drawing/2010/main" val="0"/>
              </a:ext>
            </a:extLst>
          </a:blip>
          <a:stretch>
            <a:fillRect/>
          </a:stretch>
        </p:blipFill>
        <p:spPr>
          <a:xfrm>
            <a:off x="2151848" y="5485133"/>
            <a:ext cx="671288" cy="707201"/>
          </a:xfrm>
          <a:prstGeom prst="rect">
            <a:avLst/>
          </a:prstGeom>
        </p:spPr>
      </p:pic>
      <p:pic>
        <p:nvPicPr>
          <p:cNvPr id="119" name="Picture 118">
            <a:extLst>
              <a:ext uri="{FF2B5EF4-FFF2-40B4-BE49-F238E27FC236}">
                <a16:creationId xmlns:a16="http://schemas.microsoft.com/office/drawing/2014/main" id="{CAE67B95-4482-4416-9792-1C47DFC4408F}"/>
              </a:ext>
            </a:extLst>
          </p:cNvPr>
          <p:cNvPicPr>
            <a:picLocks noChangeAspect="1"/>
          </p:cNvPicPr>
          <p:nvPr/>
        </p:nvPicPr>
        <p:blipFill>
          <a:blip r:embed="rId78" cstate="hqprint">
            <a:extLst>
              <a:ext uri="{28A0092B-C50C-407E-A947-70E740481C1C}">
                <a14:useLocalDpi xmlns:a14="http://schemas.microsoft.com/office/drawing/2010/main" val="0"/>
              </a:ext>
            </a:extLst>
          </a:blip>
          <a:stretch>
            <a:fillRect/>
          </a:stretch>
        </p:blipFill>
        <p:spPr>
          <a:xfrm rot="16200000">
            <a:off x="2861185" y="5725024"/>
            <a:ext cx="715350" cy="357675"/>
          </a:xfrm>
          <a:prstGeom prst="rect">
            <a:avLst/>
          </a:prstGeom>
        </p:spPr>
      </p:pic>
      <p:pic>
        <p:nvPicPr>
          <p:cNvPr id="121" name="Picture 120" descr="A close up of a logo&#10;&#10;Description automatically generated">
            <a:extLst>
              <a:ext uri="{FF2B5EF4-FFF2-40B4-BE49-F238E27FC236}">
                <a16:creationId xmlns:a16="http://schemas.microsoft.com/office/drawing/2014/main" id="{9E3E6440-8601-4376-B267-77169B95077B}"/>
              </a:ext>
            </a:extLst>
          </p:cNvPr>
          <p:cNvPicPr>
            <a:picLocks noChangeAspect="1"/>
          </p:cNvPicPr>
          <p:nvPr/>
        </p:nvPicPr>
        <p:blipFill>
          <a:blip r:embed="rId79" cstate="hqprint">
            <a:extLst>
              <a:ext uri="{28A0092B-C50C-407E-A947-70E740481C1C}">
                <a14:useLocalDpi xmlns:a14="http://schemas.microsoft.com/office/drawing/2010/main" val="0"/>
              </a:ext>
            </a:extLst>
          </a:blip>
          <a:stretch>
            <a:fillRect/>
          </a:stretch>
        </p:blipFill>
        <p:spPr>
          <a:xfrm>
            <a:off x="8597741" y="5545927"/>
            <a:ext cx="352739" cy="585611"/>
          </a:xfrm>
          <a:prstGeom prst="rect">
            <a:avLst/>
          </a:prstGeom>
        </p:spPr>
      </p:pic>
      <p:pic>
        <p:nvPicPr>
          <p:cNvPr id="123" name="Picture 122" descr="A blue plate&#10;&#10;Description automatically generated">
            <a:extLst>
              <a:ext uri="{FF2B5EF4-FFF2-40B4-BE49-F238E27FC236}">
                <a16:creationId xmlns:a16="http://schemas.microsoft.com/office/drawing/2014/main" id="{0305B22C-D1F8-4E39-9474-ECDC2BA525F2}"/>
              </a:ext>
            </a:extLst>
          </p:cNvPr>
          <p:cNvPicPr>
            <a:picLocks noChangeAspect="1"/>
          </p:cNvPicPr>
          <p:nvPr/>
        </p:nvPicPr>
        <p:blipFill>
          <a:blip r:embed="rId80" cstate="hqprint">
            <a:extLst>
              <a:ext uri="{28A0092B-C50C-407E-A947-70E740481C1C}">
                <a14:useLocalDpi xmlns:a14="http://schemas.microsoft.com/office/drawing/2010/main" val="0"/>
              </a:ext>
            </a:extLst>
          </a:blip>
          <a:stretch>
            <a:fillRect/>
          </a:stretch>
        </p:blipFill>
        <p:spPr>
          <a:xfrm>
            <a:off x="3608286" y="5523099"/>
            <a:ext cx="617636" cy="617636"/>
          </a:xfrm>
          <a:prstGeom prst="rect">
            <a:avLst/>
          </a:prstGeom>
        </p:spPr>
      </p:pic>
      <p:pic>
        <p:nvPicPr>
          <p:cNvPr id="125" name="Picture 124" descr="A close up of a logo&#10;&#10;Description automatically generated">
            <a:extLst>
              <a:ext uri="{FF2B5EF4-FFF2-40B4-BE49-F238E27FC236}">
                <a16:creationId xmlns:a16="http://schemas.microsoft.com/office/drawing/2014/main" id="{42E0BF2B-8F29-4CA9-9004-2AC758B28022}"/>
              </a:ext>
            </a:extLst>
          </p:cNvPr>
          <p:cNvPicPr>
            <a:picLocks noChangeAspect="1"/>
          </p:cNvPicPr>
          <p:nvPr/>
        </p:nvPicPr>
        <p:blipFill>
          <a:blip r:embed="rId81" cstate="hqprint">
            <a:extLst>
              <a:ext uri="{28A0092B-C50C-407E-A947-70E740481C1C}">
                <a14:useLocalDpi xmlns:a14="http://schemas.microsoft.com/office/drawing/2010/main" val="0"/>
              </a:ext>
            </a:extLst>
          </a:blip>
          <a:stretch>
            <a:fillRect/>
          </a:stretch>
        </p:blipFill>
        <p:spPr>
          <a:xfrm>
            <a:off x="7887505" y="5523099"/>
            <a:ext cx="491483" cy="804473"/>
          </a:xfrm>
          <a:prstGeom prst="rect">
            <a:avLst/>
          </a:prstGeom>
        </p:spPr>
      </p:pic>
      <p:pic>
        <p:nvPicPr>
          <p:cNvPr id="127" name="Picture 126">
            <a:extLst>
              <a:ext uri="{FF2B5EF4-FFF2-40B4-BE49-F238E27FC236}">
                <a16:creationId xmlns:a16="http://schemas.microsoft.com/office/drawing/2014/main" id="{64722C02-7922-4426-A455-C4D59A9ED7A2}"/>
              </a:ext>
            </a:extLst>
          </p:cNvPr>
          <p:cNvPicPr>
            <a:picLocks noChangeAspect="1"/>
          </p:cNvPicPr>
          <p:nvPr/>
        </p:nvPicPr>
        <p:blipFill>
          <a:blip r:embed="rId82" cstate="hqprint">
            <a:extLst>
              <a:ext uri="{28A0092B-C50C-407E-A947-70E740481C1C}">
                <a14:useLocalDpi xmlns:a14="http://schemas.microsoft.com/office/drawing/2010/main" val="0"/>
              </a:ext>
            </a:extLst>
          </a:blip>
          <a:stretch>
            <a:fillRect/>
          </a:stretch>
        </p:blipFill>
        <p:spPr>
          <a:xfrm>
            <a:off x="4433455" y="5477037"/>
            <a:ext cx="357649" cy="715297"/>
          </a:xfrm>
          <a:prstGeom prst="rect">
            <a:avLst/>
          </a:prstGeom>
        </p:spPr>
      </p:pic>
      <p:pic>
        <p:nvPicPr>
          <p:cNvPr id="129" name="Picture 128">
            <a:extLst>
              <a:ext uri="{FF2B5EF4-FFF2-40B4-BE49-F238E27FC236}">
                <a16:creationId xmlns:a16="http://schemas.microsoft.com/office/drawing/2014/main" id="{672553EE-4836-4DFD-A05D-EEE41F2A465C}"/>
              </a:ext>
            </a:extLst>
          </p:cNvPr>
          <p:cNvPicPr>
            <a:picLocks noChangeAspect="1"/>
          </p:cNvPicPr>
          <p:nvPr/>
        </p:nvPicPr>
        <p:blipFill>
          <a:blip r:embed="rId83" cstate="hqprint">
            <a:extLst>
              <a:ext uri="{28A0092B-C50C-407E-A947-70E740481C1C}">
                <a14:useLocalDpi xmlns:a14="http://schemas.microsoft.com/office/drawing/2010/main" val="0"/>
              </a:ext>
            </a:extLst>
          </a:blip>
          <a:stretch>
            <a:fillRect/>
          </a:stretch>
        </p:blipFill>
        <p:spPr>
          <a:xfrm>
            <a:off x="5015937" y="5347671"/>
            <a:ext cx="491483" cy="982965"/>
          </a:xfrm>
          <a:prstGeom prst="rect">
            <a:avLst/>
          </a:prstGeom>
        </p:spPr>
      </p:pic>
      <p:pic>
        <p:nvPicPr>
          <p:cNvPr id="131" name="Picture 130" descr="A close up of a logo&#10;&#10;Description automatically generated">
            <a:extLst>
              <a:ext uri="{FF2B5EF4-FFF2-40B4-BE49-F238E27FC236}">
                <a16:creationId xmlns:a16="http://schemas.microsoft.com/office/drawing/2014/main" id="{8EB73542-E80B-4840-9ABC-715A0EAB1895}"/>
              </a:ext>
            </a:extLst>
          </p:cNvPr>
          <p:cNvPicPr>
            <a:picLocks noChangeAspect="1"/>
          </p:cNvPicPr>
          <p:nvPr/>
        </p:nvPicPr>
        <p:blipFill>
          <a:blip r:embed="rId84" cstate="hqprint">
            <a:extLst>
              <a:ext uri="{28A0092B-C50C-407E-A947-70E740481C1C}">
                <a14:useLocalDpi xmlns:a14="http://schemas.microsoft.com/office/drawing/2010/main" val="0"/>
              </a:ext>
            </a:extLst>
          </a:blip>
          <a:stretch>
            <a:fillRect/>
          </a:stretch>
        </p:blipFill>
        <p:spPr>
          <a:xfrm>
            <a:off x="7251698" y="5494478"/>
            <a:ext cx="610897" cy="804473"/>
          </a:xfrm>
          <a:prstGeom prst="rect">
            <a:avLst/>
          </a:prstGeom>
        </p:spPr>
      </p:pic>
      <p:pic>
        <p:nvPicPr>
          <p:cNvPr id="133" name="Picture 132" descr="A close up of a logo&#10;&#10;Description automatically generated">
            <a:extLst>
              <a:ext uri="{FF2B5EF4-FFF2-40B4-BE49-F238E27FC236}">
                <a16:creationId xmlns:a16="http://schemas.microsoft.com/office/drawing/2014/main" id="{488B4254-C02A-416E-B3CE-D74CDAD04763}"/>
              </a:ext>
            </a:extLst>
          </p:cNvPr>
          <p:cNvPicPr>
            <a:picLocks noChangeAspect="1"/>
          </p:cNvPicPr>
          <p:nvPr/>
        </p:nvPicPr>
        <p:blipFill>
          <a:blip r:embed="rId85" cstate="hqprint">
            <a:extLst>
              <a:ext uri="{28A0092B-C50C-407E-A947-70E740481C1C}">
                <a14:useLocalDpi xmlns:a14="http://schemas.microsoft.com/office/drawing/2010/main" val="0"/>
              </a:ext>
            </a:extLst>
          </a:blip>
          <a:stretch>
            <a:fillRect/>
          </a:stretch>
        </p:blipFill>
        <p:spPr>
          <a:xfrm>
            <a:off x="6605988" y="5591439"/>
            <a:ext cx="689646" cy="594820"/>
          </a:xfrm>
          <a:prstGeom prst="rect">
            <a:avLst/>
          </a:prstGeom>
        </p:spPr>
      </p:pic>
      <p:pic>
        <p:nvPicPr>
          <p:cNvPr id="135" name="Picture 134" descr="A picture containing compact disk&#10;&#10;Description automatically generated">
            <a:extLst>
              <a:ext uri="{FF2B5EF4-FFF2-40B4-BE49-F238E27FC236}">
                <a16:creationId xmlns:a16="http://schemas.microsoft.com/office/drawing/2014/main" id="{B2D6218C-4227-4FFD-9E62-C747ED4C23EC}"/>
              </a:ext>
            </a:extLst>
          </p:cNvPr>
          <p:cNvPicPr>
            <a:picLocks noChangeAspect="1"/>
          </p:cNvPicPr>
          <p:nvPr/>
        </p:nvPicPr>
        <p:blipFill>
          <a:blip r:embed="rId86" cstate="hqprint">
            <a:extLst>
              <a:ext uri="{28A0092B-C50C-407E-A947-70E740481C1C}">
                <a14:useLocalDpi xmlns:a14="http://schemas.microsoft.com/office/drawing/2010/main" val="0"/>
              </a:ext>
            </a:extLst>
          </a:blip>
          <a:stretch>
            <a:fillRect/>
          </a:stretch>
        </p:blipFill>
        <p:spPr>
          <a:xfrm>
            <a:off x="5447930" y="5571225"/>
            <a:ext cx="468026" cy="467294"/>
          </a:xfrm>
          <a:prstGeom prst="rect">
            <a:avLst/>
          </a:prstGeom>
        </p:spPr>
      </p:pic>
      <p:pic>
        <p:nvPicPr>
          <p:cNvPr id="136" name="Picture 135" descr="A picture containing compact disk&#10;&#10;Description automatically generated">
            <a:extLst>
              <a:ext uri="{FF2B5EF4-FFF2-40B4-BE49-F238E27FC236}">
                <a16:creationId xmlns:a16="http://schemas.microsoft.com/office/drawing/2014/main" id="{E0633A3F-7215-441D-AE5F-AA00EAAC56A7}"/>
              </a:ext>
            </a:extLst>
          </p:cNvPr>
          <p:cNvPicPr>
            <a:picLocks noChangeAspect="1"/>
          </p:cNvPicPr>
          <p:nvPr/>
        </p:nvPicPr>
        <p:blipFill>
          <a:blip r:embed="rId86" cstate="hqprint">
            <a:extLst>
              <a:ext uri="{28A0092B-C50C-407E-A947-70E740481C1C}">
                <a14:useLocalDpi xmlns:a14="http://schemas.microsoft.com/office/drawing/2010/main" val="0"/>
              </a:ext>
            </a:extLst>
          </a:blip>
          <a:stretch>
            <a:fillRect/>
          </a:stretch>
        </p:blipFill>
        <p:spPr>
          <a:xfrm>
            <a:off x="5464190" y="5571225"/>
            <a:ext cx="468026" cy="467294"/>
          </a:xfrm>
          <a:prstGeom prst="rect">
            <a:avLst/>
          </a:prstGeom>
        </p:spPr>
      </p:pic>
      <p:pic>
        <p:nvPicPr>
          <p:cNvPr id="138" name="Picture 137" descr="A picture containing doughnut, donut, window, sitting&#10;&#10;Description automatically generated">
            <a:extLst>
              <a:ext uri="{FF2B5EF4-FFF2-40B4-BE49-F238E27FC236}">
                <a16:creationId xmlns:a16="http://schemas.microsoft.com/office/drawing/2014/main" id="{F63396F4-0EA5-42D4-91C4-A450739E70D9}"/>
              </a:ext>
            </a:extLst>
          </p:cNvPr>
          <p:cNvPicPr>
            <a:picLocks noChangeAspect="1"/>
          </p:cNvPicPr>
          <p:nvPr/>
        </p:nvPicPr>
        <p:blipFill>
          <a:blip r:embed="rId87" cstate="hqprint">
            <a:extLst>
              <a:ext uri="{28A0092B-C50C-407E-A947-70E740481C1C}">
                <a14:useLocalDpi xmlns:a14="http://schemas.microsoft.com/office/drawing/2010/main" val="0"/>
              </a:ext>
            </a:extLst>
          </a:blip>
          <a:stretch>
            <a:fillRect/>
          </a:stretch>
        </p:blipFill>
        <p:spPr>
          <a:xfrm>
            <a:off x="6069982" y="5571225"/>
            <a:ext cx="426303" cy="526198"/>
          </a:xfrm>
          <a:prstGeom prst="rect">
            <a:avLst/>
          </a:prstGeom>
        </p:spPr>
      </p:pic>
    </p:spTree>
    <p:extLst>
      <p:ext uri="{BB962C8B-B14F-4D97-AF65-F5344CB8AC3E}">
        <p14:creationId xmlns:p14="http://schemas.microsoft.com/office/powerpoint/2010/main" val="1231426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08B19D7-4900-4256-81B9-784F8E7703C5}"/>
              </a:ext>
            </a:extLst>
          </p:cNvPr>
          <p:cNvPicPr>
            <a:picLocks noChangeAspect="1"/>
          </p:cNvPicPr>
          <p:nvPr/>
        </p:nvPicPr>
        <p:blipFill rotWithShape="1">
          <a:blip r:embed="rId2">
            <a:extLst>
              <a:ext uri="{28A0092B-C50C-407E-A947-70E740481C1C}">
                <a14:useLocalDpi xmlns:a14="http://schemas.microsoft.com/office/drawing/2010/main" val="0"/>
              </a:ext>
            </a:extLst>
          </a:blip>
          <a:srcRect t="11121" r="1787" b="11824"/>
          <a:stretch/>
        </p:blipFill>
        <p:spPr>
          <a:xfrm>
            <a:off x="-625401" y="63269"/>
            <a:ext cx="9134175" cy="5244662"/>
          </a:xfrm>
          <a:prstGeom prst="rect">
            <a:avLst/>
          </a:prstGeom>
        </p:spPr>
      </p:pic>
      <p:sp>
        <p:nvSpPr>
          <p:cNvPr id="6" name="TextBox 5">
            <a:extLst>
              <a:ext uri="{FF2B5EF4-FFF2-40B4-BE49-F238E27FC236}">
                <a16:creationId xmlns:a16="http://schemas.microsoft.com/office/drawing/2014/main" id="{1948CA8E-2F2D-40B0-8ED0-14785A2E27C4}"/>
              </a:ext>
            </a:extLst>
          </p:cNvPr>
          <p:cNvSpPr txBox="1"/>
          <p:nvPr/>
        </p:nvSpPr>
        <p:spPr>
          <a:xfrm>
            <a:off x="2019298" y="526561"/>
            <a:ext cx="119634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Poem 1</a:t>
            </a:r>
          </a:p>
        </p:txBody>
      </p:sp>
      <p:sp>
        <p:nvSpPr>
          <p:cNvPr id="7" name="TextBox 6">
            <a:extLst>
              <a:ext uri="{FF2B5EF4-FFF2-40B4-BE49-F238E27FC236}">
                <a16:creationId xmlns:a16="http://schemas.microsoft.com/office/drawing/2014/main" id="{C191C55C-4DF7-49E2-9DC3-A3EFA3563CBC}"/>
              </a:ext>
            </a:extLst>
          </p:cNvPr>
          <p:cNvSpPr txBox="1"/>
          <p:nvPr/>
        </p:nvSpPr>
        <p:spPr>
          <a:xfrm>
            <a:off x="5046191" y="502203"/>
            <a:ext cx="119634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Poem 2</a:t>
            </a:r>
          </a:p>
        </p:txBody>
      </p:sp>
      <p:sp>
        <p:nvSpPr>
          <p:cNvPr id="8" name="TextBox 7">
            <a:extLst>
              <a:ext uri="{FF2B5EF4-FFF2-40B4-BE49-F238E27FC236}">
                <a16:creationId xmlns:a16="http://schemas.microsoft.com/office/drawing/2014/main" id="{0D9950DA-EA0D-4FD3-805E-616ADF21BF7A}"/>
              </a:ext>
            </a:extLst>
          </p:cNvPr>
          <p:cNvSpPr txBox="1"/>
          <p:nvPr/>
        </p:nvSpPr>
        <p:spPr>
          <a:xfrm>
            <a:off x="3641046" y="1062202"/>
            <a:ext cx="1203960"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rPr>
              <a:t>Similarities:</a:t>
            </a:r>
          </a:p>
        </p:txBody>
      </p:sp>
      <p:pic>
        <p:nvPicPr>
          <p:cNvPr id="9" name="Picture 8">
            <a:extLst>
              <a:ext uri="{FF2B5EF4-FFF2-40B4-BE49-F238E27FC236}">
                <a16:creationId xmlns:a16="http://schemas.microsoft.com/office/drawing/2014/main" id="{CF590CD9-7EF6-4906-B5FC-88CA8FF90D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4604" y="1149331"/>
            <a:ext cx="571389" cy="689979"/>
          </a:xfrm>
          <a:prstGeom prst="rect">
            <a:avLst/>
          </a:prstGeom>
        </p:spPr>
      </p:pic>
      <p:pic>
        <p:nvPicPr>
          <p:cNvPr id="10" name="Picture 9" descr="A drawing of a cartoon character&#10;&#10;Description automatically generated">
            <a:extLst>
              <a:ext uri="{FF2B5EF4-FFF2-40B4-BE49-F238E27FC236}">
                <a16:creationId xmlns:a16="http://schemas.microsoft.com/office/drawing/2014/main" id="{4241DD56-5AFC-4D90-81C6-373089E3C24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37024" y="1952337"/>
            <a:ext cx="571390" cy="581845"/>
          </a:xfrm>
          <a:prstGeom prst="rect">
            <a:avLst/>
          </a:prstGeom>
        </p:spPr>
      </p:pic>
      <p:sp>
        <p:nvSpPr>
          <p:cNvPr id="11" name="TextBox 10">
            <a:extLst>
              <a:ext uri="{FF2B5EF4-FFF2-40B4-BE49-F238E27FC236}">
                <a16:creationId xmlns:a16="http://schemas.microsoft.com/office/drawing/2014/main" id="{A4F2BCC1-6974-4AE3-B65B-A66FB4AE90F6}"/>
              </a:ext>
            </a:extLst>
          </p:cNvPr>
          <p:cNvSpPr txBox="1"/>
          <p:nvPr/>
        </p:nvSpPr>
        <p:spPr>
          <a:xfrm>
            <a:off x="1436750" y="1279167"/>
            <a:ext cx="754513" cy="369332"/>
          </a:xfrm>
          <a:prstGeom prst="rect">
            <a:avLst/>
          </a:prstGeom>
          <a:solidFill>
            <a:schemeClr val="bg1"/>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Tone</a:t>
            </a:r>
          </a:p>
        </p:txBody>
      </p:sp>
      <p:sp>
        <p:nvSpPr>
          <p:cNvPr id="12" name="TextBox 11">
            <a:extLst>
              <a:ext uri="{FF2B5EF4-FFF2-40B4-BE49-F238E27FC236}">
                <a16:creationId xmlns:a16="http://schemas.microsoft.com/office/drawing/2014/main" id="{AE6AB118-7122-4674-A5B1-5A1EA30B4F36}"/>
              </a:ext>
            </a:extLst>
          </p:cNvPr>
          <p:cNvSpPr txBox="1"/>
          <p:nvPr/>
        </p:nvSpPr>
        <p:spPr>
          <a:xfrm>
            <a:off x="1258258" y="2058593"/>
            <a:ext cx="1495452" cy="584775"/>
          </a:xfrm>
          <a:prstGeom prst="rect">
            <a:avLst/>
          </a:prstGeom>
          <a:solidFill>
            <a:schemeClr val="bg1"/>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Attitudes and emotions</a:t>
            </a:r>
          </a:p>
        </p:txBody>
      </p:sp>
      <p:pic>
        <p:nvPicPr>
          <p:cNvPr id="13" name="Graphic 12">
            <a:extLst>
              <a:ext uri="{FF2B5EF4-FFF2-40B4-BE49-F238E27FC236}">
                <a16:creationId xmlns:a16="http://schemas.microsoft.com/office/drawing/2014/main" id="{4703EF96-8019-4BE2-BD92-CCE67873CBA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35226" y="2615985"/>
            <a:ext cx="1030951" cy="1004981"/>
          </a:xfrm>
          <a:prstGeom prst="rect">
            <a:avLst/>
          </a:prstGeom>
        </p:spPr>
      </p:pic>
      <p:sp>
        <p:nvSpPr>
          <p:cNvPr id="14" name="TextBox 13">
            <a:extLst>
              <a:ext uri="{FF2B5EF4-FFF2-40B4-BE49-F238E27FC236}">
                <a16:creationId xmlns:a16="http://schemas.microsoft.com/office/drawing/2014/main" id="{1B312CCD-88EF-4800-9618-775117B56D1C}"/>
              </a:ext>
            </a:extLst>
          </p:cNvPr>
          <p:cNvSpPr txBox="1"/>
          <p:nvPr/>
        </p:nvSpPr>
        <p:spPr>
          <a:xfrm>
            <a:off x="1161603" y="3308372"/>
            <a:ext cx="1495452" cy="338554"/>
          </a:xfrm>
          <a:prstGeom prst="rect">
            <a:avLst/>
          </a:prstGeom>
          <a:solidFill>
            <a:schemeClr val="bg1"/>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Messages</a:t>
            </a:r>
          </a:p>
        </p:txBody>
      </p:sp>
      <p:pic>
        <p:nvPicPr>
          <p:cNvPr id="15" name="Graphic 14">
            <a:extLst>
              <a:ext uri="{FF2B5EF4-FFF2-40B4-BE49-F238E27FC236}">
                <a16:creationId xmlns:a16="http://schemas.microsoft.com/office/drawing/2014/main" id="{9DA4BB08-9A18-4E45-8E99-AFB60296D02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129020" y="3791646"/>
            <a:ext cx="1046354" cy="1133329"/>
          </a:xfrm>
          <a:prstGeom prst="rect">
            <a:avLst/>
          </a:prstGeom>
        </p:spPr>
      </p:pic>
      <p:sp>
        <p:nvSpPr>
          <p:cNvPr id="16" name="TextBox 15">
            <a:extLst>
              <a:ext uri="{FF2B5EF4-FFF2-40B4-BE49-F238E27FC236}">
                <a16:creationId xmlns:a16="http://schemas.microsoft.com/office/drawing/2014/main" id="{26E66EBA-5ACB-41F6-A7D2-1B2B1981E3C4}"/>
              </a:ext>
            </a:extLst>
          </p:cNvPr>
          <p:cNvSpPr txBox="1"/>
          <p:nvPr/>
        </p:nvSpPr>
        <p:spPr>
          <a:xfrm>
            <a:off x="2004188" y="4019542"/>
            <a:ext cx="1495452" cy="584775"/>
          </a:xfrm>
          <a:prstGeom prst="rect">
            <a:avLst/>
          </a:prstGeom>
          <a:solidFill>
            <a:schemeClr val="bg1"/>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Techniques or features</a:t>
            </a:r>
          </a:p>
        </p:txBody>
      </p:sp>
      <p:pic>
        <p:nvPicPr>
          <p:cNvPr id="17" name="Graphic 16">
            <a:extLst>
              <a:ext uri="{FF2B5EF4-FFF2-40B4-BE49-F238E27FC236}">
                <a16:creationId xmlns:a16="http://schemas.microsoft.com/office/drawing/2014/main" id="{B03DBEED-A6DC-4742-90CB-38826E21ED7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303304" y="1329695"/>
            <a:ext cx="1616943" cy="807998"/>
          </a:xfrm>
          <a:prstGeom prst="rect">
            <a:avLst/>
          </a:prstGeom>
        </p:spPr>
      </p:pic>
      <p:sp>
        <p:nvSpPr>
          <p:cNvPr id="18" name="TextBox 17">
            <a:extLst>
              <a:ext uri="{FF2B5EF4-FFF2-40B4-BE49-F238E27FC236}">
                <a16:creationId xmlns:a16="http://schemas.microsoft.com/office/drawing/2014/main" id="{F590B3A4-F35D-4AF9-B0C4-B939659B06C8}"/>
              </a:ext>
            </a:extLst>
          </p:cNvPr>
          <p:cNvSpPr txBox="1"/>
          <p:nvPr/>
        </p:nvSpPr>
        <p:spPr>
          <a:xfrm>
            <a:off x="3419019" y="1944454"/>
            <a:ext cx="1495452" cy="1569660"/>
          </a:xfrm>
          <a:prstGeom prst="rect">
            <a:avLst/>
          </a:prstGeom>
          <a:solidFill>
            <a:schemeClr val="bg1"/>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Making comparisons, connections and links between the two</a:t>
            </a:r>
          </a:p>
        </p:txBody>
      </p:sp>
      <p:pic>
        <p:nvPicPr>
          <p:cNvPr id="19" name="Graphic 18">
            <a:extLst>
              <a:ext uri="{FF2B5EF4-FFF2-40B4-BE49-F238E27FC236}">
                <a16:creationId xmlns:a16="http://schemas.microsoft.com/office/drawing/2014/main" id="{47F88D34-CBB8-4522-8939-2A545267D085}"/>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51463" y="4919222"/>
            <a:ext cx="2364828" cy="1292551"/>
          </a:xfrm>
          <a:prstGeom prst="rect">
            <a:avLst/>
          </a:prstGeom>
        </p:spPr>
      </p:pic>
      <p:sp>
        <p:nvSpPr>
          <p:cNvPr id="20" name="TextBox 19">
            <a:extLst>
              <a:ext uri="{FF2B5EF4-FFF2-40B4-BE49-F238E27FC236}">
                <a16:creationId xmlns:a16="http://schemas.microsoft.com/office/drawing/2014/main" id="{00D8FA14-0FE5-4008-9807-086D67A0D865}"/>
              </a:ext>
            </a:extLst>
          </p:cNvPr>
          <p:cNvSpPr txBox="1"/>
          <p:nvPr/>
        </p:nvSpPr>
        <p:spPr>
          <a:xfrm>
            <a:off x="1613313" y="5578833"/>
            <a:ext cx="1495452" cy="338554"/>
          </a:xfrm>
          <a:prstGeom prst="rect">
            <a:avLst/>
          </a:prstGeom>
          <a:solidFill>
            <a:schemeClr val="bg1"/>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Context</a:t>
            </a:r>
          </a:p>
        </p:txBody>
      </p:sp>
      <p:pic>
        <p:nvPicPr>
          <p:cNvPr id="21" name="Picture 20">
            <a:extLst>
              <a:ext uri="{FF2B5EF4-FFF2-40B4-BE49-F238E27FC236}">
                <a16:creationId xmlns:a16="http://schemas.microsoft.com/office/drawing/2014/main" id="{C50DD67B-5B63-416D-9975-CFC2327E6523}"/>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3419019" y="5311673"/>
            <a:ext cx="1666177" cy="833089"/>
          </a:xfrm>
          <a:prstGeom prst="rect">
            <a:avLst/>
          </a:prstGeom>
        </p:spPr>
      </p:pic>
      <p:sp>
        <p:nvSpPr>
          <p:cNvPr id="22" name="TextBox 21">
            <a:extLst>
              <a:ext uri="{FF2B5EF4-FFF2-40B4-BE49-F238E27FC236}">
                <a16:creationId xmlns:a16="http://schemas.microsoft.com/office/drawing/2014/main" id="{F62DCF78-4FBB-491B-8EFC-242512A9B16C}"/>
              </a:ext>
            </a:extLst>
          </p:cNvPr>
          <p:cNvSpPr txBox="1"/>
          <p:nvPr/>
        </p:nvSpPr>
        <p:spPr>
          <a:xfrm>
            <a:off x="3913286" y="5940660"/>
            <a:ext cx="1495452" cy="338554"/>
          </a:xfrm>
          <a:prstGeom prst="rect">
            <a:avLst/>
          </a:prstGeom>
          <a:solidFill>
            <a:schemeClr val="bg1"/>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Structure</a:t>
            </a:r>
          </a:p>
        </p:txBody>
      </p:sp>
      <p:pic>
        <p:nvPicPr>
          <p:cNvPr id="23" name="Graphic 22">
            <a:extLst>
              <a:ext uri="{FF2B5EF4-FFF2-40B4-BE49-F238E27FC236}">
                <a16:creationId xmlns:a16="http://schemas.microsoft.com/office/drawing/2014/main" id="{2CC1A155-4AB1-490F-89C0-FA3246FF61FE}"/>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58556" y="-50528"/>
            <a:ext cx="1329695" cy="1329695"/>
          </a:xfrm>
          <a:prstGeom prst="rect">
            <a:avLst/>
          </a:prstGeom>
        </p:spPr>
      </p:pic>
      <p:sp>
        <p:nvSpPr>
          <p:cNvPr id="24" name="TextBox 23">
            <a:extLst>
              <a:ext uri="{FF2B5EF4-FFF2-40B4-BE49-F238E27FC236}">
                <a16:creationId xmlns:a16="http://schemas.microsoft.com/office/drawing/2014/main" id="{D84A07AA-28CB-4D43-AB3E-F46D8BB3AD1C}"/>
              </a:ext>
            </a:extLst>
          </p:cNvPr>
          <p:cNvSpPr txBox="1"/>
          <p:nvPr/>
        </p:nvSpPr>
        <p:spPr>
          <a:xfrm>
            <a:off x="274993" y="682419"/>
            <a:ext cx="1495452" cy="338554"/>
          </a:xfrm>
          <a:prstGeom prst="rect">
            <a:avLst/>
          </a:prstGeom>
          <a:solidFill>
            <a:schemeClr val="bg1"/>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Speaker</a:t>
            </a:r>
          </a:p>
        </p:txBody>
      </p:sp>
      <p:sp>
        <p:nvSpPr>
          <p:cNvPr id="26" name="Title 1">
            <a:extLst>
              <a:ext uri="{FF2B5EF4-FFF2-40B4-BE49-F238E27FC236}">
                <a16:creationId xmlns:a16="http://schemas.microsoft.com/office/drawing/2014/main" id="{BDE40640-AEF2-4742-9576-17936FA7E6C8}"/>
              </a:ext>
            </a:extLst>
          </p:cNvPr>
          <p:cNvSpPr>
            <a:spLocks noGrp="1"/>
          </p:cNvSpPr>
          <p:nvPr>
            <p:ph type="title"/>
          </p:nvPr>
        </p:nvSpPr>
        <p:spPr>
          <a:xfrm>
            <a:off x="5521948" y="1279167"/>
            <a:ext cx="3508060" cy="1205597"/>
          </a:xfr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2000" dirty="0">
                <a:latin typeface="+mn-lt"/>
              </a:rPr>
              <a:t>Now that you’ve completed your revision cube, you will compare ideas between poems</a:t>
            </a:r>
          </a:p>
        </p:txBody>
      </p:sp>
      <p:sp>
        <p:nvSpPr>
          <p:cNvPr id="28" name="Title 1">
            <a:extLst>
              <a:ext uri="{FF2B5EF4-FFF2-40B4-BE49-F238E27FC236}">
                <a16:creationId xmlns:a16="http://schemas.microsoft.com/office/drawing/2014/main" id="{1AB9060C-AB31-4F97-BAB4-4960A343C200}"/>
              </a:ext>
            </a:extLst>
          </p:cNvPr>
          <p:cNvSpPr txBox="1">
            <a:spLocks/>
          </p:cNvSpPr>
          <p:nvPr/>
        </p:nvSpPr>
        <p:spPr>
          <a:xfrm>
            <a:off x="5521948" y="2734227"/>
            <a:ext cx="3508060" cy="3789602"/>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1800" dirty="0">
                <a:solidFill>
                  <a:prstClr val="black"/>
                </a:solidFill>
                <a:latin typeface="Calibri" panose="020F0502020204030204"/>
              </a:rPr>
              <a:t>Either </a:t>
            </a:r>
            <a:r>
              <a:rPr kumimoji="0" lang="en-GB" sz="1800" b="0" i="0" u="none" strike="noStrike" kern="1200" cap="none" spc="0" normalizeH="0" baseline="0" noProof="0" dirty="0">
                <a:ln>
                  <a:noFill/>
                </a:ln>
                <a:solidFill>
                  <a:prstClr val="black"/>
                </a:solidFill>
                <a:effectLst/>
                <a:uLnTx/>
                <a:uFillTx/>
                <a:latin typeface="Calibri" panose="020F0502020204030204"/>
                <a:ea typeface="+mj-ea"/>
                <a:cs typeface="+mj-cs"/>
              </a:rPr>
              <a:t>create a new revision cube, or work with a friend or another student to create a detailed Venn diagram like this one, making notes on the similarities and differences between the two poems</a:t>
            </a:r>
            <a:r>
              <a:rPr lang="en-GB" sz="1800" dirty="0">
                <a:solidFill>
                  <a:prstClr val="black"/>
                </a:solidFill>
                <a:latin typeface="Calibri" panose="020F0502020204030204"/>
              </a:rPr>
              <a:t> (using their revision cube).</a:t>
            </a:r>
            <a:endParaRPr kumimoji="0" lang="en-GB" sz="1800" b="0"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dirty="0">
                <a:ln>
                  <a:noFill/>
                </a:ln>
                <a:solidFill>
                  <a:srgbClr val="FFC000">
                    <a:lumMod val="50000"/>
                  </a:srgbClr>
                </a:solidFill>
                <a:effectLst/>
                <a:uLnTx/>
                <a:uFillTx/>
                <a:latin typeface="Calibri Light" panose="020F0302020204030204"/>
                <a:ea typeface="+mj-ea"/>
                <a:cs typeface="+mj-cs"/>
              </a:rPr>
              <a:t>Ensure you have compared the use of language techniques in both poems.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dirty="0">
                <a:ln>
                  <a:noFill/>
                </a:ln>
                <a:solidFill>
                  <a:srgbClr val="00B050"/>
                </a:solidFill>
                <a:effectLst/>
                <a:uLnTx/>
                <a:uFillTx/>
                <a:latin typeface="Calibri Light" panose="020F0302020204030204"/>
                <a:ea typeface="+mj-ea"/>
                <a:cs typeface="+mj-cs"/>
              </a:rPr>
              <a:t>Look at both structure and language in your diagram.</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300992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9D1F4E62-D0F1-4181-B9EE-B7C1059D8024}"/>
              </a:ext>
            </a:extLst>
          </p:cNvPr>
          <p:cNvSpPr/>
          <p:nvPr/>
        </p:nvSpPr>
        <p:spPr>
          <a:xfrm>
            <a:off x="2693106" y="3532719"/>
            <a:ext cx="3600000" cy="3240000"/>
          </a:xfrm>
          <a:prstGeom prst="triangle">
            <a:avLst/>
          </a:prstGeom>
          <a:solidFill>
            <a:schemeClr val="accent6">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Isosceles Triangle 4">
            <a:extLst>
              <a:ext uri="{FF2B5EF4-FFF2-40B4-BE49-F238E27FC236}">
                <a16:creationId xmlns:a16="http://schemas.microsoft.com/office/drawing/2014/main" id="{C50440CB-5F50-42FD-8C74-98A6A557141E}"/>
              </a:ext>
            </a:extLst>
          </p:cNvPr>
          <p:cNvSpPr/>
          <p:nvPr/>
        </p:nvSpPr>
        <p:spPr>
          <a:xfrm rot="10800000">
            <a:off x="741146" y="3555852"/>
            <a:ext cx="3600000" cy="3240000"/>
          </a:xfrm>
          <a:prstGeom prst="triangle">
            <a:avLst/>
          </a:prstGeom>
          <a:solidFill>
            <a:schemeClr val="accent3">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1A17B4E0-EAA5-4756-8CF9-5A140E3F2AE7}"/>
              </a:ext>
            </a:extLst>
          </p:cNvPr>
          <p:cNvSpPr txBox="1"/>
          <p:nvPr/>
        </p:nvSpPr>
        <p:spPr>
          <a:xfrm rot="18251191">
            <a:off x="1840819" y="4870632"/>
            <a:ext cx="186282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The speaker feels an overwhelming sense of guilt about the man he helped to kill: “</a:t>
            </a:r>
            <a:r>
              <a:rPr kumimoji="0" lang="en-US" sz="900" b="0" i="0" u="none" strike="noStrike" kern="1200" cap="none" spc="0" normalizeH="0" baseline="0" noProof="0" dirty="0">
                <a:ln>
                  <a:noFill/>
                </a:ln>
                <a:solidFill>
                  <a:prstClr val="black"/>
                </a:solidFill>
                <a:effectLst/>
                <a:uLnTx/>
                <a:uFillTx/>
                <a:latin typeface="Calibri"/>
                <a:ea typeface="+mn-ea"/>
                <a:cs typeface="+mn-cs"/>
              </a:rPr>
              <a:t>And the drink and the drugs won’t flush him out –” He tries to find some way to escape his guilt but cannot.</a:t>
            </a: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Isosceles Triangle 15">
            <a:extLst>
              <a:ext uri="{FF2B5EF4-FFF2-40B4-BE49-F238E27FC236}">
                <a16:creationId xmlns:a16="http://schemas.microsoft.com/office/drawing/2014/main" id="{EC65404A-AF78-4624-979F-7CBAD4569348}"/>
              </a:ext>
            </a:extLst>
          </p:cNvPr>
          <p:cNvSpPr/>
          <p:nvPr/>
        </p:nvSpPr>
        <p:spPr>
          <a:xfrm rot="18008446">
            <a:off x="4209415" y="2743270"/>
            <a:ext cx="3600000" cy="3240000"/>
          </a:xfrm>
          <a:prstGeom prst="triangle">
            <a:avLst/>
          </a:prstGeom>
          <a:solidFill>
            <a:schemeClr val="accent3">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BFC4EEDC-BD62-4F0C-B240-6C6966E5C925}"/>
              </a:ext>
            </a:extLst>
          </p:cNvPr>
          <p:cNvSpPr/>
          <p:nvPr/>
        </p:nvSpPr>
        <p:spPr>
          <a:xfrm rot="2890415">
            <a:off x="5256159" y="5063300"/>
            <a:ext cx="1887472"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The photographer has a ‘job to do’, but he does it – even though the images of suffering he has taken haunt him and make his hands tremble.</a:t>
            </a:r>
          </a:p>
        </p:txBody>
      </p:sp>
      <p:sp>
        <p:nvSpPr>
          <p:cNvPr id="18" name="Isosceles Triangle 17">
            <a:extLst>
              <a:ext uri="{FF2B5EF4-FFF2-40B4-BE49-F238E27FC236}">
                <a16:creationId xmlns:a16="http://schemas.microsoft.com/office/drawing/2014/main" id="{5F931134-6B85-44B6-ADED-AD3AA4B16C59}"/>
              </a:ext>
            </a:extLst>
          </p:cNvPr>
          <p:cNvSpPr/>
          <p:nvPr/>
        </p:nvSpPr>
        <p:spPr>
          <a:xfrm rot="14494249">
            <a:off x="4232642" y="1050156"/>
            <a:ext cx="3600000" cy="3240000"/>
          </a:xfrm>
          <a:prstGeom prst="triangle">
            <a:avLst/>
          </a:prstGeom>
          <a:solidFill>
            <a:schemeClr val="accent6">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Isosceles Triangle 21">
            <a:extLst>
              <a:ext uri="{FF2B5EF4-FFF2-40B4-BE49-F238E27FC236}">
                <a16:creationId xmlns:a16="http://schemas.microsoft.com/office/drawing/2014/main" id="{1EDFD4A6-57C7-41C8-94F5-78A39408BC72}"/>
              </a:ext>
            </a:extLst>
          </p:cNvPr>
          <p:cNvSpPr/>
          <p:nvPr/>
        </p:nvSpPr>
        <p:spPr>
          <a:xfrm rot="3659327">
            <a:off x="3214925" y="-602134"/>
            <a:ext cx="3600000" cy="3240000"/>
          </a:xfrm>
          <a:prstGeom prst="triangle">
            <a:avLst/>
          </a:prstGeom>
          <a:solidFill>
            <a:schemeClr val="accent3">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Isosceles Triangle 22">
            <a:extLst>
              <a:ext uri="{FF2B5EF4-FFF2-40B4-BE49-F238E27FC236}">
                <a16:creationId xmlns:a16="http://schemas.microsoft.com/office/drawing/2014/main" id="{1A6615F4-A6A1-41EB-AE9E-82039B1462D4}"/>
              </a:ext>
            </a:extLst>
          </p:cNvPr>
          <p:cNvSpPr/>
          <p:nvPr/>
        </p:nvSpPr>
        <p:spPr>
          <a:xfrm>
            <a:off x="741145" y="224810"/>
            <a:ext cx="3600000" cy="3240000"/>
          </a:xfrm>
          <a:prstGeom prst="triangle">
            <a:avLst/>
          </a:prstGeom>
          <a:solidFill>
            <a:schemeClr val="accent6">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92296A30-8A14-4CBB-979E-8D4D9BAE31DE}"/>
              </a:ext>
            </a:extLst>
          </p:cNvPr>
          <p:cNvSpPr txBox="1"/>
          <p:nvPr/>
        </p:nvSpPr>
        <p:spPr>
          <a:xfrm>
            <a:off x="4121111" y="4363270"/>
            <a:ext cx="74824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Guilt</a:t>
            </a:r>
          </a:p>
        </p:txBody>
      </p:sp>
      <p:sp>
        <p:nvSpPr>
          <p:cNvPr id="25" name="TextBox 24">
            <a:extLst>
              <a:ext uri="{FF2B5EF4-FFF2-40B4-BE49-F238E27FC236}">
                <a16:creationId xmlns:a16="http://schemas.microsoft.com/office/drawing/2014/main" id="{85EB8BA7-71AD-476B-AC86-9512104DB238}"/>
              </a:ext>
            </a:extLst>
          </p:cNvPr>
          <p:cNvSpPr txBox="1"/>
          <p:nvPr/>
        </p:nvSpPr>
        <p:spPr>
          <a:xfrm rot="14452966">
            <a:off x="4928982" y="2929904"/>
            <a:ext cx="74824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Anger</a:t>
            </a:r>
          </a:p>
        </p:txBody>
      </p:sp>
      <p:sp>
        <p:nvSpPr>
          <p:cNvPr id="26" name="TextBox 25">
            <a:extLst>
              <a:ext uri="{FF2B5EF4-FFF2-40B4-BE49-F238E27FC236}">
                <a16:creationId xmlns:a16="http://schemas.microsoft.com/office/drawing/2014/main" id="{DF8EA485-CB72-4A88-80FE-603F829C4C0B}"/>
              </a:ext>
            </a:extLst>
          </p:cNvPr>
          <p:cNvSpPr txBox="1"/>
          <p:nvPr/>
        </p:nvSpPr>
        <p:spPr>
          <a:xfrm rot="8561763">
            <a:off x="3169285" y="2922280"/>
            <a:ext cx="74824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Fear</a:t>
            </a:r>
          </a:p>
        </p:txBody>
      </p:sp>
      <p:pic>
        <p:nvPicPr>
          <p:cNvPr id="19" name="Graphic 18">
            <a:extLst>
              <a:ext uri="{FF2B5EF4-FFF2-40B4-BE49-F238E27FC236}">
                <a16:creationId xmlns:a16="http://schemas.microsoft.com/office/drawing/2014/main" id="{09FF91BB-84C5-4F4E-954E-140DE98EFE4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5917034">
            <a:off x="3949017" y="3135375"/>
            <a:ext cx="1035854" cy="517624"/>
          </a:xfrm>
          <a:prstGeom prst="rect">
            <a:avLst/>
          </a:prstGeom>
        </p:spPr>
      </p:pic>
      <p:sp>
        <p:nvSpPr>
          <p:cNvPr id="27" name="TextBox 26">
            <a:extLst>
              <a:ext uri="{FF2B5EF4-FFF2-40B4-BE49-F238E27FC236}">
                <a16:creationId xmlns:a16="http://schemas.microsoft.com/office/drawing/2014/main" id="{CE1A0753-276D-4BA3-B905-19E843753672}"/>
              </a:ext>
            </a:extLst>
          </p:cNvPr>
          <p:cNvSpPr txBox="1"/>
          <p:nvPr/>
        </p:nvSpPr>
        <p:spPr>
          <a:xfrm rot="19101337">
            <a:off x="4946370" y="3686736"/>
            <a:ext cx="111083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War Photographer</a:t>
            </a:r>
          </a:p>
        </p:txBody>
      </p:sp>
      <p:sp>
        <p:nvSpPr>
          <p:cNvPr id="28" name="TextBox 27">
            <a:extLst>
              <a:ext uri="{FF2B5EF4-FFF2-40B4-BE49-F238E27FC236}">
                <a16:creationId xmlns:a16="http://schemas.microsoft.com/office/drawing/2014/main" id="{7CAF0BD7-8581-4B14-A0FB-0883A509A276}"/>
              </a:ext>
            </a:extLst>
          </p:cNvPr>
          <p:cNvSpPr txBox="1"/>
          <p:nvPr/>
        </p:nvSpPr>
        <p:spPr>
          <a:xfrm rot="2572110">
            <a:off x="3352105" y="3831538"/>
            <a:ext cx="111083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Remains</a:t>
            </a:r>
          </a:p>
        </p:txBody>
      </p:sp>
      <p:sp>
        <p:nvSpPr>
          <p:cNvPr id="29" name="TextBox 28">
            <a:extLst>
              <a:ext uri="{FF2B5EF4-FFF2-40B4-BE49-F238E27FC236}">
                <a16:creationId xmlns:a16="http://schemas.microsoft.com/office/drawing/2014/main" id="{4399DA85-7BCF-4972-B2B3-95180ABFE136}"/>
              </a:ext>
            </a:extLst>
          </p:cNvPr>
          <p:cNvSpPr txBox="1"/>
          <p:nvPr/>
        </p:nvSpPr>
        <p:spPr>
          <a:xfrm rot="10800000">
            <a:off x="3907521" y="2146402"/>
            <a:ext cx="111083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Charge of the Light Brigade</a:t>
            </a:r>
          </a:p>
        </p:txBody>
      </p:sp>
      <p:sp>
        <p:nvSpPr>
          <p:cNvPr id="30" name="Rectangle 29">
            <a:extLst>
              <a:ext uri="{FF2B5EF4-FFF2-40B4-BE49-F238E27FC236}">
                <a16:creationId xmlns:a16="http://schemas.microsoft.com/office/drawing/2014/main" id="{B698A12A-B2C4-4448-A01B-80D0C8AB30E6}"/>
              </a:ext>
            </a:extLst>
          </p:cNvPr>
          <p:cNvSpPr/>
          <p:nvPr/>
        </p:nvSpPr>
        <p:spPr>
          <a:xfrm rot="12063360">
            <a:off x="5868666" y="3770247"/>
            <a:ext cx="1887472"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The War Photographer perhaps should be angry but has grown passive to the role he does: "he has a job to do". </a:t>
            </a: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677E9A23-B787-4000-8307-7BD8FBFC6791}"/>
              </a:ext>
            </a:extLst>
          </p:cNvPr>
          <p:cNvSpPr/>
          <p:nvPr/>
        </p:nvSpPr>
        <p:spPr>
          <a:xfrm rot="18556129">
            <a:off x="4294478" y="723252"/>
            <a:ext cx="2033882"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The context behind The Charge of the Light Brigade suggests "someone had blundered", but Tennyson asks: "Was there a man dismayed?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Not though the soldier knew / Someone had blundered." The soldiers have a right to be angry, yet they do not show it.</a:t>
            </a: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2AD65474-5215-467F-B9A9-D933177A80DC}"/>
              </a:ext>
            </a:extLst>
          </p:cNvPr>
          <p:cNvSpPr txBox="1"/>
          <p:nvPr/>
        </p:nvSpPr>
        <p:spPr>
          <a:xfrm>
            <a:off x="1124154" y="3657624"/>
            <a:ext cx="186282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The soldier fears his memories more than anything else: “</a:t>
            </a:r>
            <a:r>
              <a:rPr kumimoji="0" lang="en-US" sz="900" b="0" i="0" u="none" strike="noStrike" kern="1200" cap="none" spc="0" normalizeH="0" baseline="0" noProof="0" dirty="0">
                <a:ln>
                  <a:noFill/>
                </a:ln>
                <a:solidFill>
                  <a:prstClr val="black"/>
                </a:solidFill>
                <a:effectLst/>
                <a:uLnTx/>
                <a:uFillTx/>
                <a:latin typeface="Calibri"/>
                <a:ea typeface="+mn-ea"/>
                <a:cs typeface="+mn-cs"/>
              </a:rPr>
              <a:t>but near to the knuckle, here and now,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his bloody life in my bloody hands.”</a:t>
            </a: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AABD3C58-523D-4F59-ABD0-583C6AEB9842}"/>
              </a:ext>
            </a:extLst>
          </p:cNvPr>
          <p:cNvSpPr txBox="1"/>
          <p:nvPr/>
        </p:nvSpPr>
        <p:spPr>
          <a:xfrm rot="3399307">
            <a:off x="2845111" y="880980"/>
            <a:ext cx="186282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The speaker praises the soldiers for their lack of fear:  “</a:t>
            </a:r>
            <a:r>
              <a:rPr kumimoji="0" lang="en-US" sz="900" b="0" i="0" u="none" strike="noStrike" kern="1200" cap="none" spc="0" normalizeH="0" baseline="0" noProof="0" dirty="0">
                <a:ln>
                  <a:noFill/>
                </a:ln>
                <a:solidFill>
                  <a:prstClr val="black"/>
                </a:solidFill>
                <a:effectLst/>
                <a:uLnTx/>
                <a:uFillTx/>
                <a:latin typeface="Calibri"/>
                <a:ea typeface="+mn-ea"/>
                <a:cs typeface="+mn-cs"/>
              </a:rPr>
              <a:t>Theirs not to make reply, /  Theirs not to reason why, /  Theirs but to do and die.”</a:t>
            </a: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66E09050-CE5B-4832-89F7-1CA642C9EA0F}"/>
              </a:ext>
            </a:extLst>
          </p:cNvPr>
          <p:cNvSpPr txBox="1"/>
          <p:nvPr/>
        </p:nvSpPr>
        <p:spPr>
          <a:xfrm>
            <a:off x="279917" y="401216"/>
            <a:ext cx="1587067"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Revision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Comparigon!</a:t>
            </a:r>
          </a:p>
        </p:txBody>
      </p:sp>
      <p:sp>
        <p:nvSpPr>
          <p:cNvPr id="35" name="TextBox 34">
            <a:extLst>
              <a:ext uri="{FF2B5EF4-FFF2-40B4-BE49-F238E27FC236}">
                <a16:creationId xmlns:a16="http://schemas.microsoft.com/office/drawing/2014/main" id="{C4B5F29A-2462-4273-9FBE-9D5C0EA3DEA8}"/>
              </a:ext>
            </a:extLst>
          </p:cNvPr>
          <p:cNvSpPr txBox="1"/>
          <p:nvPr/>
        </p:nvSpPr>
        <p:spPr>
          <a:xfrm>
            <a:off x="6373632" y="124655"/>
            <a:ext cx="2593615" cy="3323987"/>
          </a:xfrm>
          <a:prstGeom prst="rect">
            <a:avLst/>
          </a:prstGeom>
          <a:solidFill>
            <a:schemeClr val="bg1">
              <a:alpha val="99000"/>
            </a:schemeClr>
          </a:solidFill>
          <a:ln w="41275">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This is an example of a revision comparigon (a combination of a comparison and a hexagon) – go with it.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400" b="0" i="0" u="none" strike="noStrike" kern="1200" cap="none" spc="0" normalizeH="0" baseline="0" noProof="0" dirty="0">
                <a:ln>
                  <a:noFill/>
                </a:ln>
                <a:solidFill>
                  <a:srgbClr val="00B050"/>
                </a:solidFill>
                <a:effectLst/>
                <a:uLnTx/>
                <a:uFillTx/>
                <a:latin typeface="Calibri"/>
                <a:ea typeface="+mn-ea"/>
                <a:cs typeface="+mn-cs"/>
              </a:rPr>
              <a:t>Write down three themes in three triangles</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400" b="0" i="0" u="none" strike="noStrike" kern="1200" cap="none" spc="0" normalizeH="0" baseline="0" noProof="0" dirty="0">
                <a:ln>
                  <a:noFill/>
                </a:ln>
                <a:solidFill>
                  <a:srgbClr val="00B050"/>
                </a:solidFill>
                <a:effectLst/>
                <a:uLnTx/>
                <a:uFillTx/>
                <a:latin typeface="Calibri"/>
                <a:ea typeface="+mn-ea"/>
                <a:cs typeface="+mn-cs"/>
              </a:rPr>
              <a:t>Write down three poems that link to those themes.</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400" b="0" i="0" u="none" strike="noStrike" kern="1200" cap="none" spc="0" normalizeH="0" baseline="0" noProof="0" dirty="0">
                <a:ln>
                  <a:noFill/>
                </a:ln>
                <a:solidFill>
                  <a:srgbClr val="00B050"/>
                </a:solidFill>
                <a:effectLst/>
                <a:uLnTx/>
                <a:uFillTx/>
                <a:latin typeface="Calibri"/>
                <a:ea typeface="+mn-ea"/>
                <a:cs typeface="+mn-cs"/>
              </a:rPr>
              <a:t>Write down how each poem connects to each theme.</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030A0"/>
                </a:solidFill>
                <a:effectLst/>
                <a:uLnTx/>
                <a:uFillTx/>
                <a:latin typeface="Calibri"/>
                <a:ea typeface="+mn-ea"/>
                <a:cs typeface="+mn-cs"/>
              </a:rPr>
              <a:t>Bonus Challenge: Try to add in quotes and explanations to your connections.</a:t>
            </a:r>
          </a:p>
        </p:txBody>
      </p:sp>
    </p:spTree>
    <p:extLst>
      <p:ext uri="{BB962C8B-B14F-4D97-AF65-F5344CB8AC3E}">
        <p14:creationId xmlns:p14="http://schemas.microsoft.com/office/powerpoint/2010/main" val="1508504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D1CD294E-442F-45AB-B943-B10209ADF77C}"/>
              </a:ext>
            </a:extLst>
          </p:cNvPr>
          <p:cNvSpPr/>
          <p:nvPr/>
        </p:nvSpPr>
        <p:spPr>
          <a:xfrm>
            <a:off x="2767752" y="3430081"/>
            <a:ext cx="3600000" cy="3240000"/>
          </a:xfrm>
          <a:prstGeom prst="triangle">
            <a:avLst/>
          </a:prstGeom>
          <a:solidFill>
            <a:schemeClr val="accent6">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Isosceles Triangle 5">
            <a:extLst>
              <a:ext uri="{FF2B5EF4-FFF2-40B4-BE49-F238E27FC236}">
                <a16:creationId xmlns:a16="http://schemas.microsoft.com/office/drawing/2014/main" id="{293BBC87-1F4A-48F6-804B-9919ED2C0BED}"/>
              </a:ext>
            </a:extLst>
          </p:cNvPr>
          <p:cNvSpPr/>
          <p:nvPr/>
        </p:nvSpPr>
        <p:spPr>
          <a:xfrm rot="10800000">
            <a:off x="815792" y="3453214"/>
            <a:ext cx="3600000" cy="3240000"/>
          </a:xfrm>
          <a:prstGeom prst="triangle">
            <a:avLst/>
          </a:prstGeom>
          <a:solidFill>
            <a:schemeClr val="accent3">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Isosceles Triangle 6">
            <a:extLst>
              <a:ext uri="{FF2B5EF4-FFF2-40B4-BE49-F238E27FC236}">
                <a16:creationId xmlns:a16="http://schemas.microsoft.com/office/drawing/2014/main" id="{E603044A-1B9C-47E5-A7A2-A34157E33AE0}"/>
              </a:ext>
            </a:extLst>
          </p:cNvPr>
          <p:cNvSpPr/>
          <p:nvPr/>
        </p:nvSpPr>
        <p:spPr>
          <a:xfrm rot="18008446">
            <a:off x="4284061" y="2640632"/>
            <a:ext cx="3600000" cy="3240000"/>
          </a:xfrm>
          <a:prstGeom prst="triangle">
            <a:avLst/>
          </a:prstGeom>
          <a:solidFill>
            <a:schemeClr val="accent3">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Isosceles Triangle 7">
            <a:extLst>
              <a:ext uri="{FF2B5EF4-FFF2-40B4-BE49-F238E27FC236}">
                <a16:creationId xmlns:a16="http://schemas.microsoft.com/office/drawing/2014/main" id="{AF799964-8090-4672-93B4-6C3CABFA2F4D}"/>
              </a:ext>
            </a:extLst>
          </p:cNvPr>
          <p:cNvSpPr/>
          <p:nvPr/>
        </p:nvSpPr>
        <p:spPr>
          <a:xfrm rot="14494249">
            <a:off x="4307288" y="947518"/>
            <a:ext cx="3600000" cy="3240000"/>
          </a:xfrm>
          <a:prstGeom prst="triangle">
            <a:avLst/>
          </a:prstGeom>
          <a:solidFill>
            <a:schemeClr val="accent6">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Isosceles Triangle 8">
            <a:extLst>
              <a:ext uri="{FF2B5EF4-FFF2-40B4-BE49-F238E27FC236}">
                <a16:creationId xmlns:a16="http://schemas.microsoft.com/office/drawing/2014/main" id="{C8ED5B6D-7E59-447E-9C4B-4A3527D6D743}"/>
              </a:ext>
            </a:extLst>
          </p:cNvPr>
          <p:cNvSpPr/>
          <p:nvPr/>
        </p:nvSpPr>
        <p:spPr>
          <a:xfrm rot="3659327">
            <a:off x="3289571" y="-704772"/>
            <a:ext cx="3600000" cy="3240000"/>
          </a:xfrm>
          <a:prstGeom prst="triangle">
            <a:avLst/>
          </a:prstGeom>
          <a:solidFill>
            <a:schemeClr val="accent3">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Isosceles Triangle 9">
            <a:extLst>
              <a:ext uri="{FF2B5EF4-FFF2-40B4-BE49-F238E27FC236}">
                <a16:creationId xmlns:a16="http://schemas.microsoft.com/office/drawing/2014/main" id="{C5264A38-7481-4DDF-80F0-0ACCC9972249}"/>
              </a:ext>
            </a:extLst>
          </p:cNvPr>
          <p:cNvSpPr/>
          <p:nvPr/>
        </p:nvSpPr>
        <p:spPr>
          <a:xfrm>
            <a:off x="815791" y="122172"/>
            <a:ext cx="3600000" cy="3240000"/>
          </a:xfrm>
          <a:prstGeom prst="triangle">
            <a:avLst/>
          </a:prstGeom>
          <a:solidFill>
            <a:schemeClr val="accent6">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2E39634D-BFBF-4922-9E21-4ADB4B81D338}"/>
              </a:ext>
            </a:extLst>
          </p:cNvPr>
          <p:cNvSpPr txBox="1"/>
          <p:nvPr/>
        </p:nvSpPr>
        <p:spPr>
          <a:xfrm>
            <a:off x="105103" y="54263"/>
            <a:ext cx="1376856" cy="2015936"/>
          </a:xfrm>
          <a:prstGeom prst="rect">
            <a:avLst/>
          </a:prstGeom>
          <a:solidFill>
            <a:schemeClr val="bg1"/>
          </a:solidFill>
          <a:ln w="38100">
            <a:solidFill>
              <a:srgbClr val="00B05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a:ea typeface="+mn-ea"/>
                <a:cs typeface="+mn-cs"/>
              </a:rPr>
              <a:t>Possible themes: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Fear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Anger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Power of Nature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Power of Humans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Identity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Effects of conflict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Realities of conflict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Memories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Loss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Guilt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Lack of power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Abuse of power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Absence</a:t>
            </a:r>
          </a:p>
        </p:txBody>
      </p:sp>
      <p:pic>
        <p:nvPicPr>
          <p:cNvPr id="12" name="Graphic 11">
            <a:extLst>
              <a:ext uri="{FF2B5EF4-FFF2-40B4-BE49-F238E27FC236}">
                <a16:creationId xmlns:a16="http://schemas.microsoft.com/office/drawing/2014/main" id="{A1EC6B41-FE7D-4C56-87DC-F410F17490D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5917034">
            <a:off x="4049825" y="3103359"/>
            <a:ext cx="1035854" cy="517624"/>
          </a:xfrm>
          <a:prstGeom prst="rect">
            <a:avLst/>
          </a:prstGeom>
        </p:spPr>
      </p:pic>
    </p:spTree>
    <p:extLst>
      <p:ext uri="{BB962C8B-B14F-4D97-AF65-F5344CB8AC3E}">
        <p14:creationId xmlns:p14="http://schemas.microsoft.com/office/powerpoint/2010/main" val="2762292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Analysing the mark scheme</a:t>
            </a:r>
          </a:p>
        </p:txBody>
      </p:sp>
      <p:sp>
        <p:nvSpPr>
          <p:cNvPr id="6" name="Rectangle 5"/>
          <p:cNvSpPr/>
          <p:nvPr/>
        </p:nvSpPr>
        <p:spPr>
          <a:xfrm>
            <a:off x="5868144" y="1628800"/>
            <a:ext cx="2813943" cy="5062924"/>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FF0000"/>
                </a:solidFill>
                <a:effectLst/>
                <a:uLnTx/>
                <a:uFillTx/>
                <a:latin typeface="Arial"/>
                <a:ea typeface="Times New Roman"/>
                <a:cs typeface="+mn-cs"/>
              </a:rPr>
              <a:t>Challenge: Highlight all the important words in the AOs. Write down five things you will need to include in your Power and Conflict answer to make sure you get a good mark.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prstClr val="black"/>
              </a:solidFill>
              <a:effectLst/>
              <a:uLnTx/>
              <a:uFillTx/>
              <a:latin typeface="Times New Roman"/>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BF8F00"/>
                </a:solidFill>
                <a:effectLst/>
                <a:uLnTx/>
                <a:uFillTx/>
                <a:latin typeface="Arial"/>
                <a:ea typeface="Times New Roman"/>
                <a:cs typeface="+mn-cs"/>
              </a:rPr>
              <a:t>Extra Challenge: In your own words, write down exactly what skills and knowledge the examiners are looking for in your Power and Conflict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prstClr val="black"/>
              </a:solidFill>
              <a:effectLst/>
              <a:uLnTx/>
              <a:uFillTx/>
              <a:latin typeface="Times New Roman"/>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00B050"/>
                </a:solidFill>
                <a:effectLst/>
                <a:uLnTx/>
                <a:uFillTx/>
                <a:latin typeface="Arial"/>
                <a:ea typeface="Times New Roman"/>
                <a:cs typeface="+mn-cs"/>
              </a:rPr>
              <a:t>Mega Challenge: How would you plan your essay to ensure you meet ALL these AOs? </a:t>
            </a:r>
            <a:endParaRPr kumimoji="0" lang="en-GB" sz="1700" b="0" i="0" u="none" strike="noStrike" kern="1200" cap="none" spc="0" normalizeH="0" baseline="0" noProof="0" dirty="0">
              <a:ln>
                <a:noFill/>
              </a:ln>
              <a:solidFill>
                <a:prstClr val="black"/>
              </a:solidFill>
              <a:effectLst/>
              <a:uLnTx/>
              <a:uFillTx/>
              <a:latin typeface="Times New Roman"/>
              <a:ea typeface="Times New Roman"/>
              <a:cs typeface="+mn-cs"/>
            </a:endParaRPr>
          </a:p>
        </p:txBody>
      </p:sp>
      <p:graphicFrame>
        <p:nvGraphicFramePr>
          <p:cNvPr id="3" name="Table 2">
            <a:extLst>
              <a:ext uri="{FF2B5EF4-FFF2-40B4-BE49-F238E27FC236}">
                <a16:creationId xmlns:a16="http://schemas.microsoft.com/office/drawing/2014/main" id="{AA025BF0-8DA9-4EA7-9175-027D97F736BD}"/>
              </a:ext>
            </a:extLst>
          </p:cNvPr>
          <p:cNvGraphicFramePr>
            <a:graphicFrameLocks noGrp="1"/>
          </p:cNvGraphicFramePr>
          <p:nvPr>
            <p:extLst>
              <p:ext uri="{D42A27DB-BD31-4B8C-83A1-F6EECF244321}">
                <p14:modId xmlns:p14="http://schemas.microsoft.com/office/powerpoint/2010/main" val="4110231881"/>
              </p:ext>
            </p:extLst>
          </p:nvPr>
        </p:nvGraphicFramePr>
        <p:xfrm>
          <a:off x="457200" y="1628800"/>
          <a:ext cx="5194920" cy="47040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52277">
                  <a:extLst>
                    <a:ext uri="{9D8B030D-6E8A-4147-A177-3AD203B41FA5}">
                      <a16:colId xmlns:a16="http://schemas.microsoft.com/office/drawing/2014/main" val="1102107862"/>
                    </a:ext>
                  </a:extLst>
                </a:gridCol>
                <a:gridCol w="4642643">
                  <a:extLst>
                    <a:ext uri="{9D8B030D-6E8A-4147-A177-3AD203B41FA5}">
                      <a16:colId xmlns:a16="http://schemas.microsoft.com/office/drawing/2014/main" val="3214526531"/>
                    </a:ext>
                  </a:extLst>
                </a:gridCol>
              </a:tblGrid>
              <a:tr h="370840">
                <a:tc>
                  <a:txBody>
                    <a:bodyPr/>
                    <a:lstStyle/>
                    <a:p>
                      <a:r>
                        <a:rPr lang="en-GB" sz="1300" dirty="0"/>
                        <a:t>AO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300" dirty="0"/>
                        <a:t>Jargon-free 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118967829"/>
                  </a:ext>
                </a:extLst>
              </a:tr>
              <a:tr h="370840">
                <a:tc>
                  <a:txBody>
                    <a:bodyPr/>
                    <a:lstStyle/>
                    <a:p>
                      <a:r>
                        <a:rPr lang="en-GB" sz="1300" dirty="0"/>
                        <a:t>AO1</a:t>
                      </a:r>
                    </a:p>
                    <a:p>
                      <a:endParaRPr lang="en-GB" sz="1300" dirty="0"/>
                    </a:p>
                    <a:p>
                      <a:r>
                        <a:rPr lang="en-GB" sz="1050" dirty="0"/>
                        <a:t>(12 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300" dirty="0"/>
                        <a:t>Understand and create responses to the Power and Conflict poems.</a:t>
                      </a:r>
                    </a:p>
                    <a:p>
                      <a:endParaRPr lang="en-GB" sz="1300" dirty="0"/>
                    </a:p>
                    <a:p>
                      <a:r>
                        <a:rPr lang="en-GB" sz="1300" dirty="0"/>
                        <a:t>In your answer to any essay question you should:</a:t>
                      </a:r>
                    </a:p>
                    <a:p>
                      <a:endParaRPr lang="en-GB" sz="1300" dirty="0"/>
                    </a:p>
                    <a:p>
                      <a:pPr marL="285750" indent="-285750">
                        <a:buFont typeface="Arial" panose="020B0604020202020204" pitchFamily="34" charset="0"/>
                        <a:buChar char="•"/>
                      </a:pPr>
                      <a:r>
                        <a:rPr lang="en-GB" sz="1300" dirty="0"/>
                        <a:t>Create a style of writing that is able to critique the text, is informed but also personal to you.</a:t>
                      </a:r>
                    </a:p>
                    <a:p>
                      <a:pPr marL="285750" indent="-285750">
                        <a:buFont typeface="Arial" panose="020B0604020202020204" pitchFamily="34" charset="0"/>
                        <a:buChar char="•"/>
                      </a:pPr>
                      <a:r>
                        <a:rPr lang="en-GB" sz="1300" dirty="0"/>
                        <a:t>Include textual references which may be quotations so that they back up and support your ideas and interpretations.</a:t>
                      </a:r>
                    </a:p>
                    <a:p>
                      <a:pPr marL="285750" indent="-285750">
                        <a:buFont typeface="Arial" panose="020B0604020202020204" pitchFamily="34" charset="0"/>
                        <a:buChar char="•"/>
                      </a:pPr>
                      <a:r>
                        <a:rPr lang="en-GB" sz="1300" dirty="0"/>
                        <a:t>Make comparisons between the poems and how the writers approach a common theme in similar or different ways.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27956852"/>
                  </a:ext>
                </a:extLst>
              </a:tr>
              <a:tr h="370840">
                <a:tc>
                  <a:txBody>
                    <a:bodyPr/>
                    <a:lstStyle/>
                    <a:p>
                      <a:r>
                        <a:rPr lang="en-GB" sz="1300" dirty="0"/>
                        <a:t>AO2</a:t>
                      </a:r>
                    </a:p>
                    <a:p>
                      <a:endParaRPr lang="en-GB" sz="1300" dirty="0"/>
                    </a:p>
                    <a:p>
                      <a:r>
                        <a:rPr lang="en-GB" sz="1050" dirty="0"/>
                        <a:t>(12 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300" dirty="0"/>
                        <a:t>Analyse how language, structure and form may have been used by the writers to create effects on an audience and create meaning for them, referring to subject key terms and terminology to support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27907744"/>
                  </a:ext>
                </a:extLst>
              </a:tr>
              <a:tr h="370840">
                <a:tc>
                  <a:txBody>
                    <a:bodyPr/>
                    <a:lstStyle/>
                    <a:p>
                      <a:r>
                        <a:rPr lang="en-GB" sz="1300" dirty="0"/>
                        <a:t>AO3</a:t>
                      </a:r>
                    </a:p>
                    <a:p>
                      <a:endParaRPr lang="en-GB" sz="1300" dirty="0"/>
                    </a:p>
                    <a:p>
                      <a:r>
                        <a:rPr lang="en-GB" sz="1050" dirty="0"/>
                        <a:t>(6 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300" dirty="0"/>
                        <a:t>Establish links between the poems and the worlds in which they were set and written.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80892533"/>
                  </a:ext>
                </a:extLst>
              </a:tr>
              <a:tr h="370840">
                <a:tc>
                  <a:txBody>
                    <a:bodyPr/>
                    <a:lstStyle/>
                    <a:p>
                      <a:r>
                        <a:rPr lang="en-GB" sz="1300" dirty="0"/>
                        <a:t>AO4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300" dirty="0"/>
                        <a:t>Not applicable in the Power and Conflict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47830717"/>
                  </a:ext>
                </a:extLst>
              </a:tr>
            </a:tbl>
          </a:graphicData>
        </a:graphic>
      </p:graphicFrame>
    </p:spTree>
    <p:extLst>
      <p:ext uri="{BB962C8B-B14F-4D97-AF65-F5344CB8AC3E}">
        <p14:creationId xmlns:p14="http://schemas.microsoft.com/office/powerpoint/2010/main" val="247999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3E8F-9A17-44A0-9D7B-5CBC4D003C6B}"/>
              </a:ext>
            </a:extLst>
          </p:cNvPr>
          <p:cNvSpPr>
            <a:spLocks noGrp="1"/>
          </p:cNvSpPr>
          <p:nvPr>
            <p:ph type="title"/>
          </p:nvPr>
        </p:nvSpPr>
        <p:spPr>
          <a:xfrm>
            <a:off x="628650" y="365126"/>
            <a:ext cx="7886700" cy="535021"/>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0000"/>
          </a:bodyPr>
          <a:lstStyle/>
          <a:p>
            <a:r>
              <a:rPr lang="en-GB" dirty="0"/>
              <a:t>Want to revise </a:t>
            </a:r>
            <a:r>
              <a:rPr lang="en-GB" b="1" dirty="0"/>
              <a:t>English Literature</a:t>
            </a:r>
            <a:r>
              <a:rPr lang="en-GB" dirty="0"/>
              <a:t>?</a:t>
            </a:r>
          </a:p>
        </p:txBody>
      </p:sp>
      <p:sp>
        <p:nvSpPr>
          <p:cNvPr id="3" name="Content Placeholder 2">
            <a:extLst>
              <a:ext uri="{FF2B5EF4-FFF2-40B4-BE49-F238E27FC236}">
                <a16:creationId xmlns:a16="http://schemas.microsoft.com/office/drawing/2014/main" id="{67055472-CA47-485D-A277-C329937544C6}"/>
              </a:ext>
            </a:extLst>
          </p:cNvPr>
          <p:cNvSpPr>
            <a:spLocks noGrp="1"/>
          </p:cNvSpPr>
          <p:nvPr>
            <p:ph idx="1"/>
          </p:nvPr>
        </p:nvSpPr>
        <p:spPr>
          <a:xfrm>
            <a:off x="628649" y="1015034"/>
            <a:ext cx="7886699" cy="535020"/>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GB" b="1" dirty="0"/>
              <a:t>Knowledge organisers</a:t>
            </a:r>
            <a:r>
              <a:rPr lang="en-GB" dirty="0"/>
              <a:t>, with everything in one place:</a:t>
            </a:r>
          </a:p>
          <a:p>
            <a:pPr marL="0" indent="0">
              <a:buNone/>
            </a:pPr>
            <a:endParaRPr lang="en-GB" dirty="0"/>
          </a:p>
        </p:txBody>
      </p:sp>
      <p:pic>
        <p:nvPicPr>
          <p:cNvPr id="7" name="Picture 6" descr="A screenshot of a cell phone&#10;&#10;Description automatically generated">
            <a:hlinkClick r:id="rId2"/>
            <a:extLst>
              <a:ext uri="{FF2B5EF4-FFF2-40B4-BE49-F238E27FC236}">
                <a16:creationId xmlns:a16="http://schemas.microsoft.com/office/drawing/2014/main" id="{EB77F4E3-696F-458E-A163-2C8278F3C7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034" y="1782147"/>
            <a:ext cx="1287624" cy="965718"/>
          </a:xfrm>
          <a:prstGeom prst="rect">
            <a:avLst/>
          </a:prstGeom>
          <a:ln w="38100">
            <a:solidFill>
              <a:srgbClr val="7030A0"/>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06A5482C-6F97-4268-B516-E3284637BF5F}"/>
              </a:ext>
            </a:extLst>
          </p:cNvPr>
          <p:cNvSpPr txBox="1"/>
          <p:nvPr/>
        </p:nvSpPr>
        <p:spPr>
          <a:xfrm>
            <a:off x="1024034" y="2850502"/>
            <a:ext cx="1287624" cy="2769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Jekyll and Hyde</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A screenshot of a cell phone&#10;&#10;Description automatically generated">
            <a:hlinkClick r:id="rId4"/>
            <a:extLst>
              <a:ext uri="{FF2B5EF4-FFF2-40B4-BE49-F238E27FC236}">
                <a16:creationId xmlns:a16="http://schemas.microsoft.com/office/drawing/2014/main" id="{027D4226-4C83-4A77-98E2-AE19A35A51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6111" y="1782147"/>
            <a:ext cx="1287624" cy="965718"/>
          </a:xfrm>
          <a:prstGeom prst="rect">
            <a:avLst/>
          </a:prstGeom>
          <a:ln w="38100">
            <a:solidFill>
              <a:srgbClr val="7030A0"/>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2705A014-D40A-4F2A-B73C-7FF63ABE8BF6}"/>
              </a:ext>
            </a:extLst>
          </p:cNvPr>
          <p:cNvSpPr txBox="1"/>
          <p:nvPr/>
        </p:nvSpPr>
        <p:spPr>
          <a:xfrm>
            <a:off x="2476111" y="2842918"/>
            <a:ext cx="1287624" cy="2769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A Christmas Carol</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descr="A screenshot of a cell phone&#10;&#10;Description automatically generated">
            <a:hlinkClick r:id="rId6"/>
            <a:extLst>
              <a:ext uri="{FF2B5EF4-FFF2-40B4-BE49-F238E27FC236}">
                <a16:creationId xmlns:a16="http://schemas.microsoft.com/office/drawing/2014/main" id="{7CD40A56-19C6-4D66-A57B-C69599A32E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8188" y="1760566"/>
            <a:ext cx="1287624" cy="965718"/>
          </a:xfrm>
          <a:prstGeom prst="rect">
            <a:avLst/>
          </a:prstGeom>
          <a:ln w="38100">
            <a:solidFill>
              <a:srgbClr val="7030A0"/>
            </a:solidFill>
          </a:ln>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FE6011E0-6982-42EF-941A-84535046235C}"/>
              </a:ext>
            </a:extLst>
          </p:cNvPr>
          <p:cNvSpPr txBox="1"/>
          <p:nvPr/>
        </p:nvSpPr>
        <p:spPr>
          <a:xfrm>
            <a:off x="3910691" y="2842918"/>
            <a:ext cx="1287624" cy="2769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Macbeth</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descr="A screenshot of a newspaper&#10;&#10;Description automatically generated">
            <a:hlinkClick r:id="rId8"/>
            <a:extLst>
              <a:ext uri="{FF2B5EF4-FFF2-40B4-BE49-F238E27FC236}">
                <a16:creationId xmlns:a16="http://schemas.microsoft.com/office/drawing/2014/main" id="{C7F766CF-C0E9-4E1A-9067-602D6577993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80265" y="1760566"/>
            <a:ext cx="1287624" cy="965718"/>
          </a:xfrm>
          <a:prstGeom prst="rect">
            <a:avLst/>
          </a:prstGeom>
          <a:ln w="38100">
            <a:solidFill>
              <a:srgbClr val="7030A0"/>
            </a:solidFill>
          </a:ln>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199945C0-2AE4-4E25-93D3-AFDB01DCEA78}"/>
              </a:ext>
            </a:extLst>
          </p:cNvPr>
          <p:cNvSpPr txBox="1"/>
          <p:nvPr/>
        </p:nvSpPr>
        <p:spPr>
          <a:xfrm>
            <a:off x="5380265" y="2836221"/>
            <a:ext cx="1287624"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Power and Conflict Poetry</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8" descr="A screenshot of text&#10;&#10;Description automatically generated">
            <a:hlinkClick r:id="rId10"/>
            <a:extLst>
              <a:ext uri="{FF2B5EF4-FFF2-40B4-BE49-F238E27FC236}">
                <a16:creationId xmlns:a16="http://schemas.microsoft.com/office/drawing/2014/main" id="{B44F354C-8D63-4F30-895E-DD577AD72F0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14845" y="1760565"/>
            <a:ext cx="1287624" cy="965719"/>
          </a:xfrm>
          <a:prstGeom prst="rect">
            <a:avLst/>
          </a:prstGeom>
          <a:ln w="38100">
            <a:solidFill>
              <a:srgbClr val="7030A0"/>
            </a:solidFill>
          </a:ln>
        </p:spPr>
      </p:pic>
      <p:sp>
        <p:nvSpPr>
          <p:cNvPr id="20" name="TextBox 19">
            <a:extLst>
              <a:ext uri="{FF2B5EF4-FFF2-40B4-BE49-F238E27FC236}">
                <a16:creationId xmlns:a16="http://schemas.microsoft.com/office/drawing/2014/main" id="{7B065865-FD6D-435B-91AB-266FC78ADF59}"/>
              </a:ext>
            </a:extLst>
          </p:cNvPr>
          <p:cNvSpPr txBox="1"/>
          <p:nvPr/>
        </p:nvSpPr>
        <p:spPr>
          <a:xfrm>
            <a:off x="6814845" y="2852652"/>
            <a:ext cx="1287624" cy="40011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10"/>
              </a:rPr>
              <a:t>Love and Relationships Poetry</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descr="A close up of a newspaper&#10;&#10;Description automatically generated">
            <a:hlinkClick r:id="rId12"/>
            <a:extLst>
              <a:ext uri="{FF2B5EF4-FFF2-40B4-BE49-F238E27FC236}">
                <a16:creationId xmlns:a16="http://schemas.microsoft.com/office/drawing/2014/main" id="{5CA43C92-9DB5-4B76-9413-C1537A0F7CF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4035" y="3297886"/>
            <a:ext cx="1287624" cy="1015034"/>
          </a:xfrm>
          <a:prstGeom prst="rect">
            <a:avLst/>
          </a:prstGeom>
          <a:ln w="38100">
            <a:solidFill>
              <a:srgbClr val="7030A0"/>
            </a:solidFill>
          </a:ln>
          <a:effectLst>
            <a:outerShdw blurRad="50800" dist="38100" dir="2700000" algn="tl" rotWithShape="0">
              <a:prstClr val="black">
                <a:alpha val="40000"/>
              </a:prstClr>
            </a:outerShdw>
          </a:effectLst>
        </p:spPr>
      </p:pic>
      <p:sp>
        <p:nvSpPr>
          <p:cNvPr id="23" name="TextBox 22">
            <a:extLst>
              <a:ext uri="{FF2B5EF4-FFF2-40B4-BE49-F238E27FC236}">
                <a16:creationId xmlns:a16="http://schemas.microsoft.com/office/drawing/2014/main" id="{0B1C199E-522E-467A-88F9-B20B0CBCA2E4}"/>
              </a:ext>
            </a:extLst>
          </p:cNvPr>
          <p:cNvSpPr txBox="1"/>
          <p:nvPr/>
        </p:nvSpPr>
        <p:spPr>
          <a:xfrm>
            <a:off x="1024034" y="4418524"/>
            <a:ext cx="1287624" cy="2769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12"/>
              </a:rPr>
              <a:t>Romeo and Juliet</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0F53E42F-6DB8-4D23-B59E-5443F91A38C8}"/>
              </a:ext>
            </a:extLst>
          </p:cNvPr>
          <p:cNvSpPr txBox="1"/>
          <p:nvPr/>
        </p:nvSpPr>
        <p:spPr>
          <a:xfrm>
            <a:off x="2476111" y="4410940"/>
            <a:ext cx="1287624" cy="2769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14"/>
              </a:rPr>
              <a:t>Unseen Poetry</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449ECC4F-B4AB-41E0-83A7-DE2386CF7712}"/>
              </a:ext>
            </a:extLst>
          </p:cNvPr>
          <p:cNvSpPr txBox="1"/>
          <p:nvPr/>
        </p:nvSpPr>
        <p:spPr>
          <a:xfrm>
            <a:off x="3928188" y="4410940"/>
            <a:ext cx="1287624" cy="26161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15"/>
              </a:rPr>
              <a:t>An Inspector Calls</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9" name="Picture 28" descr="A screenshot of a cell phone&#10;&#10;Description automatically generated">
            <a:hlinkClick r:id="rId14"/>
            <a:extLst>
              <a:ext uri="{FF2B5EF4-FFF2-40B4-BE49-F238E27FC236}">
                <a16:creationId xmlns:a16="http://schemas.microsoft.com/office/drawing/2014/main" id="{499E91A9-E7C9-4D09-934E-F492775F9CF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476110" y="3275575"/>
            <a:ext cx="1287625" cy="1015034"/>
          </a:xfrm>
          <a:prstGeom prst="rect">
            <a:avLst/>
          </a:prstGeom>
          <a:ln w="38100">
            <a:solidFill>
              <a:srgbClr val="7030A0"/>
            </a:solidFill>
          </a:ln>
          <a:effectLst>
            <a:outerShdw blurRad="50800" dist="38100" dir="2700000" algn="tl" rotWithShape="0">
              <a:prstClr val="black">
                <a:alpha val="40000"/>
              </a:prstClr>
            </a:outerShdw>
          </a:effectLst>
        </p:spPr>
      </p:pic>
      <p:pic>
        <p:nvPicPr>
          <p:cNvPr id="33" name="Picture 32" descr="A screenshot of a cell phone&#10;&#10;Description automatically generated">
            <a:extLst>
              <a:ext uri="{FF2B5EF4-FFF2-40B4-BE49-F238E27FC236}">
                <a16:creationId xmlns:a16="http://schemas.microsoft.com/office/drawing/2014/main" id="{3927DF5C-4438-4A0E-AC91-F40DEFD7F5B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14771" y="3258069"/>
            <a:ext cx="1314453" cy="1015034"/>
          </a:xfrm>
          <a:prstGeom prst="rect">
            <a:avLst/>
          </a:prstGeom>
          <a:ln w="38100">
            <a:solidFill>
              <a:srgbClr val="7030A0"/>
            </a:solidFill>
          </a:ln>
          <a:effectLst>
            <a:outerShdw blurRad="50800" dist="38100" dir="2700000" algn="tl" rotWithShape="0">
              <a:prstClr val="black">
                <a:alpha val="40000"/>
              </a:prstClr>
            </a:outerShdw>
          </a:effectLst>
        </p:spPr>
      </p:pic>
      <p:pic>
        <p:nvPicPr>
          <p:cNvPr id="35" name="Picture 34" descr="A screenshot of text&#10;&#10;Description automatically generated">
            <a:hlinkClick r:id="rId18"/>
            <a:extLst>
              <a:ext uri="{FF2B5EF4-FFF2-40B4-BE49-F238E27FC236}">
                <a16:creationId xmlns:a16="http://schemas.microsoft.com/office/drawing/2014/main" id="{ABDEAECE-81CC-4900-B3B7-DF71920E85D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93677" y="3511451"/>
            <a:ext cx="2708792" cy="2031593"/>
          </a:xfrm>
          <a:prstGeom prst="rect">
            <a:avLst/>
          </a:prstGeom>
          <a:ln w="38100">
            <a:solidFill>
              <a:srgbClr val="7030A0"/>
            </a:solidFill>
          </a:ln>
          <a:effectLst>
            <a:outerShdw blurRad="50800" dist="38100" dir="2700000" algn="tl" rotWithShape="0">
              <a:prstClr val="black">
                <a:alpha val="40000"/>
              </a:prstClr>
            </a:outerShdw>
          </a:effectLst>
        </p:spPr>
      </p:pic>
      <p:sp>
        <p:nvSpPr>
          <p:cNvPr id="36" name="TextBox 35">
            <a:extLst>
              <a:ext uri="{FF2B5EF4-FFF2-40B4-BE49-F238E27FC236}">
                <a16:creationId xmlns:a16="http://schemas.microsoft.com/office/drawing/2014/main" id="{24B144A7-EF27-4837-80B8-80F0DA0C92D1}"/>
              </a:ext>
            </a:extLst>
          </p:cNvPr>
          <p:cNvSpPr txBox="1"/>
          <p:nvPr/>
        </p:nvSpPr>
        <p:spPr>
          <a:xfrm>
            <a:off x="5393677" y="5756609"/>
            <a:ext cx="2708792" cy="58477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18"/>
              </a:rPr>
              <a:t>Literature exam practice packs with ANSWERS</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7" name="Picture 36">
            <a:extLst>
              <a:ext uri="{FF2B5EF4-FFF2-40B4-BE49-F238E27FC236}">
                <a16:creationId xmlns:a16="http://schemas.microsoft.com/office/drawing/2014/main" id="{4B5891E4-B2AE-404D-9A4E-425E67C946C6}"/>
              </a:ext>
            </a:extLst>
          </p:cNvPr>
          <p:cNvPicPr>
            <a:picLocks noChangeAspect="1"/>
          </p:cNvPicPr>
          <p:nvPr/>
        </p:nvPicPr>
        <p:blipFill>
          <a:blip r:embed="rId20"/>
          <a:stretch>
            <a:fillRect/>
          </a:stretch>
        </p:blipFill>
        <p:spPr>
          <a:xfrm>
            <a:off x="950184" y="5118611"/>
            <a:ext cx="3936861" cy="1275996"/>
          </a:xfrm>
          <a:prstGeom prst="rect">
            <a:avLst/>
          </a:prstGeom>
        </p:spPr>
      </p:pic>
    </p:spTree>
    <p:extLst>
      <p:ext uri="{BB962C8B-B14F-4D97-AF65-F5344CB8AC3E}">
        <p14:creationId xmlns:p14="http://schemas.microsoft.com/office/powerpoint/2010/main" val="4289854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FB8DAE74-7B5F-482F-9919-271748312338}"/>
              </a:ext>
            </a:extLst>
          </p:cNvPr>
          <p:cNvSpPr txBox="1"/>
          <p:nvPr/>
        </p:nvSpPr>
        <p:spPr>
          <a:xfrm>
            <a:off x="5572912" y="184061"/>
            <a:ext cx="3456264" cy="5875647"/>
          </a:xfrm>
          <a:prstGeom prst="rect">
            <a:avLst/>
          </a:prstGeom>
          <a:gradFill>
            <a:gsLst>
              <a:gs pos="0">
                <a:srgbClr val="4472C4">
                  <a:lumMod val="5000"/>
                  <a:lumOff val="95000"/>
                </a:srgbClr>
              </a:gs>
              <a:gs pos="76000">
                <a:sysClr val="window" lastClr="FFFFFF"/>
              </a:gs>
              <a:gs pos="100000">
                <a:srgbClr val="4472C4">
                  <a:lumMod val="45000"/>
                  <a:lumOff val="55000"/>
                </a:srgbClr>
              </a:gs>
              <a:gs pos="31000">
                <a:srgbClr val="FFC000">
                  <a:lumMod val="20000"/>
                  <a:lumOff val="80000"/>
                </a:srgbClr>
              </a:gs>
            </a:gsLst>
            <a:lin ang="5400000" scaled="1"/>
          </a:gradFill>
          <a:effectLst>
            <a:reflection stA="99000" endPos="0" dist="50800" dir="5400000" sy="-100000" algn="bl" rotWithShape="0"/>
          </a:effectLst>
        </p:spPr>
        <p:txBody>
          <a:bodyPr>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625" b="1" i="0" u="none" strike="noStrike" kern="0" cap="none" spc="0" normalizeH="0" baseline="0" noProof="0" dirty="0">
                <a:ln>
                  <a:noFill/>
                </a:ln>
                <a:solidFill>
                  <a:srgbClr val="000000"/>
                </a:solidFill>
                <a:effectLst/>
                <a:uLnTx/>
                <a:uFillTx/>
                <a:latin typeface="Comic Sans MS" panose="030F0702030302020204" pitchFamily="66" charset="0"/>
                <a:ea typeface="+mn-ea"/>
                <a:cs typeface="Arial"/>
              </a:rPr>
              <a:t>One of the most popular authors on TES!</a:t>
            </a:r>
            <a:endParaRPr kumimoji="0" lang="en-GB" sz="1828"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305"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rPr>
              <a:t>Email:</a:t>
            </a: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0" i="0" u="none" strike="noStrike" kern="0" cap="none" spc="0" normalizeH="0" baseline="0" noProof="0" dirty="0">
                <a:ln>
                  <a:noFill/>
                </a:ln>
                <a:solidFill>
                  <a:srgbClr val="0070C0"/>
                </a:solidFill>
                <a:effectLst/>
                <a:uLnTx/>
                <a:uFillTx/>
                <a:latin typeface="Comic Sans MS" panose="030F0702030302020204" pitchFamily="66" charset="0"/>
                <a:ea typeface="+mn-ea"/>
                <a:cs typeface="Arial"/>
                <a:hlinkClick r:id="rId3"/>
              </a:rPr>
              <a:t>info@englishgcse.co.uk</a:t>
            </a:r>
            <a:r>
              <a:rPr kumimoji="0" lang="en-GB" sz="1828" b="0" i="0" u="none" strike="noStrike" kern="0" cap="none" spc="0" normalizeH="0" baseline="0" noProof="0" dirty="0">
                <a:ln>
                  <a:noFill/>
                </a:ln>
                <a:solidFill>
                  <a:srgbClr val="0070C0"/>
                </a:solidFill>
                <a:effectLst/>
                <a:uLnTx/>
                <a:uFillTx/>
                <a:latin typeface="Comic Sans MS" panose="030F0702030302020204" pitchFamily="66" charset="0"/>
                <a:ea typeface="+mn-ea"/>
                <a:cs typeface="Arial"/>
              </a:rPr>
              <a:t> </a:t>
            </a: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914"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rPr>
              <a:t>Website:</a:t>
            </a: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0" i="0" u="none" strike="noStrike" kern="0" cap="none" spc="0" normalizeH="0" baseline="0" noProof="0" dirty="0">
                <a:ln>
                  <a:noFill/>
                </a:ln>
                <a:solidFill>
                  <a:srgbClr val="0070C0"/>
                </a:solidFill>
                <a:effectLst/>
                <a:uLnTx/>
                <a:uFillTx/>
                <a:latin typeface="Comic Sans MS" panose="030F0702030302020204" pitchFamily="66" charset="0"/>
                <a:ea typeface="+mn-ea"/>
                <a:cs typeface="Arial"/>
                <a:hlinkClick r:id="rId4"/>
              </a:rPr>
              <a:t>www.englishgcse.co.uk</a:t>
            </a:r>
            <a:endParaRPr kumimoji="0" lang="en-GB" sz="1828" b="0" i="0" u="none" strike="noStrike" kern="0" cap="none" spc="0" normalizeH="0" baseline="0" noProof="0" dirty="0">
              <a:ln>
                <a:noFill/>
              </a:ln>
              <a:solidFill>
                <a:srgbClr val="0070C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0" i="1" u="none" strike="noStrike" kern="0" cap="none" spc="0" normalizeH="0" baseline="0" noProof="0" dirty="0">
              <a:ln>
                <a:noFill/>
              </a:ln>
              <a:solidFill>
                <a:srgbClr val="FFC000">
                  <a:lumMod val="75000"/>
                </a:srgbClr>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219" b="0" i="1" u="none" strike="noStrike" kern="0" cap="none" spc="0" normalizeH="0" baseline="0" noProof="0" dirty="0">
                <a:ln>
                  <a:noFill/>
                </a:ln>
                <a:solidFill>
                  <a:srgbClr val="FFC000">
                    <a:lumMod val="75000"/>
                  </a:srgbClr>
                </a:solidFill>
                <a:effectLst/>
                <a:uLnTx/>
                <a:uFillTx/>
                <a:latin typeface="Comic Sans MS" panose="030F0702030302020204" pitchFamily="66" charset="0"/>
                <a:ea typeface="+mn-ea"/>
                <a:cs typeface="Arial"/>
              </a:rPr>
              <a:t>This product, or any part of it, is not to be distributed, or resold under any circumstances, including through any websites, groups or organisations, without written permission from the author. Group and whole school licenses are available at the publisher’s request.</a:t>
            </a:r>
            <a:endParaRPr kumimoji="0" lang="en-GB" sz="1625" b="0" i="1" u="none" strike="noStrike" kern="0" cap="none" spc="0" normalizeH="0" baseline="0" noProof="0" dirty="0">
              <a:ln>
                <a:noFill/>
              </a:ln>
              <a:solidFill>
                <a:srgbClr val="FFC000">
                  <a:lumMod val="75000"/>
                </a:srgbClr>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rPr>
              <a:t>Thanks for choosing EC Resources</a:t>
            </a:r>
            <a:endPar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sym typeface="Wingdings" panose="05000000000000000000" pitchFamily="2" charset="2"/>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sym typeface="Wingdings" panose="05000000000000000000" pitchFamily="2" charset="2"/>
              </a:rPr>
              <a:t>©EC Publishing Ltd </a:t>
            </a:r>
            <a:fld id="{B913ABA3-B6F6-4D9B-B3C9-F14ABCBB1AF8}" type="datetime6">
              <a:rPr kumimoji="0" lang="en-GB" sz="1422" b="0" i="0" u="none" strike="noStrike" kern="0" cap="none" spc="0" normalizeH="0" baseline="0" noProof="0">
                <a:ln>
                  <a:noFill/>
                </a:ln>
                <a:solidFill>
                  <a:prstClr val="black"/>
                </a:solidFill>
                <a:effectLst/>
                <a:uLnTx/>
                <a:uFillTx/>
                <a:latin typeface="Comic Sans MS" panose="030F0702030302020204" pitchFamily="66" charset="0"/>
                <a:ea typeface="+mn-ea"/>
                <a:cs typeface="Arial"/>
                <a:sym typeface="Wingdings" panose="05000000000000000000" pitchFamily="2" charset="2"/>
              </a:rPr>
              <a:pPr marL="0" marR="0" lvl="0" indent="0" algn="l" defTabSz="464287" rtl="0" eaLnBrk="1" fontAlgn="auto" latinLnBrk="0" hangingPunct="1">
                <a:lnSpc>
                  <a:spcPct val="100000"/>
                </a:lnSpc>
                <a:spcBef>
                  <a:spcPts val="0"/>
                </a:spcBef>
                <a:spcAft>
                  <a:spcPts val="0"/>
                </a:spcAft>
                <a:buClrTx/>
                <a:buSzTx/>
                <a:buFontTx/>
                <a:buNone/>
                <a:tabLst/>
                <a:defRPr/>
              </a:pPr>
              <a:t>March 20</a:t>
            </a:fld>
            <a:endPar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sym typeface="Wingdings" panose="05000000000000000000" pitchFamily="2" charset="2"/>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sym typeface="Wingdings" panose="05000000000000000000" pitchFamily="2" charset="2"/>
              </a:rPr>
              <a:t>©Lead Practitioner English </a:t>
            </a:r>
            <a:fld id="{14C4F949-6515-4832-BC0E-9AFC9A124209}" type="datetime6">
              <a:rPr kumimoji="0" lang="en-GB" sz="1422" b="0" i="0" u="none" strike="noStrike" kern="0" cap="none" spc="0" normalizeH="0" baseline="0" noProof="0" smtClean="0">
                <a:ln>
                  <a:noFill/>
                </a:ln>
                <a:solidFill>
                  <a:prstClr val="black"/>
                </a:solidFill>
                <a:effectLst/>
                <a:uLnTx/>
                <a:uFillTx/>
                <a:latin typeface="Comic Sans MS" panose="030F0702030302020204" pitchFamily="66" charset="0"/>
                <a:ea typeface="+mn-ea"/>
                <a:cs typeface="Arial"/>
                <a:sym typeface="Wingdings" panose="05000000000000000000" pitchFamily="2" charset="2"/>
              </a:rPr>
              <a:pPr marL="0" marR="0" lvl="0" indent="0" algn="l" defTabSz="464287" rtl="0" eaLnBrk="1" fontAlgn="auto" latinLnBrk="0" hangingPunct="1">
                <a:lnSpc>
                  <a:spcPct val="100000"/>
                </a:lnSpc>
                <a:spcBef>
                  <a:spcPts val="0"/>
                </a:spcBef>
                <a:spcAft>
                  <a:spcPts val="0"/>
                </a:spcAft>
                <a:buClrTx/>
                <a:buSzTx/>
                <a:buFontTx/>
                <a:buNone/>
                <a:tabLst/>
                <a:defRPr/>
              </a:pPr>
              <a:t>March 20</a:t>
            </a:fld>
            <a:endPar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sym typeface="Wingdings" panose="05000000000000000000" pitchFamily="2" charset="2"/>
            </a:endParaRPr>
          </a:p>
        </p:txBody>
      </p:sp>
      <p:sp>
        <p:nvSpPr>
          <p:cNvPr id="27" name="TextBox 26">
            <a:extLst>
              <a:ext uri="{FF2B5EF4-FFF2-40B4-BE49-F238E27FC236}">
                <a16:creationId xmlns:a16="http://schemas.microsoft.com/office/drawing/2014/main" id="{899B8F09-99D0-42A6-862C-8ABC93D07F0C}"/>
              </a:ext>
            </a:extLst>
          </p:cNvPr>
          <p:cNvSpPr txBox="1"/>
          <p:nvPr/>
        </p:nvSpPr>
        <p:spPr>
          <a:xfrm>
            <a:off x="280511" y="4336629"/>
            <a:ext cx="1026927" cy="379425"/>
          </a:xfrm>
          <a:prstGeom prst="rect">
            <a:avLst/>
          </a:prstGeom>
          <a:noFill/>
        </p:spPr>
        <p:txBody>
          <a:bodyPr>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5"/>
              </a:rPr>
              <a:t>English</a:t>
            </a:r>
            <a:endParaRPr kumimoji="0" lang="en-GB"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endParaRPr>
          </a:p>
        </p:txBody>
      </p:sp>
      <p:sp>
        <p:nvSpPr>
          <p:cNvPr id="28" name="Rectangle 27">
            <a:extLst>
              <a:ext uri="{FF2B5EF4-FFF2-40B4-BE49-F238E27FC236}">
                <a16:creationId xmlns:a16="http://schemas.microsoft.com/office/drawing/2014/main" id="{E07795B6-2C0E-4CFD-89C9-89F72A191FB5}"/>
              </a:ext>
            </a:extLst>
          </p:cNvPr>
          <p:cNvSpPr/>
          <p:nvPr/>
        </p:nvSpPr>
        <p:spPr>
          <a:xfrm>
            <a:off x="-8280" y="2199611"/>
            <a:ext cx="5527591" cy="1045876"/>
          </a:xfrm>
          <a:prstGeom prst="rect">
            <a:avLst/>
          </a:prstGeom>
          <a:solidFill>
            <a:sysClr val="window" lastClr="FF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
                <a:rot lat="0" lon="0" rev="15600000"/>
              </a:lightRig>
            </a:scene3d>
            <a:sp3d extrusionH="57150" prstMaterial="softEdge">
              <a:bevelT w="25400" h="38100"/>
            </a:sp3d>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2031" b="1" i="0" u="none" strike="noStrike" kern="0" cap="none" spc="0" normalizeH="0" baseline="0" noProof="0" dirty="0">
                <a:ln/>
                <a:solidFill>
                  <a:srgbClr val="FF0000"/>
                </a:solidFill>
                <a:effectLst>
                  <a:outerShdw blurRad="38100" dist="38100" dir="2700000" algn="tl">
                    <a:srgbClr val="000000">
                      <a:alpha val="43137"/>
                    </a:srgbClr>
                  </a:outerShdw>
                </a:effectLst>
                <a:uLnTx/>
                <a:uFillTx/>
                <a:latin typeface="Comic Sans MS" panose="030F0702030302020204" pitchFamily="66" charset="0"/>
                <a:ea typeface="+mn-ea"/>
                <a:cs typeface="Arial"/>
              </a:rPr>
              <a:t>Check out our website for offers and freebies. </a:t>
            </a:r>
            <a:r>
              <a:rPr kumimoji="0" lang="en-GB" sz="2031" b="1" i="0" u="none" strike="noStrike" kern="0" cap="none" spc="0" normalizeH="0" baseline="0" noProof="0" dirty="0">
                <a:ln/>
                <a:solidFill>
                  <a:srgbClr val="FF0000"/>
                </a:solidFill>
                <a:effectLst>
                  <a:outerShdw blurRad="38100" dist="38100" dir="2700000" algn="tl">
                    <a:srgbClr val="000000">
                      <a:alpha val="43137"/>
                    </a:srgbClr>
                  </a:outerShdw>
                </a:effectLst>
                <a:uLnTx/>
                <a:uFillTx/>
                <a:latin typeface="Comic Sans MS" panose="030F0702030302020204" pitchFamily="66" charset="0"/>
                <a:ea typeface="+mn-ea"/>
                <a:cs typeface="Arial"/>
                <a:hlinkClick r:id="rId4"/>
              </a:rPr>
              <a:t>Right click here, </a:t>
            </a:r>
            <a:r>
              <a:rPr kumimoji="0" lang="en-GB" sz="2031" b="1" i="0" u="none" strike="noStrike" kern="0" cap="none" spc="0" normalizeH="0" baseline="0" noProof="0" dirty="0">
                <a:ln/>
                <a:solidFill>
                  <a:srgbClr val="FF0000"/>
                </a:solidFill>
                <a:effectLst>
                  <a:outerShdw blurRad="38100" dist="38100" dir="2700000" algn="tl">
                    <a:srgbClr val="000000">
                      <a:alpha val="43137"/>
                    </a:srgbClr>
                  </a:outerShdw>
                </a:effectLst>
                <a:uLnTx/>
                <a:uFillTx/>
                <a:latin typeface="Comic Sans MS" panose="030F0702030302020204" pitchFamily="66" charset="0"/>
                <a:ea typeface="+mn-ea"/>
                <a:cs typeface="Arial"/>
              </a:rPr>
              <a:t>follow the link.</a:t>
            </a:r>
            <a:endParaRPr kumimoji="0" lang="en-US" sz="2843" b="1" i="0" u="none" strike="noStrike" kern="0" cap="none" spc="0" normalizeH="0" baseline="0" noProof="0" dirty="0">
              <a:ln/>
              <a:solidFill>
                <a:srgbClr val="FF0000"/>
              </a:solidFill>
              <a:effectLst>
                <a:outerShdw blurRad="38100" dist="38100" dir="2700000" algn="tl">
                  <a:srgbClr val="000000">
                    <a:alpha val="43137"/>
                  </a:srgbClr>
                </a:outerShdw>
              </a:effectLst>
              <a:uLnTx/>
              <a:uFillTx/>
              <a:latin typeface="Calibri" panose="020F0502020204030204"/>
              <a:ea typeface="+mn-ea"/>
              <a:cs typeface="Arial"/>
            </a:endParaRPr>
          </a:p>
        </p:txBody>
      </p:sp>
      <p:pic>
        <p:nvPicPr>
          <p:cNvPr id="29" name="Picture 28" descr="A close up of a sign&#10;&#10;Description generated with very high confidence">
            <a:extLst>
              <a:ext uri="{FF2B5EF4-FFF2-40B4-BE49-F238E27FC236}">
                <a16:creationId xmlns:a16="http://schemas.microsoft.com/office/drawing/2014/main" id="{A15DAA64-F78F-45A9-802D-A1B00EDD7D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6432" y="184063"/>
            <a:ext cx="2236125" cy="179138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0" name="Picture 29">
            <a:hlinkClick r:id="rId7"/>
            <a:extLst>
              <a:ext uri="{FF2B5EF4-FFF2-40B4-BE49-F238E27FC236}">
                <a16:creationId xmlns:a16="http://schemas.microsoft.com/office/drawing/2014/main" id="{AA5441A5-26F7-41F6-AB24-F7AA4141CE1E}"/>
              </a:ext>
            </a:extLst>
          </p:cNvPr>
          <p:cNvPicPr>
            <a:picLocks noChangeAspect="1"/>
          </p:cNvPicPr>
          <p:nvPr/>
        </p:nvPicPr>
        <p:blipFill>
          <a:blip r:embed="rId8"/>
          <a:stretch>
            <a:fillRect/>
          </a:stretch>
        </p:blipFill>
        <p:spPr>
          <a:xfrm>
            <a:off x="6765145" y="6125666"/>
            <a:ext cx="695513" cy="69551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1" name="Picture 30">
            <a:hlinkClick r:id="rId9"/>
            <a:extLst>
              <a:ext uri="{FF2B5EF4-FFF2-40B4-BE49-F238E27FC236}">
                <a16:creationId xmlns:a16="http://schemas.microsoft.com/office/drawing/2014/main" id="{CAE2758C-57A1-4450-A77E-1F6F7D8867F0}"/>
              </a:ext>
            </a:extLst>
          </p:cNvPr>
          <p:cNvPicPr>
            <a:picLocks noChangeAspect="1"/>
          </p:cNvPicPr>
          <p:nvPr/>
        </p:nvPicPr>
        <p:blipFill>
          <a:blip r:embed="rId10"/>
          <a:stretch>
            <a:fillRect/>
          </a:stretch>
        </p:blipFill>
        <p:spPr>
          <a:xfrm>
            <a:off x="7549136" y="6125664"/>
            <a:ext cx="695513" cy="69551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2" name="Picture 31">
            <a:hlinkClick r:id="rId11"/>
            <a:extLst>
              <a:ext uri="{FF2B5EF4-FFF2-40B4-BE49-F238E27FC236}">
                <a16:creationId xmlns:a16="http://schemas.microsoft.com/office/drawing/2014/main" id="{483EF416-2BC6-4087-A2A0-A1C7C5E5694B}"/>
              </a:ext>
            </a:extLst>
          </p:cNvPr>
          <p:cNvPicPr>
            <a:picLocks noChangeAspect="1"/>
          </p:cNvPicPr>
          <p:nvPr/>
        </p:nvPicPr>
        <p:blipFill>
          <a:blip r:embed="rId12"/>
          <a:stretch>
            <a:fillRect/>
          </a:stretch>
        </p:blipFill>
        <p:spPr>
          <a:xfrm>
            <a:off x="8322478" y="6140904"/>
            <a:ext cx="706697" cy="7162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3" name="Picture 32" descr="A close up of a sign&#10;&#10;Description generated with very high confidence">
            <a:extLst>
              <a:ext uri="{FF2B5EF4-FFF2-40B4-BE49-F238E27FC236}">
                <a16:creationId xmlns:a16="http://schemas.microsoft.com/office/drawing/2014/main" id="{5DB1955B-BBCF-4E34-B810-6FC644BD2F4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40752" y="184061"/>
            <a:ext cx="1174633" cy="85617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6" name="Picture 35" descr="A yellow sign with black text&#10;&#10;Description generated with high confidence">
            <a:extLst>
              <a:ext uri="{FF2B5EF4-FFF2-40B4-BE49-F238E27FC236}">
                <a16:creationId xmlns:a16="http://schemas.microsoft.com/office/drawing/2014/main" id="{34E4B185-7FE4-4C4A-A946-548AC18C2FA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41197" y="1148173"/>
            <a:ext cx="1173743" cy="82727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7" name="TextBox 36">
            <a:extLst>
              <a:ext uri="{FF2B5EF4-FFF2-40B4-BE49-F238E27FC236}">
                <a16:creationId xmlns:a16="http://schemas.microsoft.com/office/drawing/2014/main" id="{81E9EF31-D6A3-450D-A07D-99DA3E1A3D6D}"/>
              </a:ext>
            </a:extLst>
          </p:cNvPr>
          <p:cNvSpPr txBox="1"/>
          <p:nvPr/>
        </p:nvSpPr>
        <p:spPr>
          <a:xfrm>
            <a:off x="2377892" y="4365648"/>
            <a:ext cx="901180" cy="379425"/>
          </a:xfrm>
          <a:prstGeom prst="rect">
            <a:avLst/>
          </a:prstGeom>
          <a:noFill/>
        </p:spPr>
        <p:txBody>
          <a:bodyPr>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15"/>
              </a:rPr>
              <a:t>PSHE</a:t>
            </a:r>
            <a:endParaRPr kumimoji="0" lang="en-US" sz="1828"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
        <p:nvSpPr>
          <p:cNvPr id="38" name="Rectangle 37">
            <a:extLst>
              <a:ext uri="{FF2B5EF4-FFF2-40B4-BE49-F238E27FC236}">
                <a16:creationId xmlns:a16="http://schemas.microsoft.com/office/drawing/2014/main" id="{EDF2C656-CF7E-4DA1-A585-74E2F0685444}"/>
              </a:ext>
            </a:extLst>
          </p:cNvPr>
          <p:cNvSpPr/>
          <p:nvPr/>
        </p:nvSpPr>
        <p:spPr>
          <a:xfrm>
            <a:off x="104789" y="5979390"/>
            <a:ext cx="1507341" cy="379425"/>
          </a:xfrm>
          <a:prstGeom prst="rect">
            <a:avLst/>
          </a:prstGeom>
        </p:spPr>
        <p:txBody>
          <a:bodyPr>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16"/>
              </a:rPr>
              <a:t>Citizenship</a:t>
            </a:r>
            <a:r>
              <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rPr>
              <a:t>    </a:t>
            </a:r>
          </a:p>
        </p:txBody>
      </p:sp>
      <p:sp>
        <p:nvSpPr>
          <p:cNvPr id="39" name="Rectangle 38">
            <a:extLst>
              <a:ext uri="{FF2B5EF4-FFF2-40B4-BE49-F238E27FC236}">
                <a16:creationId xmlns:a16="http://schemas.microsoft.com/office/drawing/2014/main" id="{6BD791A3-90F9-474F-B59E-8FBE1B836DAE}"/>
              </a:ext>
            </a:extLst>
          </p:cNvPr>
          <p:cNvSpPr/>
          <p:nvPr/>
        </p:nvSpPr>
        <p:spPr>
          <a:xfrm>
            <a:off x="4067405" y="4336629"/>
            <a:ext cx="1035653" cy="379425"/>
          </a:xfrm>
          <a:prstGeom prst="rect">
            <a:avLst/>
          </a:prstGeom>
        </p:spPr>
        <p:txBody>
          <a:bodyPr wrap="none">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17"/>
              </a:rPr>
              <a:t>History</a:t>
            </a:r>
            <a:endPar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endParaRPr>
          </a:p>
        </p:txBody>
      </p:sp>
      <p:sp>
        <p:nvSpPr>
          <p:cNvPr id="40" name="TextBox 39">
            <a:extLst>
              <a:ext uri="{FF2B5EF4-FFF2-40B4-BE49-F238E27FC236}">
                <a16:creationId xmlns:a16="http://schemas.microsoft.com/office/drawing/2014/main" id="{1DC16155-4D98-47AD-A2A8-EF08EC62EF41}"/>
              </a:ext>
            </a:extLst>
          </p:cNvPr>
          <p:cNvSpPr txBox="1"/>
          <p:nvPr/>
        </p:nvSpPr>
        <p:spPr>
          <a:xfrm>
            <a:off x="45140" y="6401768"/>
            <a:ext cx="6632302" cy="379425"/>
          </a:xfrm>
          <a:prstGeom prst="rect">
            <a:avLst/>
          </a:prstGeom>
          <a:noFill/>
        </p:spPr>
        <p:txBody>
          <a:bodyPr>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US" sz="182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rPr>
              <a:t>Follow us on twitter: </a:t>
            </a:r>
            <a:r>
              <a:rPr kumimoji="0" lang="en-US" sz="182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7"/>
              </a:rPr>
              <a:t>@ec_publishing2 </a:t>
            </a:r>
            <a:r>
              <a:rPr kumimoji="0" lang="en-US" sz="182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rPr>
              <a:t>or </a:t>
            </a:r>
            <a:r>
              <a:rPr kumimoji="0" lang="en-US" sz="1828"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a:hlinkClick r:id="rId18"/>
              </a:rPr>
              <a:t>facebook</a:t>
            </a:r>
            <a:endParaRPr kumimoji="0" lang="en-US" sz="1828"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a:endParaRPr>
          </a:p>
        </p:txBody>
      </p:sp>
      <p:sp>
        <p:nvSpPr>
          <p:cNvPr id="41" name="Rectangle 40">
            <a:extLst>
              <a:ext uri="{FF2B5EF4-FFF2-40B4-BE49-F238E27FC236}">
                <a16:creationId xmlns:a16="http://schemas.microsoft.com/office/drawing/2014/main" id="{ABA2D4FF-ED33-4788-BB2B-76F1A48BED65}"/>
              </a:ext>
            </a:extLst>
          </p:cNvPr>
          <p:cNvSpPr/>
          <p:nvPr/>
        </p:nvSpPr>
        <p:spPr>
          <a:xfrm>
            <a:off x="2484293" y="5997123"/>
            <a:ext cx="488688" cy="379425"/>
          </a:xfrm>
          <a:prstGeom prst="rect">
            <a:avLst/>
          </a:prstGeom>
        </p:spPr>
        <p:txBody>
          <a:bodyPr wrap="none">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a:hlinkClick r:id="rId19"/>
              </a:rPr>
              <a:t>RE</a:t>
            </a:r>
            <a:endParaRPr kumimoji="0" lang="en-GB" sz="1828"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a:endParaRPr>
          </a:p>
        </p:txBody>
      </p:sp>
      <p:sp>
        <p:nvSpPr>
          <p:cNvPr id="42" name="Rectangle 41">
            <a:extLst>
              <a:ext uri="{FF2B5EF4-FFF2-40B4-BE49-F238E27FC236}">
                <a16:creationId xmlns:a16="http://schemas.microsoft.com/office/drawing/2014/main" id="{6E4056FA-C1A6-406F-80FA-E72FA083BA89}"/>
              </a:ext>
            </a:extLst>
          </p:cNvPr>
          <p:cNvSpPr/>
          <p:nvPr/>
        </p:nvSpPr>
        <p:spPr>
          <a:xfrm>
            <a:off x="3699839" y="5984226"/>
            <a:ext cx="1737267" cy="379425"/>
          </a:xfrm>
          <a:prstGeom prst="rect">
            <a:avLst/>
          </a:prstGeom>
        </p:spPr>
        <p:txBody>
          <a:bodyPr wrap="none">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20"/>
              </a:rPr>
              <a:t>Whole School</a:t>
            </a:r>
            <a:endParaRPr kumimoji="0" lang="en-US" sz="1828"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pic>
        <p:nvPicPr>
          <p:cNvPr id="43" name="Picture 42" descr="A screenshot of a cell phone&#10;&#10;Description generated with high confidence">
            <a:extLst>
              <a:ext uri="{FF2B5EF4-FFF2-40B4-BE49-F238E27FC236}">
                <a16:creationId xmlns:a16="http://schemas.microsoft.com/office/drawing/2014/main" id="{B1867887-4E55-48D9-BF88-BBAC5144521F}"/>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827197" y="3169447"/>
            <a:ext cx="1462202" cy="1143001"/>
          </a:xfrm>
          <a:prstGeom prst="rect">
            <a:avLst/>
          </a:prstGeom>
          <a:effectLst>
            <a:outerShdw blurRad="50800" dist="38100" dir="2700000" algn="tl" rotWithShape="0">
              <a:prstClr val="black">
                <a:alpha val="40000"/>
              </a:prstClr>
            </a:outerShdw>
          </a:effectLst>
        </p:spPr>
      </p:pic>
      <p:pic>
        <p:nvPicPr>
          <p:cNvPr id="44" name="Picture 43" descr="A screenshot of a person&#10;&#10;Description generated with very high confidence">
            <a:extLst>
              <a:ext uri="{FF2B5EF4-FFF2-40B4-BE49-F238E27FC236}">
                <a16:creationId xmlns:a16="http://schemas.microsoft.com/office/drawing/2014/main" id="{93E2B1AA-8AFD-4152-8B5F-C226E3FB9A7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978084" y="3169448"/>
            <a:ext cx="1515402" cy="1167182"/>
          </a:xfrm>
          <a:prstGeom prst="rect">
            <a:avLst/>
          </a:prstGeom>
          <a:effectLst>
            <a:outerShdw blurRad="50800" dist="38100" dir="2700000" algn="tl" rotWithShape="0">
              <a:prstClr val="black">
                <a:alpha val="40000"/>
              </a:prstClr>
            </a:outerShdw>
          </a:effectLst>
        </p:spPr>
      </p:pic>
      <p:pic>
        <p:nvPicPr>
          <p:cNvPr id="45" name="Picture 44" descr="A screenshot of a newspaper&#10;&#10;Description generated with high confidence">
            <a:extLst>
              <a:ext uri="{FF2B5EF4-FFF2-40B4-BE49-F238E27FC236}">
                <a16:creationId xmlns:a16="http://schemas.microsoft.com/office/drawing/2014/main" id="{39C5E2A8-BBEF-42C8-B22B-2B12D8594A5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9975" y="4807371"/>
            <a:ext cx="1515402" cy="1123655"/>
          </a:xfrm>
          <a:prstGeom prst="rect">
            <a:avLst/>
          </a:prstGeom>
          <a:effectLst>
            <a:outerShdw blurRad="50800" dist="38100" dir="2700000" algn="tl" rotWithShape="0">
              <a:prstClr val="black">
                <a:alpha val="40000"/>
              </a:prstClr>
            </a:outerShdw>
          </a:effectLst>
        </p:spPr>
      </p:pic>
      <p:pic>
        <p:nvPicPr>
          <p:cNvPr id="46" name="Picture 45" descr="A person standing in front of a sign&#10;&#10;Description generated with high confidence">
            <a:extLst>
              <a:ext uri="{FF2B5EF4-FFF2-40B4-BE49-F238E27FC236}">
                <a16:creationId xmlns:a16="http://schemas.microsoft.com/office/drawing/2014/main" id="{D3721814-FBD6-4E11-A0D7-EEF666B78DA2}"/>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844930" y="4802536"/>
            <a:ext cx="1462201" cy="1157509"/>
          </a:xfrm>
          <a:prstGeom prst="rect">
            <a:avLst/>
          </a:prstGeom>
          <a:effectLst>
            <a:outerShdw blurRad="50800" dist="38100" dir="2700000" algn="tl" rotWithShape="0">
              <a:prstClr val="black">
                <a:alpha val="40000"/>
              </a:prstClr>
            </a:outerShdw>
          </a:effectLst>
        </p:spPr>
      </p:pic>
      <p:pic>
        <p:nvPicPr>
          <p:cNvPr id="47" name="Picture 46" descr="A screenshot of a social media post&#10;&#10;Description generated with very high confidence">
            <a:extLst>
              <a:ext uri="{FF2B5EF4-FFF2-40B4-BE49-F238E27FC236}">
                <a16:creationId xmlns:a16="http://schemas.microsoft.com/office/drawing/2014/main" id="{BBE8BE28-DE4A-4914-85FD-3C6AFD1C681E}"/>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0279" y="4802535"/>
            <a:ext cx="1586336" cy="1133327"/>
          </a:xfrm>
          <a:prstGeom prst="rect">
            <a:avLst/>
          </a:prstGeom>
          <a:effectLst>
            <a:outerShdw blurRad="50800" dist="38100" dir="2700000" algn="tl" rotWithShape="0">
              <a:prstClr val="black">
                <a:alpha val="40000"/>
              </a:prstClr>
            </a:outerShdw>
          </a:effectLst>
        </p:spPr>
      </p:pic>
      <p:pic>
        <p:nvPicPr>
          <p:cNvPr id="5" name="Picture 4" descr="A close up of a sign&#10;&#10;Description generated with very high confidence">
            <a:hlinkClick r:id="rId26"/>
            <a:extLst>
              <a:ext uri="{FF2B5EF4-FFF2-40B4-BE49-F238E27FC236}">
                <a16:creationId xmlns:a16="http://schemas.microsoft.com/office/drawing/2014/main" id="{A19CE551-0BC9-487F-A9BB-84DE5BD170D6}"/>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688962" y="6125664"/>
            <a:ext cx="987705" cy="694480"/>
          </a:xfrm>
          <a:prstGeom prst="rect">
            <a:avLst/>
          </a:prstGeom>
          <a:effectLst>
            <a:outerShdw blurRad="50800" dist="38100" dir="2700000" algn="tl" rotWithShape="0">
              <a:prstClr val="black">
                <a:alpha val="40000"/>
              </a:prstClr>
            </a:outerShdw>
          </a:effectLst>
        </p:spPr>
      </p:pic>
      <p:pic>
        <p:nvPicPr>
          <p:cNvPr id="2" name="Picture 1">
            <a:hlinkClick r:id="rId5"/>
            <a:extLst>
              <a:ext uri="{FF2B5EF4-FFF2-40B4-BE49-F238E27FC236}">
                <a16:creationId xmlns:a16="http://schemas.microsoft.com/office/drawing/2014/main" id="{5A2F7C7A-8427-4A62-BA48-C47830B3CF6E}"/>
              </a:ext>
            </a:extLst>
          </p:cNvPr>
          <p:cNvPicPr>
            <a:picLocks noChangeAspect="1"/>
          </p:cNvPicPr>
          <p:nvPr/>
        </p:nvPicPr>
        <p:blipFill>
          <a:blip r:embed="rId28"/>
          <a:stretch>
            <a:fillRect/>
          </a:stretch>
        </p:blipFill>
        <p:spPr>
          <a:xfrm>
            <a:off x="74053" y="3171930"/>
            <a:ext cx="1620518" cy="1215389"/>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2A56C419-E70D-4C21-8BC4-E4D801430EDA}"/>
              </a:ext>
            </a:extLst>
          </p:cNvPr>
          <p:cNvPicPr>
            <a:picLocks noChangeAspect="1"/>
          </p:cNvPicPr>
          <p:nvPr/>
        </p:nvPicPr>
        <p:blipFill>
          <a:blip r:embed="rId29"/>
          <a:stretch>
            <a:fillRect/>
          </a:stretch>
        </p:blipFill>
        <p:spPr>
          <a:xfrm>
            <a:off x="55841" y="71268"/>
            <a:ext cx="5511262" cy="17862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602CFAD-A889-4EC8-A9FF-516B38FE18E1}"/>
              </a:ext>
            </a:extLst>
          </p:cNvPr>
          <p:cNvGraphicFramePr>
            <a:graphicFrameLocks noGrp="1"/>
          </p:cNvGraphicFramePr>
          <p:nvPr>
            <p:extLst>
              <p:ext uri="{D42A27DB-BD31-4B8C-83A1-F6EECF244321}">
                <p14:modId xmlns:p14="http://schemas.microsoft.com/office/powerpoint/2010/main" val="1643797040"/>
              </p:ext>
            </p:extLst>
          </p:nvPr>
        </p:nvGraphicFramePr>
        <p:xfrm>
          <a:off x="251520" y="379088"/>
          <a:ext cx="5194920" cy="43027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52277">
                  <a:extLst>
                    <a:ext uri="{9D8B030D-6E8A-4147-A177-3AD203B41FA5}">
                      <a16:colId xmlns:a16="http://schemas.microsoft.com/office/drawing/2014/main" val="1102107862"/>
                    </a:ext>
                  </a:extLst>
                </a:gridCol>
                <a:gridCol w="4642643">
                  <a:extLst>
                    <a:ext uri="{9D8B030D-6E8A-4147-A177-3AD203B41FA5}">
                      <a16:colId xmlns:a16="http://schemas.microsoft.com/office/drawing/2014/main" val="3214526531"/>
                    </a:ext>
                  </a:extLst>
                </a:gridCol>
              </a:tblGrid>
              <a:tr h="370840">
                <a:tc>
                  <a:txBody>
                    <a:bodyPr/>
                    <a:lstStyle/>
                    <a:p>
                      <a:r>
                        <a:rPr lang="en-GB" sz="1300" dirty="0"/>
                        <a:t>AO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300" dirty="0"/>
                        <a:t>Jargon-free 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118967829"/>
                  </a:ext>
                </a:extLst>
              </a:tr>
              <a:tr h="370840">
                <a:tc>
                  <a:txBody>
                    <a:bodyPr/>
                    <a:lstStyle/>
                    <a:p>
                      <a:r>
                        <a:rPr lang="en-GB" sz="1300" dirty="0"/>
                        <a:t>AO1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300" dirty="0">
                          <a:highlight>
                            <a:srgbClr val="00FF00"/>
                          </a:highlight>
                        </a:rPr>
                        <a:t>Understand and create responses to Power and Conflict poetry.</a:t>
                      </a:r>
                    </a:p>
                    <a:p>
                      <a:endParaRPr lang="en-GB" sz="1300" dirty="0"/>
                    </a:p>
                    <a:p>
                      <a:r>
                        <a:rPr lang="en-GB" sz="1300" dirty="0"/>
                        <a:t>In your answer to any essay question you should:</a:t>
                      </a:r>
                    </a:p>
                    <a:p>
                      <a:endParaRPr lang="en-GB" sz="1300" dirty="0"/>
                    </a:p>
                    <a:p>
                      <a:pPr marL="285750" indent="-285750">
                        <a:buFont typeface="Arial" panose="020B0604020202020204" pitchFamily="34" charset="0"/>
                        <a:buChar char="•"/>
                      </a:pPr>
                      <a:r>
                        <a:rPr lang="en-GB" sz="1300" dirty="0"/>
                        <a:t>Create a style of writing that is able to </a:t>
                      </a:r>
                      <a:r>
                        <a:rPr lang="en-GB" sz="1300" dirty="0">
                          <a:highlight>
                            <a:srgbClr val="FFFF00"/>
                          </a:highlight>
                        </a:rPr>
                        <a:t>critique the text, is informed but also personal to you.</a:t>
                      </a:r>
                    </a:p>
                    <a:p>
                      <a:pPr marL="285750" indent="-285750">
                        <a:buFont typeface="Arial" panose="020B0604020202020204" pitchFamily="34" charset="0"/>
                        <a:buChar char="•"/>
                      </a:pPr>
                      <a:r>
                        <a:rPr lang="en-GB" sz="1300" dirty="0">
                          <a:highlight>
                            <a:srgbClr val="FF00FF"/>
                          </a:highlight>
                        </a:rPr>
                        <a:t>Include textual references which may be quotations so that they back up and support your ideas</a:t>
                      </a:r>
                      <a:r>
                        <a:rPr lang="en-GB" sz="1300" dirty="0"/>
                        <a:t> and interpretations.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solidFill>
                            <a:schemeClr val="bg1"/>
                          </a:solidFill>
                          <a:highlight>
                            <a:srgbClr val="800080"/>
                          </a:highlight>
                        </a:rPr>
                        <a:t>Make comparisons between the poems and how the writers approach a common theme in similar or different ways.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27956852"/>
                  </a:ext>
                </a:extLst>
              </a:tr>
              <a:tr h="370840">
                <a:tc>
                  <a:txBody>
                    <a:bodyPr/>
                    <a:lstStyle/>
                    <a:p>
                      <a:r>
                        <a:rPr lang="en-GB" sz="1300" dirty="0"/>
                        <a:t>AO2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300" dirty="0"/>
                        <a:t>Analyse how </a:t>
                      </a:r>
                      <a:r>
                        <a:rPr lang="en-GB" sz="1300" dirty="0">
                          <a:highlight>
                            <a:srgbClr val="00FFFF"/>
                          </a:highlight>
                        </a:rPr>
                        <a:t>language, structure and form may have been used by the poets </a:t>
                      </a:r>
                      <a:r>
                        <a:rPr lang="en-GB" sz="1300" dirty="0"/>
                        <a:t>to </a:t>
                      </a:r>
                      <a:r>
                        <a:rPr lang="en-GB" sz="1300" dirty="0">
                          <a:highlight>
                            <a:srgbClr val="C0C0C0"/>
                          </a:highlight>
                        </a:rPr>
                        <a:t>create effects on readers and create meaning for them</a:t>
                      </a:r>
                      <a:r>
                        <a:rPr lang="en-GB" sz="1300" dirty="0"/>
                        <a:t>, referring to </a:t>
                      </a:r>
                      <a:r>
                        <a:rPr lang="en-GB" sz="1300" dirty="0">
                          <a:solidFill>
                            <a:schemeClr val="bg1"/>
                          </a:solidFill>
                          <a:highlight>
                            <a:srgbClr val="0000FF"/>
                          </a:highlight>
                        </a:rPr>
                        <a:t>subject key terms </a:t>
                      </a:r>
                      <a:r>
                        <a:rPr lang="en-GB" sz="1300" dirty="0"/>
                        <a:t>and terminology to support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27907744"/>
                  </a:ext>
                </a:extLst>
              </a:tr>
              <a:tr h="370840">
                <a:tc>
                  <a:txBody>
                    <a:bodyPr/>
                    <a:lstStyle/>
                    <a:p>
                      <a:r>
                        <a:rPr lang="en-GB" sz="1300" dirty="0"/>
                        <a:t>AO3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300" dirty="0"/>
                        <a:t>Establish links between the poems and </a:t>
                      </a:r>
                      <a:r>
                        <a:rPr lang="en-GB" sz="1300" dirty="0">
                          <a:solidFill>
                            <a:schemeClr val="bg1"/>
                          </a:solidFill>
                          <a:highlight>
                            <a:srgbClr val="008000"/>
                          </a:highlight>
                        </a:rPr>
                        <a:t>the worlds in which they were written and 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80892533"/>
                  </a:ext>
                </a:extLst>
              </a:tr>
              <a:tr h="370840">
                <a:tc>
                  <a:txBody>
                    <a:bodyPr/>
                    <a:lstStyle/>
                    <a:p>
                      <a:r>
                        <a:rPr lang="en-GB" sz="1300" dirty="0"/>
                        <a:t>AO4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300" dirty="0"/>
                        <a:t>Vocabulary, sentence structures, spelling and punctuation that all help to make your ideas clear.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47830717"/>
                  </a:ext>
                </a:extLst>
              </a:tr>
            </a:tbl>
          </a:graphicData>
        </a:graphic>
      </p:graphicFrame>
      <p:sp>
        <p:nvSpPr>
          <p:cNvPr id="5" name="TextBox 4">
            <a:extLst>
              <a:ext uri="{FF2B5EF4-FFF2-40B4-BE49-F238E27FC236}">
                <a16:creationId xmlns:a16="http://schemas.microsoft.com/office/drawing/2014/main" id="{97D72FF6-3CCB-4802-AFB2-D1AB4D149010}"/>
              </a:ext>
            </a:extLst>
          </p:cNvPr>
          <p:cNvSpPr txBox="1"/>
          <p:nvPr/>
        </p:nvSpPr>
        <p:spPr>
          <a:xfrm>
            <a:off x="5652120" y="404664"/>
            <a:ext cx="3240360" cy="4093428"/>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highlight>
                  <a:srgbClr val="00FF00"/>
                </a:highlight>
                <a:uLnTx/>
                <a:uFillTx/>
                <a:latin typeface="Calibri"/>
                <a:ea typeface="+mn-ea"/>
                <a:cs typeface="+mn-cs"/>
              </a:rPr>
              <a:t>So you’ve got to show you know </a:t>
            </a:r>
            <a:r>
              <a:rPr lang="en-GB" sz="1300" dirty="0">
                <a:solidFill>
                  <a:prstClr val="black"/>
                </a:solidFill>
                <a:highlight>
                  <a:srgbClr val="00FF00"/>
                </a:highlight>
                <a:latin typeface="Calibri"/>
              </a:rPr>
              <a:t>the poems </a:t>
            </a:r>
            <a:r>
              <a:rPr kumimoji="0" lang="en-GB" sz="1300" b="0" i="0" u="none" strike="noStrike" kern="1200" cap="none" spc="0" normalizeH="0" baseline="0" noProof="0" dirty="0">
                <a:ln>
                  <a:noFill/>
                </a:ln>
                <a:solidFill>
                  <a:prstClr val="black"/>
                </a:solidFill>
                <a:effectLst/>
                <a:highlight>
                  <a:srgbClr val="00FF00"/>
                </a:highlight>
                <a:uLnTx/>
                <a:uFillTx/>
                <a:latin typeface="Calibri"/>
                <a:ea typeface="+mn-ea"/>
                <a:cs typeface="+mn-cs"/>
              </a:rPr>
              <a:t>inside out, that’s obvious.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a:ea typeface="+mn-ea"/>
                <a:cs typeface="+mn-cs"/>
              </a:rPr>
              <a:t>However, you’ve also got to make an essay that shows you can </a:t>
            </a:r>
            <a:r>
              <a:rPr kumimoji="0" lang="en-GB" sz="1300" b="0" i="0" u="none" strike="noStrike" kern="1200" cap="none" spc="0" normalizeH="0" baseline="0" noProof="0" dirty="0">
                <a:ln>
                  <a:noFill/>
                </a:ln>
                <a:solidFill>
                  <a:prstClr val="black"/>
                </a:solidFill>
                <a:effectLst/>
                <a:highlight>
                  <a:srgbClr val="FFFF00"/>
                </a:highlight>
                <a:uLnTx/>
                <a:uFillTx/>
                <a:latin typeface="Calibri"/>
                <a:ea typeface="+mn-ea"/>
                <a:cs typeface="+mn-cs"/>
              </a:rPr>
              <a:t>pull apart the play and write a response that </a:t>
            </a:r>
            <a:r>
              <a:rPr kumimoji="0" lang="en-GB" sz="1300" b="1" i="0" u="none" strike="noStrike" kern="1200" cap="none" spc="0" normalizeH="0" baseline="0" noProof="0" dirty="0">
                <a:ln>
                  <a:noFill/>
                </a:ln>
                <a:solidFill>
                  <a:prstClr val="black"/>
                </a:solidFill>
                <a:effectLst/>
                <a:highlight>
                  <a:srgbClr val="FFFF00"/>
                </a:highlight>
                <a:uLnTx/>
                <a:uFillTx/>
                <a:latin typeface="Calibri"/>
                <a:ea typeface="+mn-ea"/>
                <a:cs typeface="+mn-cs"/>
              </a:rPr>
              <a:t>sounds like you! </a:t>
            </a:r>
            <a:r>
              <a:rPr kumimoji="0" lang="en-GB" sz="1300" b="0" i="0" u="none" strike="noStrike" kern="1200" cap="none" spc="0" normalizeH="0" baseline="0" noProof="0" dirty="0">
                <a:ln>
                  <a:noFill/>
                </a:ln>
                <a:solidFill>
                  <a:prstClr val="black"/>
                </a:solidFill>
                <a:effectLst/>
                <a:highlight>
                  <a:srgbClr val="FFFF00"/>
                </a:highlight>
                <a:uLnTx/>
                <a:uFillTx/>
                <a:latin typeface="Calibri"/>
                <a:ea typeface="+mn-ea"/>
                <a:cs typeface="+mn-cs"/>
              </a:rPr>
              <a:t>Show your interest, your enthusiasm, your understanding.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a:ea typeface="+mn-ea"/>
                <a:cs typeface="+mn-cs"/>
              </a:rPr>
              <a:t>You’ve got to </a:t>
            </a:r>
            <a:r>
              <a:rPr kumimoji="0" lang="en-GB" sz="1300" b="0" i="0" u="none" strike="noStrike" kern="1200" cap="none" spc="0" normalizeH="0" baseline="0" noProof="0" dirty="0">
                <a:ln>
                  <a:noFill/>
                </a:ln>
                <a:solidFill>
                  <a:prstClr val="black"/>
                </a:solidFill>
                <a:effectLst/>
                <a:highlight>
                  <a:srgbClr val="FF00FF"/>
                </a:highlight>
                <a:uLnTx/>
                <a:uFillTx/>
                <a:latin typeface="Calibri"/>
                <a:ea typeface="+mn-ea"/>
                <a:cs typeface="+mn-cs"/>
              </a:rPr>
              <a:t>put quotations and references in to back up your ideas and show how they back them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dirty="0">
              <a:solidFill>
                <a:prstClr val="black"/>
              </a:solidFill>
              <a:highlight>
                <a:srgbClr val="FF00FF"/>
              </a:highlight>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bg1"/>
                </a:solidFill>
                <a:effectLst/>
                <a:highlight>
                  <a:srgbClr val="800080"/>
                </a:highlight>
                <a:uLnTx/>
                <a:uFillTx/>
                <a:latin typeface="Calibri"/>
                <a:ea typeface="+mn-ea"/>
                <a:cs typeface="+mn-cs"/>
              </a:rPr>
              <a:t>Finally, the Power and Conflict question is all about comparing the two poems you are writing about and the writers’ perspectives on a common theme, for example war or the effects conflict can have on people. How do they approach this theme similarly or differently? Why?</a:t>
            </a:r>
          </a:p>
        </p:txBody>
      </p:sp>
      <p:sp>
        <p:nvSpPr>
          <p:cNvPr id="7" name="TextBox 6">
            <a:extLst>
              <a:ext uri="{FF2B5EF4-FFF2-40B4-BE49-F238E27FC236}">
                <a16:creationId xmlns:a16="http://schemas.microsoft.com/office/drawing/2014/main" id="{8C74EC74-6CBD-4738-A6C7-A1F7DD0F467F}"/>
              </a:ext>
            </a:extLst>
          </p:cNvPr>
          <p:cNvSpPr txBox="1"/>
          <p:nvPr/>
        </p:nvSpPr>
        <p:spPr>
          <a:xfrm>
            <a:off x="266565" y="5115420"/>
            <a:ext cx="5179875" cy="1323439"/>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AO2 is all about </a:t>
            </a:r>
            <a:r>
              <a:rPr kumimoji="0" lang="en-GB" sz="1600" b="0" i="0" u="none" strike="noStrike" kern="1200" cap="none" spc="0" normalizeH="0" baseline="0" noProof="0" dirty="0">
                <a:ln>
                  <a:noFill/>
                </a:ln>
                <a:solidFill>
                  <a:prstClr val="black"/>
                </a:solidFill>
                <a:effectLst/>
                <a:highlight>
                  <a:srgbClr val="00FFFF"/>
                </a:highlight>
                <a:uLnTx/>
                <a:uFillTx/>
                <a:latin typeface="Calibri"/>
                <a:ea typeface="+mn-ea"/>
                <a:cs typeface="+mn-cs"/>
              </a:rPr>
              <a:t>analysing language, structure and form, so all those techniques we’ve been talking about</a:t>
            </a:r>
            <a:r>
              <a:rPr kumimoji="0" lang="en-GB" sz="1600" b="0" i="0" u="none" strike="noStrike" kern="1200" cap="none" spc="0" normalizeH="0" baseline="0" noProof="0" dirty="0">
                <a:ln>
                  <a:noFill/>
                </a:ln>
                <a:solidFill>
                  <a:prstClr val="black"/>
                </a:solidFill>
                <a:effectLst/>
                <a:uLnTx/>
                <a:uFillTx/>
                <a:latin typeface="Calibri"/>
                <a:ea typeface="+mn-ea"/>
                <a:cs typeface="+mn-cs"/>
              </a:rPr>
              <a:t> and </a:t>
            </a:r>
            <a:r>
              <a:rPr kumimoji="0" lang="en-GB" sz="1600" b="1" i="0" u="none" strike="noStrike" kern="1200" cap="none" spc="0" normalizeH="0" baseline="0" noProof="0" dirty="0">
                <a:ln>
                  <a:noFill/>
                </a:ln>
                <a:solidFill>
                  <a:prstClr val="black"/>
                </a:solidFill>
                <a:effectLst/>
                <a:highlight>
                  <a:srgbClr val="C0C0C0"/>
                </a:highlight>
                <a:uLnTx/>
                <a:uFillTx/>
                <a:latin typeface="Calibri"/>
                <a:ea typeface="+mn-ea"/>
                <a:cs typeface="+mn-cs"/>
              </a:rPr>
              <a:t>how they affect readers</a:t>
            </a:r>
            <a:r>
              <a:rPr kumimoji="0" lang="en-GB" sz="1600" b="0" i="0" u="none" strike="noStrike" kern="1200" cap="none" spc="0" normalizeH="0" baseline="0" noProof="0" dirty="0">
                <a:ln>
                  <a:noFill/>
                </a:ln>
                <a:solidFill>
                  <a:prstClr val="black"/>
                </a:solidFill>
                <a:effectLst/>
                <a:uLnTx/>
                <a:uFillTx/>
                <a:latin typeface="Calibri"/>
                <a:ea typeface="+mn-ea"/>
                <a:cs typeface="+mn-cs"/>
              </a:rPr>
              <a:t>. We’re talking about a </a:t>
            </a:r>
            <a:r>
              <a:rPr kumimoji="0" lang="en-GB" sz="1600" b="0" i="0" u="none" strike="noStrike" kern="1200" cap="none" spc="0" normalizeH="0" baseline="0" noProof="0" dirty="0">
                <a:ln>
                  <a:noFill/>
                </a:ln>
                <a:solidFill>
                  <a:prstClr val="white"/>
                </a:solidFill>
                <a:effectLst/>
                <a:highlight>
                  <a:srgbClr val="0000FF"/>
                </a:highlight>
                <a:uLnTx/>
                <a:uFillTx/>
                <a:latin typeface="Calibri"/>
                <a:ea typeface="+mn-ea"/>
                <a:cs typeface="+mn-cs"/>
              </a:rPr>
              <a:t>writer’s toolbox </a:t>
            </a:r>
            <a:r>
              <a:rPr kumimoji="0" lang="en-GB" sz="1600" b="0" i="0" u="none" strike="noStrike" kern="1200" cap="none" spc="0" normalizeH="0" baseline="0" noProof="0" dirty="0">
                <a:ln>
                  <a:noFill/>
                </a:ln>
                <a:solidFill>
                  <a:prstClr val="black"/>
                </a:solidFill>
                <a:effectLst/>
                <a:uLnTx/>
                <a:uFillTx/>
                <a:latin typeface="Calibri"/>
                <a:ea typeface="+mn-ea"/>
                <a:cs typeface="+mn-cs"/>
              </a:rPr>
              <a:t>and what they use at specific times to really get their readers on board and engaged.</a:t>
            </a:r>
          </a:p>
        </p:txBody>
      </p:sp>
      <p:sp>
        <p:nvSpPr>
          <p:cNvPr id="8" name="TextBox 7">
            <a:extLst>
              <a:ext uri="{FF2B5EF4-FFF2-40B4-BE49-F238E27FC236}">
                <a16:creationId xmlns:a16="http://schemas.microsoft.com/office/drawing/2014/main" id="{3900D04B-881D-4B76-99B1-D3428F69E9DB}"/>
              </a:ext>
            </a:extLst>
          </p:cNvPr>
          <p:cNvSpPr txBox="1"/>
          <p:nvPr/>
        </p:nvSpPr>
        <p:spPr>
          <a:xfrm>
            <a:off x="5646812" y="4622977"/>
            <a:ext cx="3240360" cy="1815882"/>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AO3 is about showing how the poems link to the world </a:t>
            </a:r>
            <a:r>
              <a:rPr lang="en-GB" sz="1400" dirty="0">
                <a:solidFill>
                  <a:prstClr val="black"/>
                </a:solidFill>
                <a:latin typeface="Calibri"/>
              </a:rPr>
              <a:t>they were</a:t>
            </a:r>
            <a:r>
              <a:rPr kumimoji="0" lang="en-GB" sz="1400" b="0" i="0" u="none" strike="noStrike" kern="1200" cap="none" spc="0" normalizeH="0" baseline="0" noProof="0" dirty="0">
                <a:ln>
                  <a:noFill/>
                </a:ln>
                <a:solidFill>
                  <a:prstClr val="black"/>
                </a:solidFill>
                <a:effectLst/>
                <a:uLnTx/>
                <a:uFillTx/>
                <a:latin typeface="Calibri"/>
                <a:ea typeface="+mn-ea"/>
                <a:cs typeface="+mn-cs"/>
              </a:rPr>
              <a:t> written in, but also when </a:t>
            </a:r>
            <a:r>
              <a:rPr lang="en-GB" sz="1400" dirty="0">
                <a:solidFill>
                  <a:prstClr val="black"/>
                </a:solidFill>
                <a:latin typeface="Calibri"/>
              </a:rPr>
              <a:t>they are </a:t>
            </a:r>
            <a:r>
              <a:rPr kumimoji="0" lang="en-GB" sz="1400" b="0" i="0" u="none" strike="noStrike" kern="1200" cap="none" spc="0" normalizeH="0" baseline="0" noProof="0" dirty="0">
                <a:ln>
                  <a:noFill/>
                </a:ln>
                <a:solidFill>
                  <a:prstClr val="black"/>
                </a:solidFill>
                <a:effectLst/>
                <a:uLnTx/>
                <a:uFillTx/>
                <a:latin typeface="Calibri"/>
                <a:ea typeface="+mn-ea"/>
                <a:cs typeface="+mn-cs"/>
              </a:rPr>
              <a:t>set. Being aware of contexts can alter our understanding and interpretations of a poem. AO3 is about </a:t>
            </a:r>
            <a:r>
              <a:rPr kumimoji="0" lang="en-GB" sz="1400" b="0" i="0" u="none" strike="noStrike" kern="1200" cap="none" spc="0" normalizeH="0" baseline="0" noProof="0" dirty="0">
                <a:ln>
                  <a:noFill/>
                </a:ln>
                <a:solidFill>
                  <a:prstClr val="white"/>
                </a:solidFill>
                <a:effectLst/>
                <a:highlight>
                  <a:srgbClr val="008000"/>
                </a:highlight>
                <a:uLnTx/>
                <a:uFillTx/>
                <a:latin typeface="Calibri"/>
                <a:ea typeface="+mn-ea"/>
                <a:cs typeface="+mn-cs"/>
              </a:rPr>
              <a:t>showing your awareness of the world </a:t>
            </a:r>
            <a:r>
              <a:rPr lang="en-GB" sz="1400" dirty="0">
                <a:solidFill>
                  <a:prstClr val="white"/>
                </a:solidFill>
                <a:highlight>
                  <a:srgbClr val="008000"/>
                </a:highlight>
                <a:latin typeface="Calibri"/>
              </a:rPr>
              <a:t>the poets</a:t>
            </a:r>
            <a:r>
              <a:rPr kumimoji="0" lang="en-GB" sz="1400" b="0" i="0" u="none" strike="noStrike" kern="1200" cap="none" spc="0" normalizeH="0" baseline="0" noProof="0" dirty="0">
                <a:ln>
                  <a:noFill/>
                </a:ln>
                <a:solidFill>
                  <a:prstClr val="white"/>
                </a:solidFill>
                <a:effectLst/>
                <a:highlight>
                  <a:srgbClr val="008000"/>
                </a:highlight>
                <a:uLnTx/>
                <a:uFillTx/>
                <a:latin typeface="Calibri"/>
                <a:ea typeface="+mn-ea"/>
                <a:cs typeface="+mn-cs"/>
              </a:rPr>
              <a:t> lived in and wrote in and how </a:t>
            </a:r>
            <a:r>
              <a:rPr lang="en-GB" sz="1400" dirty="0">
                <a:solidFill>
                  <a:prstClr val="white"/>
                </a:solidFill>
                <a:highlight>
                  <a:srgbClr val="008000"/>
                </a:highlight>
                <a:latin typeface="Calibri"/>
              </a:rPr>
              <a:t>this may have</a:t>
            </a:r>
            <a:r>
              <a:rPr kumimoji="0" lang="en-GB" sz="1400" b="0" i="0" u="none" strike="noStrike" kern="1200" cap="none" spc="0" normalizeH="0" baseline="0" noProof="0" dirty="0">
                <a:ln>
                  <a:noFill/>
                </a:ln>
                <a:solidFill>
                  <a:prstClr val="white"/>
                </a:solidFill>
                <a:effectLst/>
                <a:highlight>
                  <a:srgbClr val="008000"/>
                </a:highlight>
                <a:uLnTx/>
                <a:uFillTx/>
                <a:latin typeface="Calibri"/>
                <a:ea typeface="+mn-ea"/>
                <a:cs typeface="+mn-cs"/>
              </a:rPr>
              <a:t> impacted on </a:t>
            </a:r>
            <a:r>
              <a:rPr lang="en-GB" sz="1400" dirty="0">
                <a:solidFill>
                  <a:prstClr val="white"/>
                </a:solidFill>
                <a:highlight>
                  <a:srgbClr val="008000"/>
                </a:highlight>
                <a:latin typeface="Calibri"/>
              </a:rPr>
              <a:t>their</a:t>
            </a:r>
            <a:r>
              <a:rPr kumimoji="0" lang="en-GB" sz="1400" b="0" i="0" u="none" strike="noStrike" kern="1200" cap="none" spc="0" normalizeH="0" baseline="0" noProof="0" dirty="0">
                <a:ln>
                  <a:noFill/>
                </a:ln>
                <a:solidFill>
                  <a:prstClr val="white"/>
                </a:solidFill>
                <a:effectLst/>
                <a:highlight>
                  <a:srgbClr val="008000"/>
                </a:highlight>
                <a:uLnTx/>
                <a:uFillTx/>
                <a:latin typeface="Calibri"/>
                <a:ea typeface="+mn-ea"/>
                <a:cs typeface="+mn-cs"/>
              </a:rPr>
              <a:t> writing.</a:t>
            </a:r>
          </a:p>
        </p:txBody>
      </p:sp>
    </p:spTree>
    <p:extLst>
      <p:ext uri="{BB962C8B-B14F-4D97-AF65-F5344CB8AC3E}">
        <p14:creationId xmlns:p14="http://schemas.microsoft.com/office/powerpoint/2010/main" val="2836396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5FB310-2C09-4B60-AEC8-1D724287AD92}"/>
              </a:ext>
            </a:extLst>
          </p:cNvPr>
          <p:cNvPicPr>
            <a:picLocks noChangeAspect="1"/>
          </p:cNvPicPr>
          <p:nvPr/>
        </p:nvPicPr>
        <p:blipFill>
          <a:blip r:embed="rId2"/>
          <a:stretch>
            <a:fillRect/>
          </a:stretch>
        </p:blipFill>
        <p:spPr>
          <a:xfrm rot="1314737">
            <a:off x="4947137" y="1496866"/>
            <a:ext cx="3813565" cy="2792446"/>
          </a:xfrm>
          <a:prstGeom prst="rect">
            <a:avLst/>
          </a:prstGeom>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94359743-EAD8-4BC6-BBD2-D389166E8D82}"/>
              </a:ext>
            </a:extLst>
          </p:cNvPr>
          <p:cNvSpPr/>
          <p:nvPr/>
        </p:nvSpPr>
        <p:spPr>
          <a:xfrm>
            <a:off x="356359" y="991348"/>
            <a:ext cx="4572000" cy="5553315"/>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spAutoFit/>
          </a:bodyPr>
          <a:lstStyle/>
          <a:p>
            <a:pPr>
              <a:lnSpc>
                <a:spcPct val="115000"/>
              </a:lnSpc>
              <a:spcAft>
                <a:spcPts val="1000"/>
              </a:spcAft>
            </a:pPr>
            <a:r>
              <a:rPr lang="en-GB" dirty="0">
                <a:latin typeface="Arial" panose="020B0604020202020204" pitchFamily="34" charset="0"/>
                <a:ea typeface="Calibri" panose="020F0502020204030204" pitchFamily="34" charset="0"/>
                <a:cs typeface="Times New Roman" panose="02020603050405020304" pitchFamily="18" charset="0"/>
              </a:rPr>
              <a:t>Use your knowledge of the 15 anthology poems to </a:t>
            </a:r>
            <a:r>
              <a:rPr lang="en-GB" b="1" dirty="0">
                <a:latin typeface="Arial" panose="020B0604020202020204" pitchFamily="34" charset="0"/>
                <a:ea typeface="Calibri" panose="020F0502020204030204" pitchFamily="34" charset="0"/>
                <a:cs typeface="Times New Roman" panose="02020603050405020304" pitchFamily="18" charset="0"/>
              </a:rPr>
              <a:t>tick off </a:t>
            </a:r>
            <a:r>
              <a:rPr lang="en-GB" dirty="0">
                <a:latin typeface="Arial" panose="020B0604020202020204" pitchFamily="34" charset="0"/>
                <a:ea typeface="Calibri" panose="020F0502020204030204" pitchFamily="34" charset="0"/>
                <a:cs typeface="Times New Roman" panose="02020603050405020304" pitchFamily="18" charset="0"/>
              </a:rPr>
              <a:t>every theme you think each poem fits into. This should help you see which poems would work best together in the exam.</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solidFill>
                  <a:srgbClr val="FF0000"/>
                </a:solidFill>
                <a:latin typeface="Arial" panose="020B0604020202020204" pitchFamily="34" charset="0"/>
                <a:ea typeface="Calibri" panose="020F0502020204030204" pitchFamily="34" charset="0"/>
                <a:cs typeface="Times New Roman" panose="02020603050405020304" pitchFamily="18" charset="0"/>
              </a:rPr>
              <a:t>Complete the table, ticking off all the relevant boxes for exam poem.</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solidFill>
                  <a:srgbClr val="E36C0A"/>
                </a:solidFill>
                <a:latin typeface="Arial" panose="020B0604020202020204" pitchFamily="34" charset="0"/>
                <a:ea typeface="Calibri" panose="020F0502020204030204" pitchFamily="34" charset="0"/>
                <a:cs typeface="Times New Roman" panose="02020603050405020304" pitchFamily="18" charset="0"/>
              </a:rPr>
              <a:t>Which poems would be best to compare with </a:t>
            </a:r>
            <a:r>
              <a:rPr lang="en-GB" b="1" dirty="0">
                <a:solidFill>
                  <a:srgbClr val="E36C0A"/>
                </a:solidFill>
                <a:latin typeface="Arial" panose="020B0604020202020204" pitchFamily="34" charset="0"/>
                <a:ea typeface="Calibri" panose="020F0502020204030204" pitchFamily="34" charset="0"/>
                <a:cs typeface="Times New Roman" panose="02020603050405020304" pitchFamily="18" charset="0"/>
              </a:rPr>
              <a:t>Checking Out Me History</a:t>
            </a:r>
            <a:r>
              <a:rPr lang="en-GB" dirty="0">
                <a:solidFill>
                  <a:srgbClr val="E36C0A"/>
                </a:solidFill>
                <a:latin typeface="Arial" panose="020B0604020202020204" pitchFamily="34" charset="0"/>
                <a:ea typeface="Calibri" panose="020F0502020204030204" pitchFamily="34" charset="0"/>
                <a:cs typeface="Times New Roman" panose="02020603050405020304" pitchFamily="18" charset="0"/>
              </a:rPr>
              <a:t> on the theme of </a:t>
            </a:r>
            <a:r>
              <a:rPr lang="en-GB" b="1" dirty="0">
                <a:solidFill>
                  <a:srgbClr val="E36C0A"/>
                </a:solidFill>
                <a:latin typeface="Arial" panose="020B0604020202020204" pitchFamily="34" charset="0"/>
                <a:ea typeface="Calibri" panose="020F0502020204030204" pitchFamily="34" charset="0"/>
                <a:cs typeface="Times New Roman" panose="02020603050405020304" pitchFamily="18" charset="0"/>
              </a:rPr>
              <a:t>anger</a:t>
            </a:r>
            <a:r>
              <a:rPr lang="en-GB" dirty="0">
                <a:solidFill>
                  <a:srgbClr val="E36C0A"/>
                </a:solidFill>
                <a:latin typeface="Arial" panose="020B0604020202020204" pitchFamily="34" charset="0"/>
                <a:ea typeface="Calibri" panose="020F0502020204030204" pitchFamily="34" charset="0"/>
                <a:cs typeface="Times New Roman" panose="02020603050405020304" pitchFamily="18" charset="0"/>
              </a:rPr>
              <a:t>? Make notes on how anger is shown in the two poems you choose and how it is similar or different to Checking Out Me History.</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solidFill>
                  <a:srgbClr val="00B050"/>
                </a:solidFill>
                <a:latin typeface="Arial" panose="020B0604020202020204" pitchFamily="34" charset="0"/>
                <a:ea typeface="Calibri" panose="020F0502020204030204" pitchFamily="34" charset="0"/>
                <a:cs typeface="Times New Roman" panose="02020603050405020304" pitchFamily="18" charset="0"/>
              </a:rPr>
              <a:t>Begin writing out an answer to this exam question and think about how you are showing your comparisons in your answer.</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04037BF-09F1-4D93-9607-19C96F93C69E}"/>
              </a:ext>
            </a:extLst>
          </p:cNvPr>
          <p:cNvSpPr/>
          <p:nvPr/>
        </p:nvSpPr>
        <p:spPr>
          <a:xfrm>
            <a:off x="356359" y="313337"/>
            <a:ext cx="8517053" cy="48974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algn="ctr">
              <a:lnSpc>
                <a:spcPct val="115000"/>
              </a:lnSpc>
              <a:spcAft>
                <a:spcPts val="1000"/>
              </a:spcAft>
            </a:pPr>
            <a:r>
              <a:rPr lang="en-GB" sz="2400" b="1" u="sng" dirty="0">
                <a:latin typeface="Arial" panose="020B0604020202020204" pitchFamily="34" charset="0"/>
                <a:ea typeface="Calibri" panose="020F0502020204030204" pitchFamily="34" charset="0"/>
                <a:cs typeface="Times New Roman" panose="02020603050405020304" pitchFamily="18" charset="0"/>
              </a:rPr>
              <a:t>Revision Activity: Comparing Poems</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phic 5">
            <a:extLst>
              <a:ext uri="{FF2B5EF4-FFF2-40B4-BE49-F238E27FC236}">
                <a16:creationId xmlns:a16="http://schemas.microsoft.com/office/drawing/2014/main" id="{D2EBEC4F-9972-464B-AFA9-3D6BFF5B934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858646" y="4395193"/>
            <a:ext cx="2177534" cy="2149470"/>
          </a:xfrm>
          <a:prstGeom prst="rect">
            <a:avLst/>
          </a:prstGeom>
        </p:spPr>
      </p:pic>
      <p:pic>
        <p:nvPicPr>
          <p:cNvPr id="7" name="Graphic 6">
            <a:extLst>
              <a:ext uri="{FF2B5EF4-FFF2-40B4-BE49-F238E27FC236}">
                <a16:creationId xmlns:a16="http://schemas.microsoft.com/office/drawing/2014/main" id="{F974B25E-1FF2-4059-92BD-00904DF3F92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242221" y="4395193"/>
            <a:ext cx="2177534" cy="2149470"/>
          </a:xfrm>
          <a:prstGeom prst="rect">
            <a:avLst/>
          </a:prstGeom>
        </p:spPr>
      </p:pic>
    </p:spTree>
    <p:extLst>
      <p:ext uri="{BB962C8B-B14F-4D97-AF65-F5344CB8AC3E}">
        <p14:creationId xmlns:p14="http://schemas.microsoft.com/office/powerpoint/2010/main" val="162458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B834163-C56F-4D1C-8ED6-A3161080DE10}"/>
              </a:ext>
            </a:extLst>
          </p:cNvPr>
          <p:cNvGraphicFramePr>
            <a:graphicFrameLocks noGrp="1"/>
          </p:cNvGraphicFramePr>
          <p:nvPr>
            <p:extLst>
              <p:ext uri="{D42A27DB-BD31-4B8C-83A1-F6EECF244321}">
                <p14:modId xmlns:p14="http://schemas.microsoft.com/office/powerpoint/2010/main" val="641460148"/>
              </p:ext>
            </p:extLst>
          </p:nvPr>
        </p:nvGraphicFramePr>
        <p:xfrm>
          <a:off x="195943" y="161864"/>
          <a:ext cx="8798764" cy="6408055"/>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985740">
                  <a:extLst>
                    <a:ext uri="{9D8B030D-6E8A-4147-A177-3AD203B41FA5}">
                      <a16:colId xmlns:a16="http://schemas.microsoft.com/office/drawing/2014/main" val="2935163889"/>
                    </a:ext>
                  </a:extLst>
                </a:gridCol>
                <a:gridCol w="557846">
                  <a:extLst>
                    <a:ext uri="{9D8B030D-6E8A-4147-A177-3AD203B41FA5}">
                      <a16:colId xmlns:a16="http://schemas.microsoft.com/office/drawing/2014/main" val="2794415557"/>
                    </a:ext>
                  </a:extLst>
                </a:gridCol>
                <a:gridCol w="557846">
                  <a:extLst>
                    <a:ext uri="{9D8B030D-6E8A-4147-A177-3AD203B41FA5}">
                      <a16:colId xmlns:a16="http://schemas.microsoft.com/office/drawing/2014/main" val="908324199"/>
                    </a:ext>
                  </a:extLst>
                </a:gridCol>
                <a:gridCol w="557846">
                  <a:extLst>
                    <a:ext uri="{9D8B030D-6E8A-4147-A177-3AD203B41FA5}">
                      <a16:colId xmlns:a16="http://schemas.microsoft.com/office/drawing/2014/main" val="1129261977"/>
                    </a:ext>
                  </a:extLst>
                </a:gridCol>
                <a:gridCol w="558641">
                  <a:extLst>
                    <a:ext uri="{9D8B030D-6E8A-4147-A177-3AD203B41FA5}">
                      <a16:colId xmlns:a16="http://schemas.microsoft.com/office/drawing/2014/main" val="2155430963"/>
                    </a:ext>
                  </a:extLst>
                </a:gridCol>
                <a:gridCol w="557846">
                  <a:extLst>
                    <a:ext uri="{9D8B030D-6E8A-4147-A177-3AD203B41FA5}">
                      <a16:colId xmlns:a16="http://schemas.microsoft.com/office/drawing/2014/main" val="1164838103"/>
                    </a:ext>
                  </a:extLst>
                </a:gridCol>
                <a:gridCol w="557846">
                  <a:extLst>
                    <a:ext uri="{9D8B030D-6E8A-4147-A177-3AD203B41FA5}">
                      <a16:colId xmlns:a16="http://schemas.microsoft.com/office/drawing/2014/main" val="3591274914"/>
                    </a:ext>
                  </a:extLst>
                </a:gridCol>
                <a:gridCol w="558641">
                  <a:extLst>
                    <a:ext uri="{9D8B030D-6E8A-4147-A177-3AD203B41FA5}">
                      <a16:colId xmlns:a16="http://schemas.microsoft.com/office/drawing/2014/main" val="2148276412"/>
                    </a:ext>
                  </a:extLst>
                </a:gridCol>
                <a:gridCol w="557846">
                  <a:extLst>
                    <a:ext uri="{9D8B030D-6E8A-4147-A177-3AD203B41FA5}">
                      <a16:colId xmlns:a16="http://schemas.microsoft.com/office/drawing/2014/main" val="4214428740"/>
                    </a:ext>
                  </a:extLst>
                </a:gridCol>
                <a:gridCol w="557846">
                  <a:extLst>
                    <a:ext uri="{9D8B030D-6E8A-4147-A177-3AD203B41FA5}">
                      <a16:colId xmlns:a16="http://schemas.microsoft.com/office/drawing/2014/main" val="1522705446"/>
                    </a:ext>
                  </a:extLst>
                </a:gridCol>
                <a:gridCol w="557846">
                  <a:extLst>
                    <a:ext uri="{9D8B030D-6E8A-4147-A177-3AD203B41FA5}">
                      <a16:colId xmlns:a16="http://schemas.microsoft.com/office/drawing/2014/main" val="773866475"/>
                    </a:ext>
                  </a:extLst>
                </a:gridCol>
                <a:gridCol w="558641">
                  <a:extLst>
                    <a:ext uri="{9D8B030D-6E8A-4147-A177-3AD203B41FA5}">
                      <a16:colId xmlns:a16="http://schemas.microsoft.com/office/drawing/2014/main" val="1049242905"/>
                    </a:ext>
                  </a:extLst>
                </a:gridCol>
                <a:gridCol w="557846">
                  <a:extLst>
                    <a:ext uri="{9D8B030D-6E8A-4147-A177-3AD203B41FA5}">
                      <a16:colId xmlns:a16="http://schemas.microsoft.com/office/drawing/2014/main" val="2403965850"/>
                    </a:ext>
                  </a:extLst>
                </a:gridCol>
                <a:gridCol w="557846">
                  <a:extLst>
                    <a:ext uri="{9D8B030D-6E8A-4147-A177-3AD203B41FA5}">
                      <a16:colId xmlns:a16="http://schemas.microsoft.com/office/drawing/2014/main" val="2627600420"/>
                    </a:ext>
                  </a:extLst>
                </a:gridCol>
                <a:gridCol w="558641">
                  <a:extLst>
                    <a:ext uri="{9D8B030D-6E8A-4147-A177-3AD203B41FA5}">
                      <a16:colId xmlns:a16="http://schemas.microsoft.com/office/drawing/2014/main" val="948746644"/>
                    </a:ext>
                  </a:extLst>
                </a:gridCol>
              </a:tblGrid>
              <a:tr h="499492">
                <a:tc>
                  <a:txBody>
                    <a:bodyPr/>
                    <a:lstStyle/>
                    <a:p>
                      <a:pPr>
                        <a:lnSpc>
                          <a:spcPct val="115000"/>
                        </a:lnSpc>
                        <a:spcAft>
                          <a:spcPts val="0"/>
                        </a:spcAft>
                      </a:pPr>
                      <a:r>
                        <a:rPr lang="en-GB" sz="900">
                          <a:effectLst/>
                        </a:rPr>
                        <a:t>Poem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The Power of Humans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The Power of Nature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The Effects of Conflict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The Reality of Conflict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Loss or Absence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Memory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Anger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Guilt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Fear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Pride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Identity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Powerful Emotions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Lack of Power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dirty="0">
                          <a:effectLst/>
                        </a:rPr>
                        <a:t>Abuse of Power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948085295"/>
                  </a:ext>
                </a:extLst>
              </a:tr>
              <a:tr h="382338">
                <a:tc>
                  <a:txBody>
                    <a:bodyPr/>
                    <a:lstStyle/>
                    <a:p>
                      <a:pPr>
                        <a:lnSpc>
                          <a:spcPct val="115000"/>
                        </a:lnSpc>
                        <a:spcAft>
                          <a:spcPts val="0"/>
                        </a:spcAft>
                      </a:pPr>
                      <a:r>
                        <a:rPr lang="en-GB" sz="1000">
                          <a:solidFill>
                            <a:srgbClr val="7030A0"/>
                          </a:solidFill>
                          <a:effectLst/>
                        </a:rPr>
                        <a:t>The Prelude</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2563281"/>
                  </a:ext>
                </a:extLst>
              </a:tr>
              <a:tr h="458535">
                <a:tc>
                  <a:txBody>
                    <a:bodyPr/>
                    <a:lstStyle/>
                    <a:p>
                      <a:pPr>
                        <a:lnSpc>
                          <a:spcPct val="115000"/>
                        </a:lnSpc>
                        <a:spcAft>
                          <a:spcPts val="0"/>
                        </a:spcAft>
                      </a:pPr>
                      <a:r>
                        <a:rPr lang="en-GB" sz="1000" dirty="0">
                          <a:solidFill>
                            <a:srgbClr val="7030A0"/>
                          </a:solidFill>
                          <a:effectLst/>
                        </a:rPr>
                        <a:t>Storm on the Island</a:t>
                      </a:r>
                      <a:endParaRPr lang="en-GB" sz="1050" dirty="0">
                        <a:solidFill>
                          <a:srgbClr val="7030A0"/>
                        </a:solidFill>
                        <a:effectLst/>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6028528"/>
                  </a:ext>
                </a:extLst>
              </a:tr>
              <a:tr h="382338">
                <a:tc>
                  <a:txBody>
                    <a:bodyPr/>
                    <a:lstStyle/>
                    <a:p>
                      <a:pPr>
                        <a:lnSpc>
                          <a:spcPct val="115000"/>
                        </a:lnSpc>
                        <a:spcAft>
                          <a:spcPts val="0"/>
                        </a:spcAft>
                      </a:pPr>
                      <a:r>
                        <a:rPr lang="en-GB" sz="1000">
                          <a:solidFill>
                            <a:srgbClr val="7030A0"/>
                          </a:solidFill>
                          <a:effectLst/>
                        </a:rPr>
                        <a:t>Exposure</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9103143"/>
                  </a:ext>
                </a:extLst>
              </a:tr>
              <a:tr h="411047">
                <a:tc>
                  <a:txBody>
                    <a:bodyPr/>
                    <a:lstStyle/>
                    <a:p>
                      <a:pPr>
                        <a:lnSpc>
                          <a:spcPct val="115000"/>
                        </a:lnSpc>
                        <a:spcAft>
                          <a:spcPts val="0"/>
                        </a:spcAft>
                      </a:pPr>
                      <a:r>
                        <a:rPr lang="en-GB" sz="1000" dirty="0">
                          <a:solidFill>
                            <a:srgbClr val="7030A0"/>
                          </a:solidFill>
                          <a:effectLst/>
                        </a:rPr>
                        <a:t>The Charge of the Light Brigade</a:t>
                      </a:r>
                      <a:endParaRPr lang="en-GB" sz="1050" dirty="0">
                        <a:solidFill>
                          <a:srgbClr val="7030A0"/>
                        </a:solidFill>
                        <a:effectLst/>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5874024"/>
                  </a:ext>
                </a:extLst>
              </a:tr>
              <a:tr h="382338">
                <a:tc>
                  <a:txBody>
                    <a:bodyPr/>
                    <a:lstStyle/>
                    <a:p>
                      <a:pPr>
                        <a:lnSpc>
                          <a:spcPct val="115000"/>
                        </a:lnSpc>
                        <a:spcAft>
                          <a:spcPts val="0"/>
                        </a:spcAft>
                      </a:pPr>
                      <a:r>
                        <a:rPr lang="en-GB" sz="1000">
                          <a:solidFill>
                            <a:srgbClr val="7030A0"/>
                          </a:solidFill>
                          <a:effectLst/>
                        </a:rPr>
                        <a:t>Bayonet Charge</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6663345"/>
                  </a:ext>
                </a:extLst>
              </a:tr>
              <a:tr h="381927">
                <a:tc>
                  <a:txBody>
                    <a:bodyPr/>
                    <a:lstStyle/>
                    <a:p>
                      <a:pPr>
                        <a:lnSpc>
                          <a:spcPct val="115000"/>
                        </a:lnSpc>
                        <a:spcAft>
                          <a:spcPts val="0"/>
                        </a:spcAft>
                      </a:pPr>
                      <a:r>
                        <a:rPr lang="en-GB" sz="1000">
                          <a:solidFill>
                            <a:srgbClr val="7030A0"/>
                          </a:solidFill>
                          <a:effectLst/>
                        </a:rPr>
                        <a:t>Remains</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8673195"/>
                  </a:ext>
                </a:extLst>
              </a:tr>
              <a:tr h="381927">
                <a:tc>
                  <a:txBody>
                    <a:bodyPr/>
                    <a:lstStyle/>
                    <a:p>
                      <a:pPr>
                        <a:lnSpc>
                          <a:spcPct val="115000"/>
                        </a:lnSpc>
                        <a:spcAft>
                          <a:spcPts val="0"/>
                        </a:spcAft>
                      </a:pPr>
                      <a:r>
                        <a:rPr lang="en-GB" sz="1000">
                          <a:solidFill>
                            <a:srgbClr val="7030A0"/>
                          </a:solidFill>
                          <a:effectLst/>
                        </a:rPr>
                        <a:t>Poppies</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1761328"/>
                  </a:ext>
                </a:extLst>
              </a:tr>
              <a:tr h="425753">
                <a:tc>
                  <a:txBody>
                    <a:bodyPr/>
                    <a:lstStyle/>
                    <a:p>
                      <a:pPr>
                        <a:lnSpc>
                          <a:spcPct val="115000"/>
                        </a:lnSpc>
                        <a:spcAft>
                          <a:spcPts val="0"/>
                        </a:spcAft>
                      </a:pPr>
                      <a:r>
                        <a:rPr lang="en-GB" sz="900">
                          <a:solidFill>
                            <a:srgbClr val="7030A0"/>
                          </a:solidFill>
                          <a:effectLst/>
                        </a:rPr>
                        <a:t>War Photographer</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7209991"/>
                  </a:ext>
                </a:extLst>
              </a:tr>
              <a:tr h="382338">
                <a:tc>
                  <a:txBody>
                    <a:bodyPr/>
                    <a:lstStyle/>
                    <a:p>
                      <a:pPr>
                        <a:lnSpc>
                          <a:spcPct val="115000"/>
                        </a:lnSpc>
                        <a:spcAft>
                          <a:spcPts val="0"/>
                        </a:spcAft>
                      </a:pPr>
                      <a:r>
                        <a:rPr lang="en-GB" sz="1000">
                          <a:solidFill>
                            <a:srgbClr val="7030A0"/>
                          </a:solidFill>
                          <a:effectLst/>
                        </a:rPr>
                        <a:t>Kamikaze</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2443071"/>
                  </a:ext>
                </a:extLst>
              </a:tr>
              <a:tr h="381927">
                <a:tc>
                  <a:txBody>
                    <a:bodyPr/>
                    <a:lstStyle/>
                    <a:p>
                      <a:pPr>
                        <a:lnSpc>
                          <a:spcPct val="115000"/>
                        </a:lnSpc>
                        <a:spcAft>
                          <a:spcPts val="0"/>
                        </a:spcAft>
                      </a:pPr>
                      <a:r>
                        <a:rPr lang="en-GB" sz="1000">
                          <a:solidFill>
                            <a:srgbClr val="7030A0"/>
                          </a:solidFill>
                          <a:effectLst/>
                        </a:rPr>
                        <a:t>Ozymandias</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1010908"/>
                  </a:ext>
                </a:extLst>
              </a:tr>
              <a:tr h="381927">
                <a:tc>
                  <a:txBody>
                    <a:bodyPr/>
                    <a:lstStyle/>
                    <a:p>
                      <a:pPr>
                        <a:lnSpc>
                          <a:spcPct val="115000"/>
                        </a:lnSpc>
                        <a:spcAft>
                          <a:spcPts val="0"/>
                        </a:spcAft>
                      </a:pPr>
                      <a:r>
                        <a:rPr lang="en-GB" sz="1000">
                          <a:solidFill>
                            <a:srgbClr val="7030A0"/>
                          </a:solidFill>
                          <a:effectLst/>
                        </a:rPr>
                        <a:t>London</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4726190"/>
                  </a:ext>
                </a:extLst>
              </a:tr>
              <a:tr h="382338">
                <a:tc>
                  <a:txBody>
                    <a:bodyPr/>
                    <a:lstStyle/>
                    <a:p>
                      <a:pPr>
                        <a:lnSpc>
                          <a:spcPct val="115000"/>
                        </a:lnSpc>
                        <a:spcAft>
                          <a:spcPts val="0"/>
                        </a:spcAft>
                      </a:pPr>
                      <a:r>
                        <a:rPr lang="en-GB" sz="1000">
                          <a:solidFill>
                            <a:srgbClr val="7030A0"/>
                          </a:solidFill>
                          <a:effectLst/>
                        </a:rPr>
                        <a:t>My Last Duchess</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6625558"/>
                  </a:ext>
                </a:extLst>
              </a:tr>
              <a:tr h="382338">
                <a:tc>
                  <a:txBody>
                    <a:bodyPr/>
                    <a:lstStyle/>
                    <a:p>
                      <a:pPr>
                        <a:lnSpc>
                          <a:spcPct val="115000"/>
                        </a:lnSpc>
                        <a:spcAft>
                          <a:spcPts val="0"/>
                        </a:spcAft>
                      </a:pPr>
                      <a:r>
                        <a:rPr lang="en-GB" sz="1000">
                          <a:solidFill>
                            <a:srgbClr val="7030A0"/>
                          </a:solidFill>
                          <a:effectLst/>
                        </a:rPr>
                        <a:t>The Émigrée</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4733314"/>
                  </a:ext>
                </a:extLst>
              </a:tr>
              <a:tr h="409565">
                <a:tc>
                  <a:txBody>
                    <a:bodyPr/>
                    <a:lstStyle/>
                    <a:p>
                      <a:pPr>
                        <a:lnSpc>
                          <a:spcPct val="115000"/>
                        </a:lnSpc>
                        <a:spcAft>
                          <a:spcPts val="0"/>
                        </a:spcAft>
                      </a:pPr>
                      <a:r>
                        <a:rPr lang="en-GB" sz="1000" dirty="0">
                          <a:solidFill>
                            <a:srgbClr val="7030A0"/>
                          </a:solidFill>
                          <a:effectLst/>
                        </a:rPr>
                        <a:t>Checking Out Me History</a:t>
                      </a:r>
                      <a:endParaRPr lang="en-GB" sz="105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7785569"/>
                  </a:ext>
                </a:extLst>
              </a:tr>
              <a:tr h="381927">
                <a:tc>
                  <a:txBody>
                    <a:bodyPr/>
                    <a:lstStyle/>
                    <a:p>
                      <a:pPr>
                        <a:lnSpc>
                          <a:spcPct val="115000"/>
                        </a:lnSpc>
                        <a:spcAft>
                          <a:spcPts val="0"/>
                        </a:spcAft>
                      </a:pPr>
                      <a:r>
                        <a:rPr lang="en-GB" sz="1000" dirty="0">
                          <a:solidFill>
                            <a:srgbClr val="7030A0"/>
                          </a:solidFill>
                          <a:effectLst/>
                        </a:rPr>
                        <a:t>Tissue </a:t>
                      </a:r>
                      <a:endParaRPr lang="en-GB" sz="1050" dirty="0">
                        <a:solidFill>
                          <a:srgbClr val="7030A0"/>
                        </a:solidFill>
                        <a:effectLst/>
                      </a:endParaRPr>
                    </a:p>
                    <a:p>
                      <a:pPr>
                        <a:lnSpc>
                          <a:spcPct val="115000"/>
                        </a:lnSpc>
                        <a:spcAft>
                          <a:spcPts val="0"/>
                        </a:spcAft>
                      </a:pPr>
                      <a:r>
                        <a:rPr lang="en-GB" sz="1000" dirty="0">
                          <a:solidFill>
                            <a:srgbClr val="7030A0"/>
                          </a:solidFill>
                          <a:effectLst/>
                        </a:rPr>
                        <a:t> </a:t>
                      </a:r>
                      <a:endParaRPr lang="en-GB" sz="105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9793239"/>
                  </a:ext>
                </a:extLst>
              </a:tr>
            </a:tbl>
          </a:graphicData>
        </a:graphic>
      </p:graphicFrame>
    </p:spTree>
    <p:extLst>
      <p:ext uri="{BB962C8B-B14F-4D97-AF65-F5344CB8AC3E}">
        <p14:creationId xmlns:p14="http://schemas.microsoft.com/office/powerpoint/2010/main" val="3681442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0443D9-C9BA-4239-B542-3C232CE79862}"/>
              </a:ext>
            </a:extLst>
          </p:cNvPr>
          <p:cNvSpPr/>
          <p:nvPr/>
        </p:nvSpPr>
        <p:spPr>
          <a:xfrm>
            <a:off x="382555" y="444579"/>
            <a:ext cx="4572000" cy="526297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r>
              <a:rPr lang="en-GB" sz="2800" dirty="0">
                <a:latin typeface="Arial" panose="020B0604020202020204" pitchFamily="34" charset="0"/>
                <a:ea typeface="Calibri" panose="020F0502020204030204" pitchFamily="34" charset="0"/>
              </a:rPr>
              <a:t>Now that you’ve thought about how you will link the poems together, it would be a good idea to recap every poem in detail. </a:t>
            </a:r>
          </a:p>
          <a:p>
            <a:endParaRPr lang="en-GB" sz="2800" dirty="0">
              <a:latin typeface="Arial" panose="020B0604020202020204" pitchFamily="34" charset="0"/>
              <a:ea typeface="Calibri" panose="020F0502020204030204" pitchFamily="34" charset="0"/>
            </a:endParaRPr>
          </a:p>
          <a:p>
            <a:r>
              <a:rPr lang="en-GB" sz="2800" dirty="0">
                <a:latin typeface="Arial" panose="020B0604020202020204" pitchFamily="34" charset="0"/>
                <a:ea typeface="Calibri" panose="020F0502020204030204" pitchFamily="34" charset="0"/>
              </a:rPr>
              <a:t>Over the next 15 pages you will find detailed information and analysis on each poem, plus ways of helping you make notes on every poem in the collection.</a:t>
            </a:r>
            <a:endParaRPr lang="en-GB" sz="2800" dirty="0"/>
          </a:p>
        </p:txBody>
      </p:sp>
      <p:pic>
        <p:nvPicPr>
          <p:cNvPr id="3" name="Picture 2" descr="A close up of a logo&#10;&#10;Description automatically generated">
            <a:extLst>
              <a:ext uri="{FF2B5EF4-FFF2-40B4-BE49-F238E27FC236}">
                <a16:creationId xmlns:a16="http://schemas.microsoft.com/office/drawing/2014/main" id="{C17F5BAD-DE22-485A-8CA1-3FBF9949C69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036850" y="664081"/>
            <a:ext cx="2162604" cy="1691225"/>
          </a:xfrm>
          <a:prstGeom prst="rect">
            <a:avLst/>
          </a:prstGeom>
          <a:effectLst>
            <a:outerShdw blurRad="50800" dist="38100" dir="2700000" algn="tl" rotWithShape="0">
              <a:prstClr val="black">
                <a:alpha val="40000"/>
              </a:prstClr>
            </a:outerShdw>
          </a:effectLst>
        </p:spPr>
      </p:pic>
      <p:pic>
        <p:nvPicPr>
          <p:cNvPr id="4" name="Picture 3" descr="A close up of a logo&#10;&#10;Description automatically generated">
            <a:extLst>
              <a:ext uri="{FF2B5EF4-FFF2-40B4-BE49-F238E27FC236}">
                <a16:creationId xmlns:a16="http://schemas.microsoft.com/office/drawing/2014/main" id="{E3507727-A5D7-4B16-A323-1CAA44C5E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443" y="2905271"/>
            <a:ext cx="1782011" cy="35640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65242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7927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sz="1400" b="1" i="0" u="none" strike="noStrike" cap="none" normalizeH="0" baseline="0" dirty="0">
                <a:ln>
                  <a:noFill/>
                </a:ln>
                <a:solidFill>
                  <a:schemeClr val="tx1"/>
                </a:solidFill>
                <a:effectLst/>
                <a:ea typeface="Calibri" panose="020F0502020204030204" pitchFamily="34" charset="0"/>
                <a:cs typeface="Arial" panose="020B0604020202020204" pitchFamily="34" charset="0"/>
              </a:rPr>
              <a:t>Structure</a:t>
            </a:r>
            <a:r>
              <a:rPr kumimoji="0" lang="en-GB"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The extract from The Prelude is written in blank verse, or unrhyming lines of iambic pentameter (ten syllables a line: 5 bars, 2 beats per bar). Iambic pentameter is the type of meter that best mimics natural speech and presents a realistic representation of the speaker</a:t>
            </a:r>
            <a:r>
              <a:rPr kumimoji="0" lang="en-GB"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GB"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s thoughts and feelings.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times the poem employs enjambment (where lines carry on into each other) to represent an overflowing of emotions. </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algn="ctr">
              <a:lnSpc>
                <a:spcPct val="115000"/>
              </a:lnSpc>
              <a:spcAft>
                <a:spcPts val="1000"/>
              </a:spcAft>
              <a:tabLst>
                <a:tab pos="457200" algn="l"/>
              </a:tabLst>
            </a:pPr>
            <a:r>
              <a:rPr lang="en-GB" sz="1400" b="1" u="sng" dirty="0">
                <a:latin typeface="Arial" panose="020B0604020202020204" pitchFamily="34" charset="0"/>
                <a:ea typeface="Calibri" panose="020F0502020204030204" pitchFamily="34" charset="0"/>
                <a:cs typeface="Times New Roman" panose="02020603050405020304" pitchFamily="18" charset="0"/>
              </a:rPr>
              <a:t>Revision activities:</a:t>
            </a:r>
            <a:endParaRPr lang="en-GB" sz="1400" u="sng"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457200" algn="l"/>
              </a:tabLst>
            </a:pPr>
            <a:r>
              <a:rPr lang="en-GB" sz="1050" dirty="0">
                <a:latin typeface="Arial" panose="020B0604020202020204" pitchFamily="34" charset="0"/>
                <a:ea typeface="Calibri" panose="020F0502020204030204" pitchFamily="34" charset="0"/>
                <a:cs typeface="Times New Roman" panose="02020603050405020304" pitchFamily="18" charset="0"/>
              </a:rPr>
              <a:t>Go through the poem and using highlighters or coloured pens:</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sz="1050" dirty="0">
                <a:solidFill>
                  <a:srgbClr val="FF0000"/>
                </a:solidFill>
                <a:latin typeface="Arial" panose="020B0604020202020204" pitchFamily="34" charset="0"/>
                <a:ea typeface="Times New Roman" panose="02020603050405020304" pitchFamily="18" charset="0"/>
              </a:rPr>
              <a:t>Highlight all the parts of the poem which show a positivity to nature</a:t>
            </a:r>
            <a:endParaRPr lang="en-GB" sz="11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sz="1050" dirty="0">
                <a:solidFill>
                  <a:srgbClr val="FF0000"/>
                </a:solidFill>
                <a:latin typeface="Arial" panose="020B0604020202020204" pitchFamily="34" charset="0"/>
                <a:ea typeface="Times New Roman" panose="02020603050405020304" pitchFamily="18" charset="0"/>
              </a:rPr>
              <a:t>Highlight all the parts of the poem which show a negativity towards nature</a:t>
            </a:r>
            <a:endParaRPr lang="en-GB" sz="11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sz="1050" dirty="0">
                <a:solidFill>
                  <a:srgbClr val="E36C0A"/>
                </a:solidFill>
                <a:latin typeface="Arial" panose="020B0604020202020204" pitchFamily="34" charset="0"/>
                <a:ea typeface="Times New Roman" panose="02020603050405020304" pitchFamily="18" charset="0"/>
              </a:rPr>
              <a:t>Highlight all the examples of the speaker </a:t>
            </a:r>
            <a:r>
              <a:rPr lang="en-GB" sz="1050" i="1" dirty="0">
                <a:solidFill>
                  <a:srgbClr val="E36C0A"/>
                </a:solidFill>
                <a:latin typeface="Arial" panose="020B0604020202020204" pitchFamily="34" charset="0"/>
                <a:ea typeface="Times New Roman" panose="02020603050405020304" pitchFamily="18" charset="0"/>
              </a:rPr>
              <a:t>personifying </a:t>
            </a:r>
            <a:r>
              <a:rPr lang="en-GB" sz="1050" dirty="0">
                <a:solidFill>
                  <a:srgbClr val="E36C0A"/>
                </a:solidFill>
                <a:latin typeface="Arial" panose="020B0604020202020204" pitchFamily="34" charset="0"/>
                <a:ea typeface="Times New Roman" panose="02020603050405020304" pitchFamily="18" charset="0"/>
              </a:rPr>
              <a:t>nature and explain why the speaker does this.</a:t>
            </a:r>
            <a:endParaRPr lang="en-GB" sz="11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sz="1050" dirty="0">
                <a:solidFill>
                  <a:srgbClr val="00B050"/>
                </a:solidFill>
                <a:latin typeface="Arial" panose="020B0604020202020204" pitchFamily="34" charset="0"/>
                <a:ea typeface="Times New Roman" panose="02020603050405020304" pitchFamily="18" charset="0"/>
              </a:rPr>
              <a:t>The speaker uses the pronoun ‘her’ on a number of occasions in this extract. Why does he do this? Who might ‘her’ be? Which is it feminine? </a:t>
            </a:r>
            <a:endParaRPr lang="en-GB" sz="11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sz="1050" dirty="0">
                <a:solidFill>
                  <a:srgbClr val="00B050"/>
                </a:solidFill>
                <a:latin typeface="Arial" panose="020B0604020202020204" pitchFamily="34" charset="0"/>
                <a:ea typeface="Times New Roman" panose="02020603050405020304" pitchFamily="18" charset="0"/>
              </a:rPr>
              <a:t>What do you notice about positivity and negativity within this poem? What does this tell you about the speaker’s thoughts? </a:t>
            </a:r>
            <a:endParaRPr lang="en-GB" sz="1100" dirty="0">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lang="en-GB" altLang="en-US" sz="1100" b="1" dirty="0">
                <a:latin typeface="Arial" panose="020B0604020202020204" pitchFamily="34" charset="0"/>
                <a:ea typeface="Calibri" panose="020F0502020204030204" pitchFamily="34" charset="0"/>
                <a:cs typeface="Arial" panose="020B0604020202020204" pitchFamily="34" charset="0"/>
              </a:rPr>
              <a:t>Context: </a:t>
            </a:r>
            <a:r>
              <a:rPr lang="en-GB" altLang="en-US" sz="1100" dirty="0">
                <a:latin typeface="Arial" panose="020B0604020202020204" pitchFamily="34" charset="0"/>
                <a:ea typeface="Calibri" panose="020F0502020204030204" pitchFamily="34" charset="0"/>
                <a:cs typeface="Arial" panose="020B0604020202020204" pitchFamily="34" charset="0"/>
              </a:rPr>
              <a:t>William Wordsworth belonged to a group of poets known as the Romantics. The Romantics were a group of writers, artists and musicians from the late 18</a:t>
            </a:r>
            <a:r>
              <a:rPr lang="en-GB" altLang="en-US" sz="1100" baseline="30000" dirty="0">
                <a:latin typeface="Arial" panose="020B0604020202020204" pitchFamily="34" charset="0"/>
                <a:ea typeface="Calibri" panose="020F0502020204030204" pitchFamily="34" charset="0"/>
                <a:cs typeface="Arial" panose="020B0604020202020204" pitchFamily="34" charset="0"/>
              </a:rPr>
              <a:t>th</a:t>
            </a:r>
            <a:r>
              <a:rPr lang="en-GB" altLang="en-US" sz="1100" dirty="0">
                <a:latin typeface="Arial" panose="020B0604020202020204" pitchFamily="34" charset="0"/>
                <a:ea typeface="Calibri" panose="020F0502020204030204" pitchFamily="34" charset="0"/>
                <a:cs typeface="Arial" panose="020B0604020202020204" pitchFamily="34" charset="0"/>
              </a:rPr>
              <a:t> century into the early 19</a:t>
            </a:r>
            <a:r>
              <a:rPr lang="en-GB" altLang="en-US" sz="1100" baseline="30000" dirty="0">
                <a:latin typeface="Arial" panose="020B0604020202020204" pitchFamily="34" charset="0"/>
                <a:ea typeface="Calibri" panose="020F0502020204030204" pitchFamily="34" charset="0"/>
                <a:cs typeface="Arial" panose="020B0604020202020204" pitchFamily="34" charset="0"/>
              </a:rPr>
              <a:t>th</a:t>
            </a:r>
            <a:r>
              <a:rPr lang="en-GB" altLang="en-US" sz="1100" dirty="0">
                <a:latin typeface="Arial" panose="020B0604020202020204" pitchFamily="34" charset="0"/>
                <a:ea typeface="Calibri" panose="020F0502020204030204" pitchFamily="34" charset="0"/>
                <a:cs typeface="Arial" panose="020B0604020202020204" pitchFamily="34" charset="0"/>
              </a:rPr>
              <a:t> century. </a:t>
            </a:r>
          </a:p>
          <a:p>
            <a:pPr lvl="0" defTabSz="914400" eaLnBrk="0" fontAlgn="base" hangingPunct="0">
              <a:spcBef>
                <a:spcPct val="0"/>
              </a:spcBef>
              <a:spcAft>
                <a:spcPct val="0"/>
              </a:spcAft>
              <a:tabLst>
                <a:tab pos="457200" algn="l"/>
              </a:tabLst>
            </a:pPr>
            <a:endParaRPr lang="en-GB" altLang="en-US" sz="400" dirty="0"/>
          </a:p>
          <a:p>
            <a:pPr lvl="0" defTabSz="914400" eaLnBrk="0" fontAlgn="base" hangingPunct="0">
              <a:spcBef>
                <a:spcPct val="0"/>
              </a:spcBef>
              <a:spcAft>
                <a:spcPct val="0"/>
              </a:spcAft>
              <a:tabLst>
                <a:tab pos="457200" algn="l"/>
              </a:tabLst>
            </a:pPr>
            <a:r>
              <a:rPr lang="en-GB" altLang="en-US" sz="1100" dirty="0">
                <a:latin typeface="Arial" panose="020B0604020202020204" pitchFamily="34" charset="0"/>
                <a:ea typeface="Calibri" panose="020F0502020204030204" pitchFamily="34" charset="0"/>
                <a:cs typeface="Arial" panose="020B0604020202020204" pitchFamily="34" charset="0"/>
              </a:rPr>
              <a:t>The Romantics had a very clear political philosophy and they wanted to stop the exploitation of the poor by the wealthy. Rather than following the rules of society, the Romantics believed every person should follow their own ideals. </a:t>
            </a:r>
          </a:p>
          <a:p>
            <a:pPr lvl="0" defTabSz="914400" eaLnBrk="0" fontAlgn="base" hangingPunct="0">
              <a:spcBef>
                <a:spcPct val="0"/>
              </a:spcBef>
              <a:spcAft>
                <a:spcPct val="0"/>
              </a:spcAft>
              <a:tabLst>
                <a:tab pos="457200" algn="l"/>
              </a:tabLst>
            </a:pPr>
            <a:endParaRPr lang="en-GB" altLang="en-US" sz="400" dirty="0"/>
          </a:p>
          <a:p>
            <a:pPr lvl="0" defTabSz="914400" eaLnBrk="0" fontAlgn="base" hangingPunct="0">
              <a:spcBef>
                <a:spcPct val="0"/>
              </a:spcBef>
              <a:spcAft>
                <a:spcPct val="0"/>
              </a:spcAft>
              <a:tabLst>
                <a:tab pos="457200" algn="l"/>
              </a:tabLst>
            </a:pPr>
            <a:r>
              <a:rPr lang="en-GB" altLang="en-US" sz="1100" dirty="0">
                <a:latin typeface="Arial" panose="020B0604020202020204" pitchFamily="34" charset="0"/>
                <a:ea typeface="Calibri" panose="020F0502020204030204" pitchFamily="34" charset="0"/>
                <a:cs typeface="Arial" panose="020B0604020202020204" pitchFamily="34" charset="0"/>
              </a:rPr>
              <a:t>They felt it very important that people only express their personal feelings. They also felt a sense of responsibility to everyone in society: they felt it was their duty to use their work to change society.</a:t>
            </a:r>
            <a:endParaRPr lang="en-GB" altLang="en-US" sz="400" dirty="0"/>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lang="en-GB" altLang="en-US" sz="1200" b="1" dirty="0">
                <a:latin typeface="Arial" panose="020B0604020202020204" pitchFamily="34" charset="0"/>
                <a:ea typeface="Calibri" panose="020F0502020204030204" pitchFamily="34" charset="0"/>
                <a:cs typeface="Arial" panose="020B0604020202020204" pitchFamily="34" charset="0"/>
              </a:rPr>
              <a:t>Language: </a:t>
            </a:r>
            <a:r>
              <a:rPr lang="en-GB" altLang="en-US" sz="1200" dirty="0">
                <a:latin typeface="Arial" panose="020B0604020202020204" pitchFamily="34" charset="0"/>
                <a:ea typeface="Calibri" panose="020F0502020204030204" pitchFamily="34" charset="0"/>
                <a:cs typeface="Arial" panose="020B0604020202020204" pitchFamily="34" charset="0"/>
              </a:rPr>
              <a:t>This can be quite a difficult poem for students to get their heads around; this is because Wordsworth is being very metaphorical. The nature that surrounds him is a representation of his state of mind: at first he is confident, self-assured and ultimately happy, but later his mood completely alters. He becomes anxious, fearful and scared. It is about a man finding his own identity and how he fits into the world around him. </a:t>
            </a:r>
            <a:endParaRPr lang="en-GB" altLang="en-US" sz="500" dirty="0"/>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lvl="0" defTabSz="914400" eaLnBrk="0" fontAlgn="base" hangingPunct="0">
              <a:spcBef>
                <a:spcPct val="0"/>
              </a:spcBef>
              <a:spcAft>
                <a:spcPct val="0"/>
              </a:spcAft>
              <a:tabLst>
                <a:tab pos="457200" algn="l"/>
              </a:tabLst>
            </a:pPr>
            <a:r>
              <a:rPr lang="en-GB" altLang="en-US" sz="1100" b="1" dirty="0">
                <a:ea typeface="Calibri" panose="020F0502020204030204" pitchFamily="34" charset="0"/>
                <a:cs typeface="Arial" panose="020B0604020202020204" pitchFamily="34" charset="0"/>
              </a:rPr>
              <a:t>What happens in the poem?</a:t>
            </a:r>
            <a:r>
              <a:rPr lang="en-GB" altLang="en-US" sz="1100" dirty="0">
                <a:ea typeface="Calibri" panose="020F0502020204030204" pitchFamily="34" charset="0"/>
                <a:cs typeface="Arial" panose="020B0604020202020204" pitchFamily="34" charset="0"/>
              </a:rPr>
              <a:t> The speaker is out walking in the Lake District, an area of England that is known for its stunning natural beauty (mountains, trees, plants, and flowers </a:t>
            </a:r>
            <a:r>
              <a:rPr lang="en-GB" altLang="en-US" sz="1100" dirty="0">
                <a:latin typeface="Calibri" panose="020F0502020204030204" pitchFamily="34" charset="0"/>
                <a:ea typeface="Calibri" panose="020F0502020204030204" pitchFamily="34" charset="0"/>
                <a:cs typeface="Arial" panose="020B0604020202020204" pitchFamily="34" charset="0"/>
              </a:rPr>
              <a:t>–</a:t>
            </a:r>
            <a:r>
              <a:rPr lang="en-GB" altLang="en-US" sz="1100" dirty="0">
                <a:ea typeface="Calibri" panose="020F0502020204030204" pitchFamily="34" charset="0"/>
                <a:cs typeface="Arial" panose="020B0604020202020204" pitchFamily="34" charset="0"/>
              </a:rPr>
              <a:t> essentially, beautiful countryside). When out walking the speaker finds a boat and steals it. </a:t>
            </a:r>
          </a:p>
          <a:p>
            <a:pPr lvl="0" defTabSz="914400" eaLnBrk="0" fontAlgn="base" hangingPunct="0">
              <a:spcBef>
                <a:spcPct val="0"/>
              </a:spcBef>
              <a:spcAft>
                <a:spcPct val="0"/>
              </a:spcAft>
              <a:tabLst>
                <a:tab pos="457200" algn="l"/>
              </a:tabLst>
            </a:pPr>
            <a:endParaRPr lang="en-GB" altLang="en-US" sz="400" dirty="0"/>
          </a:p>
          <a:p>
            <a:pPr lvl="0" defTabSz="914400" eaLnBrk="0" fontAlgn="base" hangingPunct="0">
              <a:spcBef>
                <a:spcPct val="0"/>
              </a:spcBef>
              <a:spcAft>
                <a:spcPct val="0"/>
              </a:spcAft>
              <a:tabLst>
                <a:tab pos="457200" algn="l"/>
              </a:tabLst>
            </a:pPr>
            <a:r>
              <a:rPr lang="en-GB" altLang="en-US" sz="1100" dirty="0">
                <a:ea typeface="Calibri" panose="020F0502020204030204" pitchFamily="34" charset="0"/>
                <a:cs typeface="Arial" panose="020B0604020202020204" pitchFamily="34" charset="0"/>
              </a:rPr>
              <a:t>During his journey he describes the natural world around him and seems full of admiration and happiness, but then his mood change as he encounters an enormous, black mountain. This fills him with fear and dread. The speaker then decides to head</a:t>
            </a:r>
            <a:r>
              <a:rPr lang="en-GB" altLang="en-US" sz="1100" dirty="0">
                <a:latin typeface="Calibri" panose="020F0502020204030204" pitchFamily="34" charset="0"/>
                <a:ea typeface="Calibri" panose="020F0502020204030204" pitchFamily="34" charset="0"/>
                <a:cs typeface="Times New Roman" panose="02020603050405020304" pitchFamily="18" charset="0"/>
              </a:rPr>
              <a:t> </a:t>
            </a:r>
            <a:r>
              <a:rPr lang="en-GB" altLang="en-US" sz="1100" dirty="0">
                <a:ea typeface="Calibri" panose="020F0502020204030204" pitchFamily="34" charset="0"/>
                <a:cs typeface="Arial" panose="020B0604020202020204" pitchFamily="34" charset="0"/>
              </a:rPr>
              <a:t> home, but his whole view of nature has been fundamentally altered.</a:t>
            </a:r>
            <a:endParaRPr lang="en-GB" altLang="en-US" sz="400" dirty="0"/>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GB" sz="2400" b="1" dirty="0"/>
              <a:t>The Prelude by William Wordsworth</a:t>
            </a:r>
          </a:p>
        </p:txBody>
      </p:sp>
      <p:pic>
        <p:nvPicPr>
          <p:cNvPr id="11" name="Graphic 10">
            <a:extLst>
              <a:ext uri="{FF2B5EF4-FFF2-40B4-BE49-F238E27FC236}">
                <a16:creationId xmlns:a16="http://schemas.microsoft.com/office/drawing/2014/main" id="{A4A22422-66DE-4EBB-AFAF-A062A66EF65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91886" y="-66216"/>
            <a:ext cx="1530220" cy="764662"/>
          </a:xfrm>
          <a:prstGeom prst="rect">
            <a:avLst/>
          </a:prstGeom>
        </p:spPr>
      </p:pic>
      <p:pic>
        <p:nvPicPr>
          <p:cNvPr id="13" name="Picture 12" descr="A picture containing outdoor object, web&#10;&#10;Description automatically generated">
            <a:extLst>
              <a:ext uri="{FF2B5EF4-FFF2-40B4-BE49-F238E27FC236}">
                <a16:creationId xmlns:a16="http://schemas.microsoft.com/office/drawing/2014/main" id="{38CD5090-A26B-4728-A7EC-8B4CC6A9EB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74361" y="125023"/>
            <a:ext cx="764366" cy="382183"/>
          </a:xfrm>
          <a:prstGeom prst="rect">
            <a:avLst/>
          </a:prstGeom>
        </p:spPr>
      </p:pic>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769573" y="2099407"/>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585385" y="1958787"/>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861438" y="3805194"/>
            <a:ext cx="488068" cy="488068"/>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8442542" y="4520487"/>
            <a:ext cx="609373" cy="385543"/>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8203671" y="5812971"/>
            <a:ext cx="920006" cy="920006"/>
          </a:xfrm>
          <a:prstGeom prst="rect">
            <a:avLst/>
          </a:prstGeom>
        </p:spPr>
      </p:pic>
    </p:spTree>
    <p:extLst>
      <p:ext uri="{BB962C8B-B14F-4D97-AF65-F5344CB8AC3E}">
        <p14:creationId xmlns:p14="http://schemas.microsoft.com/office/powerpoint/2010/main" val="131520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7927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lang="en-GB" altLang="en-US" sz="1200" b="1" dirty="0">
                <a:solidFill>
                  <a:srgbClr val="000000"/>
                </a:solidFill>
                <a:ea typeface="Calibri" panose="020F0502020204030204" pitchFamily="34" charset="0"/>
                <a:cs typeface="Arial" panose="020B0604020202020204" pitchFamily="34" charset="0"/>
              </a:rPr>
              <a:t>Structure:</a:t>
            </a:r>
            <a:r>
              <a:rPr lang="en-GB" altLang="en-US" sz="1200" dirty="0">
                <a:solidFill>
                  <a:srgbClr val="000000"/>
                </a:solidFill>
                <a:ea typeface="Calibri" panose="020F0502020204030204" pitchFamily="34" charset="0"/>
                <a:cs typeface="Arial" panose="020B0604020202020204" pitchFamily="34" charset="0"/>
              </a:rPr>
              <a:t> The poem is presented in one stanza, which could be used to represent the isolation of the island within the storm.</a:t>
            </a:r>
            <a:endParaRPr lang="en-GB" altLang="en-US" sz="700" dirty="0"/>
          </a:p>
          <a:p>
            <a:pPr lvl="0" defTabSz="914400"/>
            <a:r>
              <a:rPr lang="en-GB" altLang="en-US" sz="1200" dirty="0">
                <a:solidFill>
                  <a:srgbClr val="000000"/>
                </a:solidFill>
                <a:ea typeface="Calibri" panose="020F0502020204030204" pitchFamily="34" charset="0"/>
                <a:cs typeface="Arial" panose="020B0604020202020204" pitchFamily="34" charset="0"/>
              </a:rPr>
              <a:t>Both enjambment and caesuras are used at times throughout the poem to emphasise the preparations of the people on the island and the ferocious power of the storm.</a:t>
            </a:r>
            <a:endParaRPr lang="en-GB" altLang="en-US" sz="700" dirty="0"/>
          </a:p>
          <a:p>
            <a:pPr lvl="0" defTabSz="914400"/>
            <a:r>
              <a:rPr lang="en-GB" altLang="en-US" sz="1200" dirty="0">
                <a:solidFill>
                  <a:srgbClr val="000000"/>
                </a:solidFill>
                <a:ea typeface="Calibri" panose="020F0502020204030204" pitchFamily="34" charset="0"/>
                <a:cs typeface="Arial" panose="020B0604020202020204" pitchFamily="34" charset="0"/>
              </a:rPr>
              <a:t>Moreover, the poem is presented in blank verse:  19 lines of unrhyming iambic pentameter. Again, like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The Prelude</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 iambic pentameter is used as it best represents the natural way of speaking. When you couple this with the at times informal language of the speaker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you know what I mean</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 it feels as if the speaker is addressing us directly.</a:t>
            </a:r>
            <a:endParaRPr lang="en-GB" altLang="en-US" sz="700" dirty="0"/>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4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4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Highlight all the parts of the poem which shows the people on the island are well prepared and are safe.</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Highlight all the parts of the poem which show the power of the storm. </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E36C0A"/>
                </a:solidFill>
                <a:latin typeface="Arial" panose="020B0604020202020204" pitchFamily="34" charset="0"/>
                <a:ea typeface="Times New Roman" panose="02020603050405020304" pitchFamily="18" charset="0"/>
                <a:cs typeface="Arial" panose="020B0604020202020204" pitchFamily="34" charset="0"/>
              </a:rPr>
              <a:t>Find all the military images used within in the poem. What do you think is the conflict within the poem? What do you think is the speaker’s attitude towards the storm? Why? </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00B050"/>
                </a:solidFill>
                <a:latin typeface="Arial" panose="020B0604020202020204" pitchFamily="34" charset="0"/>
                <a:ea typeface="Times New Roman" panose="02020603050405020304" pitchFamily="18" charset="0"/>
                <a:cs typeface="Arial" panose="020B0604020202020204" pitchFamily="34" charset="0"/>
              </a:rPr>
              <a:t>At which points is the poem at its most tense? When is it least tense? Why do you think Heaney constructed his poem like this?</a:t>
            </a:r>
            <a:endParaRPr lang="en-GB" altLang="en-US" sz="2400" dirty="0">
              <a:latin typeface="Arial" panose="020B0604020202020204" pitchFamily="34" charset="0"/>
            </a:endParaRPr>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lang="en-GB" alt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Context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Seamus Heaney grew up in rural Northern Ireland, where his father was a farmer. Much of Heaney</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s poetry focuses on the countryside of his childhood and his descriptions of nature can often act as metaphors for human behaviour </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in many ways this is similar to Wordsworth</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s </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The Prelude</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Heaney spent much of his life living and teaching in Northern Ireland and devoted himself to his writing.</a:t>
            </a:r>
            <a:endParaRPr lang="en-GB" altLang="en-US" sz="1400" dirty="0"/>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defTabSz="914400" eaLnBrk="0" fontAlgn="base" hangingPunct="0">
              <a:spcBef>
                <a:spcPct val="0"/>
              </a:spcBef>
              <a:spcAft>
                <a:spcPct val="0"/>
              </a:spcAft>
              <a:tabLst>
                <a:tab pos="457200" algn="l"/>
              </a:tabLst>
            </a:pPr>
            <a:r>
              <a:rPr kumimoji="0" lang="en-GB" alt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Like many of Heaney</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s other poems, this one is packed with images of nature. He describes the work the people of the community are doing to ensure they are protected from the oncoming storm; the speaker also describes the power of the storm through very military-like imagery and shows the growing strength of it, but ultimately this is a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huge nothing</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that they fear- which is the wind. </a:t>
            </a:r>
            <a:endParaRPr lang="en-GB" altLang="en-US" sz="7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lvl="0" defTabSz="914400" eaLnBrk="0" fontAlgn="base" hangingPunct="0">
              <a:spcBef>
                <a:spcPct val="0"/>
              </a:spcBef>
              <a:spcAft>
                <a:spcPct val="0"/>
              </a:spcAft>
              <a:tabLst>
                <a:tab pos="457200" algn="l"/>
              </a:tabLst>
            </a:pPr>
            <a:r>
              <a:rPr lang="en-GB" alt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An isolated community is preparing itself for the onslaught of a severe storm. The speaker describes the preparations, his thoughts and feelings about the storm, the storm itself and how it affects him. </a:t>
            </a:r>
            <a:endParaRPr lang="en-GB" altLang="en-US" sz="900" dirty="0"/>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Storm on the Island by Seamus Heaney</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740831" y="2032561"/>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585385" y="1958787"/>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769573" y="4360107"/>
            <a:ext cx="488068" cy="488068"/>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442542" y="4520487"/>
            <a:ext cx="609373" cy="385543"/>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8442542" y="5017998"/>
            <a:ext cx="735056" cy="735056"/>
          </a:xfrm>
          <a:prstGeom prst="rect">
            <a:avLst/>
          </a:prstGeom>
        </p:spPr>
      </p:pic>
      <p:pic>
        <p:nvPicPr>
          <p:cNvPr id="9" name="Graphic 8">
            <a:extLst>
              <a:ext uri="{FF2B5EF4-FFF2-40B4-BE49-F238E27FC236}">
                <a16:creationId xmlns:a16="http://schemas.microsoft.com/office/drawing/2014/main" id="{6379DE28-D373-412C-A25E-F7C14A669158}"/>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538083" y="55392"/>
            <a:ext cx="590921" cy="508185"/>
          </a:xfrm>
          <a:prstGeom prst="rect">
            <a:avLst/>
          </a:prstGeom>
        </p:spPr>
      </p:pic>
      <p:pic>
        <p:nvPicPr>
          <p:cNvPr id="12" name="Graphic 11">
            <a:extLst>
              <a:ext uri="{FF2B5EF4-FFF2-40B4-BE49-F238E27FC236}">
                <a16:creationId xmlns:a16="http://schemas.microsoft.com/office/drawing/2014/main" id="{60669BFA-AED1-47FD-BE6B-C448BFC034A2}"/>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8053909" y="59034"/>
            <a:ext cx="777266" cy="586478"/>
          </a:xfrm>
          <a:prstGeom prst="rect">
            <a:avLst/>
          </a:prstGeom>
        </p:spPr>
      </p:pic>
    </p:spTree>
    <p:extLst>
      <p:ext uri="{BB962C8B-B14F-4D97-AF65-F5344CB8AC3E}">
        <p14:creationId xmlns:p14="http://schemas.microsoft.com/office/powerpoint/2010/main" val="38466492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400</TotalTime>
  <Words>10271</Words>
  <Application>Microsoft Office PowerPoint</Application>
  <PresentationFormat>On-screen Show (4:3)</PresentationFormat>
  <Paragraphs>690</Paragraphs>
  <Slides>31</Slides>
  <Notes>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31</vt:i4>
      </vt:variant>
    </vt:vector>
  </HeadingPairs>
  <TitlesOfParts>
    <vt:vector size="45" baseType="lpstr">
      <vt:lpstr>Adler</vt:lpstr>
      <vt:lpstr>Arial</vt:lpstr>
      <vt:lpstr>Calibri</vt:lpstr>
      <vt:lpstr>Calibri Light</vt:lpstr>
      <vt:lpstr>Comic Sans MS</vt:lpstr>
      <vt:lpstr>Eordeoghlakat</vt:lpstr>
      <vt:lpstr>FrankRuehl</vt:lpstr>
      <vt:lpstr>Symbol</vt:lpstr>
      <vt:lpstr>Times New Roman</vt:lpstr>
      <vt:lpstr>Wingdings</vt:lpstr>
      <vt:lpstr>Office Theme</vt:lpstr>
      <vt:lpstr>1_Office Theme</vt:lpstr>
      <vt:lpstr>2_Office Theme</vt:lpstr>
      <vt:lpstr>1_Default Design</vt:lpstr>
      <vt:lpstr>PowerPoint Presentation</vt:lpstr>
      <vt:lpstr>PowerPoint Presentation</vt:lpstr>
      <vt:lpstr>Analysing the mark scheme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that you’ve completed your revision cube, you will compare ideas between poems</vt:lpstr>
      <vt:lpstr>PowerPoint Presentation</vt:lpstr>
      <vt:lpstr>PowerPoint Presentation</vt:lpstr>
      <vt:lpstr>Want to revise English Literature?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Wassell</dc:creator>
  <cp:lastModifiedBy>Lisa Willetts</cp:lastModifiedBy>
  <cp:revision>52</cp:revision>
  <dcterms:created xsi:type="dcterms:W3CDTF">2019-08-20T14:56:51Z</dcterms:created>
  <dcterms:modified xsi:type="dcterms:W3CDTF">2020-03-12T09:32:43Z</dcterms:modified>
</cp:coreProperties>
</file>