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sldIdLst>
    <p:sldId id="293" r:id="rId5"/>
    <p:sldId id="296" r:id="rId6"/>
    <p:sldId id="295" r:id="rId7"/>
    <p:sldId id="29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55B26E3-7975-572E-7694-605B292A1C3C}" v="4" dt="2020-09-25T15:29:43.37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rs D Szygowski" userId="S::dszygowski@thelinkacademy.org.uk::641eb8da-6e99-464a-a833-0886b9a9bf01" providerId="AD" clId="Web-{055B26E3-7975-572E-7694-605B292A1C3C}"/>
    <pc:docChg chg="modSld">
      <pc:chgData name="Mrs D Szygowski" userId="S::dszygowski@thelinkacademy.org.uk::641eb8da-6e99-464a-a833-0886b9a9bf01" providerId="AD" clId="Web-{055B26E3-7975-572E-7694-605B292A1C3C}" dt="2020-09-25T15:29:43.339" v="3" actId="20577"/>
      <pc:docMkLst>
        <pc:docMk/>
      </pc:docMkLst>
      <pc:sldChg chg="modSp">
        <pc:chgData name="Mrs D Szygowski" userId="S::dszygowski@thelinkacademy.org.uk::641eb8da-6e99-464a-a833-0886b9a9bf01" providerId="AD" clId="Web-{055B26E3-7975-572E-7694-605B292A1C3C}" dt="2020-09-25T15:29:43.339" v="3" actId="20577"/>
        <pc:sldMkLst>
          <pc:docMk/>
          <pc:sldMk cId="478971892" sldId="293"/>
        </pc:sldMkLst>
        <pc:spChg chg="mod">
          <ac:chgData name="Mrs D Szygowski" userId="S::dszygowski@thelinkacademy.org.uk::641eb8da-6e99-464a-a833-0886b9a9bf01" providerId="AD" clId="Web-{055B26E3-7975-572E-7694-605B292A1C3C}" dt="2020-09-25T15:29:43.339" v="3" actId="20577"/>
          <ac:spMkLst>
            <pc:docMk/>
            <pc:sldMk cId="478971892" sldId="293"/>
            <ac:spMk id="12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1209D4-1918-42D5-9373-1407839D1C79}" type="datetimeFigureOut">
              <a:rPr lang="en-GB" smtClean="0"/>
              <a:t>25/09/2020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CBA517-AD2A-4E27-9BC0-EA7895AAA4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4451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Give 15 minutes to complete the allocated task independently. Move onto the next one if complete and then the extension.</a:t>
            </a:r>
          </a:p>
          <a:p>
            <a:r>
              <a:rPr lang="en-US" sz="1200" b="0" i="0" u="none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main tasks can all be completed using book notes. Provide text books with page references if it is appropriate.</a:t>
            </a:r>
          </a:p>
          <a:p>
            <a:r>
              <a:rPr lang="en-US" sz="1200" b="0" i="0" u="none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Collect in quiz scores to record in the mastery tracker.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1" i="0" u="sng" kern="1200" baseline="0">
                <a:effectLst/>
                <a:latin typeface="+mn-lt"/>
                <a:ea typeface="+mn-ea"/>
                <a:cs typeface="+mn-cs"/>
              </a:rPr>
              <a:t>Max 15 min</a:t>
            </a:r>
            <a:endParaRPr lang="en-GB" sz="1200" b="1" i="0" u="sng" kern="1200">
              <a:effectLst/>
              <a:latin typeface="+mn-lt"/>
              <a:ea typeface="+mn-ea"/>
              <a:cs typeface="+mn-cs"/>
            </a:endParaRPr>
          </a:p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4DDBBC-D42C-4F97-A1B4-0B4B95B64C96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35093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Give 15 minutes to complete the allocated task independently. Move onto the next one if complete and then the extension.</a:t>
            </a:r>
          </a:p>
          <a:p>
            <a:r>
              <a:rPr lang="en-US" sz="1200" b="0" i="0" u="none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main tasks can all be completed using book notes. Provide text books with page references if it is appropriate.</a:t>
            </a:r>
          </a:p>
          <a:p>
            <a:r>
              <a:rPr lang="en-US" sz="1200" b="0" i="0" u="none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Collect in quiz scores to record in the mastery tracker.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1" i="0" u="sng" kern="1200" baseline="0">
                <a:effectLst/>
                <a:latin typeface="+mn-lt"/>
                <a:ea typeface="+mn-ea"/>
                <a:cs typeface="+mn-cs"/>
              </a:rPr>
              <a:t>Max 15 min</a:t>
            </a:r>
            <a:endParaRPr lang="en-GB" sz="1200" b="1" i="0" u="sng" kern="1200">
              <a:effectLst/>
              <a:latin typeface="+mn-lt"/>
              <a:ea typeface="+mn-ea"/>
              <a:cs typeface="+mn-cs"/>
            </a:endParaRPr>
          </a:p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4DDBBC-D42C-4F97-A1B4-0B4B95B64C96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55847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Give 15 minutes to complete the allocated task independently. Move onto the next one if complete and then the extension.</a:t>
            </a:r>
          </a:p>
          <a:p>
            <a:r>
              <a:rPr lang="en-US" sz="1200" b="0" i="0" u="none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main tasks can all be completed using book notes. Provide text books with page references if it is appropriate.</a:t>
            </a:r>
          </a:p>
          <a:p>
            <a:r>
              <a:rPr lang="en-US" sz="1200" b="0" i="0" u="none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Collect in quiz scores to record in the mastery tracker.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1" i="0" u="sng" kern="1200" baseline="0">
                <a:effectLst/>
                <a:latin typeface="+mn-lt"/>
                <a:ea typeface="+mn-ea"/>
                <a:cs typeface="+mn-cs"/>
              </a:rPr>
              <a:t>Max 15 min</a:t>
            </a:r>
            <a:endParaRPr lang="en-GB" sz="1200" b="1" i="0" u="sng" kern="1200">
              <a:effectLst/>
              <a:latin typeface="+mn-lt"/>
              <a:ea typeface="+mn-ea"/>
              <a:cs typeface="+mn-cs"/>
            </a:endParaRPr>
          </a:p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4DDBBC-D42C-4F97-A1B4-0B4B95B64C96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93014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Give 15 minutes to complete the allocated task independently. Move onto the next one if complete and then the extension.</a:t>
            </a:r>
          </a:p>
          <a:p>
            <a:r>
              <a:rPr lang="en-US" sz="1200" b="0" i="0" u="none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main tasks can all be completed using book notes. Provide text books with page references if it is appropriate.</a:t>
            </a:r>
          </a:p>
          <a:p>
            <a:r>
              <a:rPr lang="en-US" sz="1200" b="0" i="0" u="none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Collect in quiz scores to record in the mastery tracker.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1" i="0" u="sng" kern="1200" baseline="0">
                <a:effectLst/>
                <a:latin typeface="+mn-lt"/>
                <a:ea typeface="+mn-ea"/>
                <a:cs typeface="+mn-cs"/>
              </a:rPr>
              <a:t>Max 15 min</a:t>
            </a:r>
            <a:endParaRPr lang="en-GB" sz="1200" b="1" i="0" u="sng" kern="1200">
              <a:effectLst/>
              <a:latin typeface="+mn-lt"/>
              <a:ea typeface="+mn-ea"/>
              <a:cs typeface="+mn-cs"/>
            </a:endParaRPr>
          </a:p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4DDBBC-D42C-4F97-A1B4-0B4B95B64C96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9318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CE5E58-A2A8-4568-B854-CB252C7978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0BEE015-1EEE-4C5B-97DD-3D92C253D2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582C01-9838-4121-8EB5-A45B9E9B77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0BF6E-4773-4A5E-88FE-4196756ADA73}" type="datetimeFigureOut">
              <a:rPr lang="en-GB" smtClean="0"/>
              <a:t>25/09/2020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E2C12C-17F6-44EA-B162-19A318A583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0DA146-D3CE-46CD-BD65-1B27C21D08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3DB02-4665-439E-90EC-CEE825AC02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4766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8F2A01-5AE1-415D-9709-85F874AC21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F404B1-B240-430E-A753-0C02114251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AC1157-830A-4EF8-8B98-2FB5CED0D2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0BF6E-4773-4A5E-88FE-4196756ADA73}" type="datetimeFigureOut">
              <a:rPr lang="en-GB" smtClean="0"/>
              <a:t>25/09/2020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5AF2F5-A79C-4E68-BC45-79D34CF7F0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753DBE-C552-4A6E-89C5-D9EADB19E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3DB02-4665-439E-90EC-CEE825AC02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8807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9F4FCA3-2AA5-4B9F-AA02-72B97635FC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90BA7C-D01B-4CB4-A42B-4D3A59F5DD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D52868-B6AE-43A1-B557-67C38100DF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0BF6E-4773-4A5E-88FE-4196756ADA73}" type="datetimeFigureOut">
              <a:rPr lang="en-GB" smtClean="0"/>
              <a:t>25/09/2020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26B904-984E-48F2-B35D-DD996498F1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DD142E-B882-4EE8-A289-901151169E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3DB02-4665-439E-90EC-CEE825AC02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7166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036AD4-EB72-426D-9821-35F91CC3DE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974CB8-7F8B-4D1F-92C5-4026E8224F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0F3795-6D69-46CB-8A5A-A74E83486B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0BF6E-4773-4A5E-88FE-4196756ADA73}" type="datetimeFigureOut">
              <a:rPr lang="en-GB" smtClean="0"/>
              <a:t>25/09/2020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ADB869-7049-4A30-84D4-6D2836570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4CAC73-D462-4470-9803-B6C5B79EB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3DB02-4665-439E-90EC-CEE825AC02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7907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C7CC59-4BBE-48D6-9CE6-14E5100171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4E348F-06E8-4019-8F4F-DAAC4E8483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6ADD5C-C96F-48D0-AB83-613C1F530A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0BF6E-4773-4A5E-88FE-4196756ADA73}" type="datetimeFigureOut">
              <a:rPr lang="en-GB" smtClean="0"/>
              <a:t>25/09/2020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78B377-18D3-4574-ADF6-12B81E3D1F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EF4956-47E3-4473-A8F2-F2C2A09C48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3DB02-4665-439E-90EC-CEE825AC02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1103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995687-3B23-4709-AC29-FB74ADC54B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72FC4E-71F8-4B1B-96D6-F5A2704075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A3CCB0-3820-4588-B57A-10E27B840C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A97AC2-AB20-41B5-AD80-227D5C5647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0BF6E-4773-4A5E-88FE-4196756ADA73}" type="datetimeFigureOut">
              <a:rPr lang="en-GB" smtClean="0"/>
              <a:t>25/09/2020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2C273C-2FCD-4BC9-8846-E2D5E81362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9D4D73-B5BD-40CE-A548-C66A13F56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3DB02-4665-439E-90EC-CEE825AC02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7960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777138-6B26-4174-8FC2-DC32A7AD7A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57963F-C4CD-4EA0-9D38-09F4927A74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51B0AC-C713-4F5A-9805-4E22FA1D58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17EFF8F-D2D2-4532-97C2-D10DD90EFA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041B122-897A-4586-88F0-457D72903B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1429A38-6E50-4FAB-996B-1D979703E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0BF6E-4773-4A5E-88FE-4196756ADA73}" type="datetimeFigureOut">
              <a:rPr lang="en-GB" smtClean="0"/>
              <a:t>25/09/2020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60353FB-B4EC-4E26-B65C-7B213D6EC2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431F7E5-27C9-46F7-83BC-9169DE4FEF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3DB02-4665-439E-90EC-CEE825AC02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9280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BDAFFF-4D55-4D13-9308-7B7AD0DFC0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04FD252-E845-4DD9-B653-3F6A7142AC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0BF6E-4773-4A5E-88FE-4196756ADA73}" type="datetimeFigureOut">
              <a:rPr lang="en-GB" smtClean="0"/>
              <a:t>25/09/2020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E62EC5-9F82-4EF0-8E51-137D2CE807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FDA583B-A9C6-4BB3-915A-3D0D61BFBF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3DB02-4665-439E-90EC-CEE825AC02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6484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1D3E60B-B83D-406C-9FD8-C1AE645785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0BF6E-4773-4A5E-88FE-4196756ADA73}" type="datetimeFigureOut">
              <a:rPr lang="en-GB" smtClean="0"/>
              <a:t>25/09/2020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A47B86B-26F9-43F1-A041-7E44A5A9F5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41797B-87DF-4D1B-9E12-13213A92F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3DB02-4665-439E-90EC-CEE825AC02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4225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682A04-6E3E-4BB0-9FC5-C0D3F7433B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530859-09CA-4073-AAD6-1962F2248B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4A58A0-D646-4E8E-8D5D-2EDD8BACE2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89C810-9C3E-4A9F-8B1C-A8711390DA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0BF6E-4773-4A5E-88FE-4196756ADA73}" type="datetimeFigureOut">
              <a:rPr lang="en-GB" smtClean="0"/>
              <a:t>25/09/2020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F21B66-BC53-4C19-8791-BDB1F9BF4C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7B864C-60C6-46E6-A92C-9570BC36D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3DB02-4665-439E-90EC-CEE825AC02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4405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D6116F-D3E8-4ABB-8B33-2B560DC081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914E261-D964-4B1E-A5AB-037CC5B6286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E0C14B-DE6D-4302-BE14-179988A4C2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84DF58-5C63-4B97-8BB7-E13B7D76F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0BF6E-4773-4A5E-88FE-4196756ADA73}" type="datetimeFigureOut">
              <a:rPr lang="en-GB" smtClean="0"/>
              <a:t>25/09/2020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EFA669-E109-4464-AF16-72EC45144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3483D0-AEB3-45F6-99D9-895B6CB7CD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3DB02-4665-439E-90EC-CEE825AC02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7258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92360D7-E1D8-470E-960E-6E46D3670E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1E773F-8E22-46FA-8B11-3721378895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DCCB2F-8E0B-4E15-AB1B-1702A61CC7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A0BF6E-4773-4A5E-88FE-4196756ADA73}" type="datetimeFigureOut">
              <a:rPr lang="en-GB" smtClean="0"/>
              <a:t>25/09/2020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368E6C-8418-46D5-9466-748000A4A1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E367CF-31FE-4F8E-96E0-CB52E882E4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33DB02-4665-439E-90EC-CEE825AC02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0950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/>
        </p:nvSpPr>
        <p:spPr>
          <a:xfrm>
            <a:off x="342901" y="29917"/>
            <a:ext cx="11452860" cy="564443"/>
          </a:xfrm>
          <a:prstGeom prst="rect">
            <a:avLst/>
          </a:prstGeom>
        </p:spPr>
        <p:txBody>
          <a:bodyPr vert="horz" lIns="68580" tIns="34290" rIns="68580" bIns="3429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3300" b="1">
                <a:latin typeface="Century Gothic" panose="020B0502020202020204" pitchFamily="34" charset="0"/>
              </a:rPr>
              <a:t>Demonstrate</a:t>
            </a:r>
          </a:p>
        </p:txBody>
      </p:sp>
      <p:sp>
        <p:nvSpPr>
          <p:cNvPr id="12" name="Content Placeholder 3"/>
          <p:cNvSpPr>
            <a:spLocks noGrp="1"/>
          </p:cNvSpPr>
          <p:nvPr/>
        </p:nvSpPr>
        <p:spPr>
          <a:xfrm>
            <a:off x="160020" y="515915"/>
            <a:ext cx="11912710" cy="5633426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AutoNum type="arabicPeriod"/>
            </a:pPr>
            <a:r>
              <a:rPr lang="en-GB" sz="2400">
                <a:latin typeface="Century Gothic" panose="020B0502020202020204" pitchFamily="34" charset="0"/>
              </a:rPr>
              <a:t>The speed of an object is a measure of how:     (1 mark)</a:t>
            </a:r>
            <a:br>
              <a:rPr lang="en-GB" sz="2400">
                <a:latin typeface="Century Gothic" panose="020B0502020202020204" pitchFamily="34" charset="0"/>
              </a:rPr>
            </a:br>
            <a:r>
              <a:rPr lang="en-GB" sz="2400">
                <a:latin typeface="Century Gothic" panose="020B0502020202020204" pitchFamily="34" charset="0"/>
              </a:rPr>
              <a:t>a) far it is travelling     b) fast it is travelling   </a:t>
            </a:r>
            <a:br>
              <a:rPr lang="en-GB" sz="2400">
                <a:latin typeface="Century Gothic" panose="020B0502020202020204" pitchFamily="34" charset="0"/>
              </a:rPr>
            </a:br>
            <a:r>
              <a:rPr lang="en-GB" sz="2400">
                <a:latin typeface="Century Gothic" panose="020B0502020202020204" pitchFamily="34" charset="0"/>
              </a:rPr>
              <a:t>c) long it is travelling   d) high it is travelling</a:t>
            </a:r>
          </a:p>
          <a:p>
            <a:pPr marL="457200" indent="-457200">
              <a:buAutoNum type="arabicPeriod"/>
            </a:pPr>
            <a:r>
              <a:rPr lang="en-GB" sz="2400">
                <a:latin typeface="Century Gothic" panose="020B0502020202020204" pitchFamily="34" charset="0"/>
              </a:rPr>
              <a:t>A train travelled a distance of 80km in 2 hours. Its speed was:     (1 mark)</a:t>
            </a:r>
            <a:br>
              <a:rPr lang="en-GB" sz="2400">
                <a:latin typeface="Century Gothic" panose="020B0502020202020204" pitchFamily="34" charset="0"/>
              </a:rPr>
            </a:br>
            <a:r>
              <a:rPr lang="en-GB" sz="2400">
                <a:latin typeface="Century Gothic" panose="020B0502020202020204" pitchFamily="34" charset="0"/>
              </a:rPr>
              <a:t>a) 0.1km/h     b) 40km/h      c) 20km/h     d) 10km/h</a:t>
            </a:r>
          </a:p>
          <a:p>
            <a:pPr marL="457200" indent="-457200">
              <a:buAutoNum type="arabicPeriod"/>
            </a:pPr>
            <a:r>
              <a:rPr lang="en-GB" sz="2400">
                <a:latin typeface="Century Gothic" panose="020B0502020202020204" pitchFamily="34" charset="0"/>
              </a:rPr>
              <a:t>The average speed of something is:     (1 mark)</a:t>
            </a:r>
            <a:br>
              <a:rPr lang="en-GB" sz="2400">
                <a:latin typeface="Century Gothic" panose="020B0502020202020204" pitchFamily="34" charset="0"/>
              </a:rPr>
            </a:br>
            <a:r>
              <a:rPr lang="en-GB" sz="2400">
                <a:latin typeface="Century Gothic" panose="020B0502020202020204" pitchFamily="34" charset="0"/>
              </a:rPr>
              <a:t>a) its fastest speed     b)the total distance it travels divided by the time taken</a:t>
            </a:r>
            <a:br>
              <a:rPr lang="en-GB" sz="2400">
                <a:latin typeface="Century Gothic" panose="020B0502020202020204" pitchFamily="34" charset="0"/>
              </a:rPr>
            </a:br>
            <a:r>
              <a:rPr lang="en-GB" sz="2400">
                <a:latin typeface="Century Gothic" panose="020B0502020202020204" pitchFamily="34" charset="0"/>
              </a:rPr>
              <a:t>c) its slowest speed    d) its speed limit</a:t>
            </a:r>
          </a:p>
          <a:p>
            <a:pPr marL="457200" indent="-457200">
              <a:buAutoNum type="arabicPeriod"/>
            </a:pPr>
            <a:r>
              <a:rPr lang="en-GB" sz="2400">
                <a:latin typeface="Century Gothic" panose="020B0502020202020204" pitchFamily="34" charset="0"/>
              </a:rPr>
              <a:t>If a car travels at 50mph for 4 hours, what distance has it travelled? (1 mark)</a:t>
            </a:r>
            <a:br>
              <a:rPr lang="en-GB" sz="2400">
                <a:latin typeface="Century Gothic" panose="020B0502020202020204" pitchFamily="34" charset="0"/>
              </a:rPr>
            </a:br>
            <a:r>
              <a:rPr lang="en-GB" sz="2400">
                <a:latin typeface="Century Gothic" panose="020B0502020202020204" pitchFamily="34" charset="0"/>
              </a:rPr>
              <a:t>a) 50 miles    b) 100 miles    c)40 miles    d) 200 miles</a:t>
            </a:r>
          </a:p>
          <a:p>
            <a:pPr marL="457200" indent="-457200">
              <a:buAutoNum type="arabicPeriod"/>
            </a:pPr>
            <a:r>
              <a:rPr lang="en-GB" sz="2400">
                <a:latin typeface="Century Gothic" panose="020B0502020202020204" pitchFamily="34" charset="0"/>
              </a:rPr>
              <a:t>Two cars are travelling in the same direction. The blue car is travelling at 25m/s in front of the red car which is travelling at 30m/s. What is their relative speed? (1 mark) </a:t>
            </a:r>
          </a:p>
          <a:p>
            <a:pPr marL="0" indent="0">
              <a:buNone/>
            </a:pPr>
            <a:endParaRPr lang="en-GB" sz="240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8971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/>
        </p:nvSpPr>
        <p:spPr>
          <a:xfrm>
            <a:off x="342901" y="29917"/>
            <a:ext cx="11452860" cy="564443"/>
          </a:xfrm>
          <a:prstGeom prst="rect">
            <a:avLst/>
          </a:prstGeom>
        </p:spPr>
        <p:txBody>
          <a:bodyPr vert="horz" lIns="68580" tIns="34290" rIns="68580" bIns="3429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3300" b="1">
                <a:latin typeface="Century Gothic" panose="020B0502020202020204" pitchFamily="34" charset="0"/>
              </a:rPr>
              <a:t>Demonstrate</a:t>
            </a:r>
          </a:p>
        </p:txBody>
      </p:sp>
      <p:sp>
        <p:nvSpPr>
          <p:cNvPr id="12" name="Content Placeholder 3"/>
          <p:cNvSpPr>
            <a:spLocks noGrp="1"/>
          </p:cNvSpPr>
          <p:nvPr/>
        </p:nvSpPr>
        <p:spPr>
          <a:xfrm>
            <a:off x="160020" y="515915"/>
            <a:ext cx="11912710" cy="5633426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400">
                <a:latin typeface="Century Gothic" panose="020B0502020202020204" pitchFamily="34" charset="0"/>
              </a:rPr>
              <a:t>6. The graph shown is a distance-time graph </a:t>
            </a:r>
            <a:br>
              <a:rPr lang="en-GB" sz="2400">
                <a:latin typeface="Century Gothic" panose="020B0502020202020204" pitchFamily="34" charset="0"/>
              </a:rPr>
            </a:br>
            <a:r>
              <a:rPr lang="en-GB" sz="2400">
                <a:latin typeface="Century Gothic" panose="020B0502020202020204" pitchFamily="34" charset="0"/>
              </a:rPr>
              <a:t>for a remote controlled car</a:t>
            </a:r>
            <a:br>
              <a:rPr lang="en-GB" sz="2400">
                <a:latin typeface="Century Gothic" panose="020B0502020202020204" pitchFamily="34" charset="0"/>
              </a:rPr>
            </a:br>
            <a:r>
              <a:rPr lang="en-GB" sz="2400">
                <a:latin typeface="Century Gothic" panose="020B0502020202020204" pitchFamily="34" charset="0"/>
              </a:rPr>
              <a:t>A) State the section of the graph (A, B, C or D)</a:t>
            </a:r>
            <a:br>
              <a:rPr lang="en-GB" sz="2400">
                <a:latin typeface="Century Gothic" panose="020B0502020202020204" pitchFamily="34" charset="0"/>
              </a:rPr>
            </a:br>
            <a:r>
              <a:rPr lang="en-GB" sz="2400">
                <a:latin typeface="Century Gothic" panose="020B0502020202020204" pitchFamily="34" charset="0"/>
              </a:rPr>
              <a:t>     where the car is stationary   (1 mark)</a:t>
            </a:r>
            <a:br>
              <a:rPr lang="en-GB" sz="2400">
                <a:latin typeface="Century Gothic" panose="020B0502020202020204" pitchFamily="34" charset="0"/>
              </a:rPr>
            </a:br>
            <a:r>
              <a:rPr lang="en-GB" sz="2400">
                <a:latin typeface="Century Gothic" panose="020B0502020202020204" pitchFamily="34" charset="0"/>
              </a:rPr>
              <a:t>B) State the section of the graph (A, B, C or D)</a:t>
            </a:r>
            <a:br>
              <a:rPr lang="en-GB" sz="2400">
                <a:latin typeface="Century Gothic" panose="020B0502020202020204" pitchFamily="34" charset="0"/>
              </a:rPr>
            </a:br>
            <a:r>
              <a:rPr lang="en-GB" sz="2400">
                <a:latin typeface="Century Gothic" panose="020B0502020202020204" pitchFamily="34" charset="0"/>
              </a:rPr>
              <a:t>     where the car is moving the slowest (1 mark)</a:t>
            </a:r>
            <a:br>
              <a:rPr lang="en-GB" sz="2400">
                <a:latin typeface="Century Gothic" panose="020B0502020202020204" pitchFamily="34" charset="0"/>
              </a:rPr>
            </a:br>
            <a:r>
              <a:rPr lang="en-GB" sz="2400">
                <a:latin typeface="Century Gothic" panose="020B0502020202020204" pitchFamily="34" charset="0"/>
              </a:rPr>
              <a:t>C) Explain your answer to Q6B  (1 mark)</a:t>
            </a:r>
            <a:br>
              <a:rPr lang="en-GB" sz="2400">
                <a:latin typeface="Century Gothic" panose="020B0502020202020204" pitchFamily="34" charset="0"/>
              </a:rPr>
            </a:br>
            <a:r>
              <a:rPr lang="en-GB" sz="2400">
                <a:latin typeface="Century Gothic" panose="020B0502020202020204" pitchFamily="34" charset="0"/>
              </a:rPr>
              <a:t>D) Calculate the average speed of the car </a:t>
            </a:r>
            <a:br>
              <a:rPr lang="en-GB" sz="2400">
                <a:latin typeface="Century Gothic" panose="020B0502020202020204" pitchFamily="34" charset="0"/>
              </a:rPr>
            </a:br>
            <a:r>
              <a:rPr lang="en-GB" sz="2400">
                <a:latin typeface="Century Gothic" panose="020B0502020202020204" pitchFamily="34" charset="0"/>
              </a:rPr>
              <a:t>over the whole journey  (3 marks)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6E90E51-BE64-4CD3-A3BA-377A8BA91475}"/>
              </a:ext>
            </a:extLst>
          </p:cNvPr>
          <p:cNvPicPr/>
          <p:nvPr/>
        </p:nvPicPr>
        <p:blipFill>
          <a:blip r:embed="rId3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5181" y="594360"/>
            <a:ext cx="4876800" cy="38404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510636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/>
        </p:nvSpPr>
        <p:spPr>
          <a:xfrm>
            <a:off x="0" y="-60180"/>
            <a:ext cx="6489290" cy="954614"/>
          </a:xfrm>
          <a:prstGeom prst="rect">
            <a:avLst/>
          </a:prstGeom>
        </p:spPr>
        <p:txBody>
          <a:bodyPr vert="horz" lIns="68580" tIns="34290" rIns="68580" bIns="3429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3300" b="1">
                <a:latin typeface="Century Gothic" panose="020B0502020202020204" pitchFamily="34" charset="0"/>
              </a:rPr>
              <a:t>Demonstrate – Mark Scheme 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BCC2F21A-4DD2-4B51-95F7-5852C0D13B63}"/>
              </a:ext>
            </a:extLst>
          </p:cNvPr>
          <p:cNvSpPr>
            <a:spLocks noGrp="1"/>
          </p:cNvSpPr>
          <p:nvPr/>
        </p:nvSpPr>
        <p:spPr>
          <a:xfrm>
            <a:off x="6885528" y="-62381"/>
            <a:ext cx="5991499" cy="954614"/>
          </a:xfrm>
          <a:prstGeom prst="rect">
            <a:avLst/>
          </a:prstGeom>
        </p:spPr>
        <p:txBody>
          <a:bodyPr vert="horz" lIns="68580" tIns="34290" rIns="68580" bIns="34290" rtlCol="0" anchor="ctr">
            <a:normAutofit fontScale="97500"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300" b="1">
                <a:solidFill>
                  <a:srgbClr val="FF0000"/>
                </a:solidFill>
                <a:latin typeface="Century Gothic" panose="020B0502020202020204" pitchFamily="34" charset="0"/>
              </a:rPr>
              <a:t>RED pens please!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F7758B4-8019-4D5C-8AF6-AD0A4AC40A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48981" y="755650"/>
            <a:ext cx="8158330" cy="5982775"/>
          </a:xfrm>
          <a:prstGeom prst="rect">
            <a:avLst/>
          </a:prstGeom>
        </p:spPr>
      </p:pic>
      <p:pic>
        <p:nvPicPr>
          <p:cNvPr id="8" name="table">
            <a:extLst>
              <a:ext uri="{FF2B5EF4-FFF2-40B4-BE49-F238E27FC236}">
                <a16:creationId xmlns:a16="http://schemas.microsoft.com/office/drawing/2014/main" id="{354F00DE-7DA4-43B5-95EE-E7F7F281AC0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53277" y="1482508"/>
            <a:ext cx="8128000" cy="4663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5997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/>
        </p:nvSpPr>
        <p:spPr>
          <a:xfrm>
            <a:off x="342901" y="-38663"/>
            <a:ext cx="11452860" cy="610163"/>
          </a:xfrm>
          <a:prstGeom prst="rect">
            <a:avLst/>
          </a:prstGeom>
        </p:spPr>
        <p:txBody>
          <a:bodyPr vert="horz" lIns="68580" tIns="34290" rIns="68580" bIns="3429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3300" b="1">
                <a:solidFill>
                  <a:srgbClr val="00B050"/>
                </a:solidFill>
                <a:latin typeface="Century Gothic" panose="020B0502020202020204" pitchFamily="34" charset="0"/>
              </a:rPr>
              <a:t>Connect Task - Green Pens Please! </a:t>
            </a:r>
          </a:p>
        </p:txBody>
      </p:sp>
      <p:sp>
        <p:nvSpPr>
          <p:cNvPr id="12" name="Content Placeholder 3"/>
          <p:cNvSpPr>
            <a:spLocks noGrp="1"/>
          </p:cNvSpPr>
          <p:nvPr/>
        </p:nvSpPr>
        <p:spPr>
          <a:xfrm>
            <a:off x="182881" y="488668"/>
            <a:ext cx="11666218" cy="5150132"/>
          </a:xfrm>
          <a:prstGeom prst="rect">
            <a:avLst/>
          </a:prstGeom>
          <a:ln w="38100">
            <a:solidFill>
              <a:srgbClr val="00B050"/>
            </a:solidFill>
          </a:ln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200" b="1">
                <a:latin typeface="Century Gothic" panose="020B0502020202020204" pitchFamily="34" charset="0"/>
                <a:cs typeface="Arial" panose="020B0604020202020204" pitchFamily="34" charset="0"/>
              </a:rPr>
              <a:t>If you got Q1 wrong…</a:t>
            </a:r>
            <a:br>
              <a:rPr lang="en-GB" sz="2200" b="1">
                <a:latin typeface="Century Gothic" panose="020B0502020202020204" pitchFamily="34" charset="0"/>
                <a:cs typeface="Arial" panose="020B0604020202020204" pitchFamily="34" charset="0"/>
              </a:rPr>
            </a:br>
            <a:r>
              <a:rPr lang="en-GB" sz="2200">
                <a:latin typeface="Century Gothic" panose="020B0502020202020204" pitchFamily="34" charset="0"/>
                <a:cs typeface="Arial" panose="020B0604020202020204" pitchFamily="34" charset="0"/>
              </a:rPr>
              <a:t> State the equation that links speed, distance and time. Include the standard units used for each.</a:t>
            </a:r>
            <a:endParaRPr lang="en-GB" sz="2200" b="1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2200" b="1">
                <a:latin typeface="Century Gothic" panose="020B0502020202020204" pitchFamily="34" charset="0"/>
                <a:cs typeface="Arial" panose="020B0604020202020204" pitchFamily="34" charset="0"/>
              </a:rPr>
              <a:t>If you got Q2 or Q4 wrong…</a:t>
            </a:r>
            <a:br>
              <a:rPr lang="en-GB" sz="2200" b="1">
                <a:latin typeface="Century Gothic" panose="020B0502020202020204" pitchFamily="34" charset="0"/>
                <a:cs typeface="Arial" panose="020B0604020202020204" pitchFamily="34" charset="0"/>
              </a:rPr>
            </a:br>
            <a:r>
              <a:rPr lang="en-GB" sz="2200">
                <a:latin typeface="Century Gothic" panose="020B0502020202020204" pitchFamily="34" charset="0"/>
                <a:cs typeface="Arial" panose="020B0604020202020204" pitchFamily="34" charset="0"/>
              </a:rPr>
              <a:t>After a meal an earth worm moves 45cm in 90seconds. Calculate the speed of the earthworm</a:t>
            </a:r>
            <a:endParaRPr lang="en-GB" sz="2200" b="1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2200" b="1">
                <a:latin typeface="Century Gothic" panose="020B0502020202020204" pitchFamily="34" charset="0"/>
                <a:cs typeface="Arial" panose="020B0604020202020204" pitchFamily="34" charset="0"/>
              </a:rPr>
              <a:t>If you got Q3 wrong…</a:t>
            </a:r>
            <a:br>
              <a:rPr lang="en-GB" sz="2200" b="1">
                <a:latin typeface="Century Gothic" panose="020B0502020202020204" pitchFamily="34" charset="0"/>
                <a:cs typeface="Arial" panose="020B0604020202020204" pitchFamily="34" charset="0"/>
              </a:rPr>
            </a:br>
            <a:r>
              <a:rPr lang="en-GB" sz="2200">
                <a:latin typeface="Century Gothic" panose="020B0502020202020204" pitchFamily="34" charset="0"/>
                <a:cs typeface="Arial" panose="020B0604020202020204" pitchFamily="34" charset="0"/>
              </a:rPr>
              <a:t>A car leaves Dover at 8:00AM and arrives in London at</a:t>
            </a:r>
            <a:br>
              <a:rPr lang="en-GB" sz="2200">
                <a:latin typeface="Century Gothic" panose="020B0502020202020204" pitchFamily="34" charset="0"/>
                <a:cs typeface="Arial" panose="020B0604020202020204" pitchFamily="34" charset="0"/>
              </a:rPr>
            </a:br>
            <a:r>
              <a:rPr lang="en-GB" sz="2200">
                <a:latin typeface="Century Gothic" panose="020B0502020202020204" pitchFamily="34" charset="0"/>
                <a:cs typeface="Arial" panose="020B0604020202020204" pitchFamily="34" charset="0"/>
              </a:rPr>
              <a:t> 10:30AM. If the distance covered was 120miles calculate</a:t>
            </a:r>
            <a:br>
              <a:rPr lang="en-GB" sz="2200">
                <a:latin typeface="Century Gothic" panose="020B0502020202020204" pitchFamily="34" charset="0"/>
                <a:cs typeface="Arial" panose="020B0604020202020204" pitchFamily="34" charset="0"/>
              </a:rPr>
            </a:br>
            <a:r>
              <a:rPr lang="en-GB" sz="2200">
                <a:latin typeface="Century Gothic" panose="020B0502020202020204" pitchFamily="34" charset="0"/>
                <a:cs typeface="Arial" panose="020B0604020202020204" pitchFamily="34" charset="0"/>
              </a:rPr>
              <a:t> the average speed for the  journey. </a:t>
            </a:r>
          </a:p>
          <a:p>
            <a:pPr marL="0" indent="0">
              <a:buNone/>
            </a:pPr>
            <a:r>
              <a:rPr lang="en-GB" sz="2200" b="1">
                <a:latin typeface="Century Gothic" panose="020B0502020202020204" pitchFamily="34" charset="0"/>
                <a:cs typeface="Arial" panose="020B0604020202020204" pitchFamily="34" charset="0"/>
              </a:rPr>
              <a:t>If you got Q6 wrong… (Using the graph)</a:t>
            </a:r>
            <a:br>
              <a:rPr lang="en-GB" sz="2200" b="1">
                <a:latin typeface="Century Gothic" panose="020B0502020202020204" pitchFamily="34" charset="0"/>
                <a:cs typeface="Arial" panose="020B0604020202020204" pitchFamily="34" charset="0"/>
              </a:rPr>
            </a:br>
            <a:r>
              <a:rPr lang="en-GB" sz="2200">
                <a:latin typeface="Century Gothic" panose="020B0502020202020204" pitchFamily="34" charset="0"/>
                <a:cs typeface="Arial" panose="020B0604020202020204" pitchFamily="34" charset="0"/>
              </a:rPr>
              <a:t>1. At what time(s) is the car stationary?</a:t>
            </a:r>
            <a:br>
              <a:rPr lang="en-GB" sz="2200">
                <a:latin typeface="Century Gothic" panose="020B0502020202020204" pitchFamily="34" charset="0"/>
                <a:cs typeface="Arial" panose="020B0604020202020204" pitchFamily="34" charset="0"/>
              </a:rPr>
            </a:br>
            <a:r>
              <a:rPr lang="en-GB" sz="2200">
                <a:latin typeface="Century Gothic" panose="020B0502020202020204" pitchFamily="34" charset="0"/>
                <a:cs typeface="Arial" panose="020B0604020202020204" pitchFamily="34" charset="0"/>
              </a:rPr>
              <a:t>2. Complete the sentence: </a:t>
            </a:r>
            <a:br>
              <a:rPr lang="en-GB" sz="2200">
                <a:latin typeface="Century Gothic" panose="020B0502020202020204" pitchFamily="34" charset="0"/>
                <a:cs typeface="Arial" panose="020B0604020202020204" pitchFamily="34" charset="0"/>
              </a:rPr>
            </a:br>
            <a:r>
              <a:rPr lang="en-GB" sz="2200" i="1">
                <a:latin typeface="Century Gothic" panose="020B0502020202020204" pitchFamily="34" charset="0"/>
                <a:cs typeface="Arial" panose="020B0604020202020204" pitchFamily="34" charset="0"/>
              </a:rPr>
              <a:t>The steeper the gradient of the line the _____ the car is travelling</a:t>
            </a:r>
            <a:br>
              <a:rPr lang="en-GB" sz="2200" i="1">
                <a:latin typeface="Century Gothic" panose="020B0502020202020204" pitchFamily="34" charset="0"/>
                <a:cs typeface="Arial" panose="020B0604020202020204" pitchFamily="34" charset="0"/>
              </a:rPr>
            </a:br>
            <a:r>
              <a:rPr lang="en-GB" sz="2200">
                <a:latin typeface="Century Gothic" panose="020B0502020202020204" pitchFamily="34" charset="0"/>
                <a:cs typeface="Arial" panose="020B0604020202020204" pitchFamily="34" charset="0"/>
              </a:rPr>
              <a:t>3. Calculate the average speed of the car over the whole journey </a:t>
            </a:r>
          </a:p>
          <a:p>
            <a:pPr marL="0" indent="0">
              <a:buNone/>
            </a:pPr>
            <a:endParaRPr lang="en-GB" sz="2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Content Placeholder 3"/>
          <p:cNvSpPr txBox="1">
            <a:spLocks/>
          </p:cNvSpPr>
          <p:nvPr/>
        </p:nvSpPr>
        <p:spPr>
          <a:xfrm>
            <a:off x="182881" y="5747300"/>
            <a:ext cx="11666218" cy="891540"/>
          </a:xfrm>
          <a:prstGeom prst="rect">
            <a:avLst/>
          </a:prstGeom>
          <a:ln w="38100">
            <a:solidFill>
              <a:srgbClr val="7030A0"/>
            </a:solidFill>
          </a:ln>
        </p:spPr>
        <p:txBody>
          <a:bodyPr vert="horz" lIns="68580" tIns="34290" rIns="68580" bIns="34290" rtlCol="0">
            <a:normAutofit fontScale="92500" lnSpcReduction="20000"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2400" b="1">
                <a:latin typeface="Century Gothic" panose="020B0502020202020204" pitchFamily="34" charset="0"/>
                <a:cs typeface="Arial" panose="020B0604020202020204" pitchFamily="34" charset="0"/>
              </a:rPr>
              <a:t>Extension – </a:t>
            </a:r>
            <a:r>
              <a:rPr lang="en-GB" sz="2400">
                <a:latin typeface="Century Gothic" panose="020B0502020202020204" pitchFamily="34" charset="0"/>
                <a:cs typeface="Arial" panose="020B0604020202020204" pitchFamily="34" charset="0"/>
              </a:rPr>
              <a:t>Write a description of your journey to school this morning. Then turn it into a distance-time graph. Draw the graph and annotate it with key information about your journey.</a:t>
            </a:r>
          </a:p>
          <a:p>
            <a:endParaRPr lang="en-GB" sz="2400"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7BA8BC0-4022-44FE-8BFC-9185006890E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916"/>
          <a:stretch/>
        </p:blipFill>
        <p:spPr>
          <a:xfrm>
            <a:off x="7810499" y="2085890"/>
            <a:ext cx="3732237" cy="3038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63597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B87E40B7BE40447878EAE91306EB914" ma:contentTypeVersion="3" ma:contentTypeDescription="Create a new document." ma:contentTypeScope="" ma:versionID="fe72bccc741046af90487527e394a497">
  <xsd:schema xmlns:xsd="http://www.w3.org/2001/XMLSchema" xmlns:xs="http://www.w3.org/2001/XMLSchema" xmlns:p="http://schemas.microsoft.com/office/2006/metadata/properties" xmlns:ns2="d296abfb-16c7-422c-bf55-7f7bb10bff50" targetNamespace="http://schemas.microsoft.com/office/2006/metadata/properties" ma:root="true" ma:fieldsID="16f56b878bc2373f87bd81e6cc722402" ns2:_="">
    <xsd:import namespace="d296abfb-16c7-422c-bf55-7f7bb10bff5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96abfb-16c7-422c-bf55-7f7bb10bff5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4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F247C05-4EB5-4C91-B7D9-614E0B2CF8DB}"/>
</file>

<file path=customXml/itemProps2.xml><?xml version="1.0" encoding="utf-8"?>
<ds:datastoreItem xmlns:ds="http://schemas.openxmlformats.org/officeDocument/2006/customXml" ds:itemID="{155EF524-B7FD-4DFE-9381-06BFD54648A2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10CF6390-EF84-4DF6-9402-EF455324ADD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4</Slides>
  <Notes>4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 Osmond</dc:creator>
  <cp:revision>1</cp:revision>
  <dcterms:created xsi:type="dcterms:W3CDTF">2020-05-06T10:03:17Z</dcterms:created>
  <dcterms:modified xsi:type="dcterms:W3CDTF">2020-09-25T15:29:48Z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0x0101002B87E40B7BE40447878EAE91306EB914</vt:lpwstr>
  </property>
</Properties>
</file>