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sldIdLst>
    <p:sldId id="297" r:id="rId4"/>
    <p:sldId id="298" r:id="rId5"/>
    <p:sldId id="299" r:id="rId6"/>
    <p:sldId id="300" r:id="rId7"/>
    <p:sldId id="321" r:id="rId8"/>
    <p:sldId id="286" r:id="rId9"/>
    <p:sldId id="301" r:id="rId10"/>
    <p:sldId id="322" r:id="rId11"/>
    <p:sldId id="32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A6B15-45E8-41DC-9283-E479D769DD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46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A6B15-45E8-41DC-9283-E479D769DD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A9E-2AA2-4C58-9F16-856DD795E678}"/>
              </a:ext>
            </a:extLst>
          </p:cNvPr>
          <p:cNvSpPr>
            <a:spLocks noGrp="1"/>
          </p:cNvSpPr>
          <p:nvPr>
            <p:ph type="title"/>
          </p:nvPr>
        </p:nvSpPr>
        <p:spPr>
          <a:solidFill>
            <a:schemeClr val="bg1"/>
          </a:solidFill>
          <a:ln w="38100">
            <a:solidFill>
              <a:srgbClr val="7030A0"/>
            </a:solidFill>
          </a:ln>
        </p:spPr>
        <p:txBody>
          <a:bodyPr/>
          <a:lstStyle/>
          <a:p>
            <a:r>
              <a:rPr lang="en-GB" dirty="0"/>
              <a:t>Here’s an example exam-style question</a:t>
            </a:r>
          </a:p>
        </p:txBody>
      </p:sp>
      <p:sp>
        <p:nvSpPr>
          <p:cNvPr id="3" name="Content Placeholder 2">
            <a:extLst>
              <a:ext uri="{FF2B5EF4-FFF2-40B4-BE49-F238E27FC236}">
                <a16:creationId xmlns:a16="http://schemas.microsoft.com/office/drawing/2014/main" id="{04C69EF0-1386-43CA-AF18-4060BD3CF38F}"/>
              </a:ext>
            </a:extLst>
          </p:cNvPr>
          <p:cNvSpPr>
            <a:spLocks noGrp="1"/>
          </p:cNvSpPr>
          <p:nvPr>
            <p:ph idx="1"/>
          </p:nvPr>
        </p:nvSpPr>
        <p:spPr>
          <a:solidFill>
            <a:schemeClr val="bg1"/>
          </a:solidFill>
          <a:ln w="38100">
            <a:solidFill>
              <a:srgbClr val="7030A0"/>
            </a:solidFill>
          </a:ln>
        </p:spPr>
        <p:txBody>
          <a:bodyPr>
            <a:normAutofit fontScale="70000" lnSpcReduction="20000"/>
          </a:bodyPr>
          <a:lstStyle/>
          <a:p>
            <a:pPr marL="0" indent="0">
              <a:buNone/>
            </a:pPr>
            <a:endParaRPr lang="en-GB" dirty="0">
              <a:highlight>
                <a:srgbClr val="FFFF00"/>
              </a:highlight>
            </a:endParaRPr>
          </a:p>
          <a:p>
            <a:pPr marL="0" indent="0">
              <a:buNone/>
            </a:pPr>
            <a:r>
              <a:rPr lang="en-GB" dirty="0">
                <a:highlight>
                  <a:srgbClr val="FFFF00"/>
                </a:highlight>
              </a:rPr>
              <a:t>’16 and 17 year olds should be allowed to vote and it is ridiculous that they cannot now.’</a:t>
            </a:r>
          </a:p>
          <a:p>
            <a:pPr marL="0" indent="0">
              <a:buNone/>
            </a:pPr>
            <a:endParaRPr lang="en-GB" dirty="0"/>
          </a:p>
          <a:p>
            <a:pPr marL="0" indent="0">
              <a:buNone/>
            </a:pPr>
            <a:endParaRPr lang="en-GB" dirty="0"/>
          </a:p>
          <a:p>
            <a:pPr marL="0" indent="0">
              <a:buNone/>
            </a:pPr>
            <a:r>
              <a:rPr lang="en-GB" dirty="0">
                <a:highlight>
                  <a:srgbClr val="00FFFF"/>
                </a:highlight>
              </a:rPr>
              <a:t>Write an article </a:t>
            </a:r>
            <a:r>
              <a:rPr lang="en-GB" dirty="0">
                <a:highlight>
                  <a:srgbClr val="FF00FF"/>
                </a:highlight>
              </a:rPr>
              <a:t>for a weekend magazine</a:t>
            </a:r>
            <a:r>
              <a:rPr lang="en-GB" dirty="0"/>
              <a:t> </a:t>
            </a:r>
            <a:r>
              <a:rPr lang="en-GB" dirty="0">
                <a:highlight>
                  <a:srgbClr val="00FF00"/>
                </a:highlight>
              </a:rPr>
              <a:t>explaining your opinion on this statement.</a:t>
            </a:r>
          </a:p>
          <a:p>
            <a:pPr marL="0" indent="0">
              <a:buNone/>
            </a:pPr>
            <a:endParaRPr lang="en-GB" dirty="0"/>
          </a:p>
          <a:p>
            <a:pPr marL="0" indent="0">
              <a:buNone/>
            </a:pPr>
            <a:endParaRPr lang="en-GB" dirty="0"/>
          </a:p>
          <a:p>
            <a:pPr marL="0" indent="0">
              <a:buNone/>
            </a:pPr>
            <a:r>
              <a:rPr lang="en-GB" dirty="0"/>
              <a:t>(24 marks for content and organisation 16 marks for technical accuracy) [40 marks] </a:t>
            </a:r>
          </a:p>
          <a:p>
            <a:pPr marL="0" indent="0">
              <a:buNone/>
            </a:pPr>
            <a:endParaRPr lang="en-GB" dirty="0"/>
          </a:p>
          <a:p>
            <a:pPr marL="0" indent="0">
              <a:buNone/>
            </a:pPr>
            <a:r>
              <a:rPr lang="en-GB" dirty="0"/>
              <a:t>You are advised to plan your answer to Question 5 before you start to write. </a:t>
            </a:r>
          </a:p>
          <a:p>
            <a:pPr marL="0" indent="0">
              <a:buNone/>
            </a:pPr>
            <a:endParaRPr lang="en-GB" dirty="0"/>
          </a:p>
        </p:txBody>
      </p:sp>
    </p:spTree>
    <p:extLst>
      <p:ext uri="{BB962C8B-B14F-4D97-AF65-F5344CB8AC3E}">
        <p14:creationId xmlns:p14="http://schemas.microsoft.com/office/powerpoint/2010/main" val="173477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02B2-7BC1-4588-914A-26251637F21B}"/>
              </a:ext>
            </a:extLst>
          </p:cNvPr>
          <p:cNvSpPr>
            <a:spLocks noGrp="1"/>
          </p:cNvSpPr>
          <p:nvPr>
            <p:ph type="title"/>
          </p:nvPr>
        </p:nvSpPr>
        <p:spPr>
          <a:xfrm>
            <a:off x="628650" y="365126"/>
            <a:ext cx="7941192"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Form: Article</a:t>
            </a:r>
          </a:p>
        </p:txBody>
      </p:sp>
      <p:sp>
        <p:nvSpPr>
          <p:cNvPr id="3" name="Content Placeholder 2">
            <a:extLst>
              <a:ext uri="{FF2B5EF4-FFF2-40B4-BE49-F238E27FC236}">
                <a16:creationId xmlns:a16="http://schemas.microsoft.com/office/drawing/2014/main" id="{FA322881-C75C-43AD-AD8C-8B3BC28B0C39}"/>
              </a:ext>
            </a:extLst>
          </p:cNvPr>
          <p:cNvSpPr>
            <a:spLocks noGrp="1"/>
          </p:cNvSpPr>
          <p:nvPr>
            <p:ph idx="1"/>
          </p:nvPr>
        </p:nvSpPr>
        <p:spPr>
          <a:xfrm>
            <a:off x="628650" y="1825625"/>
            <a:ext cx="4538773"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Here are the basic features the exam board are looking for:</a:t>
            </a:r>
          </a:p>
          <a:p>
            <a:pPr marL="0" indent="0">
              <a:buNone/>
            </a:pPr>
            <a:endParaRPr lang="en-GB" dirty="0"/>
          </a:p>
          <a:p>
            <a:r>
              <a:rPr lang="en-GB" dirty="0"/>
              <a:t>a clear/apt/original title</a:t>
            </a:r>
          </a:p>
          <a:p>
            <a:r>
              <a:rPr lang="en-GB" dirty="0"/>
              <a:t>a strapline (heading beneath the main headline)</a:t>
            </a:r>
          </a:p>
          <a:p>
            <a:r>
              <a:rPr lang="en-GB" dirty="0"/>
              <a:t>subheadings</a:t>
            </a:r>
          </a:p>
          <a:p>
            <a:r>
              <a:rPr lang="en-GB" dirty="0"/>
              <a:t>an introductory (overview) paragraph</a:t>
            </a:r>
          </a:p>
          <a:p>
            <a:r>
              <a:rPr lang="en-GB" dirty="0"/>
              <a:t>effectively/fluently sequenced paragraphs.</a:t>
            </a:r>
          </a:p>
          <a:p>
            <a:pPr marL="0" indent="0">
              <a:buNone/>
            </a:pPr>
            <a:endParaRPr lang="en-GB" dirty="0"/>
          </a:p>
        </p:txBody>
      </p:sp>
      <p:sp>
        <p:nvSpPr>
          <p:cNvPr id="4" name="TextBox 3">
            <a:extLst>
              <a:ext uri="{FF2B5EF4-FFF2-40B4-BE49-F238E27FC236}">
                <a16:creationId xmlns:a16="http://schemas.microsoft.com/office/drawing/2014/main" id="{C0346D5C-E925-493D-8956-1CEC866A19BA}"/>
              </a:ext>
            </a:extLst>
          </p:cNvPr>
          <p:cNvSpPr txBox="1"/>
          <p:nvPr/>
        </p:nvSpPr>
        <p:spPr>
          <a:xfrm>
            <a:off x="5326912" y="1825625"/>
            <a:ext cx="324293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Putting these elements into your article means you are showing the examiner you can write a specific form of writing and also that you think about the register, style and tone of your writing carefully, too! </a:t>
            </a:r>
          </a:p>
        </p:txBody>
      </p:sp>
      <p:sp>
        <p:nvSpPr>
          <p:cNvPr id="5" name="Rectangle: Rounded Corners 4">
            <a:extLst>
              <a:ext uri="{FF2B5EF4-FFF2-40B4-BE49-F238E27FC236}">
                <a16:creationId xmlns:a16="http://schemas.microsoft.com/office/drawing/2014/main" id="{76B1CE43-D484-494B-8FA6-A41FA48D487C}"/>
              </a:ext>
            </a:extLst>
          </p:cNvPr>
          <p:cNvSpPr/>
          <p:nvPr/>
        </p:nvSpPr>
        <p:spPr>
          <a:xfrm>
            <a:off x="5326912" y="4014372"/>
            <a:ext cx="3242930" cy="1705944"/>
          </a:xfrm>
          <a:prstGeom prst="roundRect">
            <a:avLst/>
          </a:prstGeom>
          <a:solidFill>
            <a:srgbClr val="81E052"/>
          </a:solidFill>
          <a:ln w="127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tone (sound of writing) is confident and changes dependent on the point being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writing is appropriately formal or informal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pace (speed) of the writing changes depending on the point being made.</a:t>
            </a:r>
          </a:p>
        </p:txBody>
      </p:sp>
      <p:sp>
        <p:nvSpPr>
          <p:cNvPr id="6" name="TextBox 5">
            <a:extLst>
              <a:ext uri="{FF2B5EF4-FFF2-40B4-BE49-F238E27FC236}">
                <a16:creationId xmlns:a16="http://schemas.microsoft.com/office/drawing/2014/main" id="{2655F1D7-EFDF-4F45-AA75-EDE3E49622E0}"/>
              </a:ext>
            </a:extLst>
          </p:cNvPr>
          <p:cNvSpPr txBox="1"/>
          <p:nvPr/>
        </p:nvSpPr>
        <p:spPr>
          <a:xfrm>
            <a:off x="7049387" y="3964242"/>
            <a:ext cx="1251134" cy="246221"/>
          </a:xfrm>
          <a:prstGeom prst="rect">
            <a:avLst/>
          </a:prstGeom>
          <a:solidFill>
            <a:schemeClr val="accent6">
              <a:lumMod val="20000"/>
              <a:lumOff val="8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pic>
        <p:nvPicPr>
          <p:cNvPr id="7" name="Picture 6">
            <a:extLst>
              <a:ext uri="{FF2B5EF4-FFF2-40B4-BE49-F238E27FC236}">
                <a16:creationId xmlns:a16="http://schemas.microsoft.com/office/drawing/2014/main" id="{43BBB17D-E0C0-4402-97F9-C223CFF515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8759" y="5026717"/>
            <a:ext cx="372860" cy="45024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F59A4C9-9CE1-4770-959E-5EE7422EFB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82015" y="315772"/>
            <a:ext cx="1987827" cy="1316938"/>
          </a:xfrm>
          <a:prstGeom prst="rect">
            <a:avLst/>
          </a:prstGeom>
        </p:spPr>
      </p:pic>
    </p:spTree>
    <p:extLst>
      <p:ext uri="{BB962C8B-B14F-4D97-AF65-F5344CB8AC3E}">
        <p14:creationId xmlns:p14="http://schemas.microsoft.com/office/powerpoint/2010/main" val="219805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Purpose: Writing to Explain</a:t>
            </a:r>
          </a:p>
        </p:txBody>
      </p:sp>
      <p:graphicFrame>
        <p:nvGraphicFramePr>
          <p:cNvPr id="4" name="Content Placeholder 3">
            <a:extLst>
              <a:ext uri="{FF2B5EF4-FFF2-40B4-BE49-F238E27FC236}">
                <a16:creationId xmlns:a16="http://schemas.microsoft.com/office/drawing/2014/main" id="{0FDD23E0-FE03-4642-B452-2450662D8E59}"/>
              </a:ext>
            </a:extLst>
          </p:cNvPr>
          <p:cNvGraphicFramePr>
            <a:graphicFrameLocks noGrp="1"/>
          </p:cNvGraphicFramePr>
          <p:nvPr>
            <p:ph idx="1"/>
            <p:extLst>
              <p:ext uri="{D42A27DB-BD31-4B8C-83A1-F6EECF244321}">
                <p14:modId xmlns:p14="http://schemas.microsoft.com/office/powerpoint/2010/main" val="434934333"/>
              </p:ext>
            </p:extLst>
          </p:nvPr>
        </p:nvGraphicFramePr>
        <p:xfrm>
          <a:off x="628650" y="2108866"/>
          <a:ext cx="3741331" cy="4114800"/>
        </p:xfrm>
        <a:graphic>
          <a:graphicData uri="http://schemas.openxmlformats.org/drawingml/2006/table">
            <a:tbl>
              <a:tblPr firstRow="1" bandRow="1">
                <a:tableStyleId>{5C22544A-7EE6-4342-B048-85BDC9FD1C3A}</a:tableStyleId>
              </a:tblPr>
              <a:tblGrid>
                <a:gridCol w="1518430">
                  <a:extLst>
                    <a:ext uri="{9D8B030D-6E8A-4147-A177-3AD203B41FA5}">
                      <a16:colId xmlns:a16="http://schemas.microsoft.com/office/drawing/2014/main" val="3979609543"/>
                    </a:ext>
                  </a:extLst>
                </a:gridCol>
                <a:gridCol w="2222901">
                  <a:extLst>
                    <a:ext uri="{9D8B030D-6E8A-4147-A177-3AD203B41FA5}">
                      <a16:colId xmlns:a16="http://schemas.microsoft.com/office/drawing/2014/main" val="3129984284"/>
                    </a:ext>
                  </a:extLst>
                </a:gridCol>
              </a:tblGrid>
              <a:tr h="238183">
                <a:tc>
                  <a:txBody>
                    <a:bodyPr/>
                    <a:lstStyle/>
                    <a:p>
                      <a:r>
                        <a:rPr lang="en-GB" sz="18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dirty="0"/>
                        <a:t>WRITING TO 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1590321"/>
                  </a:ext>
                </a:extLst>
              </a:tr>
              <a:tr h="190018">
                <a:tc>
                  <a:txBody>
                    <a:bodyPr/>
                    <a:lstStyle/>
                    <a:p>
                      <a:r>
                        <a:rPr lang="en-GB"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775099"/>
                  </a:ext>
                </a:extLst>
              </a:tr>
              <a:tr h="190649">
                <a:tc>
                  <a:txBody>
                    <a:bodyPr/>
                    <a:lstStyle/>
                    <a:p>
                      <a:r>
                        <a:rPr lang="en-GB" sz="1800"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You are not convincing people or advising.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272060"/>
                  </a:ext>
                </a:extLst>
              </a:tr>
              <a:tr h="334652">
                <a:tc>
                  <a:txBody>
                    <a:bodyPr/>
                    <a:lstStyle/>
                    <a:p>
                      <a:r>
                        <a:rPr lang="en-GB" sz="1800"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indent="0">
                        <a:buNone/>
                      </a:pPr>
                      <a:r>
                        <a:rPr lang="en-GB" sz="1800" b="1" dirty="0"/>
                        <a:t>Facts</a:t>
                      </a:r>
                    </a:p>
                    <a:p>
                      <a:pPr marL="0" indent="0">
                        <a:buNone/>
                      </a:pPr>
                      <a:r>
                        <a:rPr lang="en-GB" sz="1800" b="1" dirty="0"/>
                        <a:t>Opinions</a:t>
                      </a:r>
                    </a:p>
                    <a:p>
                      <a:pPr marL="0" indent="0">
                        <a:buNone/>
                      </a:pPr>
                      <a:r>
                        <a:rPr lang="en-GB" sz="1800" b="1" dirty="0"/>
                        <a:t>A neutral and unbiased tone that gets across your opinions on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264888"/>
                  </a:ext>
                </a:extLst>
              </a:tr>
            </a:tbl>
          </a:graphicData>
        </a:graphic>
      </p:graphicFrame>
      <p:sp>
        <p:nvSpPr>
          <p:cNvPr id="5" name="TextBox 4">
            <a:extLst>
              <a:ext uri="{FF2B5EF4-FFF2-40B4-BE49-F238E27FC236}">
                <a16:creationId xmlns:a16="http://schemas.microsoft.com/office/drawing/2014/main" id="{74972C76-7090-4D34-AA45-946A1C54A5F2}"/>
              </a:ext>
            </a:extLst>
          </p:cNvPr>
          <p:cNvSpPr txBox="1"/>
          <p:nvPr/>
        </p:nvSpPr>
        <p:spPr>
          <a:xfrm>
            <a:off x="4774020" y="2108866"/>
            <a:ext cx="3741329" cy="25853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you are writing to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you are showing you understand what this purpose of writing involves.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means you are presenting your opinions around a topic, but you do so in a neutral and factual way, rather than trying to show bias and persuade or argue a point.</a:t>
            </a:r>
          </a:p>
        </p:txBody>
      </p:sp>
      <p:pic>
        <p:nvPicPr>
          <p:cNvPr id="7" name="Picture 6" descr="A close up of a sign&#10;&#10;Description automatically generated">
            <a:extLst>
              <a:ext uri="{FF2B5EF4-FFF2-40B4-BE49-F238E27FC236}">
                <a16:creationId xmlns:a16="http://schemas.microsoft.com/office/drawing/2014/main" id="{E608759B-6031-4739-AE59-9C623943B8F2}"/>
              </a:ext>
            </a:extLst>
          </p:cNvPr>
          <p:cNvPicPr>
            <a:picLocks noChangeAspect="1"/>
          </p:cNvPicPr>
          <p:nvPr/>
        </p:nvPicPr>
        <p:blipFill>
          <a:blip r:embed="rId2" cstate="hq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63141" y="4462460"/>
            <a:ext cx="1022256" cy="726760"/>
          </a:xfrm>
          <a:prstGeom prst="rect">
            <a:avLst/>
          </a:prstGeom>
        </p:spPr>
      </p:pic>
    </p:spTree>
    <p:extLst>
      <p:ext uri="{BB962C8B-B14F-4D97-AF65-F5344CB8AC3E}">
        <p14:creationId xmlns:p14="http://schemas.microsoft.com/office/powerpoint/2010/main" val="20422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Audience: The readers of a weekend magazine</a:t>
            </a:r>
          </a:p>
        </p:txBody>
      </p:sp>
      <p:sp>
        <p:nvSpPr>
          <p:cNvPr id="5" name="TextBox 4">
            <a:extLst>
              <a:ext uri="{FF2B5EF4-FFF2-40B4-BE49-F238E27FC236}">
                <a16:creationId xmlns:a16="http://schemas.microsoft.com/office/drawing/2014/main" id="{74972C76-7090-4D34-AA45-946A1C54A5F2}"/>
              </a:ext>
            </a:extLst>
          </p:cNvPr>
          <p:cNvSpPr txBox="1"/>
          <p:nvPr/>
        </p:nvSpPr>
        <p:spPr>
          <a:xfrm>
            <a:off x="628650" y="1896215"/>
            <a:ext cx="7886700" cy="48320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In this exam question you are writing to the readers of a weekend magazine.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They are looking to be informed, interested and entertained, which means your article needs to explain your ideas clearly and carefully, but also be interesting to anyone reading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That means: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Extensive vocabulary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 carefully planned out structure that supports your ideas and how you get them across to your readers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Appealing to the readers of the magazine through your choice of writing to explain and article language techniques</a:t>
            </a:r>
          </a:p>
        </p:txBody>
      </p:sp>
      <p:pic>
        <p:nvPicPr>
          <p:cNvPr id="4" name="Graphic 3">
            <a:extLst>
              <a:ext uri="{FF2B5EF4-FFF2-40B4-BE49-F238E27FC236}">
                <a16:creationId xmlns:a16="http://schemas.microsoft.com/office/drawing/2014/main" id="{0276A44B-4B65-4FAD-8BB8-8AB904B3DB3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49656" y="242705"/>
            <a:ext cx="2806995" cy="1570404"/>
          </a:xfrm>
          <a:prstGeom prst="rect">
            <a:avLst/>
          </a:prstGeom>
        </p:spPr>
      </p:pic>
    </p:spTree>
    <p:extLst>
      <p:ext uri="{BB962C8B-B14F-4D97-AF65-F5344CB8AC3E}">
        <p14:creationId xmlns:p14="http://schemas.microsoft.com/office/powerpoint/2010/main" val="12620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BECDB-5D51-457F-9D10-230327280D87}"/>
              </a:ext>
            </a:extLst>
          </p:cNvPr>
          <p:cNvPicPr>
            <a:picLocks noChangeAspect="1"/>
          </p:cNvPicPr>
          <p:nvPr/>
        </p:nvPicPr>
        <p:blipFill rotWithShape="1">
          <a:blip r:embed="rId2"/>
          <a:srcRect l="25582" t="22609" r="30931" b="19509"/>
          <a:stretch/>
        </p:blipFill>
        <p:spPr>
          <a:xfrm rot="1940043">
            <a:off x="1233376" y="1434041"/>
            <a:ext cx="3976577" cy="2977116"/>
          </a:xfrm>
          <a:prstGeom prst="rect">
            <a:avLst/>
          </a:prstGeom>
          <a:ln w="38100">
            <a:solidFill>
              <a:srgbClr val="7030A0"/>
            </a:solidFill>
          </a:ln>
        </p:spPr>
      </p:pic>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Using the mark scheme boxes and ideas given to you, think about what really works well in this answer in terms of: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Vocabulary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Structure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Paragraphs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Go through the answer and highlight sections that work well in your opinion.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Make notes on how this answer works well and meets the requirements of the mark scheme.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Having reflected on this example, what might you add or change to your own version and why?</a:t>
            </a:r>
          </a:p>
        </p:txBody>
      </p:sp>
    </p:spTree>
    <p:extLst>
      <p:ext uri="{BB962C8B-B14F-4D97-AF65-F5344CB8AC3E}">
        <p14:creationId xmlns:p14="http://schemas.microsoft.com/office/powerpoint/2010/main" val="220370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rot="16200000">
            <a:off x="409266" y="-109358"/>
            <a:ext cx="5865688" cy="6354147"/>
          </a:xfrm>
        </p:spPr>
        <p:txBody>
          <a:bodyPr>
            <a:normAutofit fontScale="47500" lnSpcReduction="20000"/>
          </a:bodyPr>
          <a:lstStyle/>
          <a:p>
            <a:pPr marL="0" indent="0">
              <a:buNone/>
            </a:pPr>
            <a:r>
              <a:rPr lang="en-US" dirty="0"/>
              <a:t>Give Us Our Voice: Why 16 year olds deserve the vote</a:t>
            </a:r>
          </a:p>
          <a:p>
            <a:pPr marL="0" indent="0">
              <a:buNone/>
            </a:pPr>
            <a:endParaRPr lang="en-US" dirty="0"/>
          </a:p>
          <a:p>
            <a:pPr marL="0" indent="0">
              <a:buNone/>
            </a:pPr>
            <a:r>
              <a:rPr lang="en-US" dirty="0"/>
              <a:t>Amongst all the discourse pervading the media at the moment, one major issue has been ignored for too long: handing a democratic right to 16 and 17 year olds that they are entitled to. 16 year olds have a number of rights that younger people do not: they can buy cigarettes, they can join the armed forces, get married, buy lottery tickets and more. However, at the moment the right to vote is limited to people who are aged 18 or over.</a:t>
            </a:r>
          </a:p>
          <a:p>
            <a:pPr marL="0" indent="0">
              <a:buNone/>
            </a:pPr>
            <a:endParaRPr lang="en-US" dirty="0"/>
          </a:p>
          <a:p>
            <a:pPr marL="0" indent="0">
              <a:buNone/>
            </a:pPr>
            <a:r>
              <a:rPr lang="en-US" dirty="0"/>
              <a:t>Many of the concerns surrounding giving younger people this right appear to centre around maturity. Some opponents feel that at 16 you are not mentally ready to make such important decisions that affect the entire country. These attitudes exist despite 16 year olds being mature enough to pay income tax and National Insurance that both contribute towards budgets for public services, including such political bastions as the National Health Service. </a:t>
            </a:r>
          </a:p>
          <a:p>
            <a:pPr marL="0" indent="0">
              <a:buNone/>
            </a:pPr>
            <a:endParaRPr lang="en-US" dirty="0"/>
          </a:p>
          <a:p>
            <a:pPr marL="0" indent="0">
              <a:buNone/>
            </a:pPr>
            <a:r>
              <a:rPr lang="en-US" dirty="0"/>
              <a:t>My own son turns 16 son, and despite him being able to leave school to take part in full-time training, to be able to become a director of a company, or even join a trade union, he will not have any say on major political issues such as how public money that he is raising is spent and of course Brexit - which will inevitably affect his whole future how ever it turns out.</a:t>
            </a:r>
          </a:p>
          <a:p>
            <a:pPr marL="0" indent="0">
              <a:buNone/>
            </a:pPr>
            <a:endParaRPr lang="en-US" dirty="0"/>
          </a:p>
          <a:p>
            <a:pPr marL="0" indent="0">
              <a:buNone/>
            </a:pPr>
            <a:r>
              <a:rPr lang="en-US" dirty="0"/>
              <a:t>Jim Smith, CEO of charity Voices For The Youth agrees: "I think the reasons for handing the vote to younger people are obvious, numerous and well-elucidated. In contrast, the arguments for maintaining the status quo and preventing young adults getting their voices heard are outdated, flimsy and frivolous. Some people simply detest change and fear the unknown. We have got to continue to change mindsets and make the country understand handing 16 year olds the votes is something that should be embraced, not feared."</a:t>
            </a:r>
          </a:p>
          <a:p>
            <a:pPr marL="0" indent="0">
              <a:buNone/>
            </a:pPr>
            <a:endParaRPr lang="en-US" dirty="0"/>
          </a:p>
          <a:p>
            <a:pPr marL="0" indent="0">
              <a:buNone/>
            </a:pPr>
            <a:r>
              <a:rPr lang="en-US" dirty="0"/>
              <a:t>As a country we tend to be quite old-fashioned and conservative in our attitudes regarding making major changes to the way we operate in politics and as a society, but ask yourself whether you can think of any genuinely substantial reasons to prevent our younger members gaining what should naturally be theirs. It's likely you'll find it quite challenging.</a:t>
            </a: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Really impressive vocabulary choices chosen for effect</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The choice of vocabulary makes the writing interesting and engaging for the reader.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Paragraphs are linked together and in an order that engages the reader and makes their argument easy to follow.</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Flows from one idea or argument to the next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Engaging opening to the writing.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Powerful finish to the writing.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A carefully chosen and crafted order of ideas including within paragraphs and sentences.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Use of discourse markers/connectives to link complex ideas.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tone (sound of writing) is confident and changes dependent on the point being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is appropriately formal or informal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Your ideas clear and makes sense to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You sound confident in the way you write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is engaging and genuinely interesting for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has a distinctive voice that flows and feels natural not robotic.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258779" y="6177516"/>
            <a:ext cx="5858379" cy="545610"/>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Complex, detailed ideas with specific examples used to develop them and make them relevant for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Wide-ranging ideas that cover multiple areas within an idea and avoids repetition.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003789" y="6000560"/>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Tree>
    <p:extLst>
      <p:ext uri="{BB962C8B-B14F-4D97-AF65-F5344CB8AC3E}">
        <p14:creationId xmlns:p14="http://schemas.microsoft.com/office/powerpoint/2010/main" val="67385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DDA0F-6850-4619-B905-3DC5B7341F4C}"/>
              </a:ext>
            </a:extLst>
          </p:cNvPr>
          <p:cNvPicPr>
            <a:picLocks noChangeAspect="1"/>
          </p:cNvPicPr>
          <p:nvPr/>
        </p:nvPicPr>
        <p:blipFill>
          <a:blip r:embed="rId2"/>
          <a:stretch>
            <a:fillRect/>
          </a:stretch>
        </p:blipFill>
        <p:spPr>
          <a:xfrm>
            <a:off x="5401339" y="2062274"/>
            <a:ext cx="3537515" cy="1948746"/>
          </a:xfrm>
          <a:prstGeom prst="rect">
            <a:avLst/>
          </a:prstGeom>
        </p:spPr>
      </p:pic>
      <p:sp>
        <p:nvSpPr>
          <p:cNvPr id="2" name="Title 1">
            <a:extLst>
              <a:ext uri="{FF2B5EF4-FFF2-40B4-BE49-F238E27FC236}">
                <a16:creationId xmlns:a16="http://schemas.microsoft.com/office/drawing/2014/main" id="{F38BDC73-E914-4BBE-B728-75654B9CB74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give this a go yourself.</a:t>
            </a:r>
          </a:p>
        </p:txBody>
      </p:sp>
      <p:sp>
        <p:nvSpPr>
          <p:cNvPr id="3" name="Content Placeholder 2">
            <a:extLst>
              <a:ext uri="{FF2B5EF4-FFF2-40B4-BE49-F238E27FC236}">
                <a16:creationId xmlns:a16="http://schemas.microsoft.com/office/drawing/2014/main" id="{409931CE-AE9B-4412-AA7B-998E631A0FE7}"/>
              </a:ext>
            </a:extLst>
          </p:cNvPr>
          <p:cNvSpPr>
            <a:spLocks noGrp="1"/>
          </p:cNvSpPr>
          <p:nvPr>
            <p:ph idx="1"/>
          </p:nvPr>
        </p:nvSpPr>
        <p:spPr>
          <a:xfrm>
            <a:off x="628650" y="1825625"/>
            <a:ext cx="4581303"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Go through all the steps we’ve looked at and plan out your answer carefully.</a:t>
            </a:r>
          </a:p>
          <a:p>
            <a:pPr marL="0" indent="0">
              <a:buNone/>
            </a:pPr>
            <a:r>
              <a:rPr lang="en-GB" dirty="0"/>
              <a:t>If you want to really make it like the exam, time yourself for 45 minutes (allow for any extra time if you are given it).</a:t>
            </a:r>
          </a:p>
          <a:p>
            <a:pPr marL="0" indent="0">
              <a:buNone/>
            </a:pPr>
            <a:r>
              <a:rPr lang="en-GB" dirty="0"/>
              <a:t>Remember to think about all the different requirements of the mark scheme.</a:t>
            </a:r>
          </a:p>
        </p:txBody>
      </p:sp>
      <p:sp>
        <p:nvSpPr>
          <p:cNvPr id="5" name="Oval 4">
            <a:extLst>
              <a:ext uri="{FF2B5EF4-FFF2-40B4-BE49-F238E27FC236}">
                <a16:creationId xmlns:a16="http://schemas.microsoft.com/office/drawing/2014/main" id="{6D95D643-BD91-4465-B299-92E680D02E45}"/>
              </a:ext>
            </a:extLst>
          </p:cNvPr>
          <p:cNvSpPr/>
          <p:nvPr/>
        </p:nvSpPr>
        <p:spPr>
          <a:xfrm rot="1068998">
            <a:off x="5016403" y="1357767"/>
            <a:ext cx="4100855" cy="33577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28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your self-reflection 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14" name="Picture 13">
            <a:extLst>
              <a:ext uri="{FF2B5EF4-FFF2-40B4-BE49-F238E27FC236}">
                <a16:creationId xmlns:a16="http://schemas.microsoft.com/office/drawing/2014/main" id="{7220DDBD-DAD3-4D1C-915F-E507436B33A8}"/>
              </a:ext>
            </a:extLst>
          </p:cNvPr>
          <p:cNvPicPr>
            <a:picLocks noChangeAspect="1"/>
          </p:cNvPicPr>
          <p:nvPr/>
        </p:nvPicPr>
        <p:blipFill rotWithShape="1">
          <a:blip r:embed="rId2"/>
          <a:srcRect l="25465" t="23023" r="31047" b="20749"/>
          <a:stretch/>
        </p:blipFill>
        <p:spPr>
          <a:xfrm>
            <a:off x="2913321" y="1826915"/>
            <a:ext cx="5599957" cy="4095420"/>
          </a:xfrm>
          <a:prstGeom prst="rect">
            <a:avLst/>
          </a:prstGeom>
          <a:ln w="38100">
            <a:solidFill>
              <a:srgbClr val="7030A0"/>
            </a:solidFill>
          </a:ln>
        </p:spPr>
      </p:pic>
    </p:spTree>
    <p:extLst>
      <p:ext uri="{BB962C8B-B14F-4D97-AF65-F5344CB8AC3E}">
        <p14:creationId xmlns:p14="http://schemas.microsoft.com/office/powerpoint/2010/main" val="423387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2561020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6316BC-5073-40BD-A6E2-92B7A0AA1745}"/>
</file>

<file path=customXml/itemProps2.xml><?xml version="1.0" encoding="utf-8"?>
<ds:datastoreItem xmlns:ds="http://schemas.openxmlformats.org/officeDocument/2006/customXml" ds:itemID="{1104A0F5-DA41-42CB-A25F-E74AD04416A7}"/>
</file>

<file path=customXml/itemProps3.xml><?xml version="1.0" encoding="utf-8"?>
<ds:datastoreItem xmlns:ds="http://schemas.openxmlformats.org/officeDocument/2006/customXml" ds:itemID="{0A000830-B0C5-4C15-9A3E-97BD48B2D705}"/>
</file>

<file path=docProps/app.xml><?xml version="1.0" encoding="utf-8"?>
<Properties xmlns="http://schemas.openxmlformats.org/officeDocument/2006/extended-properties" xmlns:vt="http://schemas.openxmlformats.org/officeDocument/2006/docPropsVTypes">
  <Template>Office Theme</Template>
  <TotalTime>38</TotalTime>
  <Words>1328</Words>
  <Application>Microsoft Office PowerPoint</Application>
  <PresentationFormat>On-screen Show (4:3)</PresentationFormat>
  <Paragraphs>139</Paragraphs>
  <Slides>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Calibri Light</vt:lpstr>
      <vt:lpstr>Office Theme</vt:lpstr>
      <vt:lpstr>1_Office Theme</vt:lpstr>
      <vt:lpstr>2_Office Theme</vt:lpstr>
      <vt:lpstr>Here’s an example exam-style question</vt:lpstr>
      <vt:lpstr>Form: Article</vt:lpstr>
      <vt:lpstr>Purpose: Writing to Explain</vt:lpstr>
      <vt:lpstr>Audience: The readers of a weekend magazine</vt:lpstr>
      <vt:lpstr>Look at the example answer to the question provided to you</vt:lpstr>
      <vt:lpstr>PowerPoint Presentation</vt:lpstr>
      <vt:lpstr>Now, give this a go yourself.</vt:lpstr>
      <vt:lpstr>Complete your self-reflection sheet and make changes or additions to your own answer in red pen.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91</cp:revision>
  <dcterms:created xsi:type="dcterms:W3CDTF">2019-03-24T18:17:41Z</dcterms:created>
  <dcterms:modified xsi:type="dcterms:W3CDTF">2020-03-12T10:34:11Z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