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2" r:id="rId2"/>
    <p:sldId id="291" r:id="rId3"/>
    <p:sldId id="293" r:id="rId4"/>
    <p:sldId id="294" r:id="rId5"/>
    <p:sldId id="296" r:id="rId6"/>
    <p:sldId id="297" r:id="rId7"/>
    <p:sldId id="29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6519" autoAdjust="0"/>
  </p:normalViewPr>
  <p:slideViewPr>
    <p:cSldViewPr snapToGrid="0">
      <p:cViewPr varScale="1">
        <p:scale>
          <a:sx n="78" d="100"/>
          <a:sy n="78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B1B7D-6FD1-48F7-948C-7FA0E8795753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30521-5D52-47B2-870A-169F5D564A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89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E4CAE-B64D-4628-8B8A-95E37B5DAA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738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AE994-C855-44EB-B07B-4A4C2AAFD0D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977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https://www.youtube.com/watch?time_continue=38&amp;v=wvDFsxjaPaE&amp;feature=emb_logo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AE994-C855-44EB-B07B-4A4C2AAFD0D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332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F3810-6F37-4FBD-B5B0-95874987247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150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F3810-6F37-4FBD-B5B0-95874987247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31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F3810-6F37-4FBD-B5B0-95874987247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940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A2411-6E27-484E-9062-67737580C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629A06-306C-4E38-9D7F-D9AC18C72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667B8-129A-4BD1-9202-13CEE4F5C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54F4-EE2F-41CD-8166-E89030865804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5A0CE-7CDB-4D70-95DD-63B48D0DE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9B1E6-616B-4C69-B29E-D289EBA9A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0A66-1E70-4D78-8F9B-E517E1C9A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541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399D2-7D5F-45F1-9B17-D3D158AC3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F9F287-5114-4E80-AE2C-08C6E81A2E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E64AC-7173-495E-AF64-AF48DE1A2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54F4-EE2F-41CD-8166-E89030865804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2F110-AD81-4982-9DEA-CA3BAF5F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1A278-0E0C-43E8-89D3-68BF02C7A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0A66-1E70-4D78-8F9B-E517E1C9A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40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1059FD-BF7E-4495-A102-EAB0E2A27C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61E25C-FE47-4D80-BF8D-80BAF63D1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13886-B255-4077-8B6D-327F70DA4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54F4-EE2F-41CD-8166-E89030865804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83839-8D39-4C08-9FDB-752D81CDE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FE6A9-8762-4073-94D0-C8EC6508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0A66-1E70-4D78-8F9B-E517E1C9A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90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10FD6-1195-40C6-9BE1-4FB4997CB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AD77B-05D7-447A-9C04-519A76C87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E2788-7E90-48AC-B419-0B60F782C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54F4-EE2F-41CD-8166-E89030865804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C201B-20F5-480A-B4D1-CEFB636AB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EE2DA-3E13-44CC-BF7F-3D023FEB0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0A66-1E70-4D78-8F9B-E517E1C9A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27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18E60-5BED-49E5-8BE4-6A3F8FF8C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3E895-5222-4D7D-BF7F-DDAD66A0E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18CF8-63FC-45C6-9F11-CF704E34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54F4-EE2F-41CD-8166-E89030865804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366A1-EB3B-45C1-BBDB-E73FE21C2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3250D-6590-4207-B79D-74E142636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0A66-1E70-4D78-8F9B-E517E1C9A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1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5A041-6982-4F66-9AEA-F49E06DD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500D4-976E-40B5-8A68-6367DFC29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888F73-6A11-492C-A47F-240C626FF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50E0D-F69B-4817-9E42-50640E91F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54F4-EE2F-41CD-8166-E89030865804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7A220-FC40-4007-A005-B0F4307F1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DF0F0-5234-4455-83F1-C0D96C629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0A66-1E70-4D78-8F9B-E517E1C9A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52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3F3DC-C58F-43D2-B893-48AB8D20E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AF556-89D1-4146-B6DC-90DED5C91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D25813-BB5B-4ACF-8848-0B279691A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63C87-8331-43BA-8AD6-C78B2AD0F8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D5DE28-51F6-4E87-955A-864F30FA7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728F2C-A2FC-43E2-90DE-44162FE29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54F4-EE2F-41CD-8166-E89030865804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6E9113-2735-4451-990E-9619E0889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5DC7A2-2791-4BF8-A634-464C9302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0A66-1E70-4D78-8F9B-E517E1C9A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1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829FE-E8F4-4406-AA3F-434E14D28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915367-BCBD-40A1-BDA0-7C8AC56E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54F4-EE2F-41CD-8166-E89030865804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EAA3D2-8CD1-49BA-BB81-5A87CD77C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9E2F23-A321-4D59-AB23-A6DFBCEB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0A66-1E70-4D78-8F9B-E517E1C9A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244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C1D92A-E2CF-4500-9B61-356F1267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54F4-EE2F-41CD-8166-E89030865804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BB411-E346-4D7D-9E12-0F2359E03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9D525-F3C6-4D60-91FC-1BE0B82E4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0A66-1E70-4D78-8F9B-E517E1C9A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20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72C49-EAF1-4571-92DF-36B17FDD5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8AAA2-136E-485C-B067-A88601FE7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51D130-AEFB-40B4-9528-C7359722D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444DC8-4142-40B4-A087-C48C2CA6C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54F4-EE2F-41CD-8166-E89030865804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E41E7-E181-4C0D-9CF5-A727B129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582677-C797-498C-AF11-FB28B4A5E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0A66-1E70-4D78-8F9B-E517E1C9A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28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71AED-CD40-4387-BD21-C3226DC8C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C70A8A-675E-4A7F-B5AC-162172B73E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2AF54D-6AD4-4CB8-871F-98C0AA206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F65BB3-D3C2-4693-9E28-D76B8418F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54F4-EE2F-41CD-8166-E89030865804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8D6825-8F8F-4486-94DB-1657E2FF6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D8B47-D7DA-4DF6-9518-53AA87D9B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0A66-1E70-4D78-8F9B-E517E1C9A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08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10AD65-6999-4D51-B16D-E5905FA9F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18F66-0A12-4EDB-B38B-151A9696E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D55DD-3DBB-4ABC-AE44-5BB2021D0C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A54F4-EE2F-41CD-8166-E89030865804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4F61E-E339-4296-B059-6534B793C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69163-2E38-46FD-BDEE-C0EEA10F5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0A66-1E70-4D78-8F9B-E517E1C9A2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23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98098"/>
              </p:ext>
            </p:extLst>
          </p:nvPr>
        </p:nvGraphicFramePr>
        <p:xfrm>
          <a:off x="433136" y="852615"/>
          <a:ext cx="11518232" cy="47191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59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9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957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800" dirty="0"/>
                        <a:t>1.  Write down TERMS of the Treaty of Versailles.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800" dirty="0"/>
                        <a:t>2. Write down the ACTIONS of the League of Nations? 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957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800" dirty="0"/>
                        <a:t>3. Write down the ACTIONS of Hitler in Europe? 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800" dirty="0"/>
                        <a:t>4. Write down EXAMPLES of appeasement?</a:t>
                      </a: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1DFF648-8315-4967-9910-AA3600A3EC17}"/>
              </a:ext>
            </a:extLst>
          </p:cNvPr>
          <p:cNvSpPr txBox="1"/>
          <p:nvPr/>
        </p:nvSpPr>
        <p:spPr>
          <a:xfrm>
            <a:off x="433135" y="5914933"/>
            <a:ext cx="11518231" cy="523220"/>
          </a:xfrm>
          <a:prstGeom prst="rect">
            <a:avLst/>
          </a:prstGeom>
          <a:ln w="47625">
            <a:prstDash val="lgDash"/>
            <a:extLst>
              <a:ext uri="{C807C97D-BFC1-408E-A445-0C87EB9F89A2}">
                <ask:lineSketchStyleProps xmlns="" xmlns:ask="http://schemas.microsoft.com/office/drawing/2018/sketchyshapes" sd="1219033472">
                  <a:custGeom>
                    <a:avLst/>
                    <a:gdLst>
                      <a:gd name="connsiteX0" fmla="*/ 0 w 5861154"/>
                      <a:gd name="connsiteY0" fmla="*/ 0 h 534935"/>
                      <a:gd name="connsiteX1" fmla="*/ 586115 w 5861154"/>
                      <a:gd name="connsiteY1" fmla="*/ 0 h 534935"/>
                      <a:gd name="connsiteX2" fmla="*/ 1172231 w 5861154"/>
                      <a:gd name="connsiteY2" fmla="*/ 0 h 534935"/>
                      <a:gd name="connsiteX3" fmla="*/ 1758346 w 5861154"/>
                      <a:gd name="connsiteY3" fmla="*/ 0 h 534935"/>
                      <a:gd name="connsiteX4" fmla="*/ 2461685 w 5861154"/>
                      <a:gd name="connsiteY4" fmla="*/ 0 h 534935"/>
                      <a:gd name="connsiteX5" fmla="*/ 3106412 w 5861154"/>
                      <a:gd name="connsiteY5" fmla="*/ 0 h 534935"/>
                      <a:gd name="connsiteX6" fmla="*/ 3516692 w 5861154"/>
                      <a:gd name="connsiteY6" fmla="*/ 0 h 534935"/>
                      <a:gd name="connsiteX7" fmla="*/ 4044196 w 5861154"/>
                      <a:gd name="connsiteY7" fmla="*/ 0 h 534935"/>
                      <a:gd name="connsiteX8" fmla="*/ 4747535 w 5861154"/>
                      <a:gd name="connsiteY8" fmla="*/ 0 h 534935"/>
                      <a:gd name="connsiteX9" fmla="*/ 5333650 w 5861154"/>
                      <a:gd name="connsiteY9" fmla="*/ 0 h 534935"/>
                      <a:gd name="connsiteX10" fmla="*/ 5861154 w 5861154"/>
                      <a:gd name="connsiteY10" fmla="*/ 0 h 534935"/>
                      <a:gd name="connsiteX11" fmla="*/ 5861154 w 5861154"/>
                      <a:gd name="connsiteY11" fmla="*/ 534935 h 534935"/>
                      <a:gd name="connsiteX12" fmla="*/ 5392262 w 5861154"/>
                      <a:gd name="connsiteY12" fmla="*/ 534935 h 534935"/>
                      <a:gd name="connsiteX13" fmla="*/ 4688923 w 5861154"/>
                      <a:gd name="connsiteY13" fmla="*/ 534935 h 534935"/>
                      <a:gd name="connsiteX14" fmla="*/ 4220031 w 5861154"/>
                      <a:gd name="connsiteY14" fmla="*/ 534935 h 534935"/>
                      <a:gd name="connsiteX15" fmla="*/ 3809750 w 5861154"/>
                      <a:gd name="connsiteY15" fmla="*/ 534935 h 534935"/>
                      <a:gd name="connsiteX16" fmla="*/ 3399469 w 5861154"/>
                      <a:gd name="connsiteY16" fmla="*/ 534935 h 534935"/>
                      <a:gd name="connsiteX17" fmla="*/ 2754742 w 5861154"/>
                      <a:gd name="connsiteY17" fmla="*/ 534935 h 534935"/>
                      <a:gd name="connsiteX18" fmla="*/ 2344462 w 5861154"/>
                      <a:gd name="connsiteY18" fmla="*/ 534935 h 534935"/>
                      <a:gd name="connsiteX19" fmla="*/ 1758346 w 5861154"/>
                      <a:gd name="connsiteY19" fmla="*/ 534935 h 534935"/>
                      <a:gd name="connsiteX20" fmla="*/ 1289454 w 5861154"/>
                      <a:gd name="connsiteY20" fmla="*/ 534935 h 534935"/>
                      <a:gd name="connsiteX21" fmla="*/ 703338 w 5861154"/>
                      <a:gd name="connsiteY21" fmla="*/ 534935 h 534935"/>
                      <a:gd name="connsiteX22" fmla="*/ 0 w 5861154"/>
                      <a:gd name="connsiteY22" fmla="*/ 534935 h 534935"/>
                      <a:gd name="connsiteX23" fmla="*/ 0 w 5861154"/>
                      <a:gd name="connsiteY23" fmla="*/ 0 h 5349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</a:cxnLst>
                    <a:rect l="l" t="t" r="r" b="b"/>
                    <a:pathLst>
                      <a:path w="5861154" h="534935" fill="none" extrusionOk="0">
                        <a:moveTo>
                          <a:pt x="0" y="0"/>
                        </a:moveTo>
                        <a:cubicBezTo>
                          <a:pt x="141372" y="-27973"/>
                          <a:pt x="361935" y="28565"/>
                          <a:pt x="586115" y="0"/>
                        </a:cubicBezTo>
                        <a:cubicBezTo>
                          <a:pt x="810295" y="-28565"/>
                          <a:pt x="977926" y="51757"/>
                          <a:pt x="1172231" y="0"/>
                        </a:cubicBezTo>
                        <a:cubicBezTo>
                          <a:pt x="1366536" y="-51757"/>
                          <a:pt x="1611232" y="27217"/>
                          <a:pt x="1758346" y="0"/>
                        </a:cubicBezTo>
                        <a:cubicBezTo>
                          <a:pt x="1905460" y="-27217"/>
                          <a:pt x="2234623" y="59669"/>
                          <a:pt x="2461685" y="0"/>
                        </a:cubicBezTo>
                        <a:cubicBezTo>
                          <a:pt x="2688747" y="-59669"/>
                          <a:pt x="2824828" y="24026"/>
                          <a:pt x="3106412" y="0"/>
                        </a:cubicBezTo>
                        <a:cubicBezTo>
                          <a:pt x="3387996" y="-24026"/>
                          <a:pt x="3411690" y="16364"/>
                          <a:pt x="3516692" y="0"/>
                        </a:cubicBezTo>
                        <a:cubicBezTo>
                          <a:pt x="3621694" y="-16364"/>
                          <a:pt x="3859844" y="40843"/>
                          <a:pt x="4044196" y="0"/>
                        </a:cubicBezTo>
                        <a:cubicBezTo>
                          <a:pt x="4228548" y="-40843"/>
                          <a:pt x="4506155" y="68127"/>
                          <a:pt x="4747535" y="0"/>
                        </a:cubicBezTo>
                        <a:cubicBezTo>
                          <a:pt x="4988915" y="-68127"/>
                          <a:pt x="5191432" y="46491"/>
                          <a:pt x="5333650" y="0"/>
                        </a:cubicBezTo>
                        <a:cubicBezTo>
                          <a:pt x="5475869" y="-46491"/>
                          <a:pt x="5612046" y="20980"/>
                          <a:pt x="5861154" y="0"/>
                        </a:cubicBezTo>
                        <a:cubicBezTo>
                          <a:pt x="5870026" y="219859"/>
                          <a:pt x="5845536" y="287804"/>
                          <a:pt x="5861154" y="534935"/>
                        </a:cubicBezTo>
                        <a:cubicBezTo>
                          <a:pt x="5694611" y="585393"/>
                          <a:pt x="5586710" y="494246"/>
                          <a:pt x="5392262" y="534935"/>
                        </a:cubicBezTo>
                        <a:cubicBezTo>
                          <a:pt x="5197814" y="575624"/>
                          <a:pt x="5017500" y="452951"/>
                          <a:pt x="4688923" y="534935"/>
                        </a:cubicBezTo>
                        <a:cubicBezTo>
                          <a:pt x="4360346" y="616919"/>
                          <a:pt x="4386019" y="512704"/>
                          <a:pt x="4220031" y="534935"/>
                        </a:cubicBezTo>
                        <a:cubicBezTo>
                          <a:pt x="4054043" y="557166"/>
                          <a:pt x="3907947" y="490075"/>
                          <a:pt x="3809750" y="534935"/>
                        </a:cubicBezTo>
                        <a:cubicBezTo>
                          <a:pt x="3711553" y="579795"/>
                          <a:pt x="3546499" y="502933"/>
                          <a:pt x="3399469" y="534935"/>
                        </a:cubicBezTo>
                        <a:cubicBezTo>
                          <a:pt x="3252439" y="566937"/>
                          <a:pt x="3051804" y="486034"/>
                          <a:pt x="2754742" y="534935"/>
                        </a:cubicBezTo>
                        <a:cubicBezTo>
                          <a:pt x="2457680" y="583836"/>
                          <a:pt x="2488329" y="486645"/>
                          <a:pt x="2344462" y="534935"/>
                        </a:cubicBezTo>
                        <a:cubicBezTo>
                          <a:pt x="2200595" y="583225"/>
                          <a:pt x="1950793" y="479165"/>
                          <a:pt x="1758346" y="534935"/>
                        </a:cubicBezTo>
                        <a:cubicBezTo>
                          <a:pt x="1565899" y="590705"/>
                          <a:pt x="1497024" y="507129"/>
                          <a:pt x="1289454" y="534935"/>
                        </a:cubicBezTo>
                        <a:cubicBezTo>
                          <a:pt x="1081884" y="562741"/>
                          <a:pt x="926087" y="469831"/>
                          <a:pt x="703338" y="534935"/>
                        </a:cubicBezTo>
                        <a:cubicBezTo>
                          <a:pt x="480589" y="600039"/>
                          <a:pt x="202105" y="497990"/>
                          <a:pt x="0" y="534935"/>
                        </a:cubicBezTo>
                        <a:cubicBezTo>
                          <a:pt x="-1227" y="336576"/>
                          <a:pt x="27156" y="212255"/>
                          <a:pt x="0" y="0"/>
                        </a:cubicBezTo>
                        <a:close/>
                      </a:path>
                      <a:path w="5861154" h="534935" stroke="0" extrusionOk="0">
                        <a:moveTo>
                          <a:pt x="0" y="0"/>
                        </a:moveTo>
                        <a:cubicBezTo>
                          <a:pt x="193801" y="-19927"/>
                          <a:pt x="322767" y="24285"/>
                          <a:pt x="527504" y="0"/>
                        </a:cubicBezTo>
                        <a:cubicBezTo>
                          <a:pt x="732241" y="-24285"/>
                          <a:pt x="762961" y="44726"/>
                          <a:pt x="937785" y="0"/>
                        </a:cubicBezTo>
                        <a:cubicBezTo>
                          <a:pt x="1112609" y="-44726"/>
                          <a:pt x="1393444" y="32296"/>
                          <a:pt x="1641123" y="0"/>
                        </a:cubicBezTo>
                        <a:cubicBezTo>
                          <a:pt x="1888802" y="-32296"/>
                          <a:pt x="1923918" y="55332"/>
                          <a:pt x="2168627" y="0"/>
                        </a:cubicBezTo>
                        <a:cubicBezTo>
                          <a:pt x="2413336" y="-55332"/>
                          <a:pt x="2450200" y="15797"/>
                          <a:pt x="2696131" y="0"/>
                        </a:cubicBezTo>
                        <a:cubicBezTo>
                          <a:pt x="2942062" y="-15797"/>
                          <a:pt x="3049230" y="37367"/>
                          <a:pt x="3399469" y="0"/>
                        </a:cubicBezTo>
                        <a:cubicBezTo>
                          <a:pt x="3749708" y="-37367"/>
                          <a:pt x="3739713" y="35065"/>
                          <a:pt x="3868362" y="0"/>
                        </a:cubicBezTo>
                        <a:cubicBezTo>
                          <a:pt x="3997011" y="-35065"/>
                          <a:pt x="4411363" y="57584"/>
                          <a:pt x="4571700" y="0"/>
                        </a:cubicBezTo>
                        <a:cubicBezTo>
                          <a:pt x="4732037" y="-57584"/>
                          <a:pt x="5078083" y="73980"/>
                          <a:pt x="5275039" y="0"/>
                        </a:cubicBezTo>
                        <a:cubicBezTo>
                          <a:pt x="5471995" y="-73980"/>
                          <a:pt x="5701344" y="27143"/>
                          <a:pt x="5861154" y="0"/>
                        </a:cubicBezTo>
                        <a:cubicBezTo>
                          <a:pt x="5914841" y="128864"/>
                          <a:pt x="5838670" y="427409"/>
                          <a:pt x="5861154" y="534935"/>
                        </a:cubicBezTo>
                        <a:cubicBezTo>
                          <a:pt x="5603089" y="570183"/>
                          <a:pt x="5503600" y="501127"/>
                          <a:pt x="5216427" y="534935"/>
                        </a:cubicBezTo>
                        <a:cubicBezTo>
                          <a:pt x="4929254" y="568743"/>
                          <a:pt x="4749953" y="493655"/>
                          <a:pt x="4513089" y="534935"/>
                        </a:cubicBezTo>
                        <a:cubicBezTo>
                          <a:pt x="4276225" y="576215"/>
                          <a:pt x="4100266" y="499085"/>
                          <a:pt x="3809750" y="534935"/>
                        </a:cubicBezTo>
                        <a:cubicBezTo>
                          <a:pt x="3519234" y="570785"/>
                          <a:pt x="3523497" y="488683"/>
                          <a:pt x="3340858" y="534935"/>
                        </a:cubicBezTo>
                        <a:cubicBezTo>
                          <a:pt x="3158219" y="581187"/>
                          <a:pt x="2907946" y="502288"/>
                          <a:pt x="2754742" y="534935"/>
                        </a:cubicBezTo>
                        <a:cubicBezTo>
                          <a:pt x="2601538" y="567582"/>
                          <a:pt x="2240487" y="475664"/>
                          <a:pt x="2051404" y="534935"/>
                        </a:cubicBezTo>
                        <a:cubicBezTo>
                          <a:pt x="1862321" y="594206"/>
                          <a:pt x="1613385" y="470275"/>
                          <a:pt x="1465289" y="534935"/>
                        </a:cubicBezTo>
                        <a:cubicBezTo>
                          <a:pt x="1317193" y="599595"/>
                          <a:pt x="1255588" y="504446"/>
                          <a:pt x="1055008" y="534935"/>
                        </a:cubicBezTo>
                        <a:cubicBezTo>
                          <a:pt x="854428" y="565424"/>
                          <a:pt x="700744" y="508625"/>
                          <a:pt x="586115" y="534935"/>
                        </a:cubicBezTo>
                        <a:cubicBezTo>
                          <a:pt x="471486" y="561245"/>
                          <a:pt x="137904" y="477910"/>
                          <a:pt x="0" y="534935"/>
                        </a:cubicBezTo>
                        <a:cubicBezTo>
                          <a:pt x="-39153" y="275437"/>
                          <a:pt x="47687" y="17315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Challenge 1 – What is the connection between these 4?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2D45CB-CBEB-414F-BDE9-111009EBA3E1}"/>
              </a:ext>
            </a:extLst>
          </p:cNvPr>
          <p:cNvSpPr txBox="1"/>
          <p:nvPr/>
        </p:nvSpPr>
        <p:spPr>
          <a:xfrm>
            <a:off x="148281" y="247135"/>
            <a:ext cx="115182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DNA – Try to complete the boxes from memory </a:t>
            </a:r>
          </a:p>
        </p:txBody>
      </p:sp>
    </p:spTree>
    <p:extLst>
      <p:ext uri="{BB962C8B-B14F-4D97-AF65-F5344CB8AC3E}">
        <p14:creationId xmlns:p14="http://schemas.microsoft.com/office/powerpoint/2010/main" val="1467654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713" y="705447"/>
            <a:ext cx="11261755" cy="720726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4000" u="sng" dirty="0">
                <a:solidFill>
                  <a:schemeClr val="tx1"/>
                </a:solidFill>
                <a:latin typeface="Maiandra GD" panose="020E0502030308020204" pitchFamily="34" charset="0"/>
              </a:rPr>
              <a:t>Conflict and Tension: What can we remember?</a:t>
            </a:r>
            <a:endParaRPr lang="en-GB" sz="2800" u="sng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13600" y="0"/>
            <a:ext cx="4978400" cy="912813"/>
          </a:xfrm>
        </p:spPr>
        <p:txBody>
          <a:bodyPr/>
          <a:lstStyle/>
          <a:p>
            <a:pPr algn="r"/>
            <a:fld id="{E40B35B3-76B5-48C7-8463-4DAD6DCD10C3}" type="datetime2">
              <a:rPr lang="en-GB" sz="3200" u="sng" smtClean="0">
                <a:solidFill>
                  <a:schemeClr val="tx1"/>
                </a:solidFill>
                <a:latin typeface="Maiandra GD" panose="020E0502030308020204" pitchFamily="34" charset="0"/>
              </a:rPr>
              <a:pPr algn="r"/>
              <a:t>Friday, 11 September 2020</a:t>
            </a:fld>
            <a:endParaRPr lang="en-GB" u="sng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6" name="Date Placeholder 4"/>
          <p:cNvSpPr txBox="1">
            <a:spLocks/>
          </p:cNvSpPr>
          <p:nvPr/>
        </p:nvSpPr>
        <p:spPr>
          <a:xfrm>
            <a:off x="25399" y="0"/>
            <a:ext cx="2229069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u="sng" dirty="0">
                <a:solidFill>
                  <a:schemeClr val="tx1"/>
                </a:solidFill>
                <a:latin typeface="Maiandra GD" panose="020E0502030308020204" pitchFamily="34" charset="0"/>
              </a:rPr>
              <a:t>Classwork</a:t>
            </a:r>
            <a:endParaRPr lang="en-GB" u="sng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838200" y="1825625"/>
            <a:ext cx="5181600" cy="2047875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u="sng" dirty="0">
                <a:latin typeface="Maiandra GD" panose="020E0502030308020204" pitchFamily="34" charset="0"/>
              </a:rPr>
              <a:t>Good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Maiandra GD" panose="020E0502030308020204" pitchFamily="34" charset="0"/>
              </a:rPr>
              <a:t>You can </a:t>
            </a:r>
            <a:r>
              <a:rPr lang="en-GB" b="1" dirty="0">
                <a:latin typeface="Maiandra GD" panose="020E0502030308020204" pitchFamily="34" charset="0"/>
              </a:rPr>
              <a:t>describe</a:t>
            </a:r>
            <a:r>
              <a:rPr lang="en-GB" dirty="0">
                <a:latin typeface="Maiandra GD" panose="020E0502030308020204" pitchFamily="34" charset="0"/>
              </a:rPr>
              <a:t> the key events that led to the Second World War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Maiandra GD" panose="020E0502030308020204" pitchFamily="34" charset="0"/>
              </a:rPr>
              <a:t>You can </a:t>
            </a:r>
            <a:r>
              <a:rPr lang="en-GB" b="1" dirty="0">
                <a:latin typeface="Maiandra GD" panose="020E0502030308020204" pitchFamily="34" charset="0"/>
              </a:rPr>
              <a:t>explain</a:t>
            </a:r>
            <a:r>
              <a:rPr lang="en-GB" dirty="0">
                <a:latin typeface="Maiandra GD" panose="020E0502030308020204" pitchFamily="34" charset="0"/>
              </a:rPr>
              <a:t> how key events led to the Second World War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Maiandra GD" panose="020E0502030308020204" pitchFamily="34" charset="0"/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6172200" y="1841667"/>
            <a:ext cx="5181600" cy="204787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u="sng" dirty="0">
                <a:latin typeface="Maiandra GD" panose="020E0502030308020204" pitchFamily="34" charset="0"/>
              </a:rPr>
              <a:t>Outstanding</a:t>
            </a:r>
          </a:p>
          <a:p>
            <a:pPr algn="ctr"/>
            <a:r>
              <a:rPr lang="en-GB" dirty="0">
                <a:latin typeface="Maiandra GD" panose="020E0502030308020204" pitchFamily="34" charset="0"/>
              </a:rPr>
              <a:t>You begin to make a judgement about the importance of the key events</a:t>
            </a:r>
          </a:p>
          <a:p>
            <a:pPr algn="ctr"/>
            <a:endParaRPr lang="en-GB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1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835955" y="328019"/>
            <a:ext cx="8419451" cy="31471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4400" b="1" u="sng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r>
              <a:rPr lang="en-GB" sz="8000" b="1" dirty="0">
                <a:solidFill>
                  <a:schemeClr val="tx1"/>
                </a:solidFill>
                <a:latin typeface="Maiandra GD" panose="020E0502030308020204" pitchFamily="34" charset="0"/>
              </a:rPr>
              <a:t>Watch the clip in preparation for an essay on the causes of WWII?</a:t>
            </a:r>
          </a:p>
          <a:p>
            <a:pPr algn="l"/>
            <a:r>
              <a:rPr lang="en-GB" sz="5800" b="1" dirty="0">
                <a:solidFill>
                  <a:schemeClr val="tx1"/>
                </a:solidFill>
                <a:latin typeface="Maiandra GD" panose="020E0502030308020204" pitchFamily="34" charset="0"/>
              </a:rPr>
              <a:t>You may want to make some notes if you have missed lessons this week</a:t>
            </a:r>
            <a:endParaRPr lang="en-GB" sz="5800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endParaRPr lang="en-GB" b="1" u="sng" dirty="0">
              <a:solidFill>
                <a:schemeClr val="tx1"/>
              </a:solidFill>
              <a:latin typeface="Maiandra GD" panose="020E0502030308020204" pitchFamily="34" charset="0"/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E8B2071-5111-456B-9029-9C1D64AA91F1}"/>
              </a:ext>
            </a:extLst>
          </p:cNvPr>
          <p:cNvSpPr/>
          <p:nvPr/>
        </p:nvSpPr>
        <p:spPr>
          <a:xfrm>
            <a:off x="1835955" y="4057305"/>
            <a:ext cx="9267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https://www.youtube.com/watch?time_continue=38&amp;v=wvDFsxjaPaE&amp;feature=emb_logo</a:t>
            </a:r>
          </a:p>
        </p:txBody>
      </p:sp>
    </p:spTree>
    <p:extLst>
      <p:ext uri="{BB962C8B-B14F-4D97-AF65-F5344CB8AC3E}">
        <p14:creationId xmlns:p14="http://schemas.microsoft.com/office/powerpoint/2010/main" val="90914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8B648C-36BC-4277-AD68-428F4691B964}"/>
              </a:ext>
            </a:extLst>
          </p:cNvPr>
          <p:cNvSpPr/>
          <p:nvPr/>
        </p:nvSpPr>
        <p:spPr>
          <a:xfrm>
            <a:off x="577515" y="416641"/>
            <a:ext cx="112134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‘The Nazi-Soviet Pact was the main reason for the outbreak of the Second World War in 1939.’ How far do you agree with this statement?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AAF49B-83CD-4E3D-8FCC-50946CC9B0AB}"/>
              </a:ext>
            </a:extLst>
          </p:cNvPr>
          <p:cNvSpPr/>
          <p:nvPr/>
        </p:nvSpPr>
        <p:spPr>
          <a:xfrm>
            <a:off x="374345" y="1372019"/>
            <a:ext cx="4025810" cy="646331"/>
          </a:xfrm>
          <a:prstGeom prst="rect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Basic explanation of one or more factors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175F19-6D43-4264-8C08-679C0E80B312}"/>
              </a:ext>
            </a:extLst>
          </p:cNvPr>
          <p:cNvSpPr/>
          <p:nvPr/>
        </p:nvSpPr>
        <p:spPr>
          <a:xfrm>
            <a:off x="374345" y="2121390"/>
            <a:ext cx="3967689" cy="64633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Simple explanation of stated factor or other factor(s)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22AC35-7AE9-4BFB-81BD-F63B7C14E1E4}"/>
              </a:ext>
            </a:extLst>
          </p:cNvPr>
          <p:cNvSpPr/>
          <p:nvPr/>
        </p:nvSpPr>
        <p:spPr>
          <a:xfrm>
            <a:off x="374345" y="3443949"/>
            <a:ext cx="3967689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Developed explanation of the stated factor and other factor(s)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072862-7FD8-4A10-924D-0D34C724204A}"/>
              </a:ext>
            </a:extLst>
          </p:cNvPr>
          <p:cNvSpPr/>
          <p:nvPr/>
        </p:nvSpPr>
        <p:spPr>
          <a:xfrm>
            <a:off x="374345" y="5024316"/>
            <a:ext cx="4025810" cy="923330"/>
          </a:xfrm>
          <a:prstGeom prst="rect">
            <a:avLst/>
          </a:prstGeom>
          <a:solidFill>
            <a:srgbClr val="5EFA2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Complex explanation of stated factor and other factor(s) leading to a sustained judgement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21A39D-4670-465B-9E61-114F5B859839}"/>
              </a:ext>
            </a:extLst>
          </p:cNvPr>
          <p:cNvSpPr txBox="1"/>
          <p:nvPr/>
        </p:nvSpPr>
        <p:spPr>
          <a:xfrm>
            <a:off x="4700338" y="1247638"/>
            <a:ext cx="749166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latin typeface="Comic Sans MS" panose="030F0702030302020204" pitchFamily="66" charset="0"/>
              </a:rPr>
              <a:t>Paragraph 1 – The Nazi-Soviet Pact</a:t>
            </a:r>
          </a:p>
          <a:p>
            <a:r>
              <a:rPr lang="en-GB" sz="1700" dirty="0">
                <a:highlight>
                  <a:srgbClr val="FF00FF"/>
                </a:highlight>
                <a:latin typeface="Comic Sans MS" panose="030F0702030302020204" pitchFamily="66" charset="0"/>
              </a:rPr>
              <a:t>Describe what happened</a:t>
            </a:r>
          </a:p>
          <a:p>
            <a:r>
              <a:rPr lang="en-GB" sz="1700" dirty="0">
                <a:highlight>
                  <a:srgbClr val="00FFFF"/>
                </a:highlight>
                <a:latin typeface="Comic Sans MS" panose="030F0702030302020204" pitchFamily="66" charset="0"/>
              </a:rPr>
              <a:t>You explain how the events led to the outbreak of war (consequence) 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dirty="0">
                <a:latin typeface="Comic Sans MS" panose="030F0702030302020204" pitchFamily="66" charset="0"/>
              </a:rPr>
              <a:t>Paragraph 2 – Treaty of Versailles/League of Nations/Hitler’s actions/Appeasement</a:t>
            </a:r>
          </a:p>
          <a:p>
            <a:r>
              <a:rPr lang="en-GB" sz="1700" dirty="0">
                <a:highlight>
                  <a:srgbClr val="FF00FF"/>
                </a:highlight>
                <a:latin typeface="Comic Sans MS" panose="030F0702030302020204" pitchFamily="66" charset="0"/>
              </a:rPr>
              <a:t>Describe what happened</a:t>
            </a:r>
          </a:p>
          <a:p>
            <a:r>
              <a:rPr lang="en-GB" sz="1700" dirty="0">
                <a:highlight>
                  <a:srgbClr val="00FFFF"/>
                </a:highlight>
                <a:latin typeface="Comic Sans MS" panose="030F0702030302020204" pitchFamily="66" charset="0"/>
              </a:rPr>
              <a:t>You explain how the events led to the outbreak of war (consequence) </a:t>
            </a:r>
          </a:p>
          <a:p>
            <a:r>
              <a:rPr lang="en-GB" sz="1700" dirty="0">
                <a:highlight>
                  <a:srgbClr val="FFFF00"/>
                </a:highlight>
                <a:latin typeface="Comic Sans MS" panose="030F0702030302020204" pitchFamily="66" charset="0"/>
              </a:rPr>
              <a:t>You explain how key events are linked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dirty="0">
                <a:latin typeface="Comic Sans MS" panose="030F0702030302020204" pitchFamily="66" charset="0"/>
              </a:rPr>
              <a:t>Paragraph 3 – Treaty of Versailles/League of Nations/Hitler’s actions/Appeasement</a:t>
            </a:r>
          </a:p>
          <a:p>
            <a:r>
              <a:rPr lang="en-GB" sz="1700" dirty="0">
                <a:highlight>
                  <a:srgbClr val="FF00FF"/>
                </a:highlight>
                <a:latin typeface="Comic Sans MS" panose="030F0702030302020204" pitchFamily="66" charset="0"/>
              </a:rPr>
              <a:t> Describe what happened</a:t>
            </a:r>
          </a:p>
          <a:p>
            <a:r>
              <a:rPr lang="en-GB" sz="1700" dirty="0">
                <a:highlight>
                  <a:srgbClr val="00FFFF"/>
                </a:highlight>
                <a:latin typeface="Comic Sans MS" panose="030F0702030302020204" pitchFamily="66" charset="0"/>
              </a:rPr>
              <a:t>You explain how the events led to the outbreak of war (consequence) </a:t>
            </a:r>
          </a:p>
          <a:p>
            <a:r>
              <a:rPr lang="en-GB" sz="1700" dirty="0">
                <a:highlight>
                  <a:srgbClr val="FFFF00"/>
                </a:highlight>
                <a:latin typeface="Comic Sans MS" panose="030F0702030302020204" pitchFamily="66" charset="0"/>
              </a:rPr>
              <a:t>You explain how key events are linked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dirty="0">
                <a:highlight>
                  <a:srgbClr val="00FF00"/>
                </a:highlight>
                <a:latin typeface="Comic Sans MS" panose="030F0702030302020204" pitchFamily="66" charset="0"/>
              </a:rPr>
              <a:t>Conclusion – make a judgement on whether the Nazi-Soviet pact was the main reason or not and why.</a:t>
            </a:r>
          </a:p>
        </p:txBody>
      </p:sp>
    </p:spTree>
    <p:extLst>
      <p:ext uri="{BB962C8B-B14F-4D97-AF65-F5344CB8AC3E}">
        <p14:creationId xmlns:p14="http://schemas.microsoft.com/office/powerpoint/2010/main" val="3599432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8B648C-36BC-4277-AD68-428F4691B964}"/>
              </a:ext>
            </a:extLst>
          </p:cNvPr>
          <p:cNvSpPr/>
          <p:nvPr/>
        </p:nvSpPr>
        <p:spPr>
          <a:xfrm>
            <a:off x="577515" y="416641"/>
            <a:ext cx="112134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‘The Nazi-Soviet Pact was the main reason for the outbreak of the Second World War in 1939.’ How far do you agree with this statement?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AAF49B-83CD-4E3D-8FCC-50946CC9B0AB}"/>
              </a:ext>
            </a:extLst>
          </p:cNvPr>
          <p:cNvSpPr/>
          <p:nvPr/>
        </p:nvSpPr>
        <p:spPr>
          <a:xfrm>
            <a:off x="374345" y="1372019"/>
            <a:ext cx="4025810" cy="646331"/>
          </a:xfrm>
          <a:prstGeom prst="rect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Basic explanation of one or more factors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175F19-6D43-4264-8C08-679C0E80B312}"/>
              </a:ext>
            </a:extLst>
          </p:cNvPr>
          <p:cNvSpPr/>
          <p:nvPr/>
        </p:nvSpPr>
        <p:spPr>
          <a:xfrm>
            <a:off x="374345" y="2121390"/>
            <a:ext cx="3967689" cy="64633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Simple explanation of stated factor or other factor(s)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22AC35-7AE9-4BFB-81BD-F63B7C14E1E4}"/>
              </a:ext>
            </a:extLst>
          </p:cNvPr>
          <p:cNvSpPr/>
          <p:nvPr/>
        </p:nvSpPr>
        <p:spPr>
          <a:xfrm>
            <a:off x="374345" y="3443949"/>
            <a:ext cx="3967689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Developed explanation of the stated factor and other factor(s)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072862-7FD8-4A10-924D-0D34C724204A}"/>
              </a:ext>
            </a:extLst>
          </p:cNvPr>
          <p:cNvSpPr/>
          <p:nvPr/>
        </p:nvSpPr>
        <p:spPr>
          <a:xfrm>
            <a:off x="374345" y="5024316"/>
            <a:ext cx="4025810" cy="923330"/>
          </a:xfrm>
          <a:prstGeom prst="rect">
            <a:avLst/>
          </a:prstGeom>
          <a:solidFill>
            <a:srgbClr val="5EFA2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Complex explanation of stated factor and other factor(s) leading to a sustained judgement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21A39D-4670-465B-9E61-114F5B859839}"/>
              </a:ext>
            </a:extLst>
          </p:cNvPr>
          <p:cNvSpPr txBox="1"/>
          <p:nvPr/>
        </p:nvSpPr>
        <p:spPr>
          <a:xfrm>
            <a:off x="4700338" y="1247638"/>
            <a:ext cx="749166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latin typeface="Comic Sans MS" panose="030F0702030302020204" pitchFamily="66" charset="0"/>
              </a:rPr>
              <a:t>Paragraph 1 – The Nazi-Soviet Pact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dirty="0">
                <a:highlight>
                  <a:srgbClr val="FF00FF"/>
                </a:highlight>
                <a:latin typeface="Comic Sans MS" panose="030F0702030302020204" pitchFamily="66" charset="0"/>
              </a:rPr>
              <a:t>Describe what happened</a:t>
            </a:r>
          </a:p>
          <a:p>
            <a:r>
              <a:rPr lang="en-GB" sz="1700" dirty="0">
                <a:highlight>
                  <a:srgbClr val="00FFFF"/>
                </a:highlight>
                <a:latin typeface="Comic Sans MS" panose="030F0702030302020204" pitchFamily="66" charset="0"/>
              </a:rPr>
              <a:t>You explain how the events led to the outbreak of war (consequence) </a:t>
            </a:r>
          </a:p>
          <a:p>
            <a:r>
              <a:rPr lang="en-GB" sz="1700" dirty="0">
                <a:highlight>
                  <a:srgbClr val="FFFF00"/>
                </a:highlight>
                <a:latin typeface="Comic Sans MS" panose="030F0702030302020204" pitchFamily="66" charset="0"/>
              </a:rPr>
              <a:t>You explain how key events are linked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b="1" i="1" dirty="0">
                <a:latin typeface="Comic Sans MS" panose="030F0702030302020204" pitchFamily="66" charset="0"/>
              </a:rPr>
              <a:t>The Nazi Soviet Pact led to the Second World War because...   This meant that… This made the situation tense…</a:t>
            </a:r>
          </a:p>
          <a:p>
            <a:endParaRPr lang="en-GB" sz="1700" i="1" dirty="0">
              <a:latin typeface="Comic Sans MS" panose="030F0702030302020204" pitchFamily="66" charset="0"/>
            </a:endParaRPr>
          </a:p>
          <a:p>
            <a:endParaRPr lang="en-GB" sz="1700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85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8B648C-36BC-4277-AD68-428F4691B964}"/>
              </a:ext>
            </a:extLst>
          </p:cNvPr>
          <p:cNvSpPr/>
          <p:nvPr/>
        </p:nvSpPr>
        <p:spPr>
          <a:xfrm>
            <a:off x="577515" y="416641"/>
            <a:ext cx="112134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‘The Nazi-Soviet Pact was the main reason for the outbreak of the Second World War in 1939.’ How far do you agree with this statement?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AAF49B-83CD-4E3D-8FCC-50946CC9B0AB}"/>
              </a:ext>
            </a:extLst>
          </p:cNvPr>
          <p:cNvSpPr/>
          <p:nvPr/>
        </p:nvSpPr>
        <p:spPr>
          <a:xfrm>
            <a:off x="374345" y="1372019"/>
            <a:ext cx="4025810" cy="646331"/>
          </a:xfrm>
          <a:prstGeom prst="rect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Basic explanation of one or more factors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175F19-6D43-4264-8C08-679C0E80B312}"/>
              </a:ext>
            </a:extLst>
          </p:cNvPr>
          <p:cNvSpPr/>
          <p:nvPr/>
        </p:nvSpPr>
        <p:spPr>
          <a:xfrm>
            <a:off x="374345" y="2121390"/>
            <a:ext cx="3967689" cy="64633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Simple explanation of stated factor or other factor(s)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22AC35-7AE9-4BFB-81BD-F63B7C14E1E4}"/>
              </a:ext>
            </a:extLst>
          </p:cNvPr>
          <p:cNvSpPr/>
          <p:nvPr/>
        </p:nvSpPr>
        <p:spPr>
          <a:xfrm>
            <a:off x="374345" y="3443949"/>
            <a:ext cx="3967689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Developed explanation of the stated factor and other factor(s)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072862-7FD8-4A10-924D-0D34C724204A}"/>
              </a:ext>
            </a:extLst>
          </p:cNvPr>
          <p:cNvSpPr/>
          <p:nvPr/>
        </p:nvSpPr>
        <p:spPr>
          <a:xfrm>
            <a:off x="374345" y="5024316"/>
            <a:ext cx="4025810" cy="923330"/>
          </a:xfrm>
          <a:prstGeom prst="rect">
            <a:avLst/>
          </a:prstGeom>
          <a:solidFill>
            <a:srgbClr val="5EFA2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Complex explanation of stated factor and other factor(s) leading to a sustained judgement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21A39D-4670-465B-9E61-114F5B859839}"/>
              </a:ext>
            </a:extLst>
          </p:cNvPr>
          <p:cNvSpPr txBox="1"/>
          <p:nvPr/>
        </p:nvSpPr>
        <p:spPr>
          <a:xfrm>
            <a:off x="4700338" y="1247638"/>
            <a:ext cx="7491662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latin typeface="Comic Sans MS" panose="030F0702030302020204" pitchFamily="66" charset="0"/>
              </a:rPr>
              <a:t>Paragraph 2 – Treaty of Versailles/League of Nations/Hitler’s actions/Appeasement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dirty="0">
                <a:highlight>
                  <a:srgbClr val="FF00FF"/>
                </a:highlight>
                <a:latin typeface="Comic Sans MS" panose="030F0702030302020204" pitchFamily="66" charset="0"/>
              </a:rPr>
              <a:t>Describe what happened</a:t>
            </a:r>
          </a:p>
          <a:p>
            <a:r>
              <a:rPr lang="en-GB" sz="1700" dirty="0">
                <a:highlight>
                  <a:srgbClr val="00FFFF"/>
                </a:highlight>
                <a:latin typeface="Comic Sans MS" panose="030F0702030302020204" pitchFamily="66" charset="0"/>
              </a:rPr>
              <a:t>You explain how the events led to the outbreak of war (consequence) </a:t>
            </a:r>
          </a:p>
          <a:p>
            <a:r>
              <a:rPr lang="en-GB" sz="1700" dirty="0">
                <a:highlight>
                  <a:srgbClr val="FFFF00"/>
                </a:highlight>
                <a:latin typeface="Comic Sans MS" panose="030F0702030302020204" pitchFamily="66" charset="0"/>
              </a:rPr>
              <a:t>You explain how key events are linked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b="1" i="1" dirty="0">
                <a:latin typeface="Comic Sans MS" panose="030F0702030302020204" pitchFamily="66" charset="0"/>
              </a:rPr>
              <a:t>The Treaty of Versailles was the earliest cause because… Germany wanted… This created conflict as… </a:t>
            </a:r>
          </a:p>
          <a:p>
            <a:endParaRPr lang="en-GB" sz="1700" b="1" i="1" dirty="0">
              <a:latin typeface="Comic Sans MS" panose="030F0702030302020204" pitchFamily="66" charset="0"/>
            </a:endParaRPr>
          </a:p>
          <a:p>
            <a:r>
              <a:rPr lang="en-GB" sz="1700" b="1" i="1" dirty="0">
                <a:latin typeface="Comic Sans MS" panose="030F0702030302020204" pitchFamily="66" charset="0"/>
              </a:rPr>
              <a:t>Britain and France should have stopped Hitler earlier but… This allowed Hitler to… This help start the war as… 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990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8B648C-36BC-4277-AD68-428F4691B964}"/>
              </a:ext>
            </a:extLst>
          </p:cNvPr>
          <p:cNvSpPr/>
          <p:nvPr/>
        </p:nvSpPr>
        <p:spPr>
          <a:xfrm>
            <a:off x="577515" y="416641"/>
            <a:ext cx="112134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‘The Nazi-Soviet Pact was the main reason for the outbreak of the Second World War in 1939.’ How far do you agree with this statement?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BAAF49B-83CD-4E3D-8FCC-50946CC9B0AB}"/>
              </a:ext>
            </a:extLst>
          </p:cNvPr>
          <p:cNvSpPr/>
          <p:nvPr/>
        </p:nvSpPr>
        <p:spPr>
          <a:xfrm>
            <a:off x="374345" y="1372019"/>
            <a:ext cx="4025810" cy="646331"/>
          </a:xfrm>
          <a:prstGeom prst="rect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Basic explanation of one or more factors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175F19-6D43-4264-8C08-679C0E80B312}"/>
              </a:ext>
            </a:extLst>
          </p:cNvPr>
          <p:cNvSpPr/>
          <p:nvPr/>
        </p:nvSpPr>
        <p:spPr>
          <a:xfrm>
            <a:off x="374345" y="2121390"/>
            <a:ext cx="3967689" cy="64633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Simple explanation of stated factor or other factor(s)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22AC35-7AE9-4BFB-81BD-F63B7C14E1E4}"/>
              </a:ext>
            </a:extLst>
          </p:cNvPr>
          <p:cNvSpPr/>
          <p:nvPr/>
        </p:nvSpPr>
        <p:spPr>
          <a:xfrm>
            <a:off x="374345" y="3443949"/>
            <a:ext cx="3967689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Developed explanation of the stated factor and other factor(s)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072862-7FD8-4A10-924D-0D34C724204A}"/>
              </a:ext>
            </a:extLst>
          </p:cNvPr>
          <p:cNvSpPr/>
          <p:nvPr/>
        </p:nvSpPr>
        <p:spPr>
          <a:xfrm>
            <a:off x="374345" y="5024316"/>
            <a:ext cx="4025810" cy="923330"/>
          </a:xfrm>
          <a:prstGeom prst="rect">
            <a:avLst/>
          </a:prstGeom>
          <a:solidFill>
            <a:srgbClr val="5EFA2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Complex explanation of stated factor and other factor(s) leading to a sustained judgement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21A39D-4670-465B-9E61-114F5B859839}"/>
              </a:ext>
            </a:extLst>
          </p:cNvPr>
          <p:cNvSpPr txBox="1"/>
          <p:nvPr/>
        </p:nvSpPr>
        <p:spPr>
          <a:xfrm>
            <a:off x="4700338" y="1247638"/>
            <a:ext cx="7491662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latin typeface="Comic Sans MS" panose="030F0702030302020204" pitchFamily="66" charset="0"/>
              </a:rPr>
              <a:t>Paragraph 3 – Treaty of Versailles/League of Nations/Hitler’s actions/Appeasement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dirty="0">
                <a:highlight>
                  <a:srgbClr val="FF00FF"/>
                </a:highlight>
                <a:latin typeface="Comic Sans MS" panose="030F0702030302020204" pitchFamily="66" charset="0"/>
              </a:rPr>
              <a:t> Describe what happened</a:t>
            </a:r>
          </a:p>
          <a:p>
            <a:r>
              <a:rPr lang="en-GB" sz="1700" dirty="0">
                <a:highlight>
                  <a:srgbClr val="00FFFF"/>
                </a:highlight>
                <a:latin typeface="Comic Sans MS" panose="030F0702030302020204" pitchFamily="66" charset="0"/>
              </a:rPr>
              <a:t>You explain how the events led to the outbreak of war (consequence) </a:t>
            </a:r>
          </a:p>
          <a:p>
            <a:r>
              <a:rPr lang="en-GB" sz="1700" dirty="0">
                <a:highlight>
                  <a:srgbClr val="FFFF00"/>
                </a:highlight>
                <a:latin typeface="Comic Sans MS" panose="030F0702030302020204" pitchFamily="66" charset="0"/>
              </a:rPr>
              <a:t>You explain how key events are linked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b="1" i="1" dirty="0">
                <a:latin typeface="Comic Sans MS" panose="030F0702030302020204" pitchFamily="66" charset="0"/>
              </a:rPr>
              <a:t>The League of Nations is also to blame as….  During…. This helped create a war as… </a:t>
            </a:r>
          </a:p>
          <a:p>
            <a:endParaRPr lang="en-GB" sz="1700" dirty="0">
              <a:latin typeface="Comic Sans MS" panose="030F0702030302020204" pitchFamily="66" charset="0"/>
            </a:endParaRPr>
          </a:p>
          <a:p>
            <a:r>
              <a:rPr lang="en-GB" sz="1700" dirty="0">
                <a:highlight>
                  <a:srgbClr val="00FF00"/>
                </a:highlight>
                <a:latin typeface="Comic Sans MS" panose="030F0702030302020204" pitchFamily="66" charset="0"/>
              </a:rPr>
              <a:t>Conclusion – make a judgement on whether the Nazi-Soviet pact was the main reason or not and why.</a:t>
            </a:r>
          </a:p>
          <a:p>
            <a:endParaRPr lang="en-GB" sz="1700" dirty="0">
              <a:highlight>
                <a:srgbClr val="00FF00"/>
              </a:highlight>
              <a:latin typeface="Comic Sans MS" panose="030F0702030302020204" pitchFamily="66" charset="0"/>
            </a:endParaRPr>
          </a:p>
          <a:p>
            <a:r>
              <a:rPr lang="en-GB" sz="1700" b="1" i="1" dirty="0">
                <a:latin typeface="Comic Sans MS" panose="030F0702030302020204" pitchFamily="66" charset="0"/>
              </a:rPr>
              <a:t>Overall I think the main cause of war was…. Because… Although the Nazi-Soviet Pact was important as… ___________ is more significant because…. </a:t>
            </a:r>
          </a:p>
        </p:txBody>
      </p:sp>
    </p:spTree>
    <p:extLst>
      <p:ext uri="{BB962C8B-B14F-4D97-AF65-F5344CB8AC3E}">
        <p14:creationId xmlns:p14="http://schemas.microsoft.com/office/powerpoint/2010/main" val="1385339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1D07266902E9408B85D743A2118035" ma:contentTypeVersion="4" ma:contentTypeDescription="Create a new document." ma:contentTypeScope="" ma:versionID="ef20cc784dd46c3fa1e3675e0edf01cb">
  <xsd:schema xmlns:xsd="http://www.w3.org/2001/XMLSchema" xmlns:xs="http://www.w3.org/2001/XMLSchema" xmlns:p="http://schemas.microsoft.com/office/2006/metadata/properties" xmlns:ns2="baaefbfb-7eed-4233-9e2c-ee9bfb5a9ab0" targetNamespace="http://schemas.microsoft.com/office/2006/metadata/properties" ma:root="true" ma:fieldsID="d118d473caf3378a3ad9c992293cdbb8" ns2:_="">
    <xsd:import namespace="baaefbfb-7eed-4233-9e2c-ee9bfb5a9a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efbfb-7eed-4233-9e2c-ee9bfb5a9a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7E94BA-14D8-45BD-BA7A-12256D71217C}"/>
</file>

<file path=customXml/itemProps2.xml><?xml version="1.0" encoding="utf-8"?>
<ds:datastoreItem xmlns:ds="http://schemas.openxmlformats.org/officeDocument/2006/customXml" ds:itemID="{F219D1AA-71E0-41CC-A667-9090AAE80751}"/>
</file>

<file path=customXml/itemProps3.xml><?xml version="1.0" encoding="utf-8"?>
<ds:datastoreItem xmlns:ds="http://schemas.openxmlformats.org/officeDocument/2006/customXml" ds:itemID="{2508952E-2C6A-4AAA-892F-EB40A683A285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849</Words>
  <Application>Microsoft Office PowerPoint</Application>
  <PresentationFormat>Widescreen</PresentationFormat>
  <Paragraphs>90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Maiandra GD</vt:lpstr>
      <vt:lpstr>Office Theme</vt:lpstr>
      <vt:lpstr>PowerPoint Presentation</vt:lpstr>
      <vt:lpstr>Conflict and Tension: What can we remember?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Francesca Wood</dc:creator>
  <cp:lastModifiedBy>Francesca Wood</cp:lastModifiedBy>
  <cp:revision>2</cp:revision>
  <dcterms:created xsi:type="dcterms:W3CDTF">2020-09-11T07:48:00Z</dcterms:created>
  <dcterms:modified xsi:type="dcterms:W3CDTF">2020-09-11T08:09:09Z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0x010100FF1D07266902E9408B85D743A2118035</vt:lpwstr>
  </property>
</Properties>
</file>