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85" r:id="rId2"/>
    <p:sldId id="314" r:id="rId3"/>
    <p:sldId id="256" r:id="rId4"/>
    <p:sldId id="308" r:id="rId5"/>
    <p:sldId id="315" r:id="rId6"/>
    <p:sldId id="316" r:id="rId7"/>
    <p:sldId id="317" r:id="rId8"/>
    <p:sldId id="319" r:id="rId9"/>
    <p:sldId id="318" r:id="rId10"/>
    <p:sldId id="320" r:id="rId11"/>
    <p:sldId id="321" r:id="rId12"/>
    <p:sldId id="322" r:id="rId13"/>
    <p:sldId id="323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56E0"/>
    <a:srgbClr val="0070C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281" autoAdjust="0"/>
  </p:normalViewPr>
  <p:slideViewPr>
    <p:cSldViewPr>
      <p:cViewPr varScale="1">
        <p:scale>
          <a:sx n="104" d="100"/>
          <a:sy n="104" d="100"/>
        </p:scale>
        <p:origin x="138" y="426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306A6-3454-40FD-A3D8-F039C44CDB3B}" type="datetimeFigureOut">
              <a:rPr lang="en-GB" smtClean="0"/>
              <a:t>21/05/2019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010D6-F18C-4CE3-ACF1-ED4CF1B0AD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733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29172"/>
            <a:ext cx="9144000" cy="1102519"/>
          </a:xfrm>
          <a:solidFill>
            <a:schemeClr val="bg1"/>
          </a:solidFill>
        </p:spPr>
        <p:txBody>
          <a:bodyPr>
            <a:noAutofit/>
          </a:bodyPr>
          <a:lstStyle>
            <a:lvl1pPr algn="ctr">
              <a:defRPr sz="8000" b="1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Candy Square BTN Striped" panose="020B0704010102040306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128646"/>
            <a:ext cx="9144000" cy="9012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192191"/>
            <a:ext cx="9144000" cy="685800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Add specification number here</a:t>
            </a:r>
          </a:p>
        </p:txBody>
      </p:sp>
    </p:spTree>
    <p:extLst>
      <p:ext uri="{BB962C8B-B14F-4D97-AF65-F5344CB8AC3E}">
        <p14:creationId xmlns:p14="http://schemas.microsoft.com/office/powerpoint/2010/main" val="52777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0" y="4702373"/>
            <a:ext cx="4499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 b="1" dirty="0" smtClean="0">
                <a:solidFill>
                  <a:srgbClr val="B556E0"/>
                </a:solidFill>
              </a:rPr>
              <a:t>Good – </a:t>
            </a:r>
            <a:r>
              <a:rPr lang="en-GB" sz="1200" dirty="0" smtClean="0">
                <a:solidFill>
                  <a:srgbClr val="B556E0"/>
                </a:solidFill>
              </a:rPr>
              <a:t>Describe how bitmap images are created and the effect of colour depth and resolution on the size of an image file.</a:t>
            </a:r>
            <a:endParaRPr lang="en-GB" sz="1200" b="1" dirty="0" smtClean="0">
              <a:solidFill>
                <a:srgbClr val="B556E0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4690093"/>
            <a:ext cx="9144000" cy="461665"/>
            <a:chOff x="0" y="4690093"/>
            <a:chExt cx="9144000" cy="461665"/>
          </a:xfrm>
        </p:grpSpPr>
        <p:cxnSp>
          <p:nvCxnSpPr>
            <p:cNvPr id="5" name="Straight Connector 4"/>
            <p:cNvCxnSpPr/>
            <p:nvPr userDrawn="1"/>
          </p:nvCxnSpPr>
          <p:spPr>
            <a:xfrm>
              <a:off x="0" y="4690093"/>
              <a:ext cx="91440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4572000" y="4690093"/>
              <a:ext cx="0" cy="46166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 userDrawn="1"/>
        </p:nvSpPr>
        <p:spPr>
          <a:xfrm>
            <a:off x="4572001" y="4702373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200" b="1" dirty="0" smtClean="0">
                <a:solidFill>
                  <a:srgbClr val="00B050"/>
                </a:solidFill>
              </a:rPr>
              <a:t>Outstanding – </a:t>
            </a:r>
            <a:r>
              <a:rPr lang="en-GB" sz="1200" dirty="0" smtClean="0">
                <a:solidFill>
                  <a:srgbClr val="00B050"/>
                </a:solidFill>
              </a:rPr>
              <a:t>Calculate the file size of an image</a:t>
            </a:r>
            <a:endParaRPr lang="en-GB" sz="12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-1"/>
            <a:ext cx="9144000" cy="64007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-19999" y="71113"/>
            <a:ext cx="9144000" cy="484413"/>
          </a:xfrm>
          <a:noFill/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28383" y="187035"/>
            <a:ext cx="1095617" cy="273844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fld id="{E0CEF087-38EA-436E-A704-8C4195E9F122}" type="datetime1">
              <a:rPr lang="en-GB" smtClean="0"/>
              <a:pPr/>
              <a:t>21/05/2019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83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D19BD-7837-4A96-8068-59BD5BFD070A}" type="datetime1">
              <a:rPr lang="en-GB" smtClean="0"/>
              <a:t>21/05/2019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107504" y="771525"/>
            <a:ext cx="4384228" cy="39604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4652268" y="771525"/>
            <a:ext cx="4384228" cy="396046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534"/>
          </a:xfrm>
          <a:solidFill>
            <a:srgbClr val="0070C0"/>
          </a:solidFill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367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534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735547"/>
            <a:ext cx="8640960" cy="38590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28384" y="4803998"/>
            <a:ext cx="100811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1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095D19BD-7837-4A96-8068-59BD5BFD070A}" type="datetime1">
              <a:rPr lang="en-GB" smtClean="0"/>
              <a:t>21/05/2019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22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ndy Square BTN Striped" panose="020B070401010204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843558"/>
            <a:ext cx="864096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762000">
              <a:buClr>
                <a:srgbClr val="000000"/>
              </a:buClr>
              <a:buSzPct val="25000"/>
            </a:pPr>
            <a:r>
              <a:rPr lang="en-US" sz="2400" b="1" dirty="0"/>
              <a:t>Hex				Binary				Denary</a:t>
            </a:r>
          </a:p>
          <a:p>
            <a:pPr lvl="0">
              <a:buClr>
                <a:srgbClr val="000000"/>
              </a:buClr>
              <a:buSzPct val="25000"/>
            </a:pPr>
            <a:r>
              <a:rPr lang="en-US" sz="5400" b="1" dirty="0"/>
              <a:t>43</a:t>
            </a:r>
            <a:r>
              <a:rPr lang="en-US" b="1" dirty="0"/>
              <a:t>16				</a:t>
            </a:r>
            <a:r>
              <a:rPr lang="en-US" sz="4400" b="1" dirty="0">
                <a:solidFill>
                  <a:srgbClr val="00B050"/>
                </a:solidFill>
              </a:rPr>
              <a:t>		</a:t>
            </a:r>
            <a:endParaRPr lang="en-US" sz="4400" b="1" dirty="0">
              <a:solidFill>
                <a:srgbClr val="7030A0"/>
              </a:solidFill>
            </a:endParaRPr>
          </a:p>
          <a:p>
            <a:pPr lvl="0">
              <a:buClr>
                <a:srgbClr val="000000"/>
              </a:buClr>
              <a:buSzPct val="25000"/>
            </a:pPr>
            <a:r>
              <a:rPr lang="en-US" sz="5400" b="1" dirty="0"/>
              <a:t>6A</a:t>
            </a:r>
            <a:r>
              <a:rPr lang="en-US" b="1" dirty="0"/>
              <a:t>16				</a:t>
            </a:r>
            <a:r>
              <a:rPr lang="en-US" sz="4400" b="1" dirty="0">
                <a:solidFill>
                  <a:srgbClr val="00B050"/>
                </a:solidFill>
              </a:rPr>
              <a:t>		</a:t>
            </a:r>
            <a:endParaRPr lang="en-US" b="1" dirty="0">
              <a:solidFill>
                <a:srgbClr val="7030A0"/>
              </a:solidFill>
            </a:endParaRPr>
          </a:p>
          <a:p>
            <a:pPr lvl="0">
              <a:buClr>
                <a:srgbClr val="000000"/>
              </a:buClr>
              <a:buSzPct val="25000"/>
            </a:pPr>
            <a:r>
              <a:rPr lang="en-US" b="1" dirty="0"/>
              <a:t>				</a:t>
            </a:r>
            <a:r>
              <a:rPr lang="en-US" sz="4400" b="1" dirty="0">
                <a:solidFill>
                  <a:srgbClr val="00B050"/>
                </a:solidFill>
              </a:rPr>
              <a:t>		</a:t>
            </a:r>
            <a:endParaRPr lang="en-US" b="1" dirty="0">
              <a:solidFill>
                <a:srgbClr val="7030A0"/>
              </a:solidFill>
            </a:endParaRPr>
          </a:p>
          <a:p>
            <a:pPr lvl="0">
              <a:buClr>
                <a:srgbClr val="000000"/>
              </a:buClr>
              <a:buSzPct val="25000"/>
            </a:pPr>
            <a:endParaRPr lang="en-US" sz="2400" b="1" u="sng" dirty="0">
              <a:solidFill>
                <a:srgbClr val="FF0066"/>
              </a:solidFill>
            </a:endParaRPr>
          </a:p>
          <a:p>
            <a:pPr lvl="0">
              <a:buClr>
                <a:srgbClr val="000000"/>
              </a:buClr>
              <a:buSzPct val="25000"/>
            </a:pPr>
            <a:r>
              <a:rPr lang="en-US" sz="2400" b="1" u="sng" dirty="0">
                <a:solidFill>
                  <a:srgbClr val="FF0066"/>
                </a:solidFill>
              </a:rPr>
              <a:t>ASCII Challenge</a:t>
            </a:r>
          </a:p>
          <a:p>
            <a:pPr lvl="0">
              <a:buClr>
                <a:srgbClr val="000000"/>
              </a:buClr>
              <a:buSzPct val="25000"/>
            </a:pPr>
            <a:r>
              <a:rPr lang="en-US" b="1" dirty="0">
                <a:solidFill>
                  <a:srgbClr val="FF0066"/>
                </a:solidFill>
              </a:rPr>
              <a:t>Can you remember what characters these numbers represent?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t>21/05/2019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</a:t>
            </a:r>
            <a:r>
              <a:rPr lang="en-GB" dirty="0" smtClean="0"/>
              <a:t>Now Activity - Whiteboards</a:t>
            </a:r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6157FA-DE55-48E4-B2C8-60B76E5D6AA8}"/>
              </a:ext>
            </a:extLst>
          </p:cNvPr>
          <p:cNvSpPr/>
          <p:nvPr/>
        </p:nvSpPr>
        <p:spPr>
          <a:xfrm>
            <a:off x="3097961" y="3093290"/>
            <a:ext cx="26981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BBE0E3">
                    <a:lumMod val="50000"/>
                  </a:srgbClr>
                </a:solidFill>
              </a:rPr>
              <a:t>0010</a:t>
            </a:r>
            <a:r>
              <a:rPr lang="en-US" sz="4400" b="1" dirty="0">
                <a:solidFill>
                  <a:srgbClr val="00B050"/>
                </a:solidFill>
              </a:rPr>
              <a:t>0000</a:t>
            </a:r>
            <a:endParaRPr lang="en-GB" dirty="0"/>
          </a:p>
        </p:txBody>
      </p:sp>
      <p:sp>
        <p:nvSpPr>
          <p:cNvPr id="13" name="Right Arrow 12"/>
          <p:cNvSpPr/>
          <p:nvPr/>
        </p:nvSpPr>
        <p:spPr>
          <a:xfrm>
            <a:off x="1691680" y="1347614"/>
            <a:ext cx="1217610" cy="603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ight Arrow 19"/>
          <p:cNvSpPr/>
          <p:nvPr/>
        </p:nvSpPr>
        <p:spPr>
          <a:xfrm>
            <a:off x="1691680" y="2248325"/>
            <a:ext cx="1217610" cy="603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ight Arrow 20"/>
          <p:cNvSpPr/>
          <p:nvPr/>
        </p:nvSpPr>
        <p:spPr>
          <a:xfrm>
            <a:off x="1691680" y="3149036"/>
            <a:ext cx="1217610" cy="603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ight Arrow 21"/>
          <p:cNvSpPr/>
          <p:nvPr/>
        </p:nvSpPr>
        <p:spPr>
          <a:xfrm>
            <a:off x="5683723" y="1347614"/>
            <a:ext cx="1217610" cy="603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ight Arrow 22"/>
          <p:cNvSpPr/>
          <p:nvPr/>
        </p:nvSpPr>
        <p:spPr>
          <a:xfrm>
            <a:off x="5683723" y="2248325"/>
            <a:ext cx="1217610" cy="603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ight Arrow 23"/>
          <p:cNvSpPr/>
          <p:nvPr/>
        </p:nvSpPr>
        <p:spPr>
          <a:xfrm>
            <a:off x="5683723" y="3149036"/>
            <a:ext cx="1217610" cy="603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9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latin typeface="Ubuntu"/>
                <a:ea typeface="Ubuntu"/>
                <a:cs typeface="Ubuntu"/>
                <a:sym typeface="Ubuntu"/>
              </a:rPr>
              <a:t>We can calculate the size of an image file using the following information:</a:t>
            </a:r>
          </a:p>
          <a:p>
            <a:pPr lvl="0" indent="457200">
              <a:spcBef>
                <a:spcPts val="0"/>
              </a:spcBef>
              <a:buNone/>
            </a:pPr>
            <a:r>
              <a:rPr lang="en-US" b="1" dirty="0">
                <a:solidFill>
                  <a:srgbClr val="FF9900"/>
                </a:solidFill>
                <a:latin typeface="Ubuntu"/>
                <a:ea typeface="Ubuntu"/>
                <a:cs typeface="Ubuntu"/>
                <a:sym typeface="Ubuntu"/>
              </a:rPr>
              <a:t>- The height of the image in pixels</a:t>
            </a:r>
          </a:p>
          <a:p>
            <a:pPr lvl="0" indent="457200">
              <a:spcBef>
                <a:spcPts val="0"/>
              </a:spcBef>
              <a:buNone/>
            </a:pPr>
            <a:r>
              <a:rPr lang="en-US" b="1" dirty="0">
                <a:solidFill>
                  <a:srgbClr val="FF9900"/>
                </a:solidFill>
                <a:latin typeface="Ubuntu"/>
                <a:ea typeface="Ubuntu"/>
                <a:cs typeface="Ubuntu"/>
                <a:sym typeface="Ubuntu"/>
              </a:rPr>
              <a:t>- The width of the image in pixels</a:t>
            </a:r>
          </a:p>
          <a:p>
            <a:pPr lvl="0" indent="457200">
              <a:spcBef>
                <a:spcPts val="0"/>
              </a:spcBef>
              <a:buNone/>
            </a:pPr>
            <a:r>
              <a:rPr lang="en-US" b="1" dirty="0">
                <a:solidFill>
                  <a:srgbClr val="FF9900"/>
                </a:solidFill>
                <a:latin typeface="Ubuntu"/>
                <a:ea typeface="Ubuntu"/>
                <a:cs typeface="Ubuntu"/>
                <a:sym typeface="Ubuntu"/>
              </a:rPr>
              <a:t>- The number of bits used for each pixel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dirty="0">
              <a:latin typeface="Ubuntu"/>
              <a:ea typeface="Ubuntu"/>
              <a:cs typeface="Ubuntu"/>
              <a:sym typeface="Ubuntu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rgbClr val="7030A0"/>
                </a:solidFill>
                <a:latin typeface="Ubuntu"/>
                <a:ea typeface="Ubuntu"/>
                <a:cs typeface="Ubuntu"/>
                <a:sym typeface="Ubuntu"/>
              </a:rPr>
              <a:t>Calculate 100 x 100 pixel image with a 4 bit </a:t>
            </a:r>
            <a:r>
              <a:rPr lang="en-US" dirty="0" err="1">
                <a:solidFill>
                  <a:srgbClr val="7030A0"/>
                </a:solidFill>
                <a:latin typeface="Ubuntu"/>
                <a:ea typeface="Ubuntu"/>
                <a:cs typeface="Ubuntu"/>
                <a:sym typeface="Ubuntu"/>
              </a:rPr>
              <a:t>colour</a:t>
            </a:r>
            <a:r>
              <a:rPr lang="en-US" dirty="0">
                <a:solidFill>
                  <a:srgbClr val="7030A0"/>
                </a:solidFill>
                <a:latin typeface="Ubuntu"/>
                <a:ea typeface="Ubuntu"/>
                <a:cs typeface="Ubuntu"/>
                <a:sym typeface="Ubuntu"/>
              </a:rPr>
              <a:t> depth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dirty="0">
              <a:solidFill>
                <a:srgbClr val="FF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100 x 100 image = 10,000 bits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4 bits per pixel = 10,000 x 4 = 40,000 bits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40,000 bits / 8 = 5,000 bytes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5,000 bytes / 1000 = 5KB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Bitmap </a:t>
            </a:r>
            <a:r>
              <a:rPr lang="en-US" dirty="0" smtClean="0"/>
              <a:t>file Size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21/05/2019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27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0011110001000010100000011010010110100101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dirty="0">
              <a:latin typeface="Ubuntu"/>
              <a:ea typeface="Ubuntu"/>
              <a:cs typeface="Ubuntu"/>
              <a:sym typeface="Ubuntu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Means nothing but if we know that </a:t>
            </a:r>
            <a:r>
              <a:rPr lang="en-GB" i="1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height = 5</a:t>
            </a:r>
            <a:r>
              <a:rPr lang="en-GB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and </a:t>
            </a:r>
            <a:r>
              <a:rPr lang="en-GB" i="1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width = 8</a:t>
            </a:r>
            <a:r>
              <a:rPr lang="en-GB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and the </a:t>
            </a:r>
            <a:r>
              <a:rPr lang="en-GB" i="1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number of bits per pixel = 1</a:t>
            </a:r>
            <a:r>
              <a:rPr lang="en-GB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then we can rearrange them to get: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Bitmap file - </a:t>
            </a:r>
            <a:r>
              <a:rPr lang="en-US" dirty="0" smtClean="0"/>
              <a:t>Metadata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21/05/2019</a:t>
            </a:fld>
            <a:endParaRPr lang="en-GB" dirty="0"/>
          </a:p>
        </p:txBody>
      </p:sp>
      <p:graphicFrame>
        <p:nvGraphicFramePr>
          <p:cNvPr id="5" name="Shape 116"/>
          <p:cNvGraphicFramePr/>
          <p:nvPr>
            <p:extLst>
              <p:ext uri="{D42A27DB-BD31-4B8C-83A1-F6EECF244321}">
                <p14:modId xmlns:p14="http://schemas.microsoft.com/office/powerpoint/2010/main" val="2157396245"/>
              </p:ext>
            </p:extLst>
          </p:nvPr>
        </p:nvGraphicFramePr>
        <p:xfrm>
          <a:off x="2091225" y="2308773"/>
          <a:ext cx="4926600" cy="22858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3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1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3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3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9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9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9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22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 dirty="0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1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1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/>
                        <a:t>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 dirty="0"/>
                        <a:t>1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" name="Shape 1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095525" y="3570710"/>
            <a:ext cx="2805174" cy="1317450"/>
          </a:xfrm>
          <a:prstGeom prst="rect">
            <a:avLst/>
          </a:prstGeom>
          <a:noFill/>
          <a:ln w="28575" cap="flat">
            <a:solidFill>
              <a:srgbClr val="3C78D8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7" name="Thought Bubble: Cloud 2">
            <a:extLst>
              <a:ext uri="{FF2B5EF4-FFF2-40B4-BE49-F238E27FC236}">
                <a16:creationId xmlns:a16="http://schemas.microsoft.com/office/drawing/2014/main" id="{257F5CA9-FCDA-4EE3-821C-F7FF07952EAD}"/>
              </a:ext>
            </a:extLst>
          </p:cNvPr>
          <p:cNvSpPr/>
          <p:nvPr/>
        </p:nvSpPr>
        <p:spPr>
          <a:xfrm>
            <a:off x="1907704" y="1220916"/>
            <a:ext cx="3842466" cy="2346984"/>
          </a:xfrm>
          <a:prstGeom prst="cloudCallout">
            <a:avLst>
              <a:gd name="adj1" fmla="val 52818"/>
              <a:gd name="adj2" fmla="val 7216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B556E0"/>
                </a:solidFill>
              </a:rPr>
              <a:t>What else could be stored in Metadata?</a:t>
            </a:r>
          </a:p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Complete Page 19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33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0000"/>
              </a:buClr>
              <a:buSzPct val="25000"/>
            </a:pPr>
            <a:r>
              <a:rPr lang="en-GB" b="1" dirty="0"/>
              <a:t>K:\Drive</a:t>
            </a:r>
          </a:p>
          <a:p>
            <a:pPr lvl="0">
              <a:buClr>
                <a:srgbClr val="000000"/>
              </a:buClr>
              <a:buSzPct val="25000"/>
            </a:pPr>
            <a:r>
              <a:rPr lang="en-GB" b="1" dirty="0"/>
              <a:t>Computing</a:t>
            </a:r>
          </a:p>
          <a:p>
            <a:pPr lvl="0">
              <a:buClr>
                <a:srgbClr val="000000"/>
              </a:buClr>
              <a:buSzPct val="25000"/>
            </a:pPr>
            <a:r>
              <a:rPr lang="en-GB" b="1" dirty="0"/>
              <a:t>Computer Science 9-1</a:t>
            </a:r>
          </a:p>
          <a:p>
            <a:pPr lvl="0">
              <a:buClr>
                <a:srgbClr val="000000"/>
              </a:buClr>
              <a:buSzPct val="25000"/>
            </a:pPr>
            <a:r>
              <a:rPr lang="en-GB" b="1" dirty="0"/>
              <a:t>Unit 12 - Data Representation</a:t>
            </a:r>
          </a:p>
          <a:p>
            <a:pPr>
              <a:spcBef>
                <a:spcPts val="0"/>
              </a:spcBef>
              <a:buClr>
                <a:srgbClr val="000000"/>
              </a:buClr>
              <a:buSzPct val="25000"/>
            </a:pPr>
            <a:r>
              <a:rPr lang="en-GB" b="1" u="sng" dirty="0">
                <a:solidFill>
                  <a:srgbClr val="7030A0"/>
                </a:solidFill>
              </a:rPr>
              <a:t>Bitmap Images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Computer Task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21/05/2019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1295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is a pixel?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do we mean by Resolution?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If an image has a 4 bit colour depth, how many colours can it use?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 many bits are used for True Colour?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is the file size of a 20 x 200 pixel image with a 2 bit colour depth in </a:t>
            </a:r>
            <a:r>
              <a:rPr lang="en-GB" dirty="0" err="1" smtClean="0"/>
              <a:t>kbs</a:t>
            </a:r>
            <a:r>
              <a:rPr lang="en-GB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 Now Activity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21/05/2019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62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843558"/>
            <a:ext cx="864096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762000">
              <a:buClr>
                <a:srgbClr val="000000"/>
              </a:buClr>
              <a:buSzPct val="25000"/>
            </a:pPr>
            <a:r>
              <a:rPr lang="en-US" sz="2400" b="1" dirty="0"/>
              <a:t>Hex				Binary				Denary</a:t>
            </a:r>
          </a:p>
          <a:p>
            <a:pPr lvl="0">
              <a:buClr>
                <a:srgbClr val="000000"/>
              </a:buClr>
              <a:buSzPct val="25000"/>
            </a:pPr>
            <a:r>
              <a:rPr lang="en-US" sz="5400" b="1" dirty="0"/>
              <a:t>43</a:t>
            </a:r>
            <a:r>
              <a:rPr lang="en-US" b="1" dirty="0"/>
              <a:t>16				</a:t>
            </a:r>
            <a:r>
              <a:rPr lang="en-US" sz="4400" b="1" dirty="0">
                <a:solidFill>
                  <a:srgbClr val="00B050"/>
                </a:solidFill>
              </a:rPr>
              <a:t>		</a:t>
            </a:r>
            <a:endParaRPr lang="en-US" sz="4400" b="1" dirty="0">
              <a:solidFill>
                <a:srgbClr val="7030A0"/>
              </a:solidFill>
            </a:endParaRPr>
          </a:p>
          <a:p>
            <a:pPr lvl="0">
              <a:buClr>
                <a:srgbClr val="000000"/>
              </a:buClr>
              <a:buSzPct val="25000"/>
            </a:pPr>
            <a:r>
              <a:rPr lang="en-US" sz="5400" b="1" dirty="0"/>
              <a:t>6A</a:t>
            </a:r>
            <a:r>
              <a:rPr lang="en-US" b="1" dirty="0"/>
              <a:t>16				</a:t>
            </a:r>
            <a:r>
              <a:rPr lang="en-US" sz="4400" b="1" dirty="0">
                <a:solidFill>
                  <a:srgbClr val="00B050"/>
                </a:solidFill>
              </a:rPr>
              <a:t>		</a:t>
            </a:r>
            <a:endParaRPr lang="en-US" b="1" dirty="0">
              <a:solidFill>
                <a:srgbClr val="7030A0"/>
              </a:solidFill>
            </a:endParaRPr>
          </a:p>
          <a:p>
            <a:pPr lvl="0">
              <a:buClr>
                <a:srgbClr val="000000"/>
              </a:buClr>
              <a:buSzPct val="25000"/>
            </a:pPr>
            <a:r>
              <a:rPr lang="en-US" b="1" dirty="0"/>
              <a:t>				</a:t>
            </a:r>
            <a:r>
              <a:rPr lang="en-US" sz="4400" b="1" dirty="0">
                <a:solidFill>
                  <a:srgbClr val="00B050"/>
                </a:solidFill>
              </a:rPr>
              <a:t>		</a:t>
            </a:r>
            <a:endParaRPr lang="en-US" b="1" dirty="0">
              <a:solidFill>
                <a:srgbClr val="7030A0"/>
              </a:solidFill>
            </a:endParaRPr>
          </a:p>
          <a:p>
            <a:pPr lvl="0">
              <a:buClr>
                <a:srgbClr val="000000"/>
              </a:buClr>
              <a:buSzPct val="25000"/>
            </a:pPr>
            <a:endParaRPr lang="en-US" sz="2400" b="1" u="sng" dirty="0">
              <a:solidFill>
                <a:srgbClr val="FF0066"/>
              </a:solidFill>
            </a:endParaRPr>
          </a:p>
          <a:p>
            <a:pPr lvl="0">
              <a:buClr>
                <a:srgbClr val="000000"/>
              </a:buClr>
              <a:buSzPct val="25000"/>
            </a:pPr>
            <a:r>
              <a:rPr lang="en-US" sz="2400" b="1" u="sng" dirty="0">
                <a:solidFill>
                  <a:srgbClr val="FF0066"/>
                </a:solidFill>
              </a:rPr>
              <a:t>ASCII Challenge</a:t>
            </a:r>
          </a:p>
          <a:p>
            <a:pPr lvl="0">
              <a:buClr>
                <a:srgbClr val="000000"/>
              </a:buClr>
              <a:buSzPct val="25000"/>
            </a:pPr>
            <a:r>
              <a:rPr lang="en-US" b="1" dirty="0">
                <a:solidFill>
                  <a:srgbClr val="FF0066"/>
                </a:solidFill>
              </a:rPr>
              <a:t>Can you remember what characters these numbers represent?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t>21/05/2019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</a:t>
            </a:r>
            <a:r>
              <a:rPr lang="en-GB" dirty="0" smtClean="0"/>
              <a:t>Now Activity - Whiteboards</a:t>
            </a:r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6157FA-DE55-48E4-B2C8-60B76E5D6AA8}"/>
              </a:ext>
            </a:extLst>
          </p:cNvPr>
          <p:cNvSpPr/>
          <p:nvPr/>
        </p:nvSpPr>
        <p:spPr>
          <a:xfrm>
            <a:off x="3097961" y="3093290"/>
            <a:ext cx="26981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BBE0E3">
                    <a:lumMod val="50000"/>
                  </a:srgbClr>
                </a:solidFill>
              </a:rPr>
              <a:t>0010</a:t>
            </a:r>
            <a:r>
              <a:rPr lang="en-US" sz="4400" b="1" dirty="0">
                <a:solidFill>
                  <a:srgbClr val="00B050"/>
                </a:solidFill>
              </a:rPr>
              <a:t>0000</a:t>
            </a:r>
            <a:endParaRPr lang="en-GB" dirty="0"/>
          </a:p>
        </p:txBody>
      </p:sp>
      <p:sp>
        <p:nvSpPr>
          <p:cNvPr id="13" name="Right Arrow 12"/>
          <p:cNvSpPr/>
          <p:nvPr/>
        </p:nvSpPr>
        <p:spPr>
          <a:xfrm>
            <a:off x="1691680" y="1347614"/>
            <a:ext cx="1217610" cy="603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ight Arrow 19"/>
          <p:cNvSpPr/>
          <p:nvPr/>
        </p:nvSpPr>
        <p:spPr>
          <a:xfrm>
            <a:off x="1691680" y="2248325"/>
            <a:ext cx="1217610" cy="603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ight Arrow 20"/>
          <p:cNvSpPr/>
          <p:nvPr/>
        </p:nvSpPr>
        <p:spPr>
          <a:xfrm>
            <a:off x="1691680" y="3149036"/>
            <a:ext cx="1217610" cy="603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ight Arrow 21"/>
          <p:cNvSpPr/>
          <p:nvPr/>
        </p:nvSpPr>
        <p:spPr>
          <a:xfrm>
            <a:off x="5683723" y="1347614"/>
            <a:ext cx="1217610" cy="603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ight Arrow 22"/>
          <p:cNvSpPr/>
          <p:nvPr/>
        </p:nvSpPr>
        <p:spPr>
          <a:xfrm>
            <a:off x="5683723" y="2248325"/>
            <a:ext cx="1217610" cy="603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ight Arrow 23"/>
          <p:cNvSpPr/>
          <p:nvPr/>
        </p:nvSpPr>
        <p:spPr>
          <a:xfrm>
            <a:off x="5683723" y="3149036"/>
            <a:ext cx="1217610" cy="6031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4325EAB-27FC-437A-8673-BE586B14B0C5}"/>
              </a:ext>
            </a:extLst>
          </p:cNvPr>
          <p:cNvSpPr/>
          <p:nvPr/>
        </p:nvSpPr>
        <p:spPr>
          <a:xfrm>
            <a:off x="3097961" y="1264450"/>
            <a:ext cx="26981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BBE0E3">
                    <a:lumMod val="50000"/>
                  </a:srgbClr>
                </a:solidFill>
              </a:rPr>
              <a:t>0100</a:t>
            </a:r>
            <a:r>
              <a:rPr lang="en-US" sz="4400" b="1" dirty="0">
                <a:solidFill>
                  <a:srgbClr val="00B050"/>
                </a:solidFill>
              </a:rPr>
              <a:t>0011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CF6B3D9-57E3-4B19-BB60-C47BC566E295}"/>
              </a:ext>
            </a:extLst>
          </p:cNvPr>
          <p:cNvSpPr/>
          <p:nvPr/>
        </p:nvSpPr>
        <p:spPr>
          <a:xfrm>
            <a:off x="3097961" y="2178870"/>
            <a:ext cx="26981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BBE0E3">
                    <a:lumMod val="50000"/>
                  </a:srgbClr>
                </a:solidFill>
              </a:rPr>
              <a:t>0110</a:t>
            </a:r>
            <a:r>
              <a:rPr lang="en-US" sz="4400" b="1" dirty="0">
                <a:solidFill>
                  <a:srgbClr val="00B050"/>
                </a:solidFill>
              </a:rPr>
              <a:t>1010</a:t>
            </a:r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5650C76-FA9A-47C4-8AEC-12CF22610789}"/>
              </a:ext>
            </a:extLst>
          </p:cNvPr>
          <p:cNvSpPr/>
          <p:nvPr/>
        </p:nvSpPr>
        <p:spPr>
          <a:xfrm>
            <a:off x="6855301" y="3098453"/>
            <a:ext cx="81304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7030A0"/>
                </a:solidFill>
              </a:rPr>
              <a:t>32</a:t>
            </a:r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C5F41CC-645D-4A70-A40C-CACAB151B9ED}"/>
              </a:ext>
            </a:extLst>
          </p:cNvPr>
          <p:cNvSpPr/>
          <p:nvPr/>
        </p:nvSpPr>
        <p:spPr>
          <a:xfrm>
            <a:off x="6804248" y="2168650"/>
            <a:ext cx="11272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7030A0"/>
                </a:solidFill>
              </a:rPr>
              <a:t>106</a:t>
            </a:r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9AB4BFC-6E8C-4AF8-86C5-F07DE4181DA2}"/>
              </a:ext>
            </a:extLst>
          </p:cNvPr>
          <p:cNvSpPr/>
          <p:nvPr/>
        </p:nvSpPr>
        <p:spPr>
          <a:xfrm>
            <a:off x="6876256" y="1275606"/>
            <a:ext cx="81304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7030A0"/>
                </a:solidFill>
              </a:rPr>
              <a:t>67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328897" y="2851440"/>
            <a:ext cx="121058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srgbClr val="0070C0"/>
                </a:solidFill>
              </a:rPr>
              <a:t>20</a:t>
            </a:r>
            <a:r>
              <a:rPr lang="en-US" sz="1800" b="1" dirty="0">
                <a:solidFill>
                  <a:srgbClr val="0070C0"/>
                </a:solidFill>
              </a:rPr>
              <a:t>16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837DBD9-CAED-4B67-AC05-D0464A0A5C3F}"/>
              </a:ext>
            </a:extLst>
          </p:cNvPr>
          <p:cNvSpPr/>
          <p:nvPr/>
        </p:nvSpPr>
        <p:spPr>
          <a:xfrm>
            <a:off x="7452320" y="1349355"/>
            <a:ext cx="8659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rgbClr val="000000"/>
              </a:buClr>
              <a:buSzPct val="25000"/>
            </a:pP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>
                <a:solidFill>
                  <a:srgbClr val="00B050"/>
                </a:solidFill>
              </a:rPr>
              <a:t>= C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0B7D290-4A9F-4E4F-9F55-D3B455DD7372}"/>
              </a:ext>
            </a:extLst>
          </p:cNvPr>
          <p:cNvSpPr/>
          <p:nvPr/>
        </p:nvSpPr>
        <p:spPr>
          <a:xfrm>
            <a:off x="7625186" y="2211710"/>
            <a:ext cx="7409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rgbClr val="000000"/>
              </a:buClr>
              <a:buSzPct val="25000"/>
            </a:pP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>
                <a:solidFill>
                  <a:srgbClr val="00B050"/>
                </a:solidFill>
              </a:rPr>
              <a:t>= j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2493FFA-7C06-41FF-97C5-E46D0C97508D}"/>
              </a:ext>
            </a:extLst>
          </p:cNvPr>
          <p:cNvSpPr/>
          <p:nvPr/>
        </p:nvSpPr>
        <p:spPr>
          <a:xfrm>
            <a:off x="7524328" y="3149555"/>
            <a:ext cx="16049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rgbClr val="000000"/>
              </a:buClr>
              <a:buSzPct val="25000"/>
            </a:pPr>
            <a:r>
              <a:rPr lang="en-US" sz="3600" b="1" dirty="0" smtClean="0">
                <a:solidFill>
                  <a:srgbClr val="00B050"/>
                </a:solidFill>
              </a:rPr>
              <a:t>= space</a:t>
            </a:r>
            <a:endParaRPr lang="en-US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164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5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13588"/>
            <a:ext cx="9144000" cy="1102519"/>
          </a:xfrm>
        </p:spPr>
        <p:txBody>
          <a:bodyPr/>
          <a:lstStyle/>
          <a:p>
            <a:r>
              <a:rPr lang="en-GB" sz="4400" dirty="0"/>
              <a:t>Unit </a:t>
            </a:r>
            <a:r>
              <a:rPr lang="en-GB" sz="4400" dirty="0" smtClean="0"/>
              <a:t>12</a:t>
            </a:r>
            <a:r>
              <a:rPr lang="en-GB" sz="4400" dirty="0"/>
              <a:t/>
            </a:r>
            <a:br>
              <a:rPr lang="en-GB" sz="4400" dirty="0"/>
            </a:br>
            <a:r>
              <a:rPr lang="en-GB" sz="4400" dirty="0" smtClean="0"/>
              <a:t>Data Representation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499742"/>
            <a:ext cx="9144000" cy="1530170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/>
              <a:t>Lesson 6</a:t>
            </a:r>
          </a:p>
          <a:p>
            <a:pPr algn="l"/>
            <a:r>
              <a:rPr lang="en-GB" b="1" dirty="0">
                <a:solidFill>
                  <a:srgbClr val="B556E0"/>
                </a:solidFill>
              </a:rPr>
              <a:t>Good – </a:t>
            </a:r>
            <a:r>
              <a:rPr lang="en-GB" dirty="0">
                <a:solidFill>
                  <a:srgbClr val="B556E0"/>
                </a:solidFill>
              </a:rPr>
              <a:t>Describe how bitmap images are created and the effect of colour depth and resolution on the size of an image file</a:t>
            </a:r>
            <a:r>
              <a:rPr lang="en-GB" dirty="0" smtClean="0">
                <a:solidFill>
                  <a:srgbClr val="B556E0"/>
                </a:solidFill>
              </a:rPr>
              <a:t>.</a:t>
            </a:r>
            <a:endParaRPr lang="en-GB" b="1" dirty="0">
              <a:solidFill>
                <a:srgbClr val="B556E0"/>
              </a:solidFill>
            </a:endParaRPr>
          </a:p>
          <a:p>
            <a:pPr algn="l"/>
            <a:r>
              <a:rPr lang="en-GB" b="1" dirty="0" smtClean="0">
                <a:solidFill>
                  <a:srgbClr val="00B050"/>
                </a:solidFill>
              </a:rPr>
              <a:t>Outstanding </a:t>
            </a:r>
            <a:r>
              <a:rPr lang="en-GB" b="1" dirty="0">
                <a:solidFill>
                  <a:srgbClr val="00B050"/>
                </a:solidFill>
              </a:rPr>
              <a:t>– </a:t>
            </a:r>
            <a:r>
              <a:rPr lang="en-GB" dirty="0">
                <a:solidFill>
                  <a:srgbClr val="00B050"/>
                </a:solidFill>
              </a:rPr>
              <a:t>Calculate the file size of an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0" y="4457700"/>
            <a:ext cx="9144000" cy="685800"/>
          </a:xfrm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Key Terms: Bitmap / Pixels / Colour Depth / Resolution / Metadata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6" name="Picture 2" descr="Binary numbers shown on a moni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5" r="19565"/>
          <a:stretch/>
        </p:blipFill>
        <p:spPr bwMode="auto">
          <a:xfrm>
            <a:off x="7020272" y="86747"/>
            <a:ext cx="2016224" cy="177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355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>
                <a:latin typeface="Ubuntu"/>
              </a:rPr>
              <a:t>How are images made?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21/05/2019</a:t>
            </a:fld>
            <a:endParaRPr lang="en-GB" dirty="0"/>
          </a:p>
        </p:txBody>
      </p:sp>
      <p:pic>
        <p:nvPicPr>
          <p:cNvPr id="7" name="Picture 6" descr="Image result for sceptical hippo">
            <a:extLst>
              <a:ext uri="{FF2B5EF4-FFF2-40B4-BE49-F238E27FC236}">
                <a16:creationId xmlns:a16="http://schemas.microsoft.com/office/drawing/2014/main" id="{A1215F9E-2249-4CE5-B3B4-5C29876FD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60002"/>
            <a:ext cx="4238625" cy="32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E09CC2CD-6674-43F5-B2B7-E5E34434E8F9}"/>
              </a:ext>
            </a:extLst>
          </p:cNvPr>
          <p:cNvGrpSpPr/>
          <p:nvPr/>
        </p:nvGrpSpPr>
        <p:grpSpPr>
          <a:xfrm>
            <a:off x="1775373" y="190363"/>
            <a:ext cx="6014171" cy="2705100"/>
            <a:chOff x="2761673" y="723900"/>
            <a:chExt cx="6014171" cy="27051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2EBBA6B-8C85-445F-AB6B-150903C5E3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37319" y="723900"/>
              <a:ext cx="3438525" cy="2705100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0FA6D0F-45C4-4B9C-A73E-63C666E111A8}"/>
                </a:ext>
              </a:extLst>
            </p:cNvPr>
            <p:cNvSpPr/>
            <p:nvPr/>
          </p:nvSpPr>
          <p:spPr>
            <a:xfrm>
              <a:off x="2761673" y="2438400"/>
              <a:ext cx="230909" cy="2032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D67588-EBD7-48A2-89B0-840CE44CDD0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61673" y="723900"/>
              <a:ext cx="2575646" cy="17145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C96D023-84F0-4ADF-8830-047254FF8068}"/>
                </a:ext>
              </a:extLst>
            </p:cNvPr>
            <p:cNvCxnSpPr>
              <a:cxnSpLocks/>
            </p:cNvCxnSpPr>
            <p:nvPr/>
          </p:nvCxnSpPr>
          <p:spPr>
            <a:xfrm>
              <a:off x="2761673" y="2641600"/>
              <a:ext cx="2575646" cy="7874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Picture 2" descr="Image result for pixel film">
            <a:extLst>
              <a:ext uri="{FF2B5EF4-FFF2-40B4-BE49-F238E27FC236}">
                <a16:creationId xmlns:a16="http://schemas.microsoft.com/office/drawing/2014/main" id="{9B12BA64-83DE-42FA-A8FD-45FDDB0026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572" y="1904863"/>
            <a:ext cx="2041762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1679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08642E-6 L -0.16527 0.0404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64" y="20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Bitmap </a:t>
            </a:r>
            <a:r>
              <a:rPr lang="en-US" dirty="0" smtClean="0"/>
              <a:t>images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21/05/2019</a:t>
            </a:fld>
            <a:endParaRPr lang="en-GB" dirty="0"/>
          </a:p>
        </p:txBody>
      </p:sp>
      <p:sp>
        <p:nvSpPr>
          <p:cNvPr id="5" name="Shape 38"/>
          <p:cNvSpPr txBox="1"/>
          <p:nvPr/>
        </p:nvSpPr>
        <p:spPr>
          <a:xfrm>
            <a:off x="107504" y="699542"/>
            <a:ext cx="3672408" cy="38884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000" dirty="0">
                <a:latin typeface="Ubuntu"/>
                <a:ea typeface="Ubuntu"/>
                <a:cs typeface="Ubuntu"/>
                <a:sym typeface="Ubuntu"/>
              </a:rPr>
              <a:t>Binary can be used to create bitmap images.</a:t>
            </a:r>
          </a:p>
          <a:p>
            <a:pPr lvl="0" rtl="0">
              <a:spcBef>
                <a:spcPts val="0"/>
              </a:spcBef>
              <a:buNone/>
            </a:pPr>
            <a:endParaRPr sz="2000" dirty="0">
              <a:latin typeface="Ubuntu"/>
              <a:ea typeface="Ubuntu"/>
              <a:cs typeface="Ubuntu"/>
              <a:sym typeface="Ubuntu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2000" dirty="0">
                <a:latin typeface="Ubuntu"/>
                <a:ea typeface="Ubuntu"/>
                <a:cs typeface="Ubuntu"/>
                <a:sym typeface="Ubuntu"/>
              </a:rPr>
              <a:t>Bitmap images are made up of a grid (or map) of </a:t>
            </a:r>
            <a:r>
              <a:rPr lang="en-US" sz="2000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pixels</a:t>
            </a:r>
            <a:r>
              <a:rPr lang="en-US" sz="2000" dirty="0">
                <a:latin typeface="Ubuntu"/>
                <a:ea typeface="Ubuntu"/>
                <a:cs typeface="Ubuntu"/>
                <a:sym typeface="Ubuntu"/>
              </a:rPr>
              <a:t>.</a:t>
            </a:r>
          </a:p>
          <a:p>
            <a:pPr lvl="0" rtl="0">
              <a:spcBef>
                <a:spcPts val="0"/>
              </a:spcBef>
              <a:buNone/>
            </a:pPr>
            <a:endParaRPr sz="2000" dirty="0">
              <a:latin typeface="Ubuntu"/>
              <a:ea typeface="Ubuntu"/>
              <a:cs typeface="Ubuntu"/>
              <a:sym typeface="Ubuntu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2000" dirty="0">
                <a:latin typeface="Ubuntu"/>
                <a:ea typeface="Ubuntu"/>
                <a:cs typeface="Ubuntu"/>
                <a:sym typeface="Ubuntu"/>
              </a:rPr>
              <a:t>Each pixel is assigned a </a:t>
            </a:r>
            <a:r>
              <a:rPr lang="en-US" sz="2000" dirty="0">
                <a:solidFill>
                  <a:srgbClr val="7030A0"/>
                </a:solidFill>
                <a:latin typeface="Ubuntu"/>
                <a:ea typeface="Ubuntu"/>
                <a:cs typeface="Ubuntu"/>
                <a:sym typeface="Ubuntu"/>
              </a:rPr>
              <a:t>binary code </a:t>
            </a:r>
            <a:r>
              <a:rPr lang="en-US" sz="2000" dirty="0">
                <a:latin typeface="Ubuntu"/>
                <a:ea typeface="Ubuntu"/>
                <a:cs typeface="Ubuntu"/>
                <a:sym typeface="Ubuntu"/>
              </a:rPr>
              <a:t>to represent it’s colour.</a:t>
            </a:r>
          </a:p>
          <a:p>
            <a:pPr lvl="0" rtl="0">
              <a:spcBef>
                <a:spcPts val="0"/>
              </a:spcBef>
              <a:buNone/>
            </a:pPr>
            <a:endParaRPr sz="2000" dirty="0">
              <a:latin typeface="Ubuntu"/>
              <a:ea typeface="Ubuntu"/>
              <a:cs typeface="Ubuntu"/>
              <a:sym typeface="Ubuntu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2000" dirty="0">
                <a:latin typeface="Ubuntu"/>
                <a:ea typeface="Ubuntu"/>
                <a:cs typeface="Ubuntu"/>
                <a:sym typeface="Ubuntu"/>
              </a:rPr>
              <a:t>Here 1 means black and 0 means white</a:t>
            </a:r>
            <a:r>
              <a:rPr lang="en-US" sz="2400" dirty="0">
                <a:latin typeface="Ubuntu"/>
                <a:ea typeface="Ubuntu"/>
                <a:cs typeface="Ubuntu"/>
                <a:sym typeface="Ubuntu"/>
              </a:rPr>
              <a:t>.</a:t>
            </a:r>
          </a:p>
        </p:txBody>
      </p:sp>
      <p:graphicFrame>
        <p:nvGraphicFramePr>
          <p:cNvPr id="6" name="Shape 37"/>
          <p:cNvGraphicFramePr/>
          <p:nvPr>
            <p:extLst>
              <p:ext uri="{D42A27DB-BD31-4B8C-83A1-F6EECF244321}">
                <p14:modId xmlns:p14="http://schemas.microsoft.com/office/powerpoint/2010/main" val="1267579284"/>
              </p:ext>
            </p:extLst>
          </p:nvPr>
        </p:nvGraphicFramePr>
        <p:xfrm>
          <a:off x="4452015" y="671448"/>
          <a:ext cx="4104456" cy="39621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529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3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6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6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6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67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671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71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71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71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71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71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71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71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71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671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81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Bitmap </a:t>
            </a:r>
            <a:r>
              <a:rPr lang="en-US" dirty="0" smtClean="0"/>
              <a:t>images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21/05/2019</a:t>
            </a:fld>
            <a:endParaRPr lang="en-GB" dirty="0"/>
          </a:p>
        </p:txBody>
      </p:sp>
      <p:sp>
        <p:nvSpPr>
          <p:cNvPr id="5" name="Shape 38"/>
          <p:cNvSpPr txBox="1"/>
          <p:nvPr/>
        </p:nvSpPr>
        <p:spPr>
          <a:xfrm>
            <a:off x="107504" y="699542"/>
            <a:ext cx="3672408" cy="38884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000" dirty="0">
                <a:latin typeface="Ubuntu"/>
                <a:ea typeface="Ubuntu"/>
                <a:cs typeface="Ubuntu"/>
                <a:sym typeface="Ubuntu"/>
              </a:rPr>
              <a:t>Binary can be used to create bitmap images.</a:t>
            </a:r>
          </a:p>
          <a:p>
            <a:pPr lvl="0" rtl="0">
              <a:spcBef>
                <a:spcPts val="0"/>
              </a:spcBef>
              <a:buNone/>
            </a:pPr>
            <a:endParaRPr sz="2000" dirty="0">
              <a:latin typeface="Ubuntu"/>
              <a:ea typeface="Ubuntu"/>
              <a:cs typeface="Ubuntu"/>
              <a:sym typeface="Ubuntu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2000" dirty="0">
                <a:latin typeface="Ubuntu"/>
                <a:ea typeface="Ubuntu"/>
                <a:cs typeface="Ubuntu"/>
                <a:sym typeface="Ubuntu"/>
              </a:rPr>
              <a:t>Bitmap images are made up of a grid (or map) of </a:t>
            </a:r>
            <a:r>
              <a:rPr lang="en-US" sz="2000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pixels</a:t>
            </a:r>
            <a:r>
              <a:rPr lang="en-US" sz="2000" dirty="0">
                <a:latin typeface="Ubuntu"/>
                <a:ea typeface="Ubuntu"/>
                <a:cs typeface="Ubuntu"/>
                <a:sym typeface="Ubuntu"/>
              </a:rPr>
              <a:t>.</a:t>
            </a:r>
          </a:p>
          <a:p>
            <a:pPr lvl="0" rtl="0">
              <a:spcBef>
                <a:spcPts val="0"/>
              </a:spcBef>
              <a:buNone/>
            </a:pPr>
            <a:endParaRPr sz="2000" dirty="0">
              <a:latin typeface="Ubuntu"/>
              <a:ea typeface="Ubuntu"/>
              <a:cs typeface="Ubuntu"/>
              <a:sym typeface="Ubuntu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2000" dirty="0">
                <a:latin typeface="Ubuntu"/>
                <a:ea typeface="Ubuntu"/>
                <a:cs typeface="Ubuntu"/>
                <a:sym typeface="Ubuntu"/>
              </a:rPr>
              <a:t>Each pixel is assigned a </a:t>
            </a:r>
            <a:r>
              <a:rPr lang="en-US" sz="2000" dirty="0">
                <a:solidFill>
                  <a:srgbClr val="7030A0"/>
                </a:solidFill>
                <a:latin typeface="Ubuntu"/>
                <a:ea typeface="Ubuntu"/>
                <a:cs typeface="Ubuntu"/>
                <a:sym typeface="Ubuntu"/>
              </a:rPr>
              <a:t>binary code </a:t>
            </a:r>
            <a:r>
              <a:rPr lang="en-US" sz="2000" dirty="0">
                <a:latin typeface="Ubuntu"/>
                <a:ea typeface="Ubuntu"/>
                <a:cs typeface="Ubuntu"/>
                <a:sym typeface="Ubuntu"/>
              </a:rPr>
              <a:t>to represent it’s colour.</a:t>
            </a:r>
          </a:p>
          <a:p>
            <a:pPr lvl="0" rtl="0">
              <a:spcBef>
                <a:spcPts val="0"/>
              </a:spcBef>
              <a:buNone/>
            </a:pPr>
            <a:endParaRPr sz="2000" dirty="0">
              <a:latin typeface="Ubuntu"/>
              <a:ea typeface="Ubuntu"/>
              <a:cs typeface="Ubuntu"/>
              <a:sym typeface="Ubuntu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2000" dirty="0">
                <a:latin typeface="Ubuntu"/>
                <a:ea typeface="Ubuntu"/>
                <a:cs typeface="Ubuntu"/>
                <a:sym typeface="Ubuntu"/>
              </a:rPr>
              <a:t>Here 1 means black and 0 means white</a:t>
            </a:r>
            <a:r>
              <a:rPr lang="en-US" sz="2400" dirty="0">
                <a:latin typeface="Ubuntu"/>
                <a:ea typeface="Ubuntu"/>
                <a:cs typeface="Ubuntu"/>
                <a:sym typeface="Ubuntu"/>
              </a:rPr>
              <a:t>.</a:t>
            </a:r>
          </a:p>
        </p:txBody>
      </p:sp>
      <p:graphicFrame>
        <p:nvGraphicFramePr>
          <p:cNvPr id="6" name="Shape 37"/>
          <p:cNvGraphicFramePr/>
          <p:nvPr>
            <p:extLst>
              <p:ext uri="{D42A27DB-BD31-4B8C-83A1-F6EECF244321}">
                <p14:modId xmlns:p14="http://schemas.microsoft.com/office/powerpoint/2010/main" val="3319187074"/>
              </p:ext>
            </p:extLst>
          </p:nvPr>
        </p:nvGraphicFramePr>
        <p:xfrm>
          <a:off x="4452015" y="671448"/>
          <a:ext cx="4104456" cy="39621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529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3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6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6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6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67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671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71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71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71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71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71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71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71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71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671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1</a:t>
                      </a:r>
                    </a:p>
                  </a:txBody>
                  <a:tcPr marL="91425" marR="91425" marT="91425" marB="9142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1" dirty="0"/>
                        <a:t>0</a:t>
                      </a:r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hought Bubble: Cloud 2">
            <a:extLst>
              <a:ext uri="{FF2B5EF4-FFF2-40B4-BE49-F238E27FC236}">
                <a16:creationId xmlns:a16="http://schemas.microsoft.com/office/drawing/2014/main" id="{257F5CA9-FCDA-4EE3-821C-F7FF07952EAD}"/>
              </a:ext>
            </a:extLst>
          </p:cNvPr>
          <p:cNvSpPr/>
          <p:nvPr/>
        </p:nvSpPr>
        <p:spPr>
          <a:xfrm>
            <a:off x="717601" y="555526"/>
            <a:ext cx="3842466" cy="2346984"/>
          </a:xfrm>
          <a:prstGeom prst="cloudCallout">
            <a:avLst>
              <a:gd name="adj1" fmla="val 52818"/>
              <a:gd name="adj2" fmla="val 7216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B556E0"/>
                </a:solidFill>
              </a:rPr>
              <a:t>How can we add more colours to our image?</a:t>
            </a:r>
          </a:p>
        </p:txBody>
      </p:sp>
    </p:spTree>
    <p:extLst>
      <p:ext uri="{BB962C8B-B14F-4D97-AF65-F5344CB8AC3E}">
        <p14:creationId xmlns:p14="http://schemas.microsoft.com/office/powerpoint/2010/main" val="278107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The number of colours an image can contain depends on the number of bits used to represent each </a:t>
            </a:r>
            <a:r>
              <a:rPr lang="en-GB" dirty="0">
                <a:solidFill>
                  <a:srgbClr val="7030A0"/>
                </a:solidFill>
                <a:latin typeface="Ubuntu"/>
                <a:ea typeface="Ubuntu"/>
                <a:cs typeface="Ubuntu"/>
                <a:sym typeface="Ubuntu"/>
              </a:rPr>
              <a:t>pixel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.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None/>
            </a:pPr>
            <a:endParaRPr lang="en-GB" dirty="0">
              <a:latin typeface="Ubuntu"/>
              <a:ea typeface="Ubuntu"/>
              <a:cs typeface="Ubuntu"/>
              <a:sym typeface="Ubuntu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If </a:t>
            </a:r>
            <a:r>
              <a:rPr lang="en-GB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2 bits 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are used to represent each </a:t>
            </a:r>
            <a:r>
              <a:rPr lang="en-GB" dirty="0">
                <a:solidFill>
                  <a:srgbClr val="7030A0"/>
                </a:solidFill>
                <a:latin typeface="Ubuntu"/>
                <a:ea typeface="Ubuntu"/>
                <a:cs typeface="Ubuntu"/>
                <a:sym typeface="Ubuntu"/>
              </a:rPr>
              <a:t>pixel (2</a:t>
            </a:r>
            <a:r>
              <a:rPr lang="en-GB" baseline="30000" dirty="0">
                <a:solidFill>
                  <a:srgbClr val="7030A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r>
              <a:rPr lang="en-GB" dirty="0">
                <a:solidFill>
                  <a:srgbClr val="7030A0"/>
                </a:solidFill>
                <a:latin typeface="Ubuntu"/>
                <a:ea typeface="Ubuntu"/>
                <a:cs typeface="Ubuntu"/>
                <a:sym typeface="Ubuntu"/>
              </a:rPr>
              <a:t>)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 then </a:t>
            </a:r>
            <a:r>
              <a:rPr lang="en-GB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4 colours 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can be stored. (</a:t>
            </a:r>
            <a:r>
              <a:rPr lang="en-GB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00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-GB" dirty="0">
                <a:solidFill>
                  <a:srgbClr val="00B050"/>
                </a:solidFill>
                <a:latin typeface="Ubuntu"/>
                <a:ea typeface="Ubuntu"/>
                <a:cs typeface="Ubuntu"/>
                <a:sym typeface="Ubuntu"/>
              </a:rPr>
              <a:t>01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-GB" dirty="0">
                <a:solidFill>
                  <a:srgbClr val="7030A0"/>
                </a:solidFill>
                <a:latin typeface="Ubuntu"/>
                <a:ea typeface="Ubuntu"/>
                <a:cs typeface="Ubuntu"/>
                <a:sym typeface="Ubuntu"/>
              </a:rPr>
              <a:t>10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-GB" dirty="0">
                <a:solidFill>
                  <a:srgbClr val="0070C0"/>
                </a:solidFill>
                <a:latin typeface="Ubuntu"/>
                <a:ea typeface="Ubuntu"/>
                <a:cs typeface="Ubuntu"/>
                <a:sym typeface="Ubuntu"/>
              </a:rPr>
              <a:t>11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) 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If </a:t>
            </a:r>
            <a:r>
              <a:rPr lang="en-GB" dirty="0">
                <a:solidFill>
                  <a:srgbClr val="00B050"/>
                </a:solidFill>
                <a:latin typeface="Ubuntu"/>
                <a:ea typeface="Ubuntu"/>
                <a:cs typeface="Ubuntu"/>
                <a:sym typeface="Ubuntu"/>
              </a:rPr>
              <a:t>3 bits 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are used for each pixel (</a:t>
            </a:r>
            <a:r>
              <a:rPr lang="en-GB" dirty="0">
                <a:solidFill>
                  <a:srgbClr val="00B05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r>
              <a:rPr lang="en-GB" baseline="30000" dirty="0">
                <a:solidFill>
                  <a:srgbClr val="00B050"/>
                </a:solidFill>
                <a:latin typeface="Ubuntu"/>
                <a:ea typeface="Ubuntu"/>
                <a:cs typeface="Ubuntu"/>
                <a:sym typeface="Ubuntu"/>
              </a:rPr>
              <a:t>3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)(000) then ……..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None/>
            </a:pPr>
            <a:endParaRPr lang="en-GB" dirty="0">
              <a:latin typeface="Ubuntu"/>
              <a:ea typeface="Ubuntu"/>
              <a:cs typeface="Ubuntu"/>
              <a:sym typeface="Ubuntu"/>
            </a:endParaRPr>
          </a:p>
          <a:p>
            <a:pPr marL="0" lvl="0" indent="0">
              <a:buClr>
                <a:schemeClr val="dk1"/>
              </a:buClr>
              <a:buNone/>
            </a:pP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Most images use a </a:t>
            </a:r>
            <a:r>
              <a:rPr lang="en-GB" dirty="0">
                <a:solidFill>
                  <a:srgbClr val="C00000"/>
                </a:solidFill>
                <a:latin typeface="Ubuntu"/>
                <a:ea typeface="Ubuntu"/>
                <a:cs typeface="Ubuntu"/>
                <a:sym typeface="Ubuntu"/>
              </a:rPr>
              <a:t>24 bit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 colour depth which allows up to </a:t>
            </a:r>
            <a:r>
              <a:rPr lang="en-GB" dirty="0">
                <a:solidFill>
                  <a:srgbClr val="C00000"/>
                </a:solidFill>
                <a:latin typeface="Ubuntu"/>
                <a:ea typeface="Ubuntu"/>
                <a:cs typeface="Ubuntu"/>
                <a:sym typeface="Ubuntu"/>
              </a:rPr>
              <a:t>16,777,216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 different colours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Colour</a:t>
            </a:r>
            <a:r>
              <a:rPr lang="en-US" dirty="0"/>
              <a:t> </a:t>
            </a:r>
            <a:r>
              <a:rPr lang="en-US" dirty="0" smtClean="0"/>
              <a:t>Depth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21/05/2019</a:t>
            </a:fld>
            <a:endParaRPr lang="en-GB" dirty="0"/>
          </a:p>
        </p:txBody>
      </p:sp>
      <p:pic>
        <p:nvPicPr>
          <p:cNvPr id="5" name="Picture 2" descr="Image result for rgb colour 24 bit">
            <a:extLst>
              <a:ext uri="{FF2B5EF4-FFF2-40B4-BE49-F238E27FC236}">
                <a16:creationId xmlns:a16="http://schemas.microsoft.com/office/drawing/2014/main" id="{9FEA7AC3-6099-4B7F-B4DF-A6B6D0CD84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001" y="3818732"/>
            <a:ext cx="4133850" cy="80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AF8264A-C493-4B31-9E24-666FB45E96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667916"/>
            <a:ext cx="4410075" cy="321945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A6DEC29-3907-43EE-9A01-52B291B4D252}"/>
              </a:ext>
            </a:extLst>
          </p:cNvPr>
          <p:cNvSpPr txBox="1"/>
          <p:nvPr/>
        </p:nvSpPr>
        <p:spPr>
          <a:xfrm>
            <a:off x="3933334" y="0"/>
            <a:ext cx="4296369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COMPLETE PAGE </a:t>
            </a:r>
            <a:r>
              <a:rPr lang="en-GB" sz="3200" dirty="0" smtClean="0">
                <a:solidFill>
                  <a:srgbClr val="FF0000"/>
                </a:solidFill>
              </a:rPr>
              <a:t>16 </a:t>
            </a:r>
            <a:r>
              <a:rPr lang="en-GB" sz="3200" dirty="0">
                <a:solidFill>
                  <a:srgbClr val="FF0000"/>
                </a:solidFill>
              </a:rPr>
              <a:t>+ </a:t>
            </a:r>
            <a:r>
              <a:rPr lang="en-GB" sz="3200" dirty="0" smtClean="0">
                <a:solidFill>
                  <a:srgbClr val="FF0000"/>
                </a:solidFill>
              </a:rPr>
              <a:t>17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74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21/05/2019</a:t>
            </a:fld>
            <a:endParaRPr lang="en-GB" dirty="0"/>
          </a:p>
        </p:txBody>
      </p:sp>
      <p:pic>
        <p:nvPicPr>
          <p:cNvPr id="5" name="Picture 2" descr="http://editorial.designtaxi.com/news-classicpixels0211/1a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0"/>
            <a:ext cx="3799641" cy="5068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0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The </a:t>
            </a:r>
            <a:r>
              <a:rPr lang="en-GB" dirty="0">
                <a:solidFill>
                  <a:srgbClr val="7030A0"/>
                </a:solidFill>
                <a:latin typeface="Ubuntu"/>
                <a:ea typeface="Ubuntu"/>
                <a:cs typeface="Ubuntu"/>
                <a:sym typeface="Ubuntu"/>
              </a:rPr>
              <a:t>concentration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 of pixels in a bitmap is called its </a:t>
            </a:r>
            <a:r>
              <a:rPr lang="en-GB" dirty="0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resolution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. 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None/>
            </a:pPr>
            <a:endParaRPr lang="en-GB" dirty="0">
              <a:latin typeface="Ubuntu"/>
              <a:ea typeface="Ubuntu"/>
              <a:cs typeface="Ubuntu"/>
              <a:sym typeface="Ubuntu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The </a:t>
            </a:r>
            <a:r>
              <a:rPr lang="en-GB" dirty="0">
                <a:solidFill>
                  <a:srgbClr val="00B050"/>
                </a:solidFill>
                <a:latin typeface="Ubuntu"/>
                <a:ea typeface="Ubuntu"/>
                <a:cs typeface="Ubuntu"/>
                <a:sym typeface="Ubuntu"/>
              </a:rPr>
              <a:t>higher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 the resolution (the more pixels it has) the more </a:t>
            </a:r>
            <a:r>
              <a:rPr lang="en-GB" dirty="0">
                <a:solidFill>
                  <a:srgbClr val="00B050"/>
                </a:solidFill>
                <a:latin typeface="Ubuntu"/>
                <a:ea typeface="Ubuntu"/>
                <a:cs typeface="Ubuntu"/>
                <a:sym typeface="Ubuntu"/>
              </a:rPr>
              <a:t>detailed</a:t>
            </a:r>
            <a:r>
              <a:rPr lang="en-GB" dirty="0">
                <a:latin typeface="Ubuntu"/>
                <a:ea typeface="Ubuntu"/>
                <a:cs typeface="Ubuntu"/>
                <a:sym typeface="Ubuntu"/>
              </a:rPr>
              <a:t> an image is.</a:t>
            </a: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endParaRPr lang="en-GB" dirty="0">
              <a:latin typeface="Ubuntu"/>
              <a:ea typeface="Ubuntu"/>
              <a:cs typeface="Ubuntu"/>
              <a:sym typeface="Ubuntu"/>
            </a:endParaRPr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ct val="36666"/>
              <a:buNone/>
            </a:pPr>
            <a:r>
              <a:rPr lang="en-GB" dirty="0">
                <a:solidFill>
                  <a:srgbClr val="0070C0"/>
                </a:solidFill>
                <a:latin typeface="Ubuntu"/>
                <a:ea typeface="Ubuntu"/>
                <a:cs typeface="Ubuntu"/>
                <a:sym typeface="Ubuntu"/>
              </a:rPr>
              <a:t>What happens to the file size if the colour depth or resolution increase?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Resolution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F087-38EA-436E-A704-8C4195E9F122}" type="datetime1">
              <a:rPr lang="en-GB" smtClean="0"/>
              <a:pPr/>
              <a:t>21/05/2019</a:t>
            </a:fld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53D9FAE-000B-4801-9C60-2315A6A9F6C4}"/>
              </a:ext>
            </a:extLst>
          </p:cNvPr>
          <p:cNvGrpSpPr/>
          <p:nvPr/>
        </p:nvGrpSpPr>
        <p:grpSpPr>
          <a:xfrm>
            <a:off x="4355976" y="3183207"/>
            <a:ext cx="4370775" cy="1411416"/>
            <a:chOff x="2506685" y="5144177"/>
            <a:chExt cx="4370775" cy="1411416"/>
          </a:xfrm>
        </p:grpSpPr>
        <p:pic>
          <p:nvPicPr>
            <p:cNvPr id="6" name="Picture 2" descr="Related image">
              <a:extLst>
                <a:ext uri="{FF2B5EF4-FFF2-40B4-BE49-F238E27FC236}">
                  <a16:creationId xmlns:a16="http://schemas.microsoft.com/office/drawing/2014/main" id="{BA221D26-2D63-4166-AD38-AF2B22445C0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311"/>
            <a:stretch/>
          </p:blipFill>
          <p:spPr bwMode="auto">
            <a:xfrm>
              <a:off x="2525136" y="5482731"/>
              <a:ext cx="4333875" cy="1072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FFE0F01-C931-4EE0-8BA3-79E1956EDAFA}"/>
                </a:ext>
              </a:extLst>
            </p:cNvPr>
            <p:cNvSpPr txBox="1"/>
            <p:nvPr/>
          </p:nvSpPr>
          <p:spPr>
            <a:xfrm>
              <a:off x="2506685" y="5144177"/>
              <a:ext cx="43707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081088"/>
              <a:r>
                <a:rPr lang="en-GB" sz="1600" b="1" dirty="0">
                  <a:solidFill>
                    <a:srgbClr val="FF0000"/>
                  </a:solidFill>
                </a:rPr>
                <a:t>75ppi	100ppi	200ppi	300ppi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C985F73-708C-4DE7-AB66-7ABCF428EA14}"/>
              </a:ext>
            </a:extLst>
          </p:cNvPr>
          <p:cNvSpPr txBox="1"/>
          <p:nvPr/>
        </p:nvSpPr>
        <p:spPr>
          <a:xfrm>
            <a:off x="324740" y="3759005"/>
            <a:ext cx="34884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COMPLETE PAGE </a:t>
            </a:r>
            <a:r>
              <a:rPr lang="en-GB" sz="3200" dirty="0" smtClean="0">
                <a:solidFill>
                  <a:srgbClr val="FF0000"/>
                </a:solidFill>
              </a:rPr>
              <a:t>18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48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2.1.1 databla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64C84913E9864F9C226E06F4D89945" ma:contentTypeVersion="9" ma:contentTypeDescription="Create a new document." ma:contentTypeScope="" ma:versionID="2934e28a1b5935441b7357d16ee3d152">
  <xsd:schema xmlns:xsd="http://www.w3.org/2001/XMLSchema" xmlns:xs="http://www.w3.org/2001/XMLSchema" xmlns:p="http://schemas.microsoft.com/office/2006/metadata/properties" xmlns:ns2="1e24005f-468e-418f-8e33-78b588c56834" targetNamespace="http://schemas.microsoft.com/office/2006/metadata/properties" ma:root="true" ma:fieldsID="ab86afc27e75f48487bec225262c7b37" ns2:_="">
    <xsd:import namespace="1e24005f-468e-418f-8e33-78b588c568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24005f-468e-418f-8e33-78b588c568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0458E6-5E19-4E17-9EB8-BDE344CC7C31}"/>
</file>

<file path=customXml/itemProps2.xml><?xml version="1.0" encoding="utf-8"?>
<ds:datastoreItem xmlns:ds="http://schemas.openxmlformats.org/officeDocument/2006/customXml" ds:itemID="{B1309C2F-7B71-4928-B7C6-96417312C53B}"/>
</file>

<file path=customXml/itemProps3.xml><?xml version="1.0" encoding="utf-8"?>
<ds:datastoreItem xmlns:ds="http://schemas.openxmlformats.org/officeDocument/2006/customXml" ds:itemID="{F1DFDE1B-0769-474D-9D50-D0E6068F8BDF}"/>
</file>

<file path=docProps/app.xml><?xml version="1.0" encoding="utf-8"?>
<Properties xmlns="http://schemas.openxmlformats.org/officeDocument/2006/extended-properties" xmlns:vt="http://schemas.openxmlformats.org/officeDocument/2006/docPropsVTypes">
  <Template>2.1.1 datablast</Template>
  <TotalTime>3475</TotalTime>
  <Words>740</Words>
  <Application>Microsoft Office PowerPoint</Application>
  <PresentationFormat>On-screen Show (16:9)</PresentationFormat>
  <Paragraphs>308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Candy Square BTN Striped</vt:lpstr>
      <vt:lpstr>Century Gothic</vt:lpstr>
      <vt:lpstr>Ubuntu</vt:lpstr>
      <vt:lpstr>2.1.1 datablast</vt:lpstr>
      <vt:lpstr>Do Now Activity - Whiteboards</vt:lpstr>
      <vt:lpstr>Do Now Activity - Whiteboards</vt:lpstr>
      <vt:lpstr>Unit 12 Data Representation</vt:lpstr>
      <vt:lpstr>How are images made?</vt:lpstr>
      <vt:lpstr>Bitmap images</vt:lpstr>
      <vt:lpstr>Bitmap images</vt:lpstr>
      <vt:lpstr>Colour Depth</vt:lpstr>
      <vt:lpstr>PowerPoint Presentation</vt:lpstr>
      <vt:lpstr>Resolution</vt:lpstr>
      <vt:lpstr>Bitmap file Size</vt:lpstr>
      <vt:lpstr>Bitmap file - Metadata</vt:lpstr>
      <vt:lpstr>Computer Task</vt:lpstr>
      <vt:lpstr>Do Now Activity</vt:lpstr>
    </vt:vector>
  </TitlesOfParts>
  <Company>Hillcrest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Science</dc:title>
  <dc:creator>David Atton</dc:creator>
  <cp:lastModifiedBy>David Atton</cp:lastModifiedBy>
  <cp:revision>183</cp:revision>
  <dcterms:created xsi:type="dcterms:W3CDTF">2015-05-05T10:47:24Z</dcterms:created>
  <dcterms:modified xsi:type="dcterms:W3CDTF">2019-05-21T10:04:02Z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0x010100CB64C84913E9864F9C226E06F4D89945</vt:lpwstr>
  </property>
</Properties>
</file>