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10" r:id="rId3"/>
    <p:sldId id="289" r:id="rId4"/>
    <p:sldId id="327" r:id="rId5"/>
    <p:sldId id="319" r:id="rId6"/>
    <p:sldId id="328" r:id="rId7"/>
    <p:sldId id="329" r:id="rId8"/>
    <p:sldId id="303" r:id="rId9"/>
    <p:sldId id="320" r:id="rId10"/>
    <p:sldId id="316" r:id="rId11"/>
    <p:sldId id="287" r:id="rId12"/>
    <p:sldId id="330" r:id="rId13"/>
    <p:sldId id="331" r:id="rId14"/>
    <p:sldId id="325" r:id="rId15"/>
    <p:sldId id="333" r:id="rId16"/>
    <p:sldId id="318" r:id="rId17"/>
    <p:sldId id="317" r:id="rId18"/>
    <p:sldId id="269" r:id="rId1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37DF5-0976-AA45-9A62-AED13EB4BB3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453E9-C7D5-344C-8B44-500593241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64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66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5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20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0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6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9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35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7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6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5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430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73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2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1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69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99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7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66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283-1484-4A6B-841E-4AB83F73FE3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92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3B283-1484-4A6B-841E-4AB83F73FE3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6229-D231-484F-855F-5C310C502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79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C7661C1-1589-4144-A67C-11F86416F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4B7620F-315D-6545-A511-C3963F923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Title</a:t>
            </a:r>
            <a:r>
              <a:rPr lang="en-GB" dirty="0"/>
              <a:t>: </a:t>
            </a:r>
            <a:r>
              <a:rPr lang="en-GB" sz="8800" u="sng" dirty="0">
                <a:solidFill>
                  <a:srgbClr val="00B0F0"/>
                </a:solidFill>
              </a:rPr>
              <a:t>Respiratory system</a:t>
            </a:r>
            <a:endParaRPr lang="en-GB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83" y="1596435"/>
            <a:ext cx="10515600" cy="51693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LO: To recap the different role of Respiratory system in the body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43" y="2145394"/>
            <a:ext cx="7532914" cy="423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315066"/>
              </p:ext>
            </p:extLst>
          </p:nvPr>
        </p:nvGraphicFramePr>
        <p:xfrm>
          <a:off x="348343" y="2602866"/>
          <a:ext cx="4049486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Progress Indicators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Good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Outstanding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 identify</a:t>
                      </a:r>
                      <a:r>
                        <a:rPr lang="en-GB" baseline="0" dirty="0"/>
                        <a:t> and explain the role of key functions of the respiratory system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 be able to explain how a</a:t>
                      </a:r>
                      <a:r>
                        <a:rPr lang="en-GB" baseline="0" dirty="0"/>
                        <a:t> range of aspects of the respiratory system contribute to performance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363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729"/>
          <a:stretch/>
        </p:blipFill>
        <p:spPr>
          <a:xfrm>
            <a:off x="2704820" y="92055"/>
            <a:ext cx="9487181" cy="5442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391" y="680762"/>
            <a:ext cx="2467429" cy="39087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solidFill>
                  <a:srgbClr val="00B0F0"/>
                </a:solidFill>
              </a:rPr>
              <a:t>Task 1</a:t>
            </a:r>
          </a:p>
          <a:p>
            <a:pPr algn="ctr"/>
            <a:r>
              <a:rPr lang="en-GB" sz="4000" dirty="0">
                <a:solidFill>
                  <a:srgbClr val="00B0F0"/>
                </a:solidFill>
              </a:rPr>
              <a:t>Use half a page to draw this and label on paper!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115" y="4503863"/>
            <a:ext cx="6865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C000"/>
                </a:solidFill>
              </a:rPr>
              <a:t>Task 2</a:t>
            </a:r>
          </a:p>
          <a:p>
            <a:pPr algn="ctr"/>
            <a:r>
              <a:rPr lang="en-GB" sz="3200" b="1" u="sng" dirty="0">
                <a:solidFill>
                  <a:srgbClr val="FFC000"/>
                </a:solidFill>
              </a:rPr>
              <a:t>Once drawn as accurately as possible, annotate the gaseous exchange identifying where it occurs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394559-D648-478B-BBFB-CD64D943098B}"/>
              </a:ext>
            </a:extLst>
          </p:cNvPr>
          <p:cNvSpPr txBox="1">
            <a:spLocks/>
          </p:cNvSpPr>
          <p:nvPr/>
        </p:nvSpPr>
        <p:spPr>
          <a:xfrm>
            <a:off x="7448410" y="5669325"/>
            <a:ext cx="4402214" cy="76222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Once complete take a photo and send it to your teacher with your work!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9096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0.gstatic.com/images?q=tbn:ANd9GcRIirNODm4OFKdZQMGzTjt1wd9TOY_574kVojV1j7VIYQQ-duIfaxhgjscuKg&amp;s">
            <a:extLst>
              <a:ext uri="{FF2B5EF4-FFF2-40B4-BE49-F238E27FC236}">
                <a16:creationId xmlns:a16="http://schemas.microsoft.com/office/drawing/2014/main" id="{0FCB1CCE-B0A4-46EA-8B87-72CEA6BB3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8" b="15608"/>
          <a:stretch/>
        </p:blipFill>
        <p:spPr bwMode="auto">
          <a:xfrm>
            <a:off x="341860" y="99882"/>
            <a:ext cx="3997384" cy="273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46E7C3-67E8-4508-934C-495917FB5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6338" y="963177"/>
            <a:ext cx="6827794" cy="12707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FFC000"/>
                </a:solidFill>
              </a:rPr>
              <a:t>Gaseous Exchange….what do I need to remember?</a:t>
            </a:r>
            <a:endParaRPr lang="en-US" sz="4400" i="1" u="sng" dirty="0">
              <a:solidFill>
                <a:srgbClr val="FFC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D381B8-A6D9-4401-BECE-325FC8433D57}"/>
              </a:ext>
            </a:extLst>
          </p:cNvPr>
          <p:cNvSpPr txBox="1">
            <a:spLocks/>
          </p:cNvSpPr>
          <p:nvPr/>
        </p:nvSpPr>
        <p:spPr>
          <a:xfrm>
            <a:off x="508114" y="3429000"/>
            <a:ext cx="11515516" cy="3623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B050"/>
                </a:solidFill>
              </a:rPr>
              <a:t>Exchange of O2 &amp; Co2 into blood stream</a:t>
            </a:r>
          </a:p>
          <a:p>
            <a:r>
              <a:rPr lang="en-US" sz="4800" dirty="0">
                <a:solidFill>
                  <a:srgbClr val="7030A0"/>
                </a:solidFill>
              </a:rPr>
              <a:t>Through alveoli (1 cell thick)</a:t>
            </a:r>
          </a:p>
          <a:p>
            <a:r>
              <a:rPr lang="en-US" sz="4800" u="sng" dirty="0">
                <a:solidFill>
                  <a:srgbClr val="FF0000"/>
                </a:solidFill>
              </a:rPr>
              <a:t>More efficient </a:t>
            </a:r>
            <a:r>
              <a:rPr lang="en-US" sz="4800" dirty="0">
                <a:solidFill>
                  <a:srgbClr val="FF0000"/>
                </a:solidFill>
              </a:rPr>
              <a:t>the exchange = more O2 for working muscles…..?????</a:t>
            </a:r>
          </a:p>
        </p:txBody>
      </p:sp>
    </p:spTree>
    <p:extLst>
      <p:ext uri="{BB962C8B-B14F-4D97-AF65-F5344CB8AC3E}">
        <p14:creationId xmlns:p14="http://schemas.microsoft.com/office/powerpoint/2010/main" val="91027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A9DE-CB2C-4459-A307-D0B72A31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3" y="148143"/>
            <a:ext cx="10515600" cy="1325563"/>
          </a:xfrm>
        </p:spPr>
        <p:txBody>
          <a:bodyPr>
            <a:normAutofit/>
          </a:bodyPr>
          <a:lstStyle/>
          <a:p>
            <a:r>
              <a:rPr lang="en-GB" sz="8000" dirty="0">
                <a:solidFill>
                  <a:srgbClr val="00B0F0"/>
                </a:solidFill>
              </a:rPr>
              <a:t>For example=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C2414-15BA-44D4-B068-ABEF140AF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43" y="1324764"/>
            <a:ext cx="5785657" cy="451504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4B1223-FE67-416B-8DE1-198649B77457}"/>
              </a:ext>
            </a:extLst>
          </p:cNvPr>
          <p:cNvSpPr txBox="1">
            <a:spLocks/>
          </p:cNvSpPr>
          <p:nvPr/>
        </p:nvSpPr>
        <p:spPr>
          <a:xfrm>
            <a:off x="6366691" y="1164107"/>
            <a:ext cx="5691197" cy="554574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Explain how the gaseous exchange works, and how it will be important for a long distance runner: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97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02857" y="0"/>
            <a:ext cx="10972800" cy="840759"/>
          </a:xfrm>
        </p:spPr>
        <p:txBody>
          <a:bodyPr/>
          <a:lstStyle/>
          <a:p>
            <a:r>
              <a:rPr lang="en-US" b="1" u="sng" dirty="0">
                <a:solidFill>
                  <a:srgbClr val="00B0F0"/>
                </a:solidFill>
              </a:rPr>
              <a:t>Aerobic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23" y="848886"/>
            <a:ext cx="426868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Aerobic exercise need a sufficient supply of </a:t>
            </a:r>
            <a:r>
              <a:rPr lang="en-US" u="sng" dirty="0">
                <a:solidFill>
                  <a:srgbClr val="00B0F0"/>
                </a:solidFill>
              </a:rPr>
              <a:t>oxygen</a:t>
            </a:r>
            <a:r>
              <a:rPr lang="en-US" dirty="0">
                <a:solidFill>
                  <a:srgbClr val="00B0F0"/>
                </a:solidFill>
              </a:rPr>
              <a:t> to the tissues.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Work for a long time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Moderate – hard work 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Periods of more then 60s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666" y="5143008"/>
            <a:ext cx="5107963" cy="105459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666" y="5206412"/>
            <a:ext cx="118998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GB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Glucose + Oxygen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48343" y="5707614"/>
            <a:ext cx="1436913" cy="3547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1370" y="5668770"/>
            <a:ext cx="3446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CO2 + water + Energy 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6710546" y="5094905"/>
            <a:ext cx="5291990" cy="114773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52600" y="69314"/>
            <a:ext cx="6444732" cy="840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FF0000"/>
                </a:solidFill>
              </a:rPr>
              <a:t>Anaerobic exercise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10545" y="700481"/>
            <a:ext cx="4724453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rgbClr val="FF0000"/>
                </a:solidFill>
              </a:rPr>
              <a:t>No oxygen </a:t>
            </a:r>
            <a:r>
              <a:rPr lang="en-US" dirty="0">
                <a:solidFill>
                  <a:srgbClr val="FF0000"/>
                </a:solidFill>
              </a:rPr>
              <a:t>is used in its initial release, energy is produced from the supplies already in the body. </a:t>
            </a:r>
          </a:p>
          <a:p>
            <a:r>
              <a:rPr lang="en-US" i="1" dirty="0">
                <a:solidFill>
                  <a:srgbClr val="FF0000"/>
                </a:solidFill>
              </a:rPr>
              <a:t>Maximum</a:t>
            </a:r>
            <a:r>
              <a:rPr lang="en-US" dirty="0">
                <a:solidFill>
                  <a:srgbClr val="FF0000"/>
                </a:solidFill>
              </a:rPr>
              <a:t> bursts of energy  </a:t>
            </a:r>
          </a:p>
          <a:p>
            <a:r>
              <a:rPr lang="en-US" dirty="0">
                <a:solidFill>
                  <a:srgbClr val="FF0000"/>
                </a:solidFill>
              </a:rPr>
              <a:t>Time it takes to do is very short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0838" y="5147084"/>
            <a:ext cx="69892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GB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Glucose 								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96849" y="5592429"/>
            <a:ext cx="3157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Energy + Lactic acid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7055009" y="5664972"/>
            <a:ext cx="1595506" cy="3781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689600" y="69314"/>
            <a:ext cx="72571" cy="65637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6442" y="1087507"/>
            <a:ext cx="2558567" cy="35394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u="sng" dirty="0">
                <a:solidFill>
                  <a:schemeClr val="accent6">
                    <a:lumMod val="75000"/>
                  </a:schemeClr>
                </a:solidFill>
              </a:rPr>
              <a:t>Extension task </a:t>
            </a:r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Explain how a games player would use both aerobic and anaerobic systems </a:t>
            </a:r>
          </a:p>
          <a:p>
            <a:pPr algn="ctr"/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(4 marks)</a:t>
            </a:r>
          </a:p>
        </p:txBody>
      </p:sp>
    </p:spTree>
    <p:extLst>
      <p:ext uri="{BB962C8B-B14F-4D97-AF65-F5344CB8AC3E}">
        <p14:creationId xmlns:p14="http://schemas.microsoft.com/office/powerpoint/2010/main" val="4016801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53476" y="710150"/>
            <a:ext cx="10972800" cy="840759"/>
          </a:xfrm>
        </p:spPr>
        <p:txBody>
          <a:bodyPr>
            <a:normAutofit fontScale="90000"/>
          </a:bodyPr>
          <a:lstStyle/>
          <a:p>
            <a:r>
              <a:rPr lang="en-US" sz="5400" b="1" u="sng" dirty="0">
                <a:solidFill>
                  <a:srgbClr val="00B0F0"/>
                </a:solidFill>
              </a:rPr>
              <a:t>Aer</a:t>
            </a:r>
            <a:r>
              <a:rPr lang="en-US" sz="5400" b="1" u="sng" dirty="0"/>
              <a:t>obic exercise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79869" y="710150"/>
            <a:ext cx="6444732" cy="840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/>
              <a:t>A</a:t>
            </a:r>
            <a:r>
              <a:rPr lang="en-US" sz="6000" b="1" u="sng" dirty="0">
                <a:solidFill>
                  <a:srgbClr val="FF0000"/>
                </a:solidFill>
              </a:rPr>
              <a:t>n</a:t>
            </a:r>
            <a:r>
              <a:rPr lang="en-US" sz="6000" b="1" u="sng" dirty="0"/>
              <a:t>aerobic exercise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689600" y="69314"/>
            <a:ext cx="72571" cy="65637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E88E3DF3-F11D-4617-8F1C-89A87ED51EED}"/>
              </a:ext>
            </a:extLst>
          </p:cNvPr>
          <p:cNvSpPr txBox="1">
            <a:spLocks/>
          </p:cNvSpPr>
          <p:nvPr/>
        </p:nvSpPr>
        <p:spPr>
          <a:xfrm>
            <a:off x="-3375990" y="1967183"/>
            <a:ext cx="10972800" cy="1846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b="1" u="sng" dirty="0">
                <a:solidFill>
                  <a:srgbClr val="00B0F0"/>
                </a:solidFill>
              </a:rPr>
              <a:t>AIR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A39E564-4CFB-4A7E-8CDF-486C559A74C3}"/>
              </a:ext>
            </a:extLst>
          </p:cNvPr>
          <p:cNvSpPr txBox="1">
            <a:spLocks/>
          </p:cNvSpPr>
          <p:nvPr/>
        </p:nvSpPr>
        <p:spPr>
          <a:xfrm>
            <a:off x="4785165" y="1890928"/>
            <a:ext cx="6444732" cy="199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E928434-3CFD-4F8D-9D87-45189B1832FB}"/>
              </a:ext>
            </a:extLst>
          </p:cNvPr>
          <p:cNvSpPr txBox="1">
            <a:spLocks/>
          </p:cNvSpPr>
          <p:nvPr/>
        </p:nvSpPr>
        <p:spPr>
          <a:xfrm>
            <a:off x="6096000" y="5096795"/>
            <a:ext cx="6444732" cy="840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>
                <a:solidFill>
                  <a:srgbClr val="FF0000"/>
                </a:solidFill>
              </a:rPr>
              <a:t>NO oxygen!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2498558-5419-4D7A-90F2-FB972922E6C3}"/>
              </a:ext>
            </a:extLst>
          </p:cNvPr>
          <p:cNvCxnSpPr>
            <a:cxnSpLocks/>
          </p:cNvCxnSpPr>
          <p:nvPr/>
        </p:nvCxnSpPr>
        <p:spPr>
          <a:xfrm>
            <a:off x="1371600" y="1550909"/>
            <a:ext cx="502992" cy="94290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422CE0A-06E3-4930-A01D-286B9516F32B}"/>
              </a:ext>
            </a:extLst>
          </p:cNvPr>
          <p:cNvCxnSpPr>
            <a:cxnSpLocks/>
          </p:cNvCxnSpPr>
          <p:nvPr/>
        </p:nvCxnSpPr>
        <p:spPr>
          <a:xfrm>
            <a:off x="7009237" y="1550909"/>
            <a:ext cx="460701" cy="6408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2C7FE769-AFBD-4880-95D0-028723BB258A}"/>
              </a:ext>
            </a:extLst>
          </p:cNvPr>
          <p:cNvSpPr txBox="1">
            <a:spLocks/>
          </p:cNvSpPr>
          <p:nvPr/>
        </p:nvSpPr>
        <p:spPr>
          <a:xfrm>
            <a:off x="-2516382" y="4148022"/>
            <a:ext cx="10972800" cy="1846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b="1" dirty="0">
                <a:solidFill>
                  <a:srgbClr val="00B0F0"/>
                </a:solidFill>
              </a:rPr>
              <a:t>With O2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839C5FE-CAD4-4685-BA98-57921805DAD6}"/>
              </a:ext>
            </a:extLst>
          </p:cNvPr>
          <p:cNvCxnSpPr>
            <a:cxnSpLocks/>
          </p:cNvCxnSpPr>
          <p:nvPr/>
        </p:nvCxnSpPr>
        <p:spPr>
          <a:xfrm>
            <a:off x="2281965" y="3547704"/>
            <a:ext cx="502992" cy="94290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3E85C9-C316-46B9-B29C-130E606CEE7F}"/>
              </a:ext>
            </a:extLst>
          </p:cNvPr>
          <p:cNvCxnSpPr>
            <a:cxnSpLocks/>
          </p:cNvCxnSpPr>
          <p:nvPr/>
        </p:nvCxnSpPr>
        <p:spPr>
          <a:xfrm>
            <a:off x="8162631" y="3814038"/>
            <a:ext cx="623533" cy="12254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2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82880" y="2704257"/>
            <a:ext cx="11292840" cy="133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82880" y="1488892"/>
            <a:ext cx="11292840" cy="1067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60120" y="0"/>
            <a:ext cx="10515600" cy="89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u="sng" dirty="0"/>
              <a:t>Energy</a:t>
            </a:r>
            <a:r>
              <a:rPr lang="en-GB" sz="4000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02280" y="2083118"/>
            <a:ext cx="701040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Glucose + oxygen -----Energy + CO2 + water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02280" y="3392250"/>
            <a:ext cx="701040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Glucose -----Energy + lactic acid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2920" y="1609645"/>
            <a:ext cx="701040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</a:rPr>
              <a:t>Aerobic Respiration -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2920" y="890748"/>
            <a:ext cx="1143000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muscles and liver store glucose (main source of energy from food)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5760" y="3051652"/>
            <a:ext cx="701040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accent4"/>
                </a:solidFill>
              </a:rPr>
              <a:t>Anaerobic Respiration -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614160" y="3047442"/>
            <a:ext cx="1432560" cy="3295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8046720" y="2759626"/>
            <a:ext cx="3429000" cy="920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Is toxic!, </a:t>
            </a:r>
            <a:r>
              <a:rPr lang="en-GB" dirty="0"/>
              <a:t>causes muscle ache, cramps eventually stopping them from working!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8901" y="5108478"/>
            <a:ext cx="48067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u="sng" dirty="0">
                <a:solidFill>
                  <a:srgbClr val="7030A0"/>
                </a:solidFill>
              </a:rPr>
              <a:t>Fats</a:t>
            </a:r>
            <a:r>
              <a:rPr lang="en-GB" sz="2800" dirty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GB" sz="2800" dirty="0">
                <a:solidFill>
                  <a:srgbClr val="7030A0"/>
                </a:solidFill>
              </a:rPr>
              <a:t>Fuel source for aerobic activity 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09600" y="4318592"/>
            <a:ext cx="1143000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muscles and liver store glucose (main source of energy from food)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56120" y="5232293"/>
            <a:ext cx="487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rgbClr val="7030A0"/>
                </a:solidFill>
              </a:rPr>
              <a:t>Carbohydrates</a:t>
            </a:r>
            <a:r>
              <a:rPr lang="en-GB" sz="2800" dirty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GB" sz="2800" dirty="0">
                <a:solidFill>
                  <a:srgbClr val="7030A0"/>
                </a:solidFill>
              </a:rPr>
              <a:t>Fuel source for anaerobic and aerobic activity 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809447"/>
            <a:ext cx="12192000" cy="1939696"/>
          </a:xfrm>
          <a:prstGeom prst="rect">
            <a:avLst/>
          </a:prstGeom>
          <a:noFill/>
          <a:ln w="857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73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9" grpId="0"/>
      <p:bldP spid="20" grpId="0"/>
      <p:bldP spid="21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268473"/>
            <a:ext cx="10515600" cy="868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u="sng" dirty="0">
                <a:solidFill>
                  <a:srgbClr val="7030A0"/>
                </a:solidFill>
              </a:rPr>
              <a:t>Oxygen debt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" y="806145"/>
            <a:ext cx="1063752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Oxygen debt is….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1960" y="1816735"/>
            <a:ext cx="11445240" cy="2668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accent6"/>
                </a:solidFill>
              </a:rPr>
              <a:t>Oxygen debt is…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accent6"/>
                </a:solidFill>
              </a:rPr>
              <a:t>The amount of oxygen needed at the end of a physical activity to break down lactic acid. Often after a 400m race lactic acid is build up as oxygen is not being used. Oxygen is repaid through deep gasping breaths at the end of exercise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" y="4961617"/>
            <a:ext cx="11292840" cy="1627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55621" y="5871788"/>
            <a:ext cx="7551420" cy="626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Glucose -----Energy + </a:t>
            </a:r>
            <a:r>
              <a:rPr lang="en-GB" sz="3900" b="1" dirty="0"/>
              <a:t>lactic acid</a:t>
            </a:r>
            <a:endParaRPr lang="en-GB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55520" y="5122488"/>
            <a:ext cx="7010400" cy="490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 b="1" dirty="0">
                <a:solidFill>
                  <a:schemeClr val="accent4"/>
                </a:solidFill>
              </a:rPr>
              <a:t>Anaerobic Respiration -</a:t>
            </a:r>
          </a:p>
        </p:txBody>
      </p:sp>
    </p:spTree>
    <p:extLst>
      <p:ext uri="{BB962C8B-B14F-4D97-AF65-F5344CB8AC3E}">
        <p14:creationId xmlns:p14="http://schemas.microsoft.com/office/powerpoint/2010/main" val="11172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0C4E5C6C-3BB4-4B12-9EEC-4EE9546A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811463"/>
            <a:ext cx="11652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EDF262-FA71-4011-95EE-E7D6A6EBBF19}"/>
              </a:ext>
            </a:extLst>
          </p:cNvPr>
          <p:cNvSpPr txBox="1"/>
          <p:nvPr/>
        </p:nvSpPr>
        <p:spPr>
          <a:xfrm>
            <a:off x="4616451" y="2573338"/>
            <a:ext cx="2670175" cy="21701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5661"/>
                </a:solidFill>
                <a:latin typeface="Arial Rounded MT Bold"/>
                <a:cs typeface="Arial Rounded MT Bold"/>
              </a:rPr>
              <a:t>SOME……….…</a:t>
            </a:r>
          </a:p>
          <a:p>
            <a:pPr algn="ctr">
              <a:defRPr/>
            </a:pP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Arial Rounded MT Bold"/>
                <a:cs typeface="Arial Rounded MT Bold"/>
              </a:rPr>
              <a:t>key topics from</a:t>
            </a:r>
          </a:p>
          <a:p>
            <a:pPr algn="ctr">
              <a:defRPr/>
            </a:pPr>
            <a:r>
              <a:rPr lang="en-US" sz="2700" b="1" u="sng" dirty="0">
                <a:solidFill>
                  <a:schemeClr val="bg1">
                    <a:lumMod val="50000"/>
                  </a:schemeClr>
                </a:solidFill>
                <a:latin typeface="Arial Rounded MT Bold"/>
                <a:cs typeface="Arial Rounded MT Bold"/>
              </a:rPr>
              <a:t>Paper 2</a:t>
            </a:r>
          </a:p>
        </p:txBody>
      </p:sp>
      <p:pic>
        <p:nvPicPr>
          <p:cNvPr id="24580" name="Picture 7">
            <a:extLst>
              <a:ext uri="{FF2B5EF4-FFF2-40B4-BE49-F238E27FC236}">
                <a16:creationId xmlns:a16="http://schemas.microsoft.com/office/drawing/2014/main" id="{660EA864-11B4-47C2-97EA-301E1DAF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737962"/>
            <a:ext cx="18907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>
            <a:extLst>
              <a:ext uri="{FF2B5EF4-FFF2-40B4-BE49-F238E27FC236}">
                <a16:creationId xmlns:a16="http://schemas.microsoft.com/office/drawing/2014/main" id="{F7CED422-EB81-4516-9790-08E11C24E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3930651"/>
            <a:ext cx="20955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>
            <a:extLst>
              <a:ext uri="{FF2B5EF4-FFF2-40B4-BE49-F238E27FC236}">
                <a16:creationId xmlns:a16="http://schemas.microsoft.com/office/drawing/2014/main" id="{117D4257-7BC8-4E84-A0D1-44275713A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969963"/>
            <a:ext cx="15668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>
            <a:extLst>
              <a:ext uri="{FF2B5EF4-FFF2-40B4-BE49-F238E27FC236}">
                <a16:creationId xmlns:a16="http://schemas.microsoft.com/office/drawing/2014/main" id="{2238A14F-9CE6-434E-A4FC-102659A60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82" y="5198385"/>
            <a:ext cx="19700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2">
            <a:extLst>
              <a:ext uri="{FF2B5EF4-FFF2-40B4-BE49-F238E27FC236}">
                <a16:creationId xmlns:a16="http://schemas.microsoft.com/office/drawing/2014/main" id="{46C7BBF1-97CD-4FF7-810A-2F4B24557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38" y="3087687"/>
            <a:ext cx="134461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3">
            <a:extLst>
              <a:ext uri="{FF2B5EF4-FFF2-40B4-BE49-F238E27FC236}">
                <a16:creationId xmlns:a16="http://schemas.microsoft.com/office/drawing/2014/main" id="{6B466016-FA62-4DCB-B7A8-31A0806C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4" y="5491278"/>
            <a:ext cx="240823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72ED6E-DD8E-4459-B4A7-ECC3285BFA09}"/>
              </a:ext>
            </a:extLst>
          </p:cNvPr>
          <p:cNvSpPr/>
          <p:nvPr/>
        </p:nvSpPr>
        <p:spPr>
          <a:xfrm rot="20860109">
            <a:off x="1985169" y="196506"/>
            <a:ext cx="1693862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15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Homework due in </a:t>
            </a:r>
          </a:p>
          <a:p>
            <a:pPr algn="ctr">
              <a:defRPr/>
            </a:pPr>
            <a:r>
              <a:rPr lang="en-US" sz="15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Wednesday 23</a:t>
            </a:r>
            <a:r>
              <a:rPr lang="en-US" sz="1500" u="sng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rd</a:t>
            </a:r>
            <a:r>
              <a:rPr lang="en-US" sz="15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Jan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97E2B-C056-4C69-B122-AE388A888172}"/>
              </a:ext>
            </a:extLst>
          </p:cNvPr>
          <p:cNvSpPr txBox="1">
            <a:spLocks/>
          </p:cNvSpPr>
          <p:nvPr/>
        </p:nvSpPr>
        <p:spPr>
          <a:xfrm>
            <a:off x="232823" y="1602242"/>
            <a:ext cx="11289792" cy="7377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Add text boxes or create this mind map at home, research using the internet of your revision guide this information from paper 2 and make small notes around the page!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694301" y="3249612"/>
            <a:ext cx="2216433" cy="4601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86894" y="4433076"/>
            <a:ext cx="1712409" cy="21403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64374" y="2639750"/>
            <a:ext cx="1712409" cy="1265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15789" y="951459"/>
            <a:ext cx="1712409" cy="1265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74074" y="2706536"/>
            <a:ext cx="1712409" cy="1265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02067" y="5203597"/>
            <a:ext cx="1821440" cy="1265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75238" y="1913479"/>
            <a:ext cx="1137975" cy="3134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08513" y="2457828"/>
            <a:ext cx="2216433" cy="4328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01972" y="3216623"/>
            <a:ext cx="1137975" cy="432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42946" y="2008020"/>
            <a:ext cx="1137975" cy="3542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4B76EF-6F69-444F-A4AE-5E611CC5B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15" t="23856" r="6231" b="12546"/>
          <a:stretch/>
        </p:blipFill>
        <p:spPr>
          <a:xfrm>
            <a:off x="1729453" y="385708"/>
            <a:ext cx="8702935" cy="608326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7184456" y="5047622"/>
            <a:ext cx="0" cy="884021"/>
          </a:xfrm>
          <a:prstGeom prst="straightConnector1">
            <a:avLst/>
          </a:prstGeom>
          <a:ln w="1206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83ECB2-9823-4CCF-827C-CDB372A202A2}"/>
              </a:ext>
            </a:extLst>
          </p:cNvPr>
          <p:cNvCxnSpPr>
            <a:cxnSpLocks/>
          </p:cNvCxnSpPr>
          <p:nvPr/>
        </p:nvCxnSpPr>
        <p:spPr>
          <a:xfrm flipV="1">
            <a:off x="3614710" y="4522290"/>
            <a:ext cx="0" cy="884021"/>
          </a:xfrm>
          <a:prstGeom prst="straightConnector1">
            <a:avLst/>
          </a:prstGeom>
          <a:ln w="1206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2B6C869-8384-4923-83BE-8827335CC660}"/>
              </a:ext>
            </a:extLst>
          </p:cNvPr>
          <p:cNvSpPr txBox="1">
            <a:spLocks/>
          </p:cNvSpPr>
          <p:nvPr/>
        </p:nvSpPr>
        <p:spPr>
          <a:xfrm>
            <a:off x="6500803" y="1151916"/>
            <a:ext cx="1336187" cy="413941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Answers using next slide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39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694301" y="3249612"/>
            <a:ext cx="2216433" cy="4601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86894" y="4433076"/>
            <a:ext cx="1712409" cy="21403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64374" y="2639750"/>
            <a:ext cx="1712409" cy="1265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15789" y="951459"/>
            <a:ext cx="1712409" cy="1265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74074" y="2706536"/>
            <a:ext cx="1712409" cy="1265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02067" y="5203597"/>
            <a:ext cx="1821440" cy="1265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75238" y="1913479"/>
            <a:ext cx="1137975" cy="3134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08513" y="2457828"/>
            <a:ext cx="2216433" cy="4328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01972" y="3216623"/>
            <a:ext cx="1137975" cy="432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42946" y="2008020"/>
            <a:ext cx="1137975" cy="3542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4B76EF-6F69-444F-A4AE-5E611CC5B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15" t="23856" r="6231" b="12546"/>
          <a:stretch/>
        </p:blipFill>
        <p:spPr>
          <a:xfrm>
            <a:off x="1729453" y="297591"/>
            <a:ext cx="8702935" cy="608326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6D5A86-082B-4E27-945C-3869043CF3D6}"/>
              </a:ext>
            </a:extLst>
          </p:cNvPr>
          <p:cNvSpPr/>
          <p:nvPr/>
        </p:nvSpPr>
        <p:spPr>
          <a:xfrm>
            <a:off x="6317286" y="2229352"/>
            <a:ext cx="1701165" cy="4572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ctr">
              <a:spcBef>
                <a:spcPts val="960"/>
              </a:spcBef>
              <a:spcAft>
                <a:spcPts val="0"/>
              </a:spcAft>
            </a:pPr>
            <a:r>
              <a:rPr lang="en-GB" sz="1200" b="1" kern="1200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NOSE or</a:t>
            </a:r>
          </a:p>
          <a:p>
            <a:pPr algn="ctr">
              <a:spcBef>
                <a:spcPts val="960"/>
              </a:spcBef>
              <a:spcAft>
                <a:spcPts val="0"/>
              </a:spcAft>
            </a:pPr>
            <a:r>
              <a:rPr lang="en-GB" sz="1200" b="1" kern="1200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NASAL CAVITY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F6EEEE-AC79-4706-A60F-A6BFD1D4F2A7}"/>
              </a:ext>
            </a:extLst>
          </p:cNvPr>
          <p:cNvSpPr/>
          <p:nvPr/>
        </p:nvSpPr>
        <p:spPr>
          <a:xfrm>
            <a:off x="6860810" y="3041015"/>
            <a:ext cx="711835" cy="38798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spcBef>
                <a:spcPts val="960"/>
              </a:spcBef>
              <a:spcAft>
                <a:spcPts val="0"/>
              </a:spcAft>
            </a:pPr>
            <a:r>
              <a:rPr lang="en-GB" sz="1200" b="1" kern="1200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ALVEOLI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AC1C4D-8B54-4C48-A8CD-35211C7D039D}"/>
              </a:ext>
            </a:extLst>
          </p:cNvPr>
          <p:cNvSpPr/>
          <p:nvPr/>
        </p:nvSpPr>
        <p:spPr>
          <a:xfrm>
            <a:off x="6628190" y="4085065"/>
            <a:ext cx="1083945" cy="39941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960"/>
              </a:spcBef>
              <a:spcAft>
                <a:spcPts val="0"/>
              </a:spcAft>
            </a:pPr>
            <a:r>
              <a:rPr lang="en-GB" sz="1200" b="1" kern="1200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DIAPHRAGM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4FD3C5-268D-46B2-83C2-1B32D7608991}"/>
              </a:ext>
            </a:extLst>
          </p:cNvPr>
          <p:cNvSpPr/>
          <p:nvPr/>
        </p:nvSpPr>
        <p:spPr>
          <a:xfrm>
            <a:off x="6317286" y="1647575"/>
            <a:ext cx="1818005" cy="5899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960"/>
              </a:spcBef>
              <a:spcAft>
                <a:spcPts val="0"/>
              </a:spcAft>
            </a:pPr>
            <a:r>
              <a:rPr lang="en-GB" sz="1200" b="1" kern="1200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BRONCHUS or</a:t>
            </a:r>
          </a:p>
          <a:p>
            <a:pPr algn="ctr">
              <a:spcBef>
                <a:spcPts val="960"/>
              </a:spcBef>
              <a:spcAft>
                <a:spcPts val="0"/>
              </a:spcAft>
            </a:pPr>
            <a:r>
              <a:rPr lang="en-GB" sz="1200" b="1" kern="1200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BRONCHI</a:t>
            </a:r>
            <a:r>
              <a:rPr lang="en-GB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CB523A-CC4A-4239-A06B-4F957769DC96}"/>
              </a:ext>
            </a:extLst>
          </p:cNvPr>
          <p:cNvSpPr/>
          <p:nvPr/>
        </p:nvSpPr>
        <p:spPr>
          <a:xfrm>
            <a:off x="6659939" y="1234849"/>
            <a:ext cx="1020445" cy="3841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60"/>
              </a:spcBef>
              <a:spcAft>
                <a:spcPts val="0"/>
              </a:spcAft>
            </a:pPr>
            <a:r>
              <a:rPr lang="en-GB" sz="1100" b="1" kern="1200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BRONCHIOLES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DCB46C-C527-42BB-AFBF-AB00A0BE4080}"/>
              </a:ext>
            </a:extLst>
          </p:cNvPr>
          <p:cNvCxnSpPr>
            <a:cxnSpLocks/>
          </p:cNvCxnSpPr>
          <p:nvPr/>
        </p:nvCxnSpPr>
        <p:spPr>
          <a:xfrm flipH="1">
            <a:off x="8401722" y="5503245"/>
            <a:ext cx="1015333" cy="4242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29E2D74-7F2B-4721-ABEC-33D6EE924B44}"/>
              </a:ext>
            </a:extLst>
          </p:cNvPr>
          <p:cNvCxnSpPr>
            <a:cxnSpLocks/>
          </p:cNvCxnSpPr>
          <p:nvPr/>
        </p:nvCxnSpPr>
        <p:spPr>
          <a:xfrm flipH="1" flipV="1">
            <a:off x="8401722" y="5503245"/>
            <a:ext cx="988212" cy="4242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A528971-09C4-40A8-A36B-6CBA548CD657}"/>
              </a:ext>
            </a:extLst>
          </p:cNvPr>
          <p:cNvSpPr/>
          <p:nvPr/>
        </p:nvSpPr>
        <p:spPr>
          <a:xfrm>
            <a:off x="4702571" y="2751834"/>
            <a:ext cx="102044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60"/>
              </a:spcBef>
              <a:spcAft>
                <a:spcPts val="0"/>
              </a:spcAft>
            </a:pPr>
            <a:r>
              <a:rPr lang="en-GB" b="1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Trachea</a:t>
            </a:r>
            <a:endParaRPr lang="en-GB" sz="2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F6A429-CAF8-45E6-B673-4EF1511350C2}"/>
              </a:ext>
            </a:extLst>
          </p:cNvPr>
          <p:cNvSpPr/>
          <p:nvPr/>
        </p:nvSpPr>
        <p:spPr>
          <a:xfrm>
            <a:off x="4650269" y="3649446"/>
            <a:ext cx="102044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60"/>
              </a:spcBef>
              <a:spcAft>
                <a:spcPts val="0"/>
              </a:spcAft>
            </a:pPr>
            <a:r>
              <a:rPr lang="en-GB" b="1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Bronchi</a:t>
            </a:r>
            <a:endParaRPr lang="en-GB" sz="2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2EAEDB-F35C-4D2E-988A-CB66AC824A33}"/>
              </a:ext>
            </a:extLst>
          </p:cNvPr>
          <p:cNvSpPr/>
          <p:nvPr/>
        </p:nvSpPr>
        <p:spPr>
          <a:xfrm>
            <a:off x="4702571" y="4248410"/>
            <a:ext cx="137835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60"/>
              </a:spcBef>
              <a:spcAft>
                <a:spcPts val="0"/>
              </a:spcAft>
            </a:pPr>
            <a:r>
              <a:rPr lang="en-GB" b="1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Bronchioles</a:t>
            </a:r>
            <a:endParaRPr lang="en-GB" sz="2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2F01A3-9F16-4071-BE18-8A696AACBD1E}"/>
              </a:ext>
            </a:extLst>
          </p:cNvPr>
          <p:cNvSpPr/>
          <p:nvPr/>
        </p:nvSpPr>
        <p:spPr>
          <a:xfrm>
            <a:off x="1154148" y="2950124"/>
            <a:ext cx="137835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60"/>
              </a:spcBef>
              <a:spcAft>
                <a:spcPts val="0"/>
              </a:spcAft>
            </a:pPr>
            <a:r>
              <a:rPr lang="en-GB" b="1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Lungs</a:t>
            </a:r>
            <a:endParaRPr lang="en-GB" sz="2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7ACF7E-0F65-4791-BB66-EE95D5EF1A79}"/>
              </a:ext>
            </a:extLst>
          </p:cNvPr>
          <p:cNvSpPr/>
          <p:nvPr/>
        </p:nvSpPr>
        <p:spPr>
          <a:xfrm>
            <a:off x="4651885" y="4622693"/>
            <a:ext cx="137835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60"/>
              </a:spcBef>
              <a:spcAft>
                <a:spcPts val="0"/>
              </a:spcAft>
            </a:pPr>
            <a:r>
              <a:rPr lang="en-GB" b="1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Alveoli</a:t>
            </a:r>
            <a:endParaRPr lang="en-GB" sz="2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1755D6-4E05-4C22-AA94-36FB7228B40B}"/>
              </a:ext>
            </a:extLst>
          </p:cNvPr>
          <p:cNvSpPr/>
          <p:nvPr/>
        </p:nvSpPr>
        <p:spPr>
          <a:xfrm>
            <a:off x="3113816" y="4730139"/>
            <a:ext cx="137835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60"/>
              </a:spcBef>
              <a:spcAft>
                <a:spcPts val="0"/>
              </a:spcAft>
            </a:pPr>
            <a:r>
              <a:rPr lang="en-GB" b="1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Diaphragm</a:t>
            </a:r>
            <a:endParaRPr lang="en-GB" sz="2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5ECDB6-0E34-4DED-B39B-42E0AE9B9DC5}"/>
              </a:ext>
            </a:extLst>
          </p:cNvPr>
          <p:cNvSpPr/>
          <p:nvPr/>
        </p:nvSpPr>
        <p:spPr>
          <a:xfrm rot="16200000">
            <a:off x="1420729" y="3976875"/>
            <a:ext cx="1510960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60"/>
              </a:spcBef>
              <a:spcAft>
                <a:spcPts val="0"/>
              </a:spcAft>
            </a:pPr>
            <a:r>
              <a:rPr lang="en-GB" sz="1200" b="1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Intercostal Muscles</a:t>
            </a:r>
            <a:endParaRPr lang="en-GB" sz="1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1455A2-6BDE-4B4E-9837-6F9FCDFA27F6}"/>
              </a:ext>
            </a:extLst>
          </p:cNvPr>
          <p:cNvSpPr/>
          <p:nvPr/>
        </p:nvSpPr>
        <p:spPr>
          <a:xfrm rot="16200000">
            <a:off x="2034192" y="3957362"/>
            <a:ext cx="572114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60"/>
              </a:spcBef>
              <a:spcAft>
                <a:spcPts val="0"/>
              </a:spcAft>
            </a:pPr>
            <a:r>
              <a:rPr lang="en-GB" sz="1200" b="1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Ribs</a:t>
            </a:r>
            <a:endParaRPr lang="en-GB" sz="1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5" grpId="0" animBg="1"/>
      <p:bldP spid="26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24" y="-130629"/>
            <a:ext cx="116840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/>
              <a:t>Composition of breathing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8364" y="4724398"/>
            <a:ext cx="4668760" cy="18505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79% Nitrogen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16% Oxygen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4% Carbon Dioxide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3468" y="4706256"/>
            <a:ext cx="6168571" cy="185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79% Nitrogen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20 (21) % Oxygen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0.4% (Trace) -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Carbon Dioxide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9619" y="2060978"/>
            <a:ext cx="3735011" cy="2801258"/>
            <a:chOff x="459618" y="2060978"/>
            <a:chExt cx="3735011" cy="28012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4268" t="13809" r="29020" b="10476"/>
            <a:stretch/>
          </p:blipFill>
          <p:spPr>
            <a:xfrm>
              <a:off x="459618" y="2060978"/>
              <a:ext cx="3735011" cy="2801258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1741715" y="2812117"/>
              <a:ext cx="986971" cy="907169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985068" y="2060979"/>
            <a:ext cx="2409369" cy="2293257"/>
            <a:chOff x="6923316" y="1124806"/>
            <a:chExt cx="3852261" cy="33746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3316" y="1124806"/>
              <a:ext cx="3852261" cy="3374622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8128000" y="2540000"/>
              <a:ext cx="2428723" cy="362858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1105643" y="746267"/>
            <a:ext cx="30889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Inspire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66740" y="807028"/>
            <a:ext cx="28276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Expire</a:t>
            </a:r>
          </a:p>
        </p:txBody>
      </p:sp>
      <p:pic>
        <p:nvPicPr>
          <p:cNvPr id="3074" name="Picture 2" descr="Image result for breathing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39" y="2739014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7A9D3-8EC6-42E2-A98C-11CD3F5E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15300" b="1" u="sng" dirty="0">
                <a:solidFill>
                  <a:srgbClr val="00B0F0"/>
                </a:solidFill>
              </a:rPr>
              <a:t>Tidal</a:t>
            </a:r>
            <a:r>
              <a:rPr lang="en-GB" dirty="0"/>
              <a:t> Volume</a:t>
            </a:r>
          </a:p>
        </p:txBody>
      </p:sp>
      <p:pic>
        <p:nvPicPr>
          <p:cNvPr id="1026" name="Picture 2" descr="https://mymodernmet.com/wp/wp-content/uploads/archive/y7AKbXuCNjqMSaRPQlrx_1082129629.gif">
            <a:extLst>
              <a:ext uri="{FF2B5EF4-FFF2-40B4-BE49-F238E27FC236}">
                <a16:creationId xmlns:a16="http://schemas.microsoft.com/office/drawing/2014/main" id="{BF4A9C46-D631-45E1-A370-398602BC28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690" y="2768598"/>
            <a:ext cx="4753360" cy="3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cean Waves GIF">
            <a:extLst>
              <a:ext uri="{FF2B5EF4-FFF2-40B4-BE49-F238E27FC236}">
                <a16:creationId xmlns:a16="http://schemas.microsoft.com/office/drawing/2014/main" id="{DE7148F5-2F4B-4BFF-8470-342FD2A83A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3341711"/>
            <a:ext cx="5607050" cy="31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562C504-1455-4589-A30D-43409A968BB9}"/>
              </a:ext>
            </a:extLst>
          </p:cNvPr>
          <p:cNvCxnSpPr>
            <a:cxnSpLocks/>
          </p:cNvCxnSpPr>
          <p:nvPr/>
        </p:nvCxnSpPr>
        <p:spPr>
          <a:xfrm>
            <a:off x="2438400" y="1917700"/>
            <a:ext cx="0" cy="2999592"/>
          </a:xfrm>
          <a:prstGeom prst="straightConnector1">
            <a:avLst/>
          </a:prstGeom>
          <a:ln w="152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C9ABB0-FCA4-4618-8090-77CDF72CEE27}"/>
              </a:ext>
            </a:extLst>
          </p:cNvPr>
          <p:cNvCxnSpPr>
            <a:cxnSpLocks/>
          </p:cNvCxnSpPr>
          <p:nvPr/>
        </p:nvCxnSpPr>
        <p:spPr>
          <a:xfrm>
            <a:off x="2438400" y="1917700"/>
            <a:ext cx="5774575" cy="2504671"/>
          </a:xfrm>
          <a:prstGeom prst="straightConnector1">
            <a:avLst/>
          </a:prstGeom>
          <a:ln w="152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A7A23-96A9-441F-84EE-9E8CA2FC3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690690"/>
            <a:ext cx="111633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How much are you breath in &amp; out when </a:t>
            </a:r>
            <a:r>
              <a:rPr lang="en-GB" sz="4400" b="1" u="sng" dirty="0">
                <a:solidFill>
                  <a:srgbClr val="00B0F0"/>
                </a:solidFill>
              </a:rPr>
              <a:t>breathing normally!</a:t>
            </a:r>
          </a:p>
          <a:p>
            <a:pPr marL="0" indent="0">
              <a:buNone/>
            </a:pPr>
            <a:r>
              <a:rPr lang="en-GB" sz="4000" b="1" u="sng" dirty="0">
                <a:solidFill>
                  <a:srgbClr val="00B050"/>
                </a:solidFill>
              </a:rPr>
              <a:t>This increases when exercising</a:t>
            </a:r>
            <a:endParaRPr lang="en-GB" sz="2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6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0B80B-48CA-4F71-87C3-23BDE021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dirty="0"/>
              <a:t>Vital</a:t>
            </a:r>
            <a:r>
              <a:rPr lang="en-GB" dirty="0"/>
              <a:t> </a:t>
            </a:r>
            <a:r>
              <a:rPr lang="en-GB" sz="9600" b="1" u="sng" dirty="0">
                <a:solidFill>
                  <a:srgbClr val="FF0000"/>
                </a:solidFill>
              </a:rPr>
              <a:t>Capacity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1B0E7-A8EE-4077-891D-832C38B2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5" y="16190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charset="0"/>
              </a:rPr>
              <a:t>Is the most air you could possibly breathe in after breathing the largest volume of air you can</a:t>
            </a:r>
          </a:p>
          <a:p>
            <a:pPr marL="0" indent="0">
              <a:buNone/>
            </a:pPr>
            <a:endParaRPr lang="en-GB" dirty="0">
              <a:latin typeface="Arial" charset="0"/>
            </a:endParaRPr>
          </a:p>
          <a:p>
            <a:pPr marL="0" indent="0">
              <a:buNone/>
            </a:pPr>
            <a:r>
              <a:rPr lang="en-GB" dirty="0">
                <a:latin typeface="Arial" charset="0"/>
              </a:rPr>
              <a:t>Vital capacity = </a:t>
            </a:r>
            <a:r>
              <a:rPr lang="en-GB" sz="3600" b="1" dirty="0">
                <a:solidFill>
                  <a:srgbClr val="FF0000"/>
                </a:solidFill>
                <a:latin typeface="Arial" charset="0"/>
              </a:rPr>
              <a:t>biggest breath possible!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https://encrypted-tbn0.gstatic.com/images?q=tbn:ANd9GcT5_JL-KB9_zAy5PR9RhvZ0--J7n8gPAlNxRfMm1A4h-9pcxNXdq_Y5f7GfDw&amp;s">
            <a:extLst>
              <a:ext uri="{FF2B5EF4-FFF2-40B4-BE49-F238E27FC236}">
                <a16:creationId xmlns:a16="http://schemas.microsoft.com/office/drawing/2014/main" id="{A0BDAB5B-A48C-4C6F-91B0-0070DF28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3490420"/>
            <a:ext cx="29527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lt;? the_title(); ?&gt;">
            <a:extLst>
              <a:ext uri="{FF2B5EF4-FFF2-40B4-BE49-F238E27FC236}">
                <a16:creationId xmlns:a16="http://schemas.microsoft.com/office/drawing/2014/main" id="{08EED216-2F55-4CE2-ACF2-356069811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45" y="3762543"/>
            <a:ext cx="443345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8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4800" b="1" u="sng" dirty="0">
                <a:solidFill>
                  <a:schemeClr val="accent2"/>
                </a:solidFill>
                <a:latin typeface="Arial" charset="0"/>
              </a:rPr>
              <a:t>KEY WORDS</a:t>
            </a:r>
            <a:endParaRPr lang="en-US" sz="4800" b="1" u="sng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198" y="1214890"/>
            <a:ext cx="3045321" cy="40011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Arial" charset="0"/>
              </a:rPr>
              <a:t>RESPIRATORY RATE =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431" y="2001378"/>
            <a:ext cx="2757839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Arial" charset="0"/>
              </a:rPr>
              <a:t>TIDAL VOLUME 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0148" y="3923124"/>
            <a:ext cx="2434197" cy="83099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Arial" charset="0"/>
              </a:rPr>
              <a:t>Vital Capacity =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5413210"/>
            <a:ext cx="2882712" cy="400110"/>
          </a:xfrm>
          <a:prstGeom prst="rect">
            <a:avLst/>
          </a:prstGeom>
          <a:ln>
            <a:solidFill>
              <a:srgbClr val="ED7D31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Arial" charset="0"/>
              </a:rPr>
              <a:t>RESIDUAL VOLUME=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6355CC2-EFB6-4CF3-B465-5C4725E93953}"/>
              </a:ext>
            </a:extLst>
          </p:cNvPr>
          <p:cNvSpPr txBox="1">
            <a:spLocks/>
          </p:cNvSpPr>
          <p:nvPr/>
        </p:nvSpPr>
        <p:spPr>
          <a:xfrm>
            <a:off x="9024547" y="210230"/>
            <a:ext cx="3045321" cy="76222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Use the internet or your revision guide to research what each of these mean and explain them in your own words!</a:t>
            </a:r>
            <a:endParaRPr lang="en-GB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03332C-4B36-43A0-B319-F64D2BD96C1D}"/>
              </a:ext>
            </a:extLst>
          </p:cNvPr>
          <p:cNvSpPr txBox="1">
            <a:spLocks/>
          </p:cNvSpPr>
          <p:nvPr/>
        </p:nvSpPr>
        <p:spPr>
          <a:xfrm>
            <a:off x="3336979" y="1033831"/>
            <a:ext cx="8355149" cy="76222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=</a:t>
            </a:r>
            <a:endParaRPr lang="en-GB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4653519-DFA3-481F-9D08-0657CB990C5F}"/>
              </a:ext>
            </a:extLst>
          </p:cNvPr>
          <p:cNvSpPr txBox="1">
            <a:spLocks/>
          </p:cNvSpPr>
          <p:nvPr/>
        </p:nvSpPr>
        <p:spPr>
          <a:xfrm>
            <a:off x="3087043" y="1921840"/>
            <a:ext cx="8355149" cy="76222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=</a:t>
            </a:r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BFE1D44-BE55-471F-BA2B-D7760CCDF40E}"/>
              </a:ext>
            </a:extLst>
          </p:cNvPr>
          <p:cNvSpPr txBox="1">
            <a:spLocks/>
          </p:cNvSpPr>
          <p:nvPr/>
        </p:nvSpPr>
        <p:spPr>
          <a:xfrm>
            <a:off x="2690803" y="4013844"/>
            <a:ext cx="8355149" cy="76222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=</a:t>
            </a:r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17C1183-98EB-44BD-B9E6-AE5797E68643}"/>
              </a:ext>
            </a:extLst>
          </p:cNvPr>
          <p:cNvSpPr txBox="1">
            <a:spLocks/>
          </p:cNvSpPr>
          <p:nvPr/>
        </p:nvSpPr>
        <p:spPr>
          <a:xfrm>
            <a:off x="3087042" y="5261996"/>
            <a:ext cx="8355149" cy="76222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56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gaseous exchang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30" y="-83925"/>
            <a:ext cx="5018768" cy="666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0002" y="1195994"/>
            <a:ext cx="4766743" cy="4659086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800" b="1" u="sng" dirty="0">
                <a:solidFill>
                  <a:srgbClr val="000000"/>
                </a:solidFill>
              </a:rPr>
              <a:t>The Gaseous Exchange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E322EC-9943-4686-97DE-474E2A06A3EF}"/>
              </a:ext>
            </a:extLst>
          </p:cNvPr>
          <p:cNvSpPr/>
          <p:nvPr/>
        </p:nvSpPr>
        <p:spPr>
          <a:xfrm>
            <a:off x="1235437" y="6165364"/>
            <a:ext cx="34158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https://www.youtube.com/watch?v=57byXpOUpSU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4D0E4B-DEE1-4F12-B248-12FE00FE80C9}"/>
              </a:ext>
            </a:extLst>
          </p:cNvPr>
          <p:cNvSpPr/>
          <p:nvPr/>
        </p:nvSpPr>
        <p:spPr>
          <a:xfrm>
            <a:off x="1427398" y="6478326"/>
            <a:ext cx="30283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https://www.youtube.com/watch?v=mZvzl8KH6iI</a:t>
            </a:r>
          </a:p>
        </p:txBody>
      </p:sp>
    </p:spTree>
    <p:extLst>
      <p:ext uri="{BB962C8B-B14F-4D97-AF65-F5344CB8AC3E}">
        <p14:creationId xmlns:p14="http://schemas.microsoft.com/office/powerpoint/2010/main" val="318929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59" y="365127"/>
            <a:ext cx="11737416" cy="654795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Structure of the alveoli to enable Gaseous exchange…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87" y="1226332"/>
            <a:ext cx="11690931" cy="12707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Cardiovascular and respiratory system work together to get oxygen to the muscles, can carbon dioxide away = </a:t>
            </a:r>
            <a:r>
              <a:rPr lang="en-US" i="1" dirty="0">
                <a:solidFill>
                  <a:schemeClr val="accent6"/>
                </a:solidFill>
              </a:rPr>
              <a:t>Exchanging gases between </a:t>
            </a:r>
            <a:r>
              <a:rPr lang="en-US" i="1" u="sng" dirty="0">
                <a:solidFill>
                  <a:schemeClr val="accent6"/>
                </a:solidFill>
              </a:rPr>
              <a:t>alveoli</a:t>
            </a:r>
            <a:r>
              <a:rPr lang="en-US" i="1" dirty="0">
                <a:solidFill>
                  <a:schemeClr val="accent6"/>
                </a:solidFill>
              </a:rPr>
              <a:t> and the </a:t>
            </a:r>
            <a:r>
              <a:rPr lang="en-US" i="1" u="sng" dirty="0">
                <a:solidFill>
                  <a:schemeClr val="accent6"/>
                </a:solidFill>
              </a:rPr>
              <a:t>capillaries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5090" y="2891236"/>
            <a:ext cx="1777795" cy="533306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u="sng" dirty="0">
                <a:solidFill>
                  <a:schemeClr val="bg1"/>
                </a:solidFill>
              </a:rPr>
              <a:t>In Alveolus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47890" y="2905504"/>
            <a:ext cx="2111972" cy="533306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u="sng" dirty="0">
                <a:solidFill>
                  <a:schemeClr val="bg1"/>
                </a:solidFill>
              </a:rPr>
              <a:t>In Capillary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4789" y="3371822"/>
            <a:ext cx="3951419" cy="1080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u="sng" dirty="0"/>
              <a:t>High Concentration of 02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i="1" u="sng" dirty="0"/>
              <a:t>Low Concentration of CO2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632411" y="3438608"/>
            <a:ext cx="3951419" cy="1080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u="sng" dirty="0"/>
              <a:t>Low Concentration of 02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i="1" u="sng" dirty="0"/>
              <a:t>High Concentration of CO2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880369" y="4237870"/>
            <a:ext cx="1655329" cy="2853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32880" y="3719632"/>
            <a:ext cx="1560009" cy="330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94638" y="4437634"/>
            <a:ext cx="171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Diffusion of CO2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5797" y="3220218"/>
            <a:ext cx="159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Diffusion of O2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8729"/>
          <a:stretch/>
        </p:blipFill>
        <p:spPr>
          <a:xfrm>
            <a:off x="8258829" y="4601514"/>
            <a:ext cx="3933171" cy="22564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86C6E6-7129-466B-8F54-6B0BE2E33AE8}"/>
              </a:ext>
            </a:extLst>
          </p:cNvPr>
          <p:cNvSpPr/>
          <p:nvPr/>
        </p:nvSpPr>
        <p:spPr>
          <a:xfrm>
            <a:off x="211659" y="2497063"/>
            <a:ext cx="11737416" cy="2309903"/>
          </a:xfrm>
          <a:prstGeom prst="rect">
            <a:avLst/>
          </a:prstGeom>
          <a:noFill/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48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694</Words>
  <Application>Microsoft Office PowerPoint</Application>
  <PresentationFormat>Widescreen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Times New Roman</vt:lpstr>
      <vt:lpstr>Office Theme</vt:lpstr>
      <vt:lpstr>1_Office Theme</vt:lpstr>
      <vt:lpstr>Title: Respiratory system</vt:lpstr>
      <vt:lpstr>PowerPoint Presentation</vt:lpstr>
      <vt:lpstr>PowerPoint Presentation</vt:lpstr>
      <vt:lpstr>Composition of breathing</vt:lpstr>
      <vt:lpstr>Tidal Volume</vt:lpstr>
      <vt:lpstr>Vital Capacity</vt:lpstr>
      <vt:lpstr>KEY WORDS</vt:lpstr>
      <vt:lpstr>The Gaseous Exchange</vt:lpstr>
      <vt:lpstr>Structure of the alveoli to enable Gaseous exchange…</vt:lpstr>
      <vt:lpstr>PowerPoint Presentation</vt:lpstr>
      <vt:lpstr>PowerPoint Presentation</vt:lpstr>
      <vt:lpstr>For example=</vt:lpstr>
      <vt:lpstr>Aerobic exercise</vt:lpstr>
      <vt:lpstr>Aerobic exercise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Sweet</dc:creator>
  <cp:lastModifiedBy>Richard Moody</cp:lastModifiedBy>
  <cp:revision>116</cp:revision>
  <cp:lastPrinted>2020-09-23T09:29:58Z</cp:lastPrinted>
  <dcterms:created xsi:type="dcterms:W3CDTF">2017-10-02T11:39:47Z</dcterms:created>
  <dcterms:modified xsi:type="dcterms:W3CDTF">2020-09-23T15:17:55Z</dcterms:modified>
</cp:coreProperties>
</file>