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4" r:id="rId2"/>
    <p:sldId id="385" r:id="rId3"/>
    <p:sldId id="386" r:id="rId4"/>
    <p:sldId id="387" r:id="rId5"/>
    <p:sldId id="388" r:id="rId6"/>
    <p:sldId id="389" r:id="rId7"/>
    <p:sldId id="390" r:id="rId8"/>
    <p:sldId id="391" r:id="rId9"/>
    <p:sldId id="392" r:id="rId10"/>
    <p:sldId id="393" r:id="rId11"/>
    <p:sldId id="39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6" d="100"/>
          <a:sy n="86" d="100"/>
        </p:scale>
        <p:origin x="129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7666C7-4026-41B2-B437-69731291D5F7}" type="datetimeFigureOut">
              <a:rPr lang="en-GB" smtClean="0"/>
              <a:t>22/10/2020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EFC3F-2C7E-4EFC-BC4D-C2458C0212B7}" type="slidenum">
              <a:rPr lang="en-GB" smtClean="0"/>
              <a:t>‹#›</a:t>
            </a:fld>
            <a:endParaRPr lang="en-GB"/>
          </a:p>
        </p:txBody>
      </p:sp>
    </p:spTree>
    <p:extLst>
      <p:ext uri="{BB962C8B-B14F-4D97-AF65-F5344CB8AC3E}">
        <p14:creationId xmlns:p14="http://schemas.microsoft.com/office/powerpoint/2010/main" val="90460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Image of gel electrophoresis by Jennifer0328 (Own work) [CC BY-SA 4.0 (https://creativecommons.org/licenses/by-sa/4.0)], via Wikimedia Commons</a:t>
            </a:r>
          </a:p>
        </p:txBody>
      </p:sp>
      <p:sp>
        <p:nvSpPr>
          <p:cNvPr id="4" name="Slide Number Placeholder 3"/>
          <p:cNvSpPr>
            <a:spLocks noGrp="1"/>
          </p:cNvSpPr>
          <p:nvPr>
            <p:ph type="sldNum" sz="quarter" idx="10"/>
          </p:nvPr>
        </p:nvSpPr>
        <p:spPr/>
        <p:txBody>
          <a:bodyPr/>
          <a:lstStyle/>
          <a:p>
            <a:fld id="{C3EBC216-479F-4F09-8F1F-D28693325590}"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Anagram:</a:t>
            </a:r>
            <a:r>
              <a:rPr lang="en-GB" baseline="0" dirty="0"/>
              <a:t> 1. </a:t>
            </a:r>
            <a:r>
              <a:rPr lang="en-GB" baseline="0"/>
              <a:t>selective 2</a:t>
            </a:r>
            <a:r>
              <a:rPr lang="en-GB" baseline="0" dirty="0"/>
              <a:t>. modified 3.medicine 4. agriculture 5. disadvantages</a:t>
            </a:r>
          </a:p>
          <a:p>
            <a:endParaRPr lang="en-GB" baseline="0" dirty="0"/>
          </a:p>
        </p:txBody>
      </p:sp>
      <p:sp>
        <p:nvSpPr>
          <p:cNvPr id="4" name="Slide Number Placeholder 3"/>
          <p:cNvSpPr>
            <a:spLocks noGrp="1"/>
          </p:cNvSpPr>
          <p:nvPr>
            <p:ph type="sldNum" sz="quarter" idx="10"/>
          </p:nvPr>
        </p:nvSpPr>
        <p:spPr/>
        <p:txBody>
          <a:bodyPr/>
          <a:lstStyle/>
          <a:p>
            <a:fld id="{C3EBC216-479F-4F09-8F1F-D28693325590}"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E6BDCB-D958-4679-8302-0646E9FCB87F}"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DDA1F-7AD4-4A47-8EA0-909E07B036FD}" type="slidenum">
              <a:rPr lang="en-GB" smtClean="0"/>
              <a:t>‹#›</a:t>
            </a:fld>
            <a:endParaRPr lang="en-GB"/>
          </a:p>
        </p:txBody>
      </p:sp>
    </p:spTree>
    <p:extLst>
      <p:ext uri="{BB962C8B-B14F-4D97-AF65-F5344CB8AC3E}">
        <p14:creationId xmlns:p14="http://schemas.microsoft.com/office/powerpoint/2010/main" val="9638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6BDCB-D958-4679-8302-0646E9FCB87F}"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DDA1F-7AD4-4A47-8EA0-909E07B036FD}" type="slidenum">
              <a:rPr lang="en-GB" smtClean="0"/>
              <a:t>‹#›</a:t>
            </a:fld>
            <a:endParaRPr lang="en-GB"/>
          </a:p>
        </p:txBody>
      </p:sp>
    </p:spTree>
    <p:extLst>
      <p:ext uri="{BB962C8B-B14F-4D97-AF65-F5344CB8AC3E}">
        <p14:creationId xmlns:p14="http://schemas.microsoft.com/office/powerpoint/2010/main" val="250335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6BDCB-D958-4679-8302-0646E9FCB87F}"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DDA1F-7AD4-4A47-8EA0-909E07B036FD}" type="slidenum">
              <a:rPr lang="en-GB" smtClean="0"/>
              <a:t>‹#›</a:t>
            </a:fld>
            <a:endParaRPr lang="en-GB"/>
          </a:p>
        </p:txBody>
      </p:sp>
    </p:spTree>
    <p:extLst>
      <p:ext uri="{BB962C8B-B14F-4D97-AF65-F5344CB8AC3E}">
        <p14:creationId xmlns:p14="http://schemas.microsoft.com/office/powerpoint/2010/main" val="362728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E6BDCB-D958-4679-8302-0646E9FCB87F}"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DDA1F-7AD4-4A47-8EA0-909E07B036FD}" type="slidenum">
              <a:rPr lang="en-GB" smtClean="0"/>
              <a:t>‹#›</a:t>
            </a:fld>
            <a:endParaRPr lang="en-GB"/>
          </a:p>
        </p:txBody>
      </p:sp>
    </p:spTree>
    <p:extLst>
      <p:ext uri="{BB962C8B-B14F-4D97-AF65-F5344CB8AC3E}">
        <p14:creationId xmlns:p14="http://schemas.microsoft.com/office/powerpoint/2010/main" val="182749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E6BDCB-D958-4679-8302-0646E9FCB87F}" type="datetimeFigureOut">
              <a:rPr lang="en-GB" smtClean="0"/>
              <a:t>22/10/2020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9DDA1F-7AD4-4A47-8EA0-909E07B036FD}" type="slidenum">
              <a:rPr lang="en-GB" smtClean="0"/>
              <a:t>‹#›</a:t>
            </a:fld>
            <a:endParaRPr lang="en-GB"/>
          </a:p>
        </p:txBody>
      </p:sp>
    </p:spTree>
    <p:extLst>
      <p:ext uri="{BB962C8B-B14F-4D97-AF65-F5344CB8AC3E}">
        <p14:creationId xmlns:p14="http://schemas.microsoft.com/office/powerpoint/2010/main" val="4071790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6BDCB-D958-4679-8302-0646E9FCB87F}"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9DDA1F-7AD4-4A47-8EA0-909E07B036FD}" type="slidenum">
              <a:rPr lang="en-GB" smtClean="0"/>
              <a:t>‹#›</a:t>
            </a:fld>
            <a:endParaRPr lang="en-GB"/>
          </a:p>
        </p:txBody>
      </p:sp>
    </p:spTree>
    <p:extLst>
      <p:ext uri="{BB962C8B-B14F-4D97-AF65-F5344CB8AC3E}">
        <p14:creationId xmlns:p14="http://schemas.microsoft.com/office/powerpoint/2010/main" val="306836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6BDCB-D958-4679-8302-0646E9FCB87F}" type="datetimeFigureOut">
              <a:rPr lang="en-GB" smtClean="0"/>
              <a:t>22/10/2020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9DDA1F-7AD4-4A47-8EA0-909E07B036FD}" type="slidenum">
              <a:rPr lang="en-GB" smtClean="0"/>
              <a:t>‹#›</a:t>
            </a:fld>
            <a:endParaRPr lang="en-GB"/>
          </a:p>
        </p:txBody>
      </p:sp>
    </p:spTree>
    <p:extLst>
      <p:ext uri="{BB962C8B-B14F-4D97-AF65-F5344CB8AC3E}">
        <p14:creationId xmlns:p14="http://schemas.microsoft.com/office/powerpoint/2010/main" val="311927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E6BDCB-D958-4679-8302-0646E9FCB87F}" type="datetimeFigureOut">
              <a:rPr lang="en-GB" smtClean="0"/>
              <a:t>22/10/2020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9DDA1F-7AD4-4A47-8EA0-909E07B036FD}" type="slidenum">
              <a:rPr lang="en-GB" smtClean="0"/>
              <a:t>‹#›</a:t>
            </a:fld>
            <a:endParaRPr lang="en-GB"/>
          </a:p>
        </p:txBody>
      </p:sp>
    </p:spTree>
    <p:extLst>
      <p:ext uri="{BB962C8B-B14F-4D97-AF65-F5344CB8AC3E}">
        <p14:creationId xmlns:p14="http://schemas.microsoft.com/office/powerpoint/2010/main" val="147335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E6BDCB-D958-4679-8302-0646E9FCB87F}" type="datetimeFigureOut">
              <a:rPr lang="en-GB" smtClean="0"/>
              <a:t>22/10/2020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9DDA1F-7AD4-4A47-8EA0-909E07B036FD}" type="slidenum">
              <a:rPr lang="en-GB" smtClean="0"/>
              <a:t>‹#›</a:t>
            </a:fld>
            <a:endParaRPr lang="en-GB"/>
          </a:p>
        </p:txBody>
      </p:sp>
    </p:spTree>
    <p:extLst>
      <p:ext uri="{BB962C8B-B14F-4D97-AF65-F5344CB8AC3E}">
        <p14:creationId xmlns:p14="http://schemas.microsoft.com/office/powerpoint/2010/main" val="358450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E6BDCB-D958-4679-8302-0646E9FCB87F}"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9DDA1F-7AD4-4A47-8EA0-909E07B036FD}" type="slidenum">
              <a:rPr lang="en-GB" smtClean="0"/>
              <a:t>‹#›</a:t>
            </a:fld>
            <a:endParaRPr lang="en-GB"/>
          </a:p>
        </p:txBody>
      </p:sp>
    </p:spTree>
    <p:extLst>
      <p:ext uri="{BB962C8B-B14F-4D97-AF65-F5344CB8AC3E}">
        <p14:creationId xmlns:p14="http://schemas.microsoft.com/office/powerpoint/2010/main" val="134851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E6BDCB-D958-4679-8302-0646E9FCB87F}" type="datetimeFigureOut">
              <a:rPr lang="en-GB" smtClean="0"/>
              <a:t>22/10/2020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9DDA1F-7AD4-4A47-8EA0-909E07B036FD}" type="slidenum">
              <a:rPr lang="en-GB" smtClean="0"/>
              <a:t>‹#›</a:t>
            </a:fld>
            <a:endParaRPr lang="en-GB"/>
          </a:p>
        </p:txBody>
      </p:sp>
    </p:spTree>
    <p:extLst>
      <p:ext uri="{BB962C8B-B14F-4D97-AF65-F5344CB8AC3E}">
        <p14:creationId xmlns:p14="http://schemas.microsoft.com/office/powerpoint/2010/main" val="475738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6BDCB-D958-4679-8302-0646E9FCB87F}" type="datetimeFigureOut">
              <a:rPr lang="en-GB" smtClean="0"/>
              <a:t>22/10/2020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9DDA1F-7AD4-4A47-8EA0-909E07B036FD}" type="slidenum">
              <a:rPr lang="en-GB" smtClean="0"/>
              <a:t>‹#›</a:t>
            </a:fld>
            <a:endParaRPr lang="en-GB"/>
          </a:p>
        </p:txBody>
      </p:sp>
    </p:spTree>
    <p:extLst>
      <p:ext uri="{BB962C8B-B14F-4D97-AF65-F5344CB8AC3E}">
        <p14:creationId xmlns:p14="http://schemas.microsoft.com/office/powerpoint/2010/main" val="3009734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1H9WZGKQeYg" TargetMode="External"/><Relationship Id="rId2" Type="http://schemas.openxmlformats.org/officeDocument/2006/relationships/hyperlink" Target="https://www.youtube.com/watch?v=rx953M-tpp4"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youtube.com/watch?v=HSten18rI9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04800"/>
            <a:ext cx="8534400" cy="991340"/>
          </a:xfrm>
          <a:prstGeom prst="roundRect">
            <a:avLst/>
          </a:prstGeom>
          <a:solidFill>
            <a:srgbClr val="C0F6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04800" y="304802"/>
            <a:ext cx="8534400" cy="893684"/>
          </a:xfrm>
        </p:spPr>
        <p:txBody>
          <a:bodyPr>
            <a:normAutofit/>
          </a:bodyPr>
          <a:lstStyle/>
          <a:p>
            <a:r>
              <a:rPr lang="en-GB" sz="4800" dirty="0">
                <a:latin typeface="Comic Sans MS" pitchFamily="66" charset="0"/>
              </a:rPr>
              <a:t>Ethics of gene technologies</a:t>
            </a:r>
          </a:p>
        </p:txBody>
      </p:sp>
      <p:graphicFrame>
        <p:nvGraphicFramePr>
          <p:cNvPr id="5" name="Table 4"/>
          <p:cNvGraphicFramePr>
            <a:graphicFrameLocks noGrp="1"/>
          </p:cNvGraphicFramePr>
          <p:nvPr>
            <p:extLst>
              <p:ext uri="{D42A27DB-BD31-4B8C-83A1-F6EECF244321}">
                <p14:modId xmlns:p14="http://schemas.microsoft.com/office/powerpoint/2010/main" val="2659962885"/>
              </p:ext>
            </p:extLst>
          </p:nvPr>
        </p:nvGraphicFramePr>
        <p:xfrm>
          <a:off x="152400" y="1524740"/>
          <a:ext cx="8686800" cy="1859256"/>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20002"/>
                    </a:ext>
                  </a:extLst>
                </a:gridCol>
              </a:tblGrid>
              <a:tr h="271035">
                <a:tc>
                  <a:txBody>
                    <a:bodyPr/>
                    <a:lstStyle/>
                    <a:p>
                      <a:r>
                        <a:rPr lang="en-GB" sz="2000" b="1" dirty="0">
                          <a:solidFill>
                            <a:schemeClr val="tx1"/>
                          </a:solidFill>
                          <a:latin typeface="+mn-lt"/>
                        </a:rPr>
                        <a:t>Progress indicators</a:t>
                      </a:r>
                      <a:endParaRPr lang="en-GB" sz="1600" b="1" dirty="0">
                        <a:solidFill>
                          <a:schemeClr val="tx1"/>
                        </a:solidFill>
                        <a:latin typeface="+mn-lt"/>
                      </a:endParaRPr>
                    </a:p>
                  </a:txBody>
                  <a:tcPr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40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Good progress: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Discuss the process of genetic modification and it’s advantages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Make informed judgements about the economic, social and ethical issues concerning genetic engineering and GM crops.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56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mn-lt"/>
                          <a:ea typeface="+mn-ea"/>
                          <a:cs typeface="+mn-cs"/>
                        </a:rPr>
                        <a:t>Outstanding progress: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latin typeface="+mn-lt"/>
                          <a:ea typeface="+mn-ea"/>
                          <a:cs typeface="+mn-cs"/>
                        </a:rPr>
                        <a:t>Explain advantages and disadvantages of genetic engineering.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152400" y="3505200"/>
            <a:ext cx="7162800" cy="3231654"/>
          </a:xfrm>
          <a:prstGeom prst="rect">
            <a:avLst/>
          </a:prstGeom>
          <a:noFill/>
        </p:spPr>
        <p:txBody>
          <a:bodyPr wrap="square" rtlCol="0">
            <a:spAutoFit/>
          </a:bodyPr>
          <a:lstStyle/>
          <a:p>
            <a:r>
              <a:rPr lang="en-GB" sz="3600" b="1" dirty="0"/>
              <a:t>Do now activity:</a:t>
            </a:r>
          </a:p>
          <a:p>
            <a:pPr marL="342900" indent="-342900">
              <a:buAutoNum type="arabicPeriod"/>
            </a:pPr>
            <a:r>
              <a:rPr lang="en-GB" sz="2800" dirty="0">
                <a:solidFill>
                  <a:srgbClr val="FF0000"/>
                </a:solidFill>
              </a:rPr>
              <a:t>What is genetic modification?</a:t>
            </a:r>
          </a:p>
          <a:p>
            <a:pPr marL="342900" indent="-342900">
              <a:buAutoNum type="arabicPeriod"/>
            </a:pPr>
            <a:r>
              <a:rPr lang="en-GB" sz="2800" dirty="0">
                <a:solidFill>
                  <a:schemeClr val="accent6">
                    <a:lumMod val="75000"/>
                  </a:schemeClr>
                </a:solidFill>
              </a:rPr>
              <a:t>Describe how bacteria can be genetically engineered to produce human insulin</a:t>
            </a:r>
          </a:p>
          <a:p>
            <a:pPr marL="342900" indent="-342900">
              <a:buAutoNum type="arabicPeriod"/>
            </a:pPr>
            <a:r>
              <a:rPr lang="en-GB" sz="2800" dirty="0">
                <a:solidFill>
                  <a:srgbClr val="00B050"/>
                </a:solidFill>
              </a:rPr>
              <a:t>Why might certain groups of people be concerned with how quickly gene technologies have been developed and used?</a:t>
            </a:r>
          </a:p>
        </p:txBody>
      </p:sp>
      <p:pic>
        <p:nvPicPr>
          <p:cNvPr id="12290" name="Picture 2" descr="Puzzle, Dna, Research, Genetic, Piece, 3D, Healthcare"/>
          <p:cNvPicPr>
            <a:picLocks noChangeAspect="1" noChangeArrowheads="1"/>
          </p:cNvPicPr>
          <p:nvPr/>
        </p:nvPicPr>
        <p:blipFill>
          <a:blip r:embed="rId2" cstate="print"/>
          <a:srcRect/>
          <a:stretch>
            <a:fillRect/>
          </a:stretch>
        </p:blipFill>
        <p:spPr bwMode="auto">
          <a:xfrm>
            <a:off x="6629400" y="3733800"/>
            <a:ext cx="2328820" cy="1447800"/>
          </a:xfrm>
          <a:prstGeom prst="rect">
            <a:avLst/>
          </a:prstGeom>
          <a:noFill/>
        </p:spPr>
      </p:pic>
      <p:pic>
        <p:nvPicPr>
          <p:cNvPr id="8" name="Picture 4" descr="nature plant field farm wheat grain summer village food harvest produce crop soil yellow agriculture bread cereal cultivation seeds straw rye spikes crops cereals prosperity picking flowering plant a lot commodity in the summer time emmer kolos triticale agronomist grass family land plant food grain einkorn wheat whole grain"/>
          <p:cNvPicPr>
            <a:picLocks noChangeAspect="1" noChangeArrowheads="1"/>
          </p:cNvPicPr>
          <p:nvPr/>
        </p:nvPicPr>
        <p:blipFill>
          <a:blip r:embed="rId3" cstate="print"/>
          <a:srcRect/>
          <a:stretch>
            <a:fillRect/>
          </a:stretch>
        </p:blipFill>
        <p:spPr bwMode="auto">
          <a:xfrm>
            <a:off x="7239001" y="5334000"/>
            <a:ext cx="1676400" cy="1143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4343400" cy="388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huge benefit of genetic engineering is its potential to cure inherited human disorders. Scientists are researching ways to insert ‘healthy’ genes into affected cells to try and make them work more effectively.  It is hoped that this technique could be used in the future to genetically engineer the early cells of an embryo so that the baby would grow up unaffected by an inherited disorder.  There are many hopes for the use of gene technologies for medicinal purposes but a concern of some doctors and scientists is the long-term impact of these techniques. </a:t>
            </a:r>
          </a:p>
        </p:txBody>
      </p:sp>
      <p:sp>
        <p:nvSpPr>
          <p:cNvPr id="5" name="Rectangle 4"/>
          <p:cNvSpPr/>
          <p:nvPr/>
        </p:nvSpPr>
        <p:spPr>
          <a:xfrm>
            <a:off x="4572000" y="152400"/>
            <a:ext cx="4419600" cy="167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Some people are very concerned about the impact of eating genetically modified food on human health.  Many groups of people want to know exactly what is in their food and how it is has been produced. </a:t>
            </a:r>
          </a:p>
        </p:txBody>
      </p:sp>
      <p:sp>
        <p:nvSpPr>
          <p:cNvPr id="6" name="Rectangle 5"/>
          <p:cNvSpPr/>
          <p:nvPr/>
        </p:nvSpPr>
        <p:spPr>
          <a:xfrm>
            <a:off x="4572000" y="1905000"/>
            <a:ext cx="44196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Genetic engineering in agriculture can lead to an increased food value of crops as GM crops usually have a much bigger yield than normal crops. </a:t>
            </a:r>
          </a:p>
        </p:txBody>
      </p:sp>
      <p:sp>
        <p:nvSpPr>
          <p:cNvPr id="7" name="Rectangle 6"/>
          <p:cNvSpPr/>
          <p:nvPr/>
        </p:nvSpPr>
        <p:spPr>
          <a:xfrm>
            <a:off x="152400" y="4191000"/>
            <a:ext cx="4343400" cy="251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Crops can be designed to have certain features which gives them a selective advantage. For example, crops can be designed to grow better in dry, hot or cold parts of the world. They can also be engineered to produce plants that are resistance to herbicides and/or make their own pesticides.</a:t>
            </a:r>
          </a:p>
        </p:txBody>
      </p:sp>
      <p:sp>
        <p:nvSpPr>
          <p:cNvPr id="8" name="Rectangle 7"/>
          <p:cNvSpPr/>
          <p:nvPr/>
        </p:nvSpPr>
        <p:spPr>
          <a:xfrm>
            <a:off x="4572000" y="3352800"/>
            <a:ext cx="44196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Genes from GM plants and animals may spread to wildlife which could have devastating effects on wild flowers and insects.  </a:t>
            </a:r>
          </a:p>
        </p:txBody>
      </p:sp>
      <p:sp>
        <p:nvSpPr>
          <p:cNvPr id="9" name="Rectangle 8"/>
          <p:cNvSpPr/>
          <p:nvPr/>
        </p:nvSpPr>
        <p:spPr>
          <a:xfrm>
            <a:off x="4572000" y="4724400"/>
            <a:ext cx="4419600" cy="1981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There are ethical concerns surrounding the genetic modification of humans.  People are worried that in the future populations may want to manipulate the genes of their children to ensure that they are born healthy and with certain characteristics, such as high intelligence and good looks.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533400"/>
            <a:ext cx="4419600" cy="3429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sz="1200" dirty="0">
                <a:solidFill>
                  <a:schemeClr val="tx1"/>
                </a:solidFill>
                <a:latin typeface="Arial"/>
              </a:rPr>
              <a:t>Insects can be both useful and harmful to crop plants.</a:t>
            </a:r>
            <a:br>
              <a:rPr lang="en-GB" sz="1200" dirty="0">
                <a:solidFill>
                  <a:schemeClr val="tx1"/>
                </a:solidFill>
                <a:latin typeface="Arial"/>
              </a:rPr>
            </a:br>
            <a:r>
              <a:rPr lang="en-GB" sz="1200" dirty="0">
                <a:solidFill>
                  <a:schemeClr val="tx1"/>
                </a:solidFill>
                <a:latin typeface="Arial"/>
              </a:rPr>
              <a:t>Insects such as bees pollinate the flowers of some crop plants. Pollination is needed for successful sexual reproduction of crop plants.</a:t>
            </a:r>
            <a:br>
              <a:rPr lang="en-GB" sz="1200" dirty="0">
                <a:solidFill>
                  <a:schemeClr val="tx1"/>
                </a:solidFill>
                <a:latin typeface="Arial"/>
              </a:rPr>
            </a:br>
            <a:r>
              <a:rPr lang="en-GB" sz="1200" dirty="0">
                <a:solidFill>
                  <a:schemeClr val="tx1"/>
                </a:solidFill>
                <a:latin typeface="Arial"/>
              </a:rPr>
              <a:t>Some insects eat crops and other insects eat the insects that eat crops.</a:t>
            </a:r>
            <a:br>
              <a:rPr lang="en-GB" sz="1200" dirty="0">
                <a:solidFill>
                  <a:schemeClr val="tx1"/>
                </a:solidFill>
                <a:latin typeface="Arial"/>
              </a:rPr>
            </a:br>
            <a:br>
              <a:rPr lang="en-GB" sz="1200" dirty="0">
                <a:solidFill>
                  <a:schemeClr val="tx1"/>
                </a:solidFill>
                <a:latin typeface="Arial"/>
              </a:rPr>
            </a:br>
            <a:r>
              <a:rPr lang="en-GB" sz="1200" dirty="0">
                <a:solidFill>
                  <a:schemeClr val="tx1"/>
                </a:solidFill>
                <a:latin typeface="Arial"/>
              </a:rPr>
              <a:t>Corn borers are insects that eat maize plants.</a:t>
            </a:r>
            <a:br>
              <a:rPr lang="en-GB" sz="1200" dirty="0">
                <a:solidFill>
                  <a:schemeClr val="tx1"/>
                </a:solidFill>
                <a:latin typeface="Arial"/>
              </a:rPr>
            </a:br>
            <a:r>
              <a:rPr lang="en-GB" sz="1200" dirty="0">
                <a:solidFill>
                  <a:schemeClr val="tx1"/>
                </a:solidFill>
                <a:latin typeface="Arial"/>
              </a:rPr>
              <a:t>A toxin produced by the bacterium </a:t>
            </a:r>
            <a:r>
              <a:rPr lang="en-GB" sz="1200" i="1" dirty="0">
                <a:solidFill>
                  <a:schemeClr val="tx1"/>
                </a:solidFill>
                <a:latin typeface="Arial"/>
              </a:rPr>
              <a:t>Bacillus </a:t>
            </a:r>
            <a:r>
              <a:rPr lang="en-GB" sz="1200" i="1" dirty="0" err="1">
                <a:solidFill>
                  <a:schemeClr val="tx1"/>
                </a:solidFill>
                <a:latin typeface="Arial"/>
              </a:rPr>
              <a:t>thuringiensis</a:t>
            </a:r>
            <a:r>
              <a:rPr lang="en-GB" sz="1200" dirty="0">
                <a:solidFill>
                  <a:schemeClr val="tx1"/>
                </a:solidFill>
                <a:latin typeface="Arial"/>
              </a:rPr>
              <a:t> kills insects.  Scientists grow </a:t>
            </a:r>
            <a:r>
              <a:rPr lang="en-GB" sz="1200" i="1" dirty="0">
                <a:solidFill>
                  <a:schemeClr val="tx1"/>
                </a:solidFill>
                <a:latin typeface="Arial"/>
              </a:rPr>
              <a:t>Bacillus </a:t>
            </a:r>
            <a:r>
              <a:rPr lang="en-GB" sz="1200" i="1" dirty="0" err="1">
                <a:solidFill>
                  <a:schemeClr val="tx1"/>
                </a:solidFill>
                <a:latin typeface="Arial"/>
              </a:rPr>
              <a:t>thuringiensis</a:t>
            </a:r>
            <a:r>
              <a:rPr lang="en-GB" sz="1200" dirty="0">
                <a:solidFill>
                  <a:schemeClr val="tx1"/>
                </a:solidFill>
                <a:latin typeface="Arial"/>
              </a:rPr>
              <a:t> in large containers. The toxin is collected from the containers and is sprayed over maize crops to kill corn borers.</a:t>
            </a:r>
            <a:br>
              <a:rPr lang="en-GB" sz="1200" dirty="0">
                <a:solidFill>
                  <a:schemeClr val="tx1"/>
                </a:solidFill>
                <a:latin typeface="Arial"/>
              </a:rPr>
            </a:br>
            <a:br>
              <a:rPr lang="en-GB" sz="1200" dirty="0">
                <a:solidFill>
                  <a:schemeClr val="tx1"/>
                </a:solidFill>
                <a:latin typeface="Arial"/>
              </a:rPr>
            </a:br>
            <a:r>
              <a:rPr lang="en-GB" sz="1200" dirty="0">
                <a:solidFill>
                  <a:schemeClr val="tx1"/>
                </a:solidFill>
                <a:latin typeface="Arial"/>
              </a:rPr>
              <a:t>A company has developed genetically modified (GM) maize plants. GM maize plants contain a gene from </a:t>
            </a:r>
            <a:r>
              <a:rPr lang="en-GB" sz="1200" i="1" dirty="0">
                <a:solidFill>
                  <a:schemeClr val="tx1"/>
                </a:solidFill>
                <a:latin typeface="Arial"/>
              </a:rPr>
              <a:t>Bacillus </a:t>
            </a:r>
            <a:r>
              <a:rPr lang="en-GB" sz="1200" i="1" dirty="0" err="1">
                <a:solidFill>
                  <a:schemeClr val="tx1"/>
                </a:solidFill>
                <a:latin typeface="Arial"/>
              </a:rPr>
              <a:t>thuringiensis</a:t>
            </a:r>
            <a:r>
              <a:rPr lang="en-GB" sz="1200" dirty="0">
                <a:solidFill>
                  <a:schemeClr val="tx1"/>
                </a:solidFill>
                <a:latin typeface="Arial"/>
              </a:rPr>
              <a:t>. This gene changes the GM maize plants so that they produce the toxin.</a:t>
            </a:r>
          </a:p>
        </p:txBody>
      </p:sp>
      <p:sp>
        <p:nvSpPr>
          <p:cNvPr id="8" name="TextBox 7"/>
          <p:cNvSpPr txBox="1"/>
          <p:nvPr/>
        </p:nvSpPr>
        <p:spPr>
          <a:xfrm>
            <a:off x="152400" y="152400"/>
            <a:ext cx="3581400" cy="369332"/>
          </a:xfrm>
          <a:prstGeom prst="rect">
            <a:avLst/>
          </a:prstGeom>
          <a:noFill/>
        </p:spPr>
        <p:txBody>
          <a:bodyPr wrap="square" rtlCol="0">
            <a:spAutoFit/>
          </a:bodyPr>
          <a:lstStyle/>
          <a:p>
            <a:r>
              <a:rPr lang="en-GB" b="1" dirty="0"/>
              <a:t>Q</a:t>
            </a:r>
            <a:r>
              <a:rPr lang="en-GB" dirty="0"/>
              <a:t>. Read the information:</a:t>
            </a:r>
          </a:p>
        </p:txBody>
      </p:sp>
      <p:sp>
        <p:nvSpPr>
          <p:cNvPr id="9" name="TextBox 8"/>
          <p:cNvSpPr txBox="1"/>
          <p:nvPr/>
        </p:nvSpPr>
        <p:spPr>
          <a:xfrm>
            <a:off x="152400" y="4038600"/>
            <a:ext cx="4419600" cy="2862322"/>
          </a:xfrm>
          <a:prstGeom prst="rect">
            <a:avLst/>
          </a:prstGeom>
          <a:noFill/>
        </p:spPr>
        <p:txBody>
          <a:bodyPr wrap="square" rtlCol="0">
            <a:spAutoFit/>
          </a:bodyPr>
          <a:lstStyle/>
          <a:p>
            <a:pPr marL="457200" indent="-457200">
              <a:buAutoNum type="alphaLcParenR"/>
            </a:pPr>
            <a:r>
              <a:rPr lang="en-GB" dirty="0"/>
              <a:t>Describe how scientists can transfer the gene from </a:t>
            </a:r>
            <a:r>
              <a:rPr lang="en-GB" i="1" dirty="0"/>
              <a:t>Bacillus </a:t>
            </a:r>
            <a:r>
              <a:rPr lang="en-GB" i="1" dirty="0" err="1"/>
              <a:t>thuringiensis</a:t>
            </a:r>
            <a:r>
              <a:rPr lang="en-GB" dirty="0"/>
              <a:t> to maize plants.			    </a:t>
            </a:r>
            <a:r>
              <a:rPr lang="en-GB" b="1" dirty="0"/>
              <a:t>(3)</a:t>
            </a:r>
          </a:p>
          <a:p>
            <a:pPr marL="457200" indent="-457200">
              <a:buAutoNum type="alphaLcParenR"/>
            </a:pPr>
            <a:endParaRPr lang="en-GB" dirty="0"/>
          </a:p>
          <a:p>
            <a:pPr marL="457200" indent="-457200">
              <a:buAutoNum type="alphaLcParenR"/>
            </a:pPr>
            <a:r>
              <a:rPr lang="en-GB" dirty="0"/>
              <a:t>Would you advise farmers to grow GM maize plants?   Justify your answer by giving advantages and disadvantages of growing GM maize plants. Use the information from the box and your own knowledge to help you.		</a:t>
            </a:r>
            <a:r>
              <a:rPr lang="en-GB" b="1" dirty="0"/>
              <a:t>    (4)</a:t>
            </a:r>
          </a:p>
        </p:txBody>
      </p:sp>
      <p:sp>
        <p:nvSpPr>
          <p:cNvPr id="10" name="Rectangle 9"/>
          <p:cNvSpPr/>
          <p:nvPr/>
        </p:nvSpPr>
        <p:spPr>
          <a:xfrm>
            <a:off x="4648200" y="533400"/>
            <a:ext cx="4343400" cy="3429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sz="1200" dirty="0">
                <a:solidFill>
                  <a:schemeClr val="tx1"/>
                </a:solidFill>
                <a:latin typeface="Arial"/>
              </a:rPr>
              <a:t>Insects can be both useful and harmful to crop plants.</a:t>
            </a:r>
            <a:br>
              <a:rPr lang="en-GB" sz="1200" dirty="0">
                <a:solidFill>
                  <a:schemeClr val="tx1"/>
                </a:solidFill>
                <a:latin typeface="Arial"/>
              </a:rPr>
            </a:br>
            <a:r>
              <a:rPr lang="en-GB" sz="1200" dirty="0">
                <a:solidFill>
                  <a:schemeClr val="tx1"/>
                </a:solidFill>
                <a:latin typeface="Arial"/>
              </a:rPr>
              <a:t>Insects such as bees pollinate the flowers of some crop plants. Pollination is needed for successful sexual reproduction of crop plants.</a:t>
            </a:r>
            <a:br>
              <a:rPr lang="en-GB" sz="1200" dirty="0">
                <a:solidFill>
                  <a:schemeClr val="tx1"/>
                </a:solidFill>
                <a:latin typeface="Arial"/>
              </a:rPr>
            </a:br>
            <a:r>
              <a:rPr lang="en-GB" sz="1200" dirty="0">
                <a:solidFill>
                  <a:schemeClr val="tx1"/>
                </a:solidFill>
                <a:latin typeface="Arial"/>
              </a:rPr>
              <a:t>Some insects eat crops and other insects eat the insects that eat crops.</a:t>
            </a:r>
            <a:br>
              <a:rPr lang="en-GB" sz="1200" dirty="0">
                <a:solidFill>
                  <a:schemeClr val="tx1"/>
                </a:solidFill>
                <a:latin typeface="Arial"/>
              </a:rPr>
            </a:br>
            <a:br>
              <a:rPr lang="en-GB" sz="1200" dirty="0">
                <a:solidFill>
                  <a:schemeClr val="tx1"/>
                </a:solidFill>
                <a:latin typeface="Arial"/>
              </a:rPr>
            </a:br>
            <a:r>
              <a:rPr lang="en-GB" sz="1200" dirty="0">
                <a:solidFill>
                  <a:schemeClr val="tx1"/>
                </a:solidFill>
                <a:latin typeface="Arial"/>
              </a:rPr>
              <a:t>Corn borers are insects that eat maize plants.</a:t>
            </a:r>
            <a:br>
              <a:rPr lang="en-GB" sz="1200" dirty="0">
                <a:solidFill>
                  <a:schemeClr val="tx1"/>
                </a:solidFill>
                <a:latin typeface="Arial"/>
              </a:rPr>
            </a:br>
            <a:r>
              <a:rPr lang="en-GB" sz="1200" dirty="0">
                <a:solidFill>
                  <a:schemeClr val="tx1"/>
                </a:solidFill>
                <a:latin typeface="Arial"/>
              </a:rPr>
              <a:t>A toxin produced by the bacterium </a:t>
            </a:r>
            <a:r>
              <a:rPr lang="en-GB" sz="1200" i="1" dirty="0">
                <a:solidFill>
                  <a:schemeClr val="tx1"/>
                </a:solidFill>
                <a:latin typeface="Arial"/>
              </a:rPr>
              <a:t>Bacillus </a:t>
            </a:r>
            <a:r>
              <a:rPr lang="en-GB" sz="1200" i="1" dirty="0" err="1">
                <a:solidFill>
                  <a:schemeClr val="tx1"/>
                </a:solidFill>
                <a:latin typeface="Arial"/>
              </a:rPr>
              <a:t>thuringiensis</a:t>
            </a:r>
            <a:r>
              <a:rPr lang="en-GB" sz="1200" dirty="0">
                <a:solidFill>
                  <a:schemeClr val="tx1"/>
                </a:solidFill>
                <a:latin typeface="Arial"/>
              </a:rPr>
              <a:t> kills insects.  Scientists grow </a:t>
            </a:r>
            <a:r>
              <a:rPr lang="en-GB" sz="1200" i="1" dirty="0">
                <a:solidFill>
                  <a:schemeClr val="tx1"/>
                </a:solidFill>
                <a:latin typeface="Arial"/>
              </a:rPr>
              <a:t>Bacillus </a:t>
            </a:r>
            <a:r>
              <a:rPr lang="en-GB" sz="1200" i="1" dirty="0" err="1">
                <a:solidFill>
                  <a:schemeClr val="tx1"/>
                </a:solidFill>
                <a:latin typeface="Arial"/>
              </a:rPr>
              <a:t>thuringiensis</a:t>
            </a:r>
            <a:r>
              <a:rPr lang="en-GB" sz="1200" dirty="0">
                <a:solidFill>
                  <a:schemeClr val="tx1"/>
                </a:solidFill>
                <a:latin typeface="Arial"/>
              </a:rPr>
              <a:t> in large containers. The toxin is collected from the containers and is sprayed over maize crops to kill corn borers.</a:t>
            </a:r>
            <a:br>
              <a:rPr lang="en-GB" sz="1200" dirty="0">
                <a:solidFill>
                  <a:schemeClr val="tx1"/>
                </a:solidFill>
                <a:latin typeface="Arial"/>
              </a:rPr>
            </a:br>
            <a:br>
              <a:rPr lang="en-GB" sz="1200" dirty="0">
                <a:solidFill>
                  <a:schemeClr val="tx1"/>
                </a:solidFill>
                <a:latin typeface="Arial"/>
              </a:rPr>
            </a:br>
            <a:r>
              <a:rPr lang="en-GB" sz="1200" dirty="0">
                <a:solidFill>
                  <a:schemeClr val="tx1"/>
                </a:solidFill>
                <a:latin typeface="Arial"/>
              </a:rPr>
              <a:t>A company has developed genetically modified (GM) maize plants. GM maize plants contain a gene from </a:t>
            </a:r>
            <a:r>
              <a:rPr lang="en-GB" sz="1200" i="1" dirty="0">
                <a:solidFill>
                  <a:schemeClr val="tx1"/>
                </a:solidFill>
                <a:latin typeface="Arial"/>
              </a:rPr>
              <a:t>Bacillus </a:t>
            </a:r>
            <a:r>
              <a:rPr lang="en-GB" sz="1200" i="1" dirty="0" err="1">
                <a:solidFill>
                  <a:schemeClr val="tx1"/>
                </a:solidFill>
                <a:latin typeface="Arial"/>
              </a:rPr>
              <a:t>thuringiensis</a:t>
            </a:r>
            <a:r>
              <a:rPr lang="en-GB" sz="1200" dirty="0">
                <a:solidFill>
                  <a:schemeClr val="tx1"/>
                </a:solidFill>
                <a:latin typeface="Arial"/>
              </a:rPr>
              <a:t>. This gene changes the GM maize plants so that they produce the toxin.</a:t>
            </a:r>
          </a:p>
        </p:txBody>
      </p:sp>
      <p:sp>
        <p:nvSpPr>
          <p:cNvPr id="11" name="TextBox 10"/>
          <p:cNvSpPr txBox="1"/>
          <p:nvPr/>
        </p:nvSpPr>
        <p:spPr>
          <a:xfrm>
            <a:off x="4648200" y="152400"/>
            <a:ext cx="3581400" cy="369332"/>
          </a:xfrm>
          <a:prstGeom prst="rect">
            <a:avLst/>
          </a:prstGeom>
          <a:noFill/>
        </p:spPr>
        <p:txBody>
          <a:bodyPr wrap="square" rtlCol="0">
            <a:spAutoFit/>
          </a:bodyPr>
          <a:lstStyle/>
          <a:p>
            <a:r>
              <a:rPr lang="en-GB" b="1" dirty="0"/>
              <a:t>Q</a:t>
            </a:r>
            <a:r>
              <a:rPr lang="en-GB" dirty="0"/>
              <a:t>. Read the information:</a:t>
            </a:r>
          </a:p>
        </p:txBody>
      </p:sp>
      <p:sp>
        <p:nvSpPr>
          <p:cNvPr id="12" name="TextBox 11"/>
          <p:cNvSpPr txBox="1"/>
          <p:nvPr/>
        </p:nvSpPr>
        <p:spPr>
          <a:xfrm>
            <a:off x="4724400" y="3995678"/>
            <a:ext cx="4419600" cy="2862322"/>
          </a:xfrm>
          <a:prstGeom prst="rect">
            <a:avLst/>
          </a:prstGeom>
          <a:noFill/>
        </p:spPr>
        <p:txBody>
          <a:bodyPr wrap="square" rtlCol="0">
            <a:spAutoFit/>
          </a:bodyPr>
          <a:lstStyle/>
          <a:p>
            <a:pPr marL="457200" indent="-457200">
              <a:buAutoNum type="alphaLcParenR"/>
            </a:pPr>
            <a:r>
              <a:rPr lang="en-GB" dirty="0"/>
              <a:t>Describe how scientists can transfer the gene from </a:t>
            </a:r>
            <a:r>
              <a:rPr lang="en-GB" i="1" dirty="0"/>
              <a:t>Bacillus </a:t>
            </a:r>
            <a:r>
              <a:rPr lang="en-GB" i="1" dirty="0" err="1"/>
              <a:t>thuringiensis</a:t>
            </a:r>
            <a:r>
              <a:rPr lang="en-GB" dirty="0"/>
              <a:t> to maize plants.			    </a:t>
            </a:r>
            <a:r>
              <a:rPr lang="en-GB" b="1" dirty="0"/>
              <a:t>(3)</a:t>
            </a:r>
          </a:p>
          <a:p>
            <a:pPr marL="457200" indent="-457200">
              <a:buAutoNum type="alphaLcParenR"/>
            </a:pPr>
            <a:endParaRPr lang="en-GB" dirty="0"/>
          </a:p>
          <a:p>
            <a:pPr marL="457200" indent="-457200">
              <a:buAutoNum type="alphaLcParenR"/>
            </a:pPr>
            <a:r>
              <a:rPr lang="en-GB" dirty="0"/>
              <a:t>Would you advise farmers to grow GM maize plants?   Justify your answer by giving advantages and disadvantages of growing GM maize plants. Use the information from the box and your own knowledge to help you.		</a:t>
            </a:r>
            <a:r>
              <a:rPr lang="en-GB" b="1" dirty="0"/>
              <a:t>    (4)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381000"/>
            <a:ext cx="8839200" cy="3124200"/>
          </a:xfrm>
          <a:prstGeom prst="roundRect">
            <a:avLst/>
          </a:prstGeom>
          <a:solidFill>
            <a:srgbClr val="BCF6E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28600" y="609600"/>
            <a:ext cx="8686800" cy="2554545"/>
          </a:xfrm>
          <a:prstGeom prst="rect">
            <a:avLst/>
          </a:prstGeom>
          <a:noFill/>
        </p:spPr>
        <p:txBody>
          <a:bodyPr wrap="square" rtlCol="0">
            <a:spAutoFit/>
          </a:bodyPr>
          <a:lstStyle/>
          <a:p>
            <a:pPr algn="ctr"/>
            <a:r>
              <a:rPr lang="en-GB" sz="4000" dirty="0">
                <a:solidFill>
                  <a:srgbClr val="0070C0"/>
                </a:solidFill>
                <a:latin typeface="Comic Sans MS" pitchFamily="66" charset="0"/>
              </a:rPr>
              <a:t>THINK &gt; PAIR &gt; SHARE: </a:t>
            </a:r>
            <a:r>
              <a:rPr lang="en-GB" sz="4000" dirty="0">
                <a:latin typeface="Comic Sans MS" pitchFamily="66" charset="0"/>
              </a:rPr>
              <a:t>What do you think are some of the </a:t>
            </a:r>
            <a:r>
              <a:rPr lang="en-GB" sz="4000" dirty="0">
                <a:solidFill>
                  <a:srgbClr val="00B050"/>
                </a:solidFill>
                <a:latin typeface="Comic Sans MS" pitchFamily="66" charset="0"/>
              </a:rPr>
              <a:t>advantages</a:t>
            </a:r>
            <a:r>
              <a:rPr lang="en-GB" sz="4000" dirty="0">
                <a:latin typeface="Comic Sans MS" pitchFamily="66" charset="0"/>
              </a:rPr>
              <a:t> and </a:t>
            </a:r>
            <a:r>
              <a:rPr lang="en-GB" sz="4000" dirty="0">
                <a:solidFill>
                  <a:srgbClr val="FF0000"/>
                </a:solidFill>
                <a:latin typeface="Comic Sans MS" pitchFamily="66" charset="0"/>
              </a:rPr>
              <a:t>disadvantages</a:t>
            </a:r>
            <a:r>
              <a:rPr lang="en-GB" sz="4000" dirty="0">
                <a:latin typeface="Comic Sans MS" pitchFamily="66" charset="0"/>
              </a:rPr>
              <a:t> of gene technologies are?</a:t>
            </a:r>
          </a:p>
        </p:txBody>
      </p:sp>
      <p:pic>
        <p:nvPicPr>
          <p:cNvPr id="11266" name="Picture 2" descr="Image result for gel electrophoresis"/>
          <p:cNvPicPr>
            <a:picLocks noChangeAspect="1" noChangeArrowheads="1"/>
          </p:cNvPicPr>
          <p:nvPr/>
        </p:nvPicPr>
        <p:blipFill>
          <a:blip r:embed="rId3" cstate="print"/>
          <a:srcRect/>
          <a:stretch>
            <a:fillRect/>
          </a:stretch>
        </p:blipFill>
        <p:spPr bwMode="auto">
          <a:xfrm>
            <a:off x="685800" y="3886200"/>
            <a:ext cx="3276600" cy="2527897"/>
          </a:xfrm>
          <a:prstGeom prst="rect">
            <a:avLst/>
          </a:prstGeom>
          <a:noFill/>
        </p:spPr>
      </p:pic>
      <p:pic>
        <p:nvPicPr>
          <p:cNvPr id="11268" name="Picture 4" descr="Laboratory, Care, Health, Medical, Medicine, Experiment"/>
          <p:cNvPicPr>
            <a:picLocks noChangeAspect="1" noChangeArrowheads="1"/>
          </p:cNvPicPr>
          <p:nvPr/>
        </p:nvPicPr>
        <p:blipFill>
          <a:blip r:embed="rId4" cstate="print"/>
          <a:srcRect r="7088"/>
          <a:stretch>
            <a:fillRect/>
          </a:stretch>
        </p:blipFill>
        <p:spPr bwMode="auto">
          <a:xfrm>
            <a:off x="4876800" y="3962400"/>
            <a:ext cx="3352800" cy="231925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763000" cy="1569660"/>
          </a:xfrm>
          <a:prstGeom prst="rect">
            <a:avLst/>
          </a:prstGeom>
          <a:noFill/>
        </p:spPr>
        <p:txBody>
          <a:bodyPr wrap="square" rtlCol="0">
            <a:spAutoFit/>
          </a:bodyPr>
          <a:lstStyle/>
          <a:p>
            <a:pPr algn="ctr"/>
            <a:r>
              <a:rPr lang="en-GB" sz="3200" b="1" dirty="0">
                <a:solidFill>
                  <a:srgbClr val="0070C0"/>
                </a:solidFill>
                <a:latin typeface="Comic Sans MS" pitchFamily="66" charset="0"/>
              </a:rPr>
              <a:t>Task: </a:t>
            </a:r>
            <a:r>
              <a:rPr lang="en-GB" sz="3200" dirty="0">
                <a:latin typeface="Comic Sans MS" pitchFamily="66" charset="0"/>
              </a:rPr>
              <a:t>Watch the following videos and try and note down some of the advantages and disadvantages of gene technologies</a:t>
            </a:r>
          </a:p>
        </p:txBody>
      </p:sp>
      <p:sp>
        <p:nvSpPr>
          <p:cNvPr id="5" name="Rectangle 4"/>
          <p:cNvSpPr/>
          <p:nvPr/>
        </p:nvSpPr>
        <p:spPr>
          <a:xfrm>
            <a:off x="304800" y="2057400"/>
            <a:ext cx="6781800" cy="1477328"/>
          </a:xfrm>
          <a:prstGeom prst="rect">
            <a:avLst/>
          </a:prstGeom>
        </p:spPr>
        <p:txBody>
          <a:bodyPr wrap="square">
            <a:spAutoFit/>
          </a:bodyPr>
          <a:lstStyle/>
          <a:p>
            <a:pPr>
              <a:buFont typeface="Arial" pitchFamily="34" charset="0"/>
              <a:buChar char="•"/>
            </a:pPr>
            <a:r>
              <a:rPr lang="en-GB" sz="2400" dirty="0">
                <a:hlinkClick r:id="rId2"/>
              </a:rPr>
              <a:t>https://www.youtube.com/watch?v=rx953M-tpp4</a:t>
            </a:r>
            <a:endParaRPr lang="en-GB" sz="2400" dirty="0"/>
          </a:p>
          <a:p>
            <a:pPr>
              <a:buFont typeface="Arial" pitchFamily="34" charset="0"/>
              <a:buChar char="•"/>
            </a:pPr>
            <a:r>
              <a:rPr lang="en-GB" sz="2400" dirty="0">
                <a:hlinkClick r:id="rId3"/>
              </a:rPr>
              <a:t>https://www.youtube.com/watch?v=1H9WZGKQeYg</a:t>
            </a:r>
            <a:r>
              <a:rPr lang="en-GB" sz="2400" dirty="0"/>
              <a:t> </a:t>
            </a:r>
          </a:p>
          <a:p>
            <a:pPr>
              <a:buFont typeface="Arial" pitchFamily="34" charset="0"/>
              <a:buChar char="•"/>
            </a:pPr>
            <a:r>
              <a:rPr lang="en-GB" sz="2400" dirty="0">
                <a:hlinkClick r:id="rId4"/>
              </a:rPr>
              <a:t>https://www.youtube.com/watch?v=HSten18rI9A</a:t>
            </a:r>
            <a:endParaRPr lang="en-GB" sz="2400" dirty="0"/>
          </a:p>
          <a:p>
            <a:endParaRPr lang="en-GB" dirty="0"/>
          </a:p>
        </p:txBody>
      </p:sp>
      <p:graphicFrame>
        <p:nvGraphicFramePr>
          <p:cNvPr id="7" name="Table 6"/>
          <p:cNvGraphicFramePr>
            <a:graphicFrameLocks noGrp="1"/>
          </p:cNvGraphicFramePr>
          <p:nvPr/>
        </p:nvGraphicFramePr>
        <p:xfrm>
          <a:off x="228600" y="3581400"/>
          <a:ext cx="8610600" cy="701040"/>
        </p:xfrm>
        <a:graphic>
          <a:graphicData uri="http://schemas.openxmlformats.org/drawingml/2006/table">
            <a:tbl>
              <a:tblPr firstRow="1" bandRow="1">
                <a:tableStyleId>{5C22544A-7EE6-4342-B048-85BDC9FD1C3A}</a:tableStyleId>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70840">
                <a:tc>
                  <a:txBody>
                    <a:bodyPr/>
                    <a:lstStyle/>
                    <a:p>
                      <a:pPr algn="ctr"/>
                      <a:r>
                        <a:rPr lang="en-GB" sz="4000" dirty="0"/>
                        <a:t>Advantages</a:t>
                      </a:r>
                    </a:p>
                  </a:txBody>
                  <a:tcPr/>
                </a:tc>
                <a:tc>
                  <a:txBody>
                    <a:bodyPr/>
                    <a:lstStyle/>
                    <a:p>
                      <a:pPr algn="ctr"/>
                      <a:r>
                        <a:rPr lang="en-GB" sz="4000" dirty="0"/>
                        <a:t>Disadvantages</a:t>
                      </a:r>
                    </a:p>
                  </a:txBody>
                  <a:tcPr/>
                </a:tc>
                <a:extLst>
                  <a:ext uri="{0D108BD9-81ED-4DB2-BD59-A6C34878D82A}">
                    <a16:rowId xmlns:a16="http://schemas.microsoft.com/office/drawing/2014/main" val="10000"/>
                  </a:ext>
                </a:extLst>
              </a:tr>
            </a:tbl>
          </a:graphicData>
        </a:graphic>
      </p:graphicFrame>
      <p:pic>
        <p:nvPicPr>
          <p:cNvPr id="10242" name="Picture 2" descr="Corn, Field, Agriculture, Cornfield, Harvest, Arable"/>
          <p:cNvPicPr>
            <a:picLocks noChangeAspect="1" noChangeArrowheads="1"/>
          </p:cNvPicPr>
          <p:nvPr/>
        </p:nvPicPr>
        <p:blipFill>
          <a:blip r:embed="rId5" cstate="print"/>
          <a:srcRect b="21311"/>
          <a:stretch>
            <a:fillRect/>
          </a:stretch>
        </p:blipFill>
        <p:spPr bwMode="auto">
          <a:xfrm>
            <a:off x="7239000" y="4648200"/>
            <a:ext cx="1533525" cy="1810062"/>
          </a:xfrm>
          <a:prstGeom prst="rect">
            <a:avLst/>
          </a:prstGeom>
          <a:noFill/>
        </p:spPr>
      </p:pic>
      <p:pic>
        <p:nvPicPr>
          <p:cNvPr id="10244" name="Picture 4" descr="nature plant field farm wheat grain summer village food harvest produce crop soil yellow agriculture bread cereal cultivation seeds straw rye spikes crops cereals prosperity picking flowering plant a lot commodity in the summer time emmer kolos triticale agronomist grass family land plant food grain einkorn wheat whole grain"/>
          <p:cNvPicPr>
            <a:picLocks noChangeAspect="1" noChangeArrowheads="1"/>
          </p:cNvPicPr>
          <p:nvPr/>
        </p:nvPicPr>
        <p:blipFill>
          <a:blip r:embed="rId6" cstate="print"/>
          <a:srcRect/>
          <a:stretch>
            <a:fillRect/>
          </a:stretch>
        </p:blipFill>
        <p:spPr bwMode="auto">
          <a:xfrm>
            <a:off x="609600" y="4648200"/>
            <a:ext cx="2400299" cy="1600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839200" cy="2862322"/>
          </a:xfrm>
          <a:prstGeom prst="rect">
            <a:avLst/>
          </a:prstGeom>
          <a:noFill/>
        </p:spPr>
        <p:txBody>
          <a:bodyPr wrap="square" rtlCol="0">
            <a:spAutoFit/>
          </a:bodyPr>
          <a:lstStyle/>
          <a:p>
            <a:pPr algn="ctr"/>
            <a:r>
              <a:rPr lang="en-GB" sz="3600" b="1" dirty="0">
                <a:solidFill>
                  <a:srgbClr val="0070C0"/>
                </a:solidFill>
                <a:latin typeface="Comic Sans MS" pitchFamily="66" charset="0"/>
              </a:rPr>
              <a:t>Task: </a:t>
            </a:r>
            <a:r>
              <a:rPr lang="en-GB" sz="3600" dirty="0">
                <a:latin typeface="Comic Sans MS" pitchFamily="66" charset="0"/>
              </a:rPr>
              <a:t>In groups, read through the cards of information on the benefits and concerns of genetic modification. Sort them into two groups and use these to complete your table.</a:t>
            </a:r>
          </a:p>
        </p:txBody>
      </p:sp>
      <p:pic>
        <p:nvPicPr>
          <p:cNvPr id="5" name="Picture 2" descr="Corn, Field, Agriculture, Cornfield, Harvest, Arable"/>
          <p:cNvPicPr>
            <a:picLocks noChangeAspect="1" noChangeArrowheads="1"/>
          </p:cNvPicPr>
          <p:nvPr/>
        </p:nvPicPr>
        <p:blipFill>
          <a:blip r:embed="rId2" cstate="print"/>
          <a:srcRect b="21311"/>
          <a:stretch>
            <a:fillRect/>
          </a:stretch>
        </p:blipFill>
        <p:spPr bwMode="auto">
          <a:xfrm>
            <a:off x="3733800" y="3657600"/>
            <a:ext cx="2437342" cy="2876862"/>
          </a:xfrm>
          <a:prstGeom prst="rect">
            <a:avLst/>
          </a:prstGeom>
          <a:noFill/>
        </p:spPr>
      </p:pic>
      <p:pic>
        <p:nvPicPr>
          <p:cNvPr id="7" name="Picture 4" descr="nature plant field farm wheat grain summer village food harvest produce crop soil yellow agriculture bread cereal cultivation seeds straw rye spikes crops cereals prosperity picking flowering plant a lot commodity in the summer time emmer kolos triticale agronomist grass family land plant food grain einkorn wheat whole grain"/>
          <p:cNvPicPr>
            <a:picLocks noChangeAspect="1" noChangeArrowheads="1"/>
          </p:cNvPicPr>
          <p:nvPr/>
        </p:nvPicPr>
        <p:blipFill>
          <a:blip r:embed="rId3" cstate="print"/>
          <a:srcRect r="8046"/>
          <a:stretch>
            <a:fillRect/>
          </a:stretch>
        </p:blipFill>
        <p:spPr bwMode="auto">
          <a:xfrm>
            <a:off x="381000" y="4343400"/>
            <a:ext cx="3048000" cy="2209800"/>
          </a:xfrm>
          <a:prstGeom prst="rect">
            <a:avLst/>
          </a:prstGeom>
          <a:noFill/>
        </p:spPr>
      </p:pic>
      <p:pic>
        <p:nvPicPr>
          <p:cNvPr id="9218" name="Picture 2" descr="Gmo, Science, Stop, Food, Health, Wellness, Well, Sign"/>
          <p:cNvPicPr>
            <a:picLocks noChangeAspect="1" noChangeArrowheads="1"/>
          </p:cNvPicPr>
          <p:nvPr/>
        </p:nvPicPr>
        <p:blipFill>
          <a:blip r:embed="rId4" cstate="print"/>
          <a:srcRect/>
          <a:stretch>
            <a:fillRect/>
          </a:stretch>
        </p:blipFill>
        <p:spPr bwMode="auto">
          <a:xfrm>
            <a:off x="6477000" y="4267200"/>
            <a:ext cx="2286000" cy="2286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8686800" cy="461665"/>
          </a:xfrm>
          <a:prstGeom prst="rect">
            <a:avLst/>
          </a:prstGeom>
          <a:noFill/>
        </p:spPr>
        <p:txBody>
          <a:bodyPr wrap="square" rtlCol="0">
            <a:spAutoFit/>
          </a:bodyPr>
          <a:lstStyle/>
          <a:p>
            <a:pPr algn="ctr"/>
            <a:r>
              <a:rPr lang="en-GB" sz="2400" u="sng" dirty="0">
                <a:latin typeface="Comic Sans MS" pitchFamily="66" charset="0"/>
              </a:rPr>
              <a:t>Advantages</a:t>
            </a:r>
            <a:r>
              <a:rPr lang="en-GB" sz="2400" dirty="0">
                <a:latin typeface="Comic Sans MS" pitchFamily="66" charset="0"/>
              </a:rPr>
              <a:t>			      </a:t>
            </a:r>
            <a:r>
              <a:rPr lang="en-GB" sz="2400" u="sng" dirty="0">
                <a:latin typeface="Comic Sans MS" pitchFamily="66" charset="0"/>
              </a:rPr>
              <a:t>Disadvantages</a:t>
            </a:r>
          </a:p>
        </p:txBody>
      </p:sp>
      <p:cxnSp>
        <p:nvCxnSpPr>
          <p:cNvPr id="6" name="Straight Connector 5"/>
          <p:cNvCxnSpPr/>
          <p:nvPr/>
        </p:nvCxnSpPr>
        <p:spPr>
          <a:xfrm>
            <a:off x="4495800" y="228600"/>
            <a:ext cx="0" cy="6324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52400" y="914401"/>
            <a:ext cx="4343400" cy="5016758"/>
          </a:xfrm>
          <a:prstGeom prst="rect">
            <a:avLst/>
          </a:prstGeom>
        </p:spPr>
        <p:txBody>
          <a:bodyPr wrap="square">
            <a:spAutoFit/>
          </a:bodyPr>
          <a:lstStyle/>
          <a:p>
            <a:pPr>
              <a:buFont typeface="Arial" pitchFamily="34" charset="0"/>
              <a:buChar char="•"/>
            </a:pPr>
            <a:r>
              <a:rPr lang="en-GB" sz="2000" dirty="0">
                <a:solidFill>
                  <a:schemeClr val="tx1"/>
                </a:solidFill>
              </a:rPr>
              <a:t>  Scientists are researching ways to insert ‘healthy’ genes into affected cells to try and make them work more effectively. This could be </a:t>
            </a:r>
            <a:r>
              <a:rPr lang="en-GB" sz="2000" dirty="0"/>
              <a:t>a breakthrough for those families suffering with inherited disorders.</a:t>
            </a:r>
            <a:r>
              <a:rPr lang="en-GB" sz="2000" dirty="0">
                <a:solidFill>
                  <a:schemeClr val="tx1"/>
                </a:solidFill>
              </a:rPr>
              <a:t> </a:t>
            </a:r>
          </a:p>
          <a:p>
            <a:pPr>
              <a:buFont typeface="Arial" pitchFamily="34" charset="0"/>
              <a:buChar char="•"/>
            </a:pPr>
            <a:endParaRPr lang="en-GB" sz="2000" dirty="0"/>
          </a:p>
          <a:p>
            <a:pPr>
              <a:buFont typeface="Arial" pitchFamily="34" charset="0"/>
              <a:buChar char="•"/>
            </a:pPr>
            <a:r>
              <a:rPr lang="en-GB" sz="2000" dirty="0">
                <a:solidFill>
                  <a:schemeClr val="tx1"/>
                </a:solidFill>
              </a:rPr>
              <a:t>  Genetic engineering in agriculture can lead to an increased food value of crops.</a:t>
            </a:r>
          </a:p>
          <a:p>
            <a:pPr>
              <a:buFont typeface="Arial" pitchFamily="34" charset="0"/>
              <a:buChar char="•"/>
            </a:pPr>
            <a:endParaRPr lang="en-GB" sz="2000" dirty="0"/>
          </a:p>
          <a:p>
            <a:pPr>
              <a:buFont typeface="Arial" pitchFamily="34" charset="0"/>
              <a:buChar char="•"/>
            </a:pPr>
            <a:r>
              <a:rPr lang="en-GB" sz="2000" dirty="0">
                <a:solidFill>
                  <a:schemeClr val="tx1"/>
                </a:solidFill>
              </a:rPr>
              <a:t>  Crops can be designed to have certain features which gives them a selective advantage. E.g. grown in certain temperatures, contain pesticides, resistant to herbicides.</a:t>
            </a:r>
          </a:p>
        </p:txBody>
      </p:sp>
      <p:sp>
        <p:nvSpPr>
          <p:cNvPr id="10" name="Rectangle 9"/>
          <p:cNvSpPr/>
          <p:nvPr/>
        </p:nvSpPr>
        <p:spPr>
          <a:xfrm>
            <a:off x="4572000" y="914400"/>
            <a:ext cx="4419600" cy="5632311"/>
          </a:xfrm>
          <a:prstGeom prst="rect">
            <a:avLst/>
          </a:prstGeom>
        </p:spPr>
        <p:txBody>
          <a:bodyPr wrap="square">
            <a:spAutoFit/>
          </a:bodyPr>
          <a:lstStyle/>
          <a:p>
            <a:pPr>
              <a:buFont typeface="Arial" pitchFamily="34" charset="0"/>
              <a:buChar char="•"/>
            </a:pPr>
            <a:r>
              <a:rPr lang="en-GB" sz="2000" dirty="0">
                <a:solidFill>
                  <a:schemeClr val="tx1"/>
                </a:solidFill>
              </a:rPr>
              <a:t> Some people are very concerned about the impact of eating genetically modified food on human health. We haven’t been able to monitor the long-term impact of this yet.</a:t>
            </a:r>
          </a:p>
          <a:p>
            <a:pPr>
              <a:buFont typeface="Arial" pitchFamily="34" charset="0"/>
              <a:buChar char="•"/>
            </a:pPr>
            <a:endParaRPr lang="en-GB" sz="2000" dirty="0"/>
          </a:p>
          <a:p>
            <a:pPr>
              <a:buFont typeface="Arial" pitchFamily="34" charset="0"/>
              <a:buChar char="•"/>
            </a:pPr>
            <a:r>
              <a:rPr lang="en-GB" sz="2000" dirty="0">
                <a:solidFill>
                  <a:schemeClr val="tx1"/>
                </a:solidFill>
              </a:rPr>
              <a:t>  Genes from GM plants and animals may spread to wildlife which could have devastating effects on wild flowers and insects.  This in turn has a knock on effect to organisms higher up the food chain.</a:t>
            </a:r>
          </a:p>
          <a:p>
            <a:pPr>
              <a:buFont typeface="Arial" pitchFamily="34" charset="0"/>
              <a:buChar char="•"/>
            </a:pPr>
            <a:endParaRPr lang="en-GB" sz="2000" dirty="0">
              <a:solidFill>
                <a:schemeClr val="tx1"/>
              </a:solidFill>
            </a:endParaRPr>
          </a:p>
          <a:p>
            <a:pPr>
              <a:buFont typeface="Arial" pitchFamily="34" charset="0"/>
              <a:buChar char="•"/>
            </a:pPr>
            <a:r>
              <a:rPr lang="en-GB" sz="2000" dirty="0">
                <a:solidFill>
                  <a:schemeClr val="tx1"/>
                </a:solidFill>
              </a:rPr>
              <a:t> There are ethical concerns surrounding the genetic modification of humans. </a:t>
            </a:r>
            <a:r>
              <a:rPr lang="en-GB" sz="2000" dirty="0"/>
              <a:t>T</a:t>
            </a:r>
            <a:r>
              <a:rPr lang="en-GB" sz="2000" dirty="0">
                <a:solidFill>
                  <a:schemeClr val="tx1"/>
                </a:solidFill>
              </a:rPr>
              <a:t>his technology could lead to people demanding ‘designer’ babies in the future.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839200" cy="5186035"/>
          </a:xfrm>
          <a:prstGeom prst="rect">
            <a:avLst/>
          </a:prstGeom>
          <a:noFill/>
        </p:spPr>
        <p:txBody>
          <a:bodyPr wrap="square" rtlCol="0">
            <a:spAutoFit/>
          </a:bodyPr>
          <a:lstStyle/>
          <a:p>
            <a:r>
              <a:rPr lang="en-GB" sz="2800" b="1" dirty="0">
                <a:solidFill>
                  <a:srgbClr val="0070C0"/>
                </a:solidFill>
                <a:latin typeface="Comic Sans MS" pitchFamily="66" charset="0"/>
              </a:rPr>
              <a:t>Task: </a:t>
            </a:r>
            <a:r>
              <a:rPr lang="en-GB" sz="2800" dirty="0">
                <a:latin typeface="Comic Sans MS" pitchFamily="66" charset="0"/>
              </a:rPr>
              <a:t>Complete a news article on the concerns and benefits of genetic engineering for the ‘Daily Science’ page in your local newspaper. Make sure you include opinions from the following people:</a:t>
            </a:r>
          </a:p>
          <a:p>
            <a:endParaRPr lang="en-GB" sz="2000" dirty="0">
              <a:latin typeface="Comic Sans MS" pitchFamily="66" charset="0"/>
            </a:endParaRPr>
          </a:p>
          <a:p>
            <a:pPr>
              <a:buFont typeface="Arial" pitchFamily="34" charset="0"/>
              <a:buChar char="•"/>
            </a:pPr>
            <a:r>
              <a:rPr lang="en-GB" sz="2700" dirty="0">
                <a:latin typeface="Comic Sans MS" pitchFamily="66" charset="0"/>
              </a:rPr>
              <a:t>  An organic farmer</a:t>
            </a:r>
          </a:p>
          <a:p>
            <a:pPr>
              <a:buFont typeface="Arial" pitchFamily="34" charset="0"/>
              <a:buChar char="•"/>
            </a:pPr>
            <a:r>
              <a:rPr lang="en-GB" sz="2700" dirty="0">
                <a:latin typeface="Comic Sans MS" pitchFamily="66" charset="0"/>
              </a:rPr>
              <a:t>  A campaigner from the charity ‘Stop World Hunger’</a:t>
            </a:r>
          </a:p>
          <a:p>
            <a:pPr>
              <a:buFont typeface="Arial" pitchFamily="34" charset="0"/>
              <a:buChar char="•"/>
            </a:pPr>
            <a:r>
              <a:rPr lang="en-GB" sz="2700" dirty="0">
                <a:latin typeface="Comic Sans MS" pitchFamily="66" charset="0"/>
              </a:rPr>
              <a:t>  A local ecologist</a:t>
            </a:r>
          </a:p>
          <a:p>
            <a:pPr>
              <a:buFont typeface="Arial" pitchFamily="34" charset="0"/>
              <a:buChar char="•"/>
            </a:pPr>
            <a:r>
              <a:rPr lang="en-GB" sz="2700" dirty="0">
                <a:latin typeface="Comic Sans MS" pitchFamily="66" charset="0"/>
              </a:rPr>
              <a:t>  A doctor</a:t>
            </a:r>
          </a:p>
          <a:p>
            <a:pPr>
              <a:buFont typeface="Arial" pitchFamily="34" charset="0"/>
              <a:buChar char="•"/>
            </a:pPr>
            <a:r>
              <a:rPr lang="en-GB" sz="2700" dirty="0">
                <a:latin typeface="Comic Sans MS" pitchFamily="66" charset="0"/>
              </a:rPr>
              <a:t>  A scientist working on a new gene technology</a:t>
            </a:r>
          </a:p>
          <a:p>
            <a:pPr>
              <a:buFont typeface="Arial" pitchFamily="34" charset="0"/>
              <a:buChar char="•"/>
            </a:pPr>
            <a:endParaRPr lang="en-GB" sz="2800" dirty="0">
              <a:latin typeface="Comic Sans MS" pitchFamily="66" charset="0"/>
            </a:endParaRPr>
          </a:p>
          <a:p>
            <a:endParaRPr lang="en-GB" sz="2800" dirty="0">
              <a:latin typeface="Comic Sans MS" pitchFamily="66" charset="0"/>
            </a:endParaRPr>
          </a:p>
        </p:txBody>
      </p:sp>
      <p:pic>
        <p:nvPicPr>
          <p:cNvPr id="7170" name="Picture 2" descr="Newspaper, Article, Journal, Headlines, News, Paper"/>
          <p:cNvPicPr>
            <a:picLocks noChangeAspect="1" noChangeArrowheads="1"/>
          </p:cNvPicPr>
          <p:nvPr/>
        </p:nvPicPr>
        <p:blipFill>
          <a:blip r:embed="rId2" cstate="print"/>
          <a:srcRect/>
          <a:stretch>
            <a:fillRect/>
          </a:stretch>
        </p:blipFill>
        <p:spPr bwMode="auto">
          <a:xfrm>
            <a:off x="6172200" y="4724400"/>
            <a:ext cx="2117725" cy="1826062"/>
          </a:xfrm>
          <a:prstGeom prst="rect">
            <a:avLst/>
          </a:prstGeom>
          <a:noFill/>
        </p:spPr>
      </p:pic>
      <p:pic>
        <p:nvPicPr>
          <p:cNvPr id="7172" name="Picture 4" descr="Silhouette, Agriculture, Isolated, Boy, Bucket, Can"/>
          <p:cNvPicPr>
            <a:picLocks noChangeAspect="1" noChangeArrowheads="1"/>
          </p:cNvPicPr>
          <p:nvPr/>
        </p:nvPicPr>
        <p:blipFill>
          <a:blip r:embed="rId3" cstate="print"/>
          <a:srcRect/>
          <a:stretch>
            <a:fillRect/>
          </a:stretch>
        </p:blipFill>
        <p:spPr bwMode="auto">
          <a:xfrm>
            <a:off x="457200" y="4953000"/>
            <a:ext cx="914400" cy="167098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5410200" cy="707886"/>
          </a:xfrm>
          <a:prstGeom prst="rect">
            <a:avLst/>
          </a:prstGeom>
          <a:noFill/>
        </p:spPr>
        <p:txBody>
          <a:bodyPr wrap="square" rtlCol="0">
            <a:spAutoFit/>
          </a:bodyPr>
          <a:lstStyle/>
          <a:p>
            <a:r>
              <a:rPr lang="en-GB" sz="4000" dirty="0">
                <a:solidFill>
                  <a:srgbClr val="0070C0"/>
                </a:solidFill>
                <a:latin typeface="Comic Sans MS" pitchFamily="66" charset="0"/>
              </a:rPr>
              <a:t>Exam-style question</a:t>
            </a:r>
          </a:p>
        </p:txBody>
      </p:sp>
      <p:sp>
        <p:nvSpPr>
          <p:cNvPr id="9" name="TextBox 8"/>
          <p:cNvSpPr txBox="1"/>
          <p:nvPr/>
        </p:nvSpPr>
        <p:spPr>
          <a:xfrm>
            <a:off x="5410200" y="208509"/>
            <a:ext cx="3581400" cy="584775"/>
          </a:xfrm>
          <a:prstGeom prst="rect">
            <a:avLst/>
          </a:prstGeom>
          <a:solidFill>
            <a:srgbClr val="C0F6F3"/>
          </a:solidFill>
          <a:ln w="28575">
            <a:solidFill>
              <a:schemeClr val="tx1"/>
            </a:solidFill>
          </a:ln>
        </p:spPr>
        <p:txBody>
          <a:bodyPr wrap="square" rtlCol="0">
            <a:spAutoFit/>
          </a:bodyPr>
          <a:lstStyle/>
          <a:p>
            <a:pPr algn="ctr"/>
            <a:r>
              <a:rPr lang="en-GB" sz="3200" dirty="0"/>
              <a:t>7 marks = 7 minutes</a:t>
            </a:r>
          </a:p>
        </p:txBody>
      </p:sp>
      <p:sp>
        <p:nvSpPr>
          <p:cNvPr id="2" name="Rectangle 1">
            <a:extLst>
              <a:ext uri="{FF2B5EF4-FFF2-40B4-BE49-F238E27FC236}">
                <a16:creationId xmlns:a16="http://schemas.microsoft.com/office/drawing/2014/main" id="{403A0A87-0F56-43CE-9450-BF811B7BB7E5}"/>
              </a:ext>
            </a:extLst>
          </p:cNvPr>
          <p:cNvSpPr/>
          <p:nvPr/>
        </p:nvSpPr>
        <p:spPr>
          <a:xfrm>
            <a:off x="152400" y="860286"/>
            <a:ext cx="4978400" cy="58453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dirty="0">
                <a:solidFill>
                  <a:schemeClr val="tx1"/>
                </a:solidFill>
                <a:latin typeface="Arial"/>
              </a:rPr>
              <a:t>Insects can be both useful and harmful to crop plants.</a:t>
            </a:r>
            <a:br>
              <a:rPr lang="en-GB" dirty="0">
                <a:solidFill>
                  <a:schemeClr val="tx1"/>
                </a:solidFill>
                <a:latin typeface="Arial"/>
              </a:rPr>
            </a:br>
            <a:r>
              <a:rPr lang="en-GB" dirty="0">
                <a:solidFill>
                  <a:schemeClr val="tx1"/>
                </a:solidFill>
                <a:latin typeface="Arial"/>
              </a:rPr>
              <a:t>Insects such as bees pollinate the flowers of some crop plants. Pollination is needed for successful sexual reproduction of crop plants.</a:t>
            </a:r>
            <a:br>
              <a:rPr lang="en-GB" dirty="0">
                <a:solidFill>
                  <a:schemeClr val="tx1"/>
                </a:solidFill>
                <a:latin typeface="Arial"/>
              </a:rPr>
            </a:br>
            <a:r>
              <a:rPr lang="en-GB" dirty="0">
                <a:solidFill>
                  <a:schemeClr val="tx1"/>
                </a:solidFill>
                <a:latin typeface="Arial"/>
              </a:rPr>
              <a:t>Some insects eat crops and other insects eat the insects that eat crops.</a:t>
            </a:r>
            <a:br>
              <a:rPr lang="en-GB" dirty="0">
                <a:solidFill>
                  <a:schemeClr val="tx1"/>
                </a:solidFill>
                <a:latin typeface="Arial"/>
              </a:rPr>
            </a:br>
            <a:br>
              <a:rPr lang="en-GB" dirty="0">
                <a:solidFill>
                  <a:schemeClr val="tx1"/>
                </a:solidFill>
                <a:latin typeface="Arial"/>
              </a:rPr>
            </a:br>
            <a:r>
              <a:rPr lang="en-GB" dirty="0">
                <a:solidFill>
                  <a:schemeClr val="tx1"/>
                </a:solidFill>
                <a:latin typeface="Arial"/>
              </a:rPr>
              <a:t>Corn borers are insects that eat maize plants.</a:t>
            </a:r>
            <a:br>
              <a:rPr lang="en-GB" dirty="0">
                <a:solidFill>
                  <a:schemeClr val="tx1"/>
                </a:solidFill>
                <a:latin typeface="Arial"/>
              </a:rPr>
            </a:br>
            <a:r>
              <a:rPr lang="en-GB" dirty="0">
                <a:solidFill>
                  <a:schemeClr val="tx1"/>
                </a:solidFill>
                <a:latin typeface="Arial"/>
              </a:rPr>
              <a:t>A toxin produced by the bacterium </a:t>
            </a:r>
            <a:r>
              <a:rPr lang="en-GB" i="1" dirty="0">
                <a:solidFill>
                  <a:schemeClr val="tx1"/>
                </a:solidFill>
                <a:latin typeface="Arial"/>
              </a:rPr>
              <a:t>Bacillus </a:t>
            </a:r>
            <a:r>
              <a:rPr lang="en-GB" i="1" dirty="0" err="1">
                <a:solidFill>
                  <a:schemeClr val="tx1"/>
                </a:solidFill>
                <a:latin typeface="Arial"/>
              </a:rPr>
              <a:t>thuringiensis</a:t>
            </a:r>
            <a:r>
              <a:rPr lang="en-GB" dirty="0">
                <a:solidFill>
                  <a:schemeClr val="tx1"/>
                </a:solidFill>
                <a:latin typeface="Arial"/>
              </a:rPr>
              <a:t> kills insects.  Scientists grow </a:t>
            </a:r>
            <a:r>
              <a:rPr lang="en-GB" i="1" dirty="0">
                <a:solidFill>
                  <a:schemeClr val="tx1"/>
                </a:solidFill>
                <a:latin typeface="Arial"/>
              </a:rPr>
              <a:t>Bacillus </a:t>
            </a:r>
            <a:r>
              <a:rPr lang="en-GB" i="1" dirty="0" err="1">
                <a:solidFill>
                  <a:schemeClr val="tx1"/>
                </a:solidFill>
                <a:latin typeface="Arial"/>
              </a:rPr>
              <a:t>thuringiensis</a:t>
            </a:r>
            <a:r>
              <a:rPr lang="en-GB" dirty="0">
                <a:solidFill>
                  <a:schemeClr val="tx1"/>
                </a:solidFill>
                <a:latin typeface="Arial"/>
              </a:rPr>
              <a:t> in large containers. The toxin is collected from the containers and is sprayed over maize crops to kill corn borers.</a:t>
            </a:r>
            <a:br>
              <a:rPr lang="en-GB" dirty="0">
                <a:solidFill>
                  <a:schemeClr val="tx1"/>
                </a:solidFill>
                <a:latin typeface="Arial"/>
              </a:rPr>
            </a:br>
            <a:br>
              <a:rPr lang="en-GB" dirty="0">
                <a:solidFill>
                  <a:schemeClr val="tx1"/>
                </a:solidFill>
                <a:latin typeface="Arial"/>
              </a:rPr>
            </a:br>
            <a:r>
              <a:rPr lang="en-GB" dirty="0">
                <a:solidFill>
                  <a:schemeClr val="tx1"/>
                </a:solidFill>
                <a:latin typeface="Arial"/>
              </a:rPr>
              <a:t>A company has developed genetically modified (GM) maize plants. GM maize plants contain a gene from </a:t>
            </a:r>
            <a:r>
              <a:rPr lang="en-GB" i="1" dirty="0">
                <a:solidFill>
                  <a:schemeClr val="tx1"/>
                </a:solidFill>
                <a:latin typeface="Arial"/>
              </a:rPr>
              <a:t>Bacillus </a:t>
            </a:r>
            <a:r>
              <a:rPr lang="en-GB" i="1" dirty="0" err="1">
                <a:solidFill>
                  <a:schemeClr val="tx1"/>
                </a:solidFill>
                <a:latin typeface="Arial"/>
              </a:rPr>
              <a:t>thuringiensis</a:t>
            </a:r>
            <a:r>
              <a:rPr lang="en-GB" dirty="0">
                <a:solidFill>
                  <a:schemeClr val="tx1"/>
                </a:solidFill>
                <a:latin typeface="Arial"/>
              </a:rPr>
              <a:t>. This gene changes the GM maize plants so that they produce the toxin.</a:t>
            </a:r>
          </a:p>
        </p:txBody>
      </p:sp>
      <p:sp>
        <p:nvSpPr>
          <p:cNvPr id="3" name="TextBox 2">
            <a:extLst>
              <a:ext uri="{FF2B5EF4-FFF2-40B4-BE49-F238E27FC236}">
                <a16:creationId xmlns:a16="http://schemas.microsoft.com/office/drawing/2014/main" id="{B46EED74-D527-4924-92F5-7A333D086BCC}"/>
              </a:ext>
            </a:extLst>
          </p:cNvPr>
          <p:cNvSpPr txBox="1"/>
          <p:nvPr/>
        </p:nvSpPr>
        <p:spPr>
          <a:xfrm>
            <a:off x="5270500" y="1197619"/>
            <a:ext cx="3721100" cy="5170646"/>
          </a:xfrm>
          <a:prstGeom prst="rect">
            <a:avLst/>
          </a:prstGeom>
          <a:noFill/>
        </p:spPr>
        <p:txBody>
          <a:bodyPr wrap="square" rtlCol="0">
            <a:spAutoFit/>
          </a:bodyPr>
          <a:lstStyle/>
          <a:p>
            <a:pPr marL="457200" indent="-457200">
              <a:buAutoNum type="alphaLcParenR"/>
            </a:pPr>
            <a:r>
              <a:rPr lang="en-GB" sz="2200" dirty="0"/>
              <a:t>Describe how scientists can transfer the gene from </a:t>
            </a:r>
            <a:r>
              <a:rPr lang="en-GB" sz="2200" i="1" dirty="0"/>
              <a:t>Bacillus </a:t>
            </a:r>
            <a:r>
              <a:rPr lang="en-GB" sz="2200" i="1" dirty="0" err="1"/>
              <a:t>thuringiensis</a:t>
            </a:r>
            <a:r>
              <a:rPr lang="en-GB" sz="2200" dirty="0"/>
              <a:t> to maize plants.			    </a:t>
            </a:r>
            <a:r>
              <a:rPr lang="en-GB" sz="2200" b="1" dirty="0"/>
              <a:t>(3)</a:t>
            </a:r>
          </a:p>
          <a:p>
            <a:pPr marL="457200" indent="-457200">
              <a:buAutoNum type="alphaLcParenR"/>
            </a:pPr>
            <a:endParaRPr lang="en-GB" sz="2200" dirty="0"/>
          </a:p>
          <a:p>
            <a:pPr marL="457200" indent="-457200">
              <a:buAutoNum type="alphaLcParenR"/>
            </a:pPr>
            <a:r>
              <a:rPr lang="en-GB" sz="2200" dirty="0"/>
              <a:t>Would you advise farmers to grow GM maize plants?   Justify your answer by giving advantages and disadvantages of growing GM maize plants. Use the information from the box and your own knowledge to help you.		</a:t>
            </a:r>
            <a:r>
              <a:rPr lang="en-GB" sz="2200" b="1" dirty="0"/>
              <a:t>    (4)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4648200" cy="707886"/>
          </a:xfrm>
          <a:prstGeom prst="rect">
            <a:avLst/>
          </a:prstGeom>
          <a:noFill/>
        </p:spPr>
        <p:txBody>
          <a:bodyPr wrap="square" rtlCol="0">
            <a:spAutoFit/>
          </a:bodyPr>
          <a:lstStyle/>
          <a:p>
            <a:r>
              <a:rPr lang="en-GB" sz="4000" dirty="0">
                <a:solidFill>
                  <a:srgbClr val="FF0000"/>
                </a:solidFill>
                <a:latin typeface="Comic Sans MS" pitchFamily="66" charset="0"/>
              </a:rPr>
              <a:t>Mark your work:</a:t>
            </a:r>
          </a:p>
        </p:txBody>
      </p:sp>
      <p:sp>
        <p:nvSpPr>
          <p:cNvPr id="7" name="TextBox 6"/>
          <p:cNvSpPr txBox="1"/>
          <p:nvPr/>
        </p:nvSpPr>
        <p:spPr>
          <a:xfrm>
            <a:off x="304800" y="914400"/>
            <a:ext cx="6781800" cy="5632311"/>
          </a:xfrm>
          <a:prstGeom prst="rect">
            <a:avLst/>
          </a:prstGeom>
          <a:noFill/>
        </p:spPr>
        <p:txBody>
          <a:bodyPr wrap="square" rtlCol="0">
            <a:spAutoFit/>
          </a:bodyPr>
          <a:lstStyle/>
          <a:p>
            <a:pPr marL="342900" indent="-342900">
              <a:buAutoNum type="alphaLcParenR"/>
            </a:pPr>
            <a:r>
              <a:rPr lang="en-GB" dirty="0"/>
              <a:t>Any three from:</a:t>
            </a:r>
          </a:p>
          <a:p>
            <a:pPr marL="342900" indent="-342900">
              <a:buFont typeface="Arial" pitchFamily="34" charset="0"/>
              <a:buChar char="•"/>
            </a:pPr>
            <a:r>
              <a:rPr lang="en-GB" dirty="0"/>
              <a:t>Gene cut out</a:t>
            </a:r>
          </a:p>
          <a:p>
            <a:pPr marL="342900" indent="-342900">
              <a:buFont typeface="Arial" pitchFamily="34" charset="0"/>
              <a:buChar char="•"/>
            </a:pPr>
            <a:r>
              <a:rPr lang="en-GB" dirty="0"/>
              <a:t>Gene cut out from chromosome/DNA</a:t>
            </a:r>
          </a:p>
          <a:p>
            <a:pPr marL="342900" indent="-342900">
              <a:buFont typeface="Arial" pitchFamily="34" charset="0"/>
              <a:buChar char="•"/>
            </a:pPr>
            <a:r>
              <a:rPr lang="en-GB" dirty="0"/>
              <a:t>Reference to enzymes used to cut out gene (restriction enzyme)</a:t>
            </a:r>
          </a:p>
          <a:p>
            <a:pPr marL="342900" indent="-342900">
              <a:buFont typeface="Arial" pitchFamily="34" charset="0"/>
              <a:buChar char="•"/>
            </a:pPr>
            <a:r>
              <a:rPr lang="en-GB" dirty="0"/>
              <a:t>Gene spliced into maize chromosome/DNA</a:t>
            </a:r>
          </a:p>
          <a:p>
            <a:pPr marL="342900" indent="-342900">
              <a:buFont typeface="Arial" pitchFamily="34" charset="0"/>
              <a:buChar char="•"/>
            </a:pPr>
            <a:r>
              <a:rPr lang="en-GB" dirty="0"/>
              <a:t>Gene added at early stage of development</a:t>
            </a:r>
          </a:p>
          <a:p>
            <a:pPr marL="342900" indent="-342900">
              <a:buFont typeface="Arial" pitchFamily="34" charset="0"/>
              <a:buChar char="•"/>
            </a:pPr>
            <a:endParaRPr lang="en-GB" dirty="0"/>
          </a:p>
          <a:p>
            <a:pPr marL="342900" indent="-342900"/>
            <a:r>
              <a:rPr lang="en-GB" dirty="0"/>
              <a:t>b) Any four (two advantages &amp; two disadvantages) from:</a:t>
            </a:r>
          </a:p>
          <a:p>
            <a:pPr marL="342900" indent="-342900"/>
            <a:r>
              <a:rPr lang="en-GB" b="1" dirty="0"/>
              <a:t>Advantages:</a:t>
            </a:r>
          </a:p>
          <a:p>
            <a:pPr marL="342900" indent="-342900">
              <a:buFont typeface="Arial" pitchFamily="34" charset="0"/>
              <a:buChar char="•"/>
            </a:pPr>
            <a:r>
              <a:rPr lang="en-GB" dirty="0"/>
              <a:t>Less effort for farmer/less likely to harm farmer</a:t>
            </a:r>
          </a:p>
          <a:p>
            <a:pPr marL="342900" indent="-342900">
              <a:buFont typeface="Arial" pitchFamily="34" charset="0"/>
              <a:buChar char="•"/>
            </a:pPr>
            <a:r>
              <a:rPr lang="en-GB" dirty="0"/>
              <a:t>Pesticide is always present</a:t>
            </a:r>
          </a:p>
          <a:p>
            <a:pPr marL="342900" indent="-342900">
              <a:buFont typeface="Arial" pitchFamily="34" charset="0"/>
              <a:buChar char="•"/>
            </a:pPr>
            <a:r>
              <a:rPr lang="en-GB" dirty="0"/>
              <a:t>Less insects to eat the crops or carry disease</a:t>
            </a:r>
          </a:p>
          <a:p>
            <a:pPr marL="342900" indent="-342900">
              <a:buFont typeface="Arial" pitchFamily="34" charset="0"/>
              <a:buChar char="•"/>
            </a:pPr>
            <a:r>
              <a:rPr lang="en-GB" dirty="0"/>
              <a:t>Greater crop production/greater yield</a:t>
            </a:r>
          </a:p>
          <a:p>
            <a:pPr marL="342900" indent="-342900"/>
            <a:endParaRPr lang="en-GB" b="1" dirty="0"/>
          </a:p>
          <a:p>
            <a:pPr marL="342900" indent="-342900"/>
            <a:r>
              <a:rPr lang="en-GB" b="1" dirty="0"/>
              <a:t>Disadvantages:</a:t>
            </a:r>
          </a:p>
          <a:p>
            <a:pPr marL="342900" indent="-342900">
              <a:buFont typeface="Arial" pitchFamily="34" charset="0"/>
              <a:buChar char="•"/>
            </a:pPr>
            <a:r>
              <a:rPr lang="en-GB" dirty="0"/>
              <a:t>Toxins kill other insects</a:t>
            </a:r>
          </a:p>
          <a:p>
            <a:pPr marL="342900" indent="-342900">
              <a:buFont typeface="Arial" pitchFamily="34" charset="0"/>
              <a:buChar char="•"/>
            </a:pPr>
            <a:r>
              <a:rPr lang="en-GB" dirty="0"/>
              <a:t>Crops don’t get pollinated</a:t>
            </a:r>
          </a:p>
          <a:p>
            <a:pPr marL="342900" indent="-342900">
              <a:buFont typeface="Arial" pitchFamily="34" charset="0"/>
              <a:buChar char="•"/>
            </a:pPr>
            <a:r>
              <a:rPr lang="en-GB" dirty="0"/>
              <a:t>Possible harm when eaten by humans/animals</a:t>
            </a:r>
          </a:p>
          <a:p>
            <a:pPr marL="342900" indent="-342900">
              <a:buFont typeface="Arial" pitchFamily="34" charset="0"/>
              <a:buChar char="•"/>
            </a:pPr>
            <a:r>
              <a:rPr lang="en-GB" dirty="0"/>
              <a:t>Damage to food chains, reduces biodiversity</a:t>
            </a:r>
          </a:p>
          <a:p>
            <a:pPr marL="342900" indent="-342900">
              <a:buFont typeface="Arial" pitchFamily="34" charset="0"/>
              <a:buChar char="•"/>
            </a:pPr>
            <a:r>
              <a:rPr lang="en-GB" dirty="0"/>
              <a:t>Gene may spread to other wild species</a:t>
            </a:r>
          </a:p>
        </p:txBody>
      </p:sp>
      <p:pic>
        <p:nvPicPr>
          <p:cNvPr id="5122" name="Picture 2" descr="Check, Check Mark, Red, Mark, Tick, Symbol, Choice"/>
          <p:cNvPicPr>
            <a:picLocks noChangeAspect="1" noChangeArrowheads="1"/>
          </p:cNvPicPr>
          <p:nvPr/>
        </p:nvPicPr>
        <p:blipFill>
          <a:blip r:embed="rId2" cstate="print"/>
          <a:srcRect/>
          <a:stretch>
            <a:fillRect/>
          </a:stretch>
        </p:blipFill>
        <p:spPr bwMode="auto">
          <a:xfrm>
            <a:off x="7010400" y="4648200"/>
            <a:ext cx="1755140" cy="1828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8600"/>
            <a:ext cx="7848600" cy="830997"/>
          </a:xfrm>
          <a:prstGeom prst="rect">
            <a:avLst/>
          </a:prstGeom>
          <a:noFill/>
        </p:spPr>
        <p:txBody>
          <a:bodyPr wrap="square" rtlCol="0">
            <a:spAutoFit/>
          </a:bodyPr>
          <a:lstStyle/>
          <a:p>
            <a:r>
              <a:rPr lang="en-GB" sz="4800" dirty="0">
                <a:solidFill>
                  <a:srgbClr val="0070C0"/>
                </a:solidFill>
                <a:latin typeface="Comic Sans MS" pitchFamily="66" charset="0"/>
              </a:rPr>
              <a:t>Plenary</a:t>
            </a:r>
            <a:r>
              <a:rPr lang="en-GB" sz="4800" dirty="0">
                <a:latin typeface="Comic Sans MS" pitchFamily="66" charset="0"/>
              </a:rPr>
              <a:t> ~ Pick a plenary</a:t>
            </a:r>
            <a:r>
              <a:rPr lang="en-GB" sz="4800" dirty="0"/>
              <a:t>:</a:t>
            </a:r>
          </a:p>
        </p:txBody>
      </p:sp>
      <p:sp>
        <p:nvSpPr>
          <p:cNvPr id="5" name="Snip Diagonal Corner Rectangle 4"/>
          <p:cNvSpPr/>
          <p:nvPr/>
        </p:nvSpPr>
        <p:spPr>
          <a:xfrm>
            <a:off x="228600" y="1371600"/>
            <a:ext cx="4648200" cy="3581400"/>
          </a:xfrm>
          <a:prstGeom prst="snip2DiagRect">
            <a:avLst/>
          </a:prstGeom>
          <a:solidFill>
            <a:srgbClr val="C0F6F3"/>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a:solidFill>
                  <a:srgbClr val="002060"/>
                </a:solidFill>
                <a:latin typeface="Comic Sans MS" pitchFamily="66" charset="0"/>
              </a:rPr>
              <a:t>Unscramble these anagrams to reveal 5 key words from the lesson today:</a:t>
            </a:r>
          </a:p>
          <a:p>
            <a:pPr algn="ctr"/>
            <a:endParaRPr lang="en-GB" sz="2300" dirty="0">
              <a:solidFill>
                <a:srgbClr val="002060"/>
              </a:solidFill>
              <a:latin typeface="Comic Sans MS" pitchFamily="66" charset="0"/>
            </a:endParaRPr>
          </a:p>
          <a:p>
            <a:pPr marL="457200" indent="-457200" algn="ctr">
              <a:buAutoNum type="alphaLcParenR"/>
            </a:pPr>
            <a:r>
              <a:rPr lang="en-GB" sz="2300" dirty="0" err="1">
                <a:solidFill>
                  <a:srgbClr val="002060"/>
                </a:solidFill>
                <a:latin typeface="Comic Sans MS" pitchFamily="66" charset="0"/>
              </a:rPr>
              <a:t>ecsteliev</a:t>
            </a:r>
            <a:endParaRPr lang="en-GB" sz="2300" dirty="0">
              <a:solidFill>
                <a:srgbClr val="002060"/>
              </a:solidFill>
              <a:latin typeface="Comic Sans MS" pitchFamily="66" charset="0"/>
            </a:endParaRPr>
          </a:p>
          <a:p>
            <a:pPr marL="457200" indent="-457200" algn="ctr">
              <a:buAutoNum type="alphaLcParenR"/>
            </a:pPr>
            <a:r>
              <a:rPr lang="en-GB" sz="2300" dirty="0" err="1">
                <a:solidFill>
                  <a:srgbClr val="002060"/>
                </a:solidFill>
                <a:latin typeface="Comic Sans MS" pitchFamily="66" charset="0"/>
              </a:rPr>
              <a:t>dfdoiemi</a:t>
            </a:r>
            <a:endParaRPr lang="en-GB" sz="2300" dirty="0">
              <a:solidFill>
                <a:srgbClr val="002060"/>
              </a:solidFill>
              <a:latin typeface="Comic Sans MS" pitchFamily="66" charset="0"/>
            </a:endParaRPr>
          </a:p>
          <a:p>
            <a:pPr marL="457200" indent="-457200" algn="ctr">
              <a:buAutoNum type="alphaLcParenR"/>
            </a:pPr>
            <a:r>
              <a:rPr lang="en-GB" sz="2300" dirty="0" err="1">
                <a:solidFill>
                  <a:srgbClr val="002060"/>
                </a:solidFill>
                <a:latin typeface="Comic Sans MS" pitchFamily="66" charset="0"/>
              </a:rPr>
              <a:t>emnidece</a:t>
            </a:r>
            <a:endParaRPr lang="en-GB" sz="2300" dirty="0">
              <a:solidFill>
                <a:srgbClr val="002060"/>
              </a:solidFill>
              <a:latin typeface="Comic Sans MS" pitchFamily="66" charset="0"/>
            </a:endParaRPr>
          </a:p>
          <a:p>
            <a:pPr marL="457200" indent="-457200" algn="ctr">
              <a:buAutoNum type="alphaLcParenR"/>
            </a:pPr>
            <a:r>
              <a:rPr lang="en-GB" sz="2300" dirty="0" err="1">
                <a:solidFill>
                  <a:srgbClr val="002060"/>
                </a:solidFill>
                <a:latin typeface="Comic Sans MS" pitchFamily="66" charset="0"/>
              </a:rPr>
              <a:t>ugrtilaucre</a:t>
            </a:r>
            <a:endParaRPr lang="en-GB" sz="2300" dirty="0">
              <a:solidFill>
                <a:srgbClr val="002060"/>
              </a:solidFill>
              <a:latin typeface="Comic Sans MS" pitchFamily="66" charset="0"/>
            </a:endParaRPr>
          </a:p>
          <a:p>
            <a:pPr marL="457200" indent="-457200" algn="ctr">
              <a:buAutoNum type="alphaLcParenR"/>
            </a:pPr>
            <a:r>
              <a:rPr lang="en-GB" sz="2300" dirty="0" err="1">
                <a:solidFill>
                  <a:srgbClr val="002060"/>
                </a:solidFill>
                <a:latin typeface="Comic Sans MS" pitchFamily="66" charset="0"/>
              </a:rPr>
              <a:t>gavadsatsine</a:t>
            </a:r>
            <a:endParaRPr lang="en-GB" sz="2300" dirty="0">
              <a:solidFill>
                <a:srgbClr val="002060"/>
              </a:solidFill>
              <a:latin typeface="Comic Sans MS" pitchFamily="66" charset="0"/>
            </a:endParaRPr>
          </a:p>
        </p:txBody>
      </p:sp>
      <p:sp>
        <p:nvSpPr>
          <p:cNvPr id="9" name="Hexagon 8"/>
          <p:cNvSpPr/>
          <p:nvPr/>
        </p:nvSpPr>
        <p:spPr>
          <a:xfrm>
            <a:off x="4953000" y="1295400"/>
            <a:ext cx="4191000" cy="3657600"/>
          </a:xfrm>
          <a:prstGeom prst="hexagon">
            <a:avLst/>
          </a:prstGeom>
          <a:solidFill>
            <a:srgbClr val="002060"/>
          </a:solidFill>
          <a:ln w="28575">
            <a:solidFill>
              <a:srgbClr val="C0F6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a:latin typeface="Comic Sans MS" pitchFamily="66" charset="0"/>
              </a:rPr>
              <a:t>Use the following key words to summarise what you have learnt in the lesson today: </a:t>
            </a:r>
            <a:r>
              <a:rPr lang="en-GB" sz="2300" dirty="0">
                <a:solidFill>
                  <a:srgbClr val="00B0F0"/>
                </a:solidFill>
                <a:latin typeface="Comic Sans MS" pitchFamily="66" charset="0"/>
              </a:rPr>
              <a:t>genetic, organic, agriculture, medicine, modification, farmers</a:t>
            </a:r>
          </a:p>
        </p:txBody>
      </p:sp>
      <p:pic>
        <p:nvPicPr>
          <p:cNvPr id="10" name="Picture 2"/>
          <p:cNvPicPr>
            <a:picLocks noChangeAspect="1" noChangeArrowheads="1"/>
          </p:cNvPicPr>
          <p:nvPr/>
        </p:nvPicPr>
        <p:blipFill>
          <a:blip r:embed="rId3" cstate="print"/>
          <a:srcRect/>
          <a:stretch>
            <a:fillRect/>
          </a:stretch>
        </p:blipFill>
        <p:spPr bwMode="auto">
          <a:xfrm>
            <a:off x="381000" y="5334000"/>
            <a:ext cx="1980078" cy="1326562"/>
          </a:xfrm>
          <a:prstGeom prst="rect">
            <a:avLst/>
          </a:prstGeom>
          <a:noFill/>
          <a:ln w="9525">
            <a:noFill/>
            <a:miter lim="800000"/>
            <a:headEnd/>
            <a:tailEnd/>
          </a:ln>
        </p:spPr>
      </p:pic>
      <p:pic>
        <p:nvPicPr>
          <p:cNvPr id="11" name="Picture 4" descr="Image result for gene technology"/>
          <p:cNvPicPr>
            <a:picLocks noChangeAspect="1" noChangeArrowheads="1"/>
          </p:cNvPicPr>
          <p:nvPr/>
        </p:nvPicPr>
        <p:blipFill>
          <a:blip r:embed="rId4" cstate="print"/>
          <a:srcRect t="10619"/>
          <a:stretch>
            <a:fillRect/>
          </a:stretch>
        </p:blipFill>
        <p:spPr bwMode="auto">
          <a:xfrm>
            <a:off x="3449370" y="5334000"/>
            <a:ext cx="2265630" cy="1307592"/>
          </a:xfrm>
          <a:prstGeom prst="rect">
            <a:avLst/>
          </a:prstGeom>
          <a:noFill/>
        </p:spPr>
      </p:pic>
      <p:pic>
        <p:nvPicPr>
          <p:cNvPr id="12" name="Picture 4" descr="http://insidecostarica.com/wp-content/uploads/2012/11/GM_sign.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257800"/>
            <a:ext cx="1896919" cy="14105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1589</Words>
  <Application>Microsoft Office PowerPoint</Application>
  <PresentationFormat>On-screen Show (4:3)</PresentationFormat>
  <Paragraphs>93</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Ethics of gene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of gene technologies</dc:title>
  <dc:creator>Amie Holden</dc:creator>
  <cp:lastModifiedBy>Matt Holden</cp:lastModifiedBy>
  <cp:revision>3</cp:revision>
  <dcterms:created xsi:type="dcterms:W3CDTF">2020-10-22T13:38:50Z</dcterms:created>
  <dcterms:modified xsi:type="dcterms:W3CDTF">2020-10-22T19:06:42Z</dcterms:modified>
</cp:coreProperties>
</file>