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24" r:id="rId2"/>
    <p:sldId id="425" r:id="rId3"/>
    <p:sldId id="426" r:id="rId4"/>
    <p:sldId id="427" r:id="rId5"/>
    <p:sldId id="428" r:id="rId6"/>
    <p:sldId id="429" r:id="rId7"/>
    <p:sldId id="430" r:id="rId8"/>
    <p:sldId id="431" r:id="rId9"/>
    <p:sldId id="432" r:id="rId10"/>
    <p:sldId id="433"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12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8A9C7-1CAF-4B62-8045-B08020A5BD72}"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E38DA-7C21-4218-A65D-AB795AC8F567}" type="slidenum">
              <a:rPr lang="en-GB" smtClean="0"/>
              <a:t>‹#›</a:t>
            </a:fld>
            <a:endParaRPr lang="en-GB"/>
          </a:p>
        </p:txBody>
      </p:sp>
    </p:spTree>
    <p:extLst>
      <p:ext uri="{BB962C8B-B14F-4D97-AF65-F5344CB8AC3E}">
        <p14:creationId xmlns:p14="http://schemas.microsoft.com/office/powerpoint/2010/main" val="31309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Cyanea</a:t>
            </a:r>
            <a:r>
              <a:rPr lang="en-GB" dirty="0"/>
              <a:t> </a:t>
            </a:r>
            <a:r>
              <a:rPr lang="en-GB" dirty="0" err="1"/>
              <a:t>superba</a:t>
            </a:r>
            <a:r>
              <a:rPr lang="en-GB" dirty="0"/>
              <a:t> by David </a:t>
            </a:r>
            <a:r>
              <a:rPr lang="en-GB" dirty="0" err="1"/>
              <a:t>Eickhoff</a:t>
            </a:r>
            <a:r>
              <a:rPr lang="en-GB" dirty="0"/>
              <a:t> from Pearl City, Hawaii, USA (</a:t>
            </a:r>
            <a:r>
              <a:rPr lang="en-GB" dirty="0" err="1"/>
              <a:t>Cyanea</a:t>
            </a:r>
            <a:r>
              <a:rPr lang="en-GB" dirty="0"/>
              <a:t> </a:t>
            </a:r>
            <a:r>
              <a:rPr lang="en-GB" dirty="0" err="1"/>
              <a:t>superba</a:t>
            </a:r>
            <a:r>
              <a:rPr lang="en-GB" dirty="0"/>
              <a:t> subsp. </a:t>
            </a:r>
            <a:r>
              <a:rPr lang="en-GB" dirty="0" err="1"/>
              <a:t>superba</a:t>
            </a:r>
            <a:r>
              <a:rPr lang="en-GB" dirty="0"/>
              <a:t>  Uploaded by Tim1357) [CC BY 2.0 (http://creativecommons.org/licenses/by/2.0)], via Wikimedia Commons</a:t>
            </a:r>
          </a:p>
        </p:txBody>
      </p:sp>
      <p:sp>
        <p:nvSpPr>
          <p:cNvPr id="4" name="Slide Number Placeholder 3"/>
          <p:cNvSpPr>
            <a:spLocks noGrp="1"/>
          </p:cNvSpPr>
          <p:nvPr>
            <p:ph type="sldNum" sz="quarter" idx="10"/>
          </p:nvPr>
        </p:nvSpPr>
        <p:spPr/>
        <p:txBody>
          <a:bodyPr/>
          <a:lstStyle/>
          <a:p>
            <a:fld id="{CDF5B8A7-62B2-4AD7-86BE-D82836C35857}"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a:t>
            </a:r>
            <a:r>
              <a:rPr lang="en-GB" baseline="0" dirty="0"/>
              <a:t> of Island Fox by Pacific Southwest Region USFW’s </a:t>
            </a:r>
            <a:r>
              <a:rPr lang="en-GB" baseline="0" dirty="0" err="1"/>
              <a:t>photostream</a:t>
            </a:r>
            <a:r>
              <a:rPr lang="en-GB" baseline="0" dirty="0"/>
              <a:t> on </a:t>
            </a:r>
            <a:r>
              <a:rPr lang="en-GB" baseline="0" dirty="0" err="1"/>
              <a:t>Flickr</a:t>
            </a:r>
            <a:r>
              <a:rPr lang="en-GB" baseline="0" dirty="0"/>
              <a:t> licensed under CC-by-SA 2.0</a:t>
            </a:r>
            <a:endParaRPr lang="en-GB" dirty="0"/>
          </a:p>
        </p:txBody>
      </p:sp>
      <p:sp>
        <p:nvSpPr>
          <p:cNvPr id="4" name="Slide Number Placeholder 3"/>
          <p:cNvSpPr>
            <a:spLocks noGrp="1"/>
          </p:cNvSpPr>
          <p:nvPr>
            <p:ph type="sldNum" sz="quarter" idx="10"/>
          </p:nvPr>
        </p:nvSpPr>
        <p:spPr/>
        <p:txBody>
          <a:bodyPr/>
          <a:lstStyle/>
          <a:p>
            <a:fld id="{CDF5B8A7-62B2-4AD7-86BE-D82836C35857}"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94B00A-5087-4CFC-B1B2-BEA1A1608A39}"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385416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B00A-5087-4CFC-B1B2-BEA1A1608A39}"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13670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B00A-5087-4CFC-B1B2-BEA1A1608A39}"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368079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4B00A-5087-4CFC-B1B2-BEA1A1608A39}"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118218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94B00A-5087-4CFC-B1B2-BEA1A1608A39}"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92227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4B00A-5087-4CFC-B1B2-BEA1A1608A39}"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12161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4B00A-5087-4CFC-B1B2-BEA1A1608A39}"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358017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94B00A-5087-4CFC-B1B2-BEA1A1608A39}"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395778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4B00A-5087-4CFC-B1B2-BEA1A1608A39}"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220702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94B00A-5087-4CFC-B1B2-BEA1A1608A39}"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6322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94B00A-5087-4CFC-B1B2-BEA1A1608A39}"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00428F-13ED-40C8-9871-9523D0B586E4}" type="slidenum">
              <a:rPr lang="en-GB" smtClean="0"/>
              <a:t>‹#›</a:t>
            </a:fld>
            <a:endParaRPr lang="en-GB"/>
          </a:p>
        </p:txBody>
      </p:sp>
    </p:spTree>
    <p:extLst>
      <p:ext uri="{BB962C8B-B14F-4D97-AF65-F5344CB8AC3E}">
        <p14:creationId xmlns:p14="http://schemas.microsoft.com/office/powerpoint/2010/main" val="203511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B00A-5087-4CFC-B1B2-BEA1A1608A39}"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0428F-13ED-40C8-9871-9523D0B586E4}" type="slidenum">
              <a:rPr lang="en-GB" smtClean="0"/>
              <a:t>‹#›</a:t>
            </a:fld>
            <a:endParaRPr lang="en-GB"/>
          </a:p>
        </p:txBody>
      </p:sp>
    </p:spTree>
    <p:extLst>
      <p:ext uri="{BB962C8B-B14F-4D97-AF65-F5344CB8AC3E}">
        <p14:creationId xmlns:p14="http://schemas.microsoft.com/office/powerpoint/2010/main" val="3524811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iucnredlist.org/search/details.php/61379/all"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hyperlink" Target="http://www.iucnredlist.org/search/details.php/54560/all" TargetMode="External"/><Relationship Id="rId4" Type="http://schemas.openxmlformats.org/officeDocument/2006/relationships/hyperlink" Target="http://www.iucnredlist.org/search/details.php/22823/all" TargetMode="Externa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bc.co.uk/programmes/p011fmxj"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RAdNCIIYXvo"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iucnredlist.org/search/details.php/44135/all" TargetMode="External"/><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304800"/>
            <a:ext cx="8839200" cy="1219200"/>
          </a:xfrm>
          <a:prstGeom prst="roundRect">
            <a:avLst/>
          </a:prstGeom>
          <a:solidFill>
            <a:srgbClr val="BFF7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4800" y="304801"/>
            <a:ext cx="8534400" cy="1219199"/>
          </a:xfrm>
        </p:spPr>
        <p:txBody>
          <a:bodyPr>
            <a:normAutofit/>
          </a:bodyPr>
          <a:lstStyle/>
          <a:p>
            <a:r>
              <a:rPr lang="en-GB" sz="6600" dirty="0">
                <a:latin typeface="Comic Sans MS" pitchFamily="66" charset="0"/>
              </a:rPr>
              <a:t>Extinction</a:t>
            </a:r>
          </a:p>
        </p:txBody>
      </p:sp>
      <p:graphicFrame>
        <p:nvGraphicFramePr>
          <p:cNvPr id="4" name="Table 3"/>
          <p:cNvGraphicFramePr>
            <a:graphicFrameLocks noGrp="1"/>
          </p:cNvGraphicFramePr>
          <p:nvPr>
            <p:extLst>
              <p:ext uri="{D42A27DB-BD31-4B8C-83A1-F6EECF244321}">
                <p14:modId xmlns:p14="http://schemas.microsoft.com/office/powerpoint/2010/main" val="1959969017"/>
              </p:ext>
            </p:extLst>
          </p:nvPr>
        </p:nvGraphicFramePr>
        <p:xfrm>
          <a:off x="155131" y="1676322"/>
          <a:ext cx="8836469" cy="1859256"/>
        </p:xfrm>
        <a:graphic>
          <a:graphicData uri="http://schemas.openxmlformats.org/drawingml/2006/table">
            <a:tbl>
              <a:tblPr firstRow="1" bandRow="1">
                <a:tableStyleId>{5C22544A-7EE6-4342-B048-85BDC9FD1C3A}</a:tableStyleId>
              </a:tblPr>
              <a:tblGrid>
                <a:gridCol w="8836469">
                  <a:extLst>
                    <a:ext uri="{9D8B030D-6E8A-4147-A177-3AD203B41FA5}">
                      <a16:colId xmlns:a16="http://schemas.microsoft.com/office/drawing/2014/main" val="20002"/>
                    </a:ext>
                  </a:extLst>
                </a:gridCol>
              </a:tblGrid>
              <a:tr h="330192">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038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dk1"/>
                          </a:solidFill>
                          <a:latin typeface="+mn-lt"/>
                          <a:ea typeface="+mn-ea"/>
                          <a:cs typeface="+mn-cs"/>
                        </a:rPr>
                        <a:t>Good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Define the term extinction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how extinction may be caused.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9623">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that organisms become extinct because something changes and the species cannot adapt quickly enough to the new circumstances.</a:t>
                      </a:r>
                      <a:endParaRPr lang="en-GB" sz="1400"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52400" y="3687901"/>
            <a:ext cx="6629400" cy="3170099"/>
          </a:xfrm>
          <a:prstGeom prst="rect">
            <a:avLst/>
          </a:prstGeom>
          <a:noFill/>
        </p:spPr>
        <p:txBody>
          <a:bodyPr wrap="square" rtlCol="0">
            <a:spAutoFit/>
          </a:bodyPr>
          <a:lstStyle/>
          <a:p>
            <a:r>
              <a:rPr lang="en-GB" sz="3200" b="1" dirty="0"/>
              <a:t>Do now activity:</a:t>
            </a:r>
          </a:p>
          <a:p>
            <a:pPr marL="457200" indent="-457200">
              <a:buAutoNum type="arabicPeriod"/>
            </a:pPr>
            <a:r>
              <a:rPr lang="en-GB" sz="2800" dirty="0">
                <a:solidFill>
                  <a:srgbClr val="FF0000"/>
                </a:solidFill>
              </a:rPr>
              <a:t>How do fossils provide us with evidence of evolution?</a:t>
            </a:r>
          </a:p>
          <a:p>
            <a:pPr marL="457200" indent="-457200">
              <a:buAutoNum type="arabicPeriod"/>
            </a:pPr>
            <a:r>
              <a:rPr lang="en-GB" sz="2800" dirty="0">
                <a:solidFill>
                  <a:schemeClr val="accent6">
                    <a:lumMod val="75000"/>
                  </a:schemeClr>
                </a:solidFill>
              </a:rPr>
              <a:t>Why can the fossil record be described as an ‘incomplete’ record?</a:t>
            </a:r>
          </a:p>
          <a:p>
            <a:pPr marL="457200" indent="-457200">
              <a:buAutoNum type="arabicPeriod"/>
            </a:pPr>
            <a:r>
              <a:rPr lang="en-GB" sz="2800" dirty="0">
                <a:solidFill>
                  <a:srgbClr val="00B050"/>
                </a:solidFill>
              </a:rPr>
              <a:t>What factors can cause a species to be endangered? And eventually go extinct?</a:t>
            </a:r>
          </a:p>
        </p:txBody>
      </p:sp>
      <p:pic>
        <p:nvPicPr>
          <p:cNvPr id="3" name="Picture 2" descr="Tiger, Zoo, Biopark, Feline, Look, Capture, Nature"/>
          <p:cNvPicPr>
            <a:picLocks noChangeAspect="1" noChangeArrowheads="1"/>
          </p:cNvPicPr>
          <p:nvPr/>
        </p:nvPicPr>
        <p:blipFill>
          <a:blip r:embed="rId2" cstate="print"/>
          <a:srcRect l="20352" r="13502"/>
          <a:stretch>
            <a:fillRect/>
          </a:stretch>
        </p:blipFill>
        <p:spPr bwMode="auto">
          <a:xfrm>
            <a:off x="6934200" y="4724400"/>
            <a:ext cx="1981200" cy="1981200"/>
          </a:xfrm>
          <a:prstGeom prst="rect">
            <a:avLst/>
          </a:prstGeom>
          <a:noFill/>
        </p:spPr>
      </p:pic>
      <p:pic>
        <p:nvPicPr>
          <p:cNvPr id="7" name="Picture 4" descr="Mammoth, Animal, Grimly, Tusk, Trunk, Extinct"/>
          <p:cNvPicPr>
            <a:picLocks noChangeAspect="1" noChangeArrowheads="1"/>
          </p:cNvPicPr>
          <p:nvPr/>
        </p:nvPicPr>
        <p:blipFill>
          <a:blip r:embed="rId3" cstate="print"/>
          <a:srcRect/>
          <a:stretch>
            <a:fillRect/>
          </a:stretch>
        </p:blipFill>
        <p:spPr bwMode="auto">
          <a:xfrm>
            <a:off x="7162800" y="3657600"/>
            <a:ext cx="1388286" cy="990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60134" y="0"/>
            <a:ext cx="4483865"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342900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648200" y="342900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828800" y="152400"/>
            <a:ext cx="2514600" cy="3108543"/>
          </a:xfrm>
          <a:prstGeom prst="rect">
            <a:avLst/>
          </a:prstGeom>
        </p:spPr>
        <p:txBody>
          <a:bodyPr wrap="square">
            <a:spAutoFit/>
          </a:bodyPr>
          <a:lstStyle/>
          <a:p>
            <a:pPr algn="ctr">
              <a:spcBef>
                <a:spcPct val="50000"/>
              </a:spcBef>
            </a:pPr>
            <a:r>
              <a:rPr lang="en-GB" sz="1400" b="1" dirty="0"/>
              <a:t>Channel Islands Fox </a:t>
            </a:r>
            <a:r>
              <a:rPr lang="en-GB" sz="1400" dirty="0"/>
              <a:t>is a </a:t>
            </a:r>
            <a:r>
              <a:rPr lang="en-GB" sz="1400" b="1" dirty="0"/>
              <a:t>Critically Endangered</a:t>
            </a:r>
            <a:r>
              <a:rPr lang="en-GB" sz="1400" dirty="0"/>
              <a:t> </a:t>
            </a:r>
            <a:r>
              <a:rPr lang="en-GB" sz="1400" dirty="0" err="1"/>
              <a:t>canid</a:t>
            </a:r>
            <a:r>
              <a:rPr lang="en-GB" sz="1400" dirty="0"/>
              <a:t> restricted to six of the California Channel Islands off the coast of southern California, USA. The population has suffered declines of more than 80% in recent years, primarily caused by golden eagle predation and possibly also introduction of canine disease such as canine distemper virus (CDV). Population decline is expected to continue. </a:t>
            </a:r>
          </a:p>
        </p:txBody>
      </p:sp>
      <p:sp>
        <p:nvSpPr>
          <p:cNvPr id="12" name="Rectangle 11"/>
          <p:cNvSpPr/>
          <p:nvPr/>
        </p:nvSpPr>
        <p:spPr>
          <a:xfrm>
            <a:off x="4800600" y="152400"/>
            <a:ext cx="4191000" cy="1384995"/>
          </a:xfrm>
          <a:prstGeom prst="rect">
            <a:avLst/>
          </a:prstGeom>
        </p:spPr>
        <p:txBody>
          <a:bodyPr wrap="square">
            <a:spAutoFit/>
          </a:bodyPr>
          <a:lstStyle/>
          <a:p>
            <a:pPr algn="ctr">
              <a:spcBef>
                <a:spcPct val="50000"/>
              </a:spcBef>
            </a:pPr>
            <a:r>
              <a:rPr lang="en-GB" sz="1400" b="1" i="1" dirty="0" err="1">
                <a:hlinkClick r:id="rId3"/>
              </a:rPr>
              <a:t>Telestes</a:t>
            </a:r>
            <a:r>
              <a:rPr lang="en-GB" sz="1400" b="1" i="1" dirty="0">
                <a:hlinkClick r:id="rId3"/>
              </a:rPr>
              <a:t> </a:t>
            </a:r>
            <a:r>
              <a:rPr lang="en-GB" sz="1400" b="1" i="1" dirty="0" err="1">
                <a:hlinkClick r:id="rId3"/>
              </a:rPr>
              <a:t>polylepis</a:t>
            </a:r>
            <a:r>
              <a:rPr lang="en-GB" sz="1400" dirty="0"/>
              <a:t> is a </a:t>
            </a:r>
            <a:r>
              <a:rPr lang="en-GB" sz="1400" b="1" dirty="0"/>
              <a:t>Critically Endangered</a:t>
            </a:r>
            <a:r>
              <a:rPr lang="en-GB" sz="1400" dirty="0"/>
              <a:t> freshwater fish, known only from a very small stream (1 m wide and 2 km long) in </a:t>
            </a:r>
            <a:r>
              <a:rPr lang="en-GB" sz="1400" dirty="0" err="1"/>
              <a:t>Stanicka</a:t>
            </a:r>
            <a:r>
              <a:rPr lang="en-GB" sz="1400" dirty="0"/>
              <a:t> </a:t>
            </a:r>
            <a:r>
              <a:rPr lang="en-GB" sz="1400" dirty="0" err="1"/>
              <a:t>Jaruga</a:t>
            </a:r>
            <a:r>
              <a:rPr lang="en-GB" sz="1400" dirty="0"/>
              <a:t>, Croatia. Ongoing habitat degradation caused by water extraction and the presence of introduced trout species threatens the survival of this fish </a:t>
            </a:r>
          </a:p>
        </p:txBody>
      </p:sp>
      <p:sp>
        <p:nvSpPr>
          <p:cNvPr id="13" name="Rectangle 12"/>
          <p:cNvSpPr/>
          <p:nvPr/>
        </p:nvSpPr>
        <p:spPr>
          <a:xfrm>
            <a:off x="1752600" y="3581400"/>
            <a:ext cx="2667000" cy="2893100"/>
          </a:xfrm>
          <a:prstGeom prst="rect">
            <a:avLst/>
          </a:prstGeom>
        </p:spPr>
        <p:txBody>
          <a:bodyPr wrap="square">
            <a:spAutoFit/>
          </a:bodyPr>
          <a:lstStyle/>
          <a:p>
            <a:pPr algn="ctr">
              <a:spcBef>
                <a:spcPct val="50000"/>
              </a:spcBef>
            </a:pPr>
            <a:r>
              <a:rPr lang="en-GB" sz="1400" dirty="0"/>
              <a:t>The </a:t>
            </a:r>
            <a:r>
              <a:rPr lang="en-GB" sz="1400" b="1" dirty="0"/>
              <a:t>Polar Bear (</a:t>
            </a:r>
            <a:r>
              <a:rPr lang="en-GB" sz="1400" b="1" i="1" dirty="0" err="1">
                <a:hlinkClick r:id="rId4"/>
              </a:rPr>
              <a:t>Ursus</a:t>
            </a:r>
            <a:r>
              <a:rPr lang="en-GB" sz="1400" b="1" i="1" dirty="0">
                <a:hlinkClick r:id="rId4"/>
              </a:rPr>
              <a:t> </a:t>
            </a:r>
            <a:r>
              <a:rPr lang="en-GB" sz="1400" b="1" i="1" dirty="0" err="1">
                <a:hlinkClick r:id="rId4"/>
              </a:rPr>
              <a:t>maritimus</a:t>
            </a:r>
            <a:r>
              <a:rPr lang="en-GB" sz="1400" b="1" dirty="0"/>
              <a:t>)</a:t>
            </a:r>
            <a:r>
              <a:rPr lang="en-GB" sz="1400" dirty="0"/>
              <a:t> is classed as </a:t>
            </a:r>
            <a:r>
              <a:rPr lang="en-GB" sz="1400" b="1" dirty="0"/>
              <a:t>Vulnerable</a:t>
            </a:r>
            <a:r>
              <a:rPr lang="en-GB" sz="1400" dirty="0"/>
              <a:t>. Recent modelling of the trends for sea ice extent, thickness and timing of coverage predicts dramatic reductions in sea ice coverage over the next 50 to 100 years due to global climate change. It is suspected that there will be a population reduction of at least 30% over the next 45 years as a result of this habitat loss and declining habitat quality.</a:t>
            </a:r>
          </a:p>
        </p:txBody>
      </p:sp>
      <p:sp>
        <p:nvSpPr>
          <p:cNvPr id="14" name="Rectangle 13"/>
          <p:cNvSpPr/>
          <p:nvPr/>
        </p:nvSpPr>
        <p:spPr>
          <a:xfrm>
            <a:off x="6400800" y="3581400"/>
            <a:ext cx="2590800" cy="3046988"/>
          </a:xfrm>
          <a:prstGeom prst="rect">
            <a:avLst/>
          </a:prstGeom>
        </p:spPr>
        <p:txBody>
          <a:bodyPr wrap="square">
            <a:spAutoFit/>
          </a:bodyPr>
          <a:lstStyle/>
          <a:p>
            <a:pPr algn="ctr">
              <a:spcBef>
                <a:spcPct val="50000"/>
              </a:spcBef>
            </a:pPr>
            <a:r>
              <a:rPr lang="en-GB" sz="1600" b="1" i="1" dirty="0" err="1">
                <a:hlinkClick r:id="rId5"/>
              </a:rPr>
              <a:t>Atelopus</a:t>
            </a:r>
            <a:r>
              <a:rPr lang="en-GB" sz="1600" b="1" i="1" dirty="0">
                <a:hlinkClick r:id="rId5"/>
              </a:rPr>
              <a:t> </a:t>
            </a:r>
            <a:r>
              <a:rPr lang="en-GB" sz="1600" b="1" i="1" dirty="0" err="1">
                <a:hlinkClick r:id="rId5"/>
              </a:rPr>
              <a:t>varius</a:t>
            </a:r>
            <a:r>
              <a:rPr lang="en-GB" sz="1600" dirty="0"/>
              <a:t> is a </a:t>
            </a:r>
            <a:r>
              <a:rPr lang="en-GB" sz="1600" b="1" dirty="0"/>
              <a:t>Critically Endangered</a:t>
            </a:r>
            <a:r>
              <a:rPr lang="en-GB" sz="1600" dirty="0"/>
              <a:t> harlequin toad that was once abundant in Costa Rica and western Panama. Declines began at </a:t>
            </a:r>
            <a:r>
              <a:rPr lang="en-GB" sz="1600" dirty="0" err="1"/>
              <a:t>Monteverde</a:t>
            </a:r>
            <a:r>
              <a:rPr lang="en-GB" sz="1600" dirty="0"/>
              <a:t> in 1988, and by 1996 it was believed to be extinct in Costa Rica. The cause of its decline is possibly a result of the fungal disease, </a:t>
            </a:r>
            <a:r>
              <a:rPr lang="en-GB" sz="1600" dirty="0" err="1"/>
              <a:t>chytridiomycosis</a:t>
            </a:r>
            <a:r>
              <a:rPr lang="en-GB" sz="1600" dirty="0"/>
              <a:t>.</a:t>
            </a:r>
          </a:p>
        </p:txBody>
      </p:sp>
      <p:pic>
        <p:nvPicPr>
          <p:cNvPr id="20486" name="Picture 6" descr="Image result for telestes polylepis"/>
          <p:cNvPicPr>
            <a:picLocks noChangeAspect="1" noChangeArrowheads="1"/>
          </p:cNvPicPr>
          <p:nvPr/>
        </p:nvPicPr>
        <p:blipFill>
          <a:blip r:embed="rId6" cstate="print"/>
          <a:srcRect t="18301" b="13725"/>
          <a:stretch>
            <a:fillRect/>
          </a:stretch>
        </p:blipFill>
        <p:spPr bwMode="auto">
          <a:xfrm>
            <a:off x="5181600" y="1600200"/>
            <a:ext cx="3505200" cy="1518920"/>
          </a:xfrm>
          <a:prstGeom prst="rect">
            <a:avLst/>
          </a:prstGeom>
          <a:noFill/>
        </p:spPr>
      </p:pic>
      <p:sp>
        <p:nvSpPr>
          <p:cNvPr id="20488" name="AutoShape 8" descr="Image result for atelopus vari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90" name="AutoShape 10" descr="Image result for atelopus vari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91" name="Picture 11"/>
          <p:cNvPicPr>
            <a:picLocks noChangeAspect="1" noChangeArrowheads="1"/>
          </p:cNvPicPr>
          <p:nvPr/>
        </p:nvPicPr>
        <p:blipFill>
          <a:blip r:embed="rId7" cstate="print"/>
          <a:srcRect l="15625" t="9391" r="28125"/>
          <a:stretch>
            <a:fillRect/>
          </a:stretch>
        </p:blipFill>
        <p:spPr bwMode="auto">
          <a:xfrm>
            <a:off x="4800600" y="4114800"/>
            <a:ext cx="1556017" cy="1928813"/>
          </a:xfrm>
          <a:prstGeom prst="rect">
            <a:avLst/>
          </a:prstGeom>
          <a:noFill/>
          <a:ln w="9525">
            <a:noFill/>
            <a:miter lim="800000"/>
            <a:headEnd/>
            <a:tailEnd/>
          </a:ln>
        </p:spPr>
      </p:pic>
      <p:pic>
        <p:nvPicPr>
          <p:cNvPr id="2050" name="Picture 2" descr="Image result for channel island fox"/>
          <p:cNvPicPr>
            <a:picLocks noChangeAspect="1" noChangeArrowheads="1"/>
          </p:cNvPicPr>
          <p:nvPr/>
        </p:nvPicPr>
        <p:blipFill>
          <a:blip r:embed="rId8" cstate="print"/>
          <a:srcRect/>
          <a:stretch>
            <a:fillRect/>
          </a:stretch>
        </p:blipFill>
        <p:spPr bwMode="auto">
          <a:xfrm>
            <a:off x="228600" y="533400"/>
            <a:ext cx="1600200" cy="2133600"/>
          </a:xfrm>
          <a:prstGeom prst="rect">
            <a:avLst/>
          </a:prstGeom>
          <a:noFill/>
        </p:spPr>
      </p:pic>
      <p:pic>
        <p:nvPicPr>
          <p:cNvPr id="17" name="Picture 2" descr="Polar Bear, Bear, Teddy, Sleep, Lazy, Rest, Animal"/>
          <p:cNvPicPr>
            <a:picLocks noChangeAspect="1" noChangeArrowheads="1"/>
          </p:cNvPicPr>
          <p:nvPr/>
        </p:nvPicPr>
        <p:blipFill>
          <a:blip r:embed="rId9" cstate="print"/>
          <a:srcRect/>
          <a:stretch>
            <a:fillRect/>
          </a:stretch>
        </p:blipFill>
        <p:spPr bwMode="auto">
          <a:xfrm>
            <a:off x="228600" y="3962400"/>
            <a:ext cx="1524000" cy="228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76" y="566329"/>
            <a:ext cx="4669654" cy="3046988"/>
          </a:xfrm>
          <a:prstGeom prst="rect">
            <a:avLst/>
          </a:prstGeom>
        </p:spPr>
        <p:txBody>
          <a:bodyPr wrap="square">
            <a:spAutoFit/>
          </a:bodyPr>
          <a:lstStyle/>
          <a:p>
            <a:r>
              <a:rPr lang="en-GB" sz="1200" dirty="0">
                <a:latin typeface="Comic Sans MS" panose="030F0702030302020204" pitchFamily="66" charset="0"/>
              </a:rPr>
              <a:t>CO</a:t>
            </a:r>
            <a:r>
              <a:rPr lang="en-GB" sz="1200" baseline="-25000" dirty="0">
                <a:latin typeface="Comic Sans MS" panose="030F0702030302020204" pitchFamily="66" charset="0"/>
              </a:rPr>
              <a:t>2</a:t>
            </a:r>
            <a:r>
              <a:rPr lang="en-GB" sz="1200" dirty="0">
                <a:latin typeface="Comic Sans MS" panose="030F0702030302020204" pitchFamily="66" charset="0"/>
              </a:rPr>
              <a:t> is produced naturally for example through respiration and</a:t>
            </a:r>
          </a:p>
          <a:p>
            <a:r>
              <a:rPr lang="en-GB" sz="1200" dirty="0">
                <a:latin typeface="Comic Sans MS" panose="030F0702030302020204" pitchFamily="66" charset="0"/>
              </a:rPr>
              <a:t>also through human activity, e.g. burning fossil fuels.</a:t>
            </a:r>
          </a:p>
          <a:p>
            <a:r>
              <a:rPr lang="en-GB" sz="1200" dirty="0">
                <a:latin typeface="Comic Sans MS" panose="030F0702030302020204" pitchFamily="66" charset="0"/>
              </a:rPr>
              <a:t>CO</a:t>
            </a:r>
            <a:r>
              <a:rPr lang="en-GB" sz="1200" baseline="-25000" dirty="0">
                <a:latin typeface="Comic Sans MS" panose="030F0702030302020204" pitchFamily="66" charset="0"/>
              </a:rPr>
              <a:t>2</a:t>
            </a:r>
            <a:r>
              <a:rPr lang="en-GB" sz="1200" dirty="0">
                <a:latin typeface="Comic Sans MS" panose="030F0702030302020204" pitchFamily="66" charset="0"/>
              </a:rPr>
              <a:t> causes the greenhouse effect, and therefore global warming.  </a:t>
            </a:r>
          </a:p>
          <a:p>
            <a:endParaRPr lang="en-GB" sz="1200" dirty="0">
              <a:latin typeface="Comic Sans MS" panose="030F0702030302020204" pitchFamily="66" charset="0"/>
            </a:endParaRPr>
          </a:p>
          <a:p>
            <a:r>
              <a:rPr lang="en-GB" sz="1200" dirty="0">
                <a:latin typeface="Comic Sans MS" panose="030F0702030302020204" pitchFamily="66" charset="0"/>
              </a:rPr>
              <a:t>The higher levels of CO</a:t>
            </a:r>
            <a:r>
              <a:rPr lang="en-GB" sz="1200" baseline="-25000" dirty="0">
                <a:latin typeface="Comic Sans MS" panose="030F0702030302020204" pitchFamily="66" charset="0"/>
              </a:rPr>
              <a:t>2 </a:t>
            </a:r>
            <a:r>
              <a:rPr lang="en-GB" sz="1200" dirty="0">
                <a:latin typeface="Comic Sans MS" panose="030F0702030302020204" pitchFamily="66" charset="0"/>
              </a:rPr>
              <a:t>can lead to acidification of sea water due to excess carbon dioxide dissolving in the sea, this effects many aquatic organisms.  </a:t>
            </a:r>
          </a:p>
          <a:p>
            <a:endParaRPr lang="en-GB" sz="1200" dirty="0">
              <a:latin typeface="Comic Sans MS" panose="030F0702030302020204" pitchFamily="66" charset="0"/>
            </a:endParaRPr>
          </a:p>
          <a:p>
            <a:r>
              <a:rPr lang="en-GB" sz="1200" dirty="0">
                <a:latin typeface="Comic Sans MS" panose="030F0702030302020204" pitchFamily="66" charset="0"/>
              </a:rPr>
              <a:t>In Artic and Antarctic regions this warming effect is particular dangerous, the reduction in sea ice means that many species that are adapted to life on top or under ice are at risk of extinction.  Organisms that do well in the temperature of a tropical climate wouldn’t do well in the freezing conditions of an Ice Age.  Many of them would become extinct through lack of food or being too cold to breed.</a:t>
            </a:r>
          </a:p>
        </p:txBody>
      </p:sp>
      <p:sp>
        <p:nvSpPr>
          <p:cNvPr id="5" name="Rectangle 4"/>
          <p:cNvSpPr/>
          <p:nvPr/>
        </p:nvSpPr>
        <p:spPr>
          <a:xfrm>
            <a:off x="168676" y="4050066"/>
            <a:ext cx="4483223" cy="1255728"/>
          </a:xfrm>
          <a:prstGeom prst="rect">
            <a:avLst/>
          </a:prstGeom>
        </p:spPr>
        <p:txBody>
          <a:bodyPr wrap="square">
            <a:spAutoFit/>
          </a:bodyPr>
          <a:lstStyle/>
          <a:p>
            <a:pPr>
              <a:lnSpc>
                <a:spcPct val="90000"/>
              </a:lnSpc>
            </a:pPr>
            <a:r>
              <a:rPr lang="en-GB" sz="1200" dirty="0">
                <a:latin typeface="Comic Sans MS" panose="030F0702030302020204" pitchFamily="66" charset="0"/>
              </a:rPr>
              <a:t>New diseases can bring a species to the point of extinction.  They are most likely to cause extinction on islands where the whole population of a an animal or plant is closer together.  A modern day example is the Australian Tasmanian devil, these rare animals are dying from a new form of communicable cancer which attacks and kills them very quickly.</a:t>
            </a:r>
          </a:p>
        </p:txBody>
      </p:sp>
      <p:sp>
        <p:nvSpPr>
          <p:cNvPr id="8" name="Rectangle 2"/>
          <p:cNvSpPr>
            <a:spLocks noGrp="1" noChangeArrowheads="1"/>
          </p:cNvSpPr>
          <p:nvPr>
            <p:ph type="title"/>
          </p:nvPr>
        </p:nvSpPr>
        <p:spPr>
          <a:xfrm>
            <a:off x="168676" y="112335"/>
            <a:ext cx="5143500" cy="540060"/>
          </a:xfrm>
        </p:spPr>
        <p:txBody>
          <a:bodyPr>
            <a:normAutofit/>
          </a:bodyPr>
          <a:lstStyle/>
          <a:p>
            <a:pPr eaLnBrk="1" hangingPunct="1"/>
            <a:r>
              <a:rPr lang="en-GB" sz="2100" dirty="0">
                <a:latin typeface="Comic Sans MS" panose="030F0702030302020204" pitchFamily="66" charset="0"/>
              </a:rPr>
              <a:t>Climate Change</a:t>
            </a:r>
          </a:p>
        </p:txBody>
      </p:sp>
      <p:sp>
        <p:nvSpPr>
          <p:cNvPr id="9" name="Rectangle 2"/>
          <p:cNvSpPr txBox="1">
            <a:spLocks noChangeArrowheads="1"/>
          </p:cNvSpPr>
          <p:nvPr/>
        </p:nvSpPr>
        <p:spPr>
          <a:xfrm>
            <a:off x="168676" y="3613317"/>
            <a:ext cx="5143500" cy="540060"/>
          </a:xfrm>
          <a:prstGeom prst="rect">
            <a:avLst/>
          </a:prstGeom>
        </p:spPr>
        <p:txBody>
          <a:bodyPr vert="horz" lIns="68580" tIns="34290" rIns="68580" bIns="34290" rtlCol="0" anchor="ctr">
            <a:normAutofit/>
          </a:bodyPr>
          <a:lstStyle/>
          <a:p>
            <a:pPr defTabSz="685800">
              <a:spcBef>
                <a:spcPct val="0"/>
              </a:spcBef>
              <a:defRPr/>
            </a:pPr>
            <a:r>
              <a:rPr lang="en-GB" sz="2100" dirty="0">
                <a:latin typeface="Comic Sans MS" panose="030F0702030302020204" pitchFamily="66" charset="0"/>
                <a:ea typeface="+mj-ea"/>
                <a:cs typeface="+mj-cs"/>
              </a:rPr>
              <a:t>New diseases</a:t>
            </a:r>
          </a:p>
        </p:txBody>
      </p:sp>
      <p:sp>
        <p:nvSpPr>
          <p:cNvPr id="10" name="Rectangle 2"/>
          <p:cNvSpPr txBox="1">
            <a:spLocks noChangeArrowheads="1"/>
          </p:cNvSpPr>
          <p:nvPr/>
        </p:nvSpPr>
        <p:spPr>
          <a:xfrm>
            <a:off x="168676" y="5352405"/>
            <a:ext cx="5143500" cy="568384"/>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00" dirty="0">
                <a:latin typeface="Comic Sans MS" panose="030F0702030302020204" pitchFamily="66" charset="0"/>
              </a:rPr>
              <a:t>Hunting and Fishing</a:t>
            </a:r>
          </a:p>
        </p:txBody>
      </p:sp>
      <p:sp>
        <p:nvSpPr>
          <p:cNvPr id="11" name="Rectangle 10"/>
          <p:cNvSpPr/>
          <p:nvPr/>
        </p:nvSpPr>
        <p:spPr>
          <a:xfrm>
            <a:off x="159797" y="5846681"/>
            <a:ext cx="4492102" cy="830997"/>
          </a:xfrm>
          <a:prstGeom prst="rect">
            <a:avLst/>
          </a:prstGeom>
        </p:spPr>
        <p:txBody>
          <a:bodyPr wrap="square">
            <a:spAutoFit/>
          </a:bodyPr>
          <a:lstStyle/>
          <a:p>
            <a:r>
              <a:rPr lang="en-US" sz="1200" dirty="0">
                <a:latin typeface="Comic Sans MS" panose="030F0702030302020204" pitchFamily="66" charset="0"/>
              </a:rPr>
              <a:t>Human population increase has lead to a higher demand of food. </a:t>
            </a:r>
          </a:p>
          <a:p>
            <a:r>
              <a:rPr lang="en-US" sz="1200" dirty="0">
                <a:latin typeface="Comic Sans MS" panose="030F0702030302020204" pitchFamily="66" charset="0"/>
              </a:rPr>
              <a:t>Increase in hunting/fishing rates</a:t>
            </a:r>
          </a:p>
          <a:p>
            <a:r>
              <a:rPr lang="en-US" sz="1200" dirty="0">
                <a:latin typeface="Comic Sans MS" panose="030F0702030302020204" pitchFamily="66" charset="0"/>
              </a:rPr>
              <a:t>Some animals are also hunted for their fur or ivory.</a:t>
            </a:r>
          </a:p>
        </p:txBody>
      </p:sp>
      <p:sp>
        <p:nvSpPr>
          <p:cNvPr id="12" name="Rectangle 11"/>
          <p:cNvSpPr/>
          <p:nvPr/>
        </p:nvSpPr>
        <p:spPr>
          <a:xfrm>
            <a:off x="159797" y="134634"/>
            <a:ext cx="4598633" cy="3456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159798" y="3645024"/>
            <a:ext cx="4598632" cy="1674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p:cNvSpPr/>
          <p:nvPr/>
        </p:nvSpPr>
        <p:spPr>
          <a:xfrm>
            <a:off x="168676" y="5427222"/>
            <a:ext cx="4589754"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Rectangle 2">
            <a:extLst>
              <a:ext uri="{FF2B5EF4-FFF2-40B4-BE49-F238E27FC236}">
                <a16:creationId xmlns:a16="http://schemas.microsoft.com/office/drawing/2014/main" id="{C8239578-1503-4EF0-8937-D4E466B6F511}"/>
              </a:ext>
            </a:extLst>
          </p:cNvPr>
          <p:cNvSpPr txBox="1">
            <a:spLocks noChangeArrowheads="1"/>
          </p:cNvSpPr>
          <p:nvPr/>
        </p:nvSpPr>
        <p:spPr>
          <a:xfrm>
            <a:off x="4901215" y="134634"/>
            <a:ext cx="4659120" cy="694172"/>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00" dirty="0">
                <a:latin typeface="Comic Sans MS" panose="030F0702030302020204" pitchFamily="66" charset="0"/>
              </a:rPr>
              <a:t>Habitat Destruction</a:t>
            </a:r>
          </a:p>
        </p:txBody>
      </p:sp>
      <p:sp>
        <p:nvSpPr>
          <p:cNvPr id="3" name="Rectangle 2">
            <a:extLst>
              <a:ext uri="{FF2B5EF4-FFF2-40B4-BE49-F238E27FC236}">
                <a16:creationId xmlns:a16="http://schemas.microsoft.com/office/drawing/2014/main" id="{73E8DAC3-839A-400D-A6CA-7B1CFC49DDB9}"/>
              </a:ext>
            </a:extLst>
          </p:cNvPr>
          <p:cNvSpPr/>
          <p:nvPr/>
        </p:nvSpPr>
        <p:spPr>
          <a:xfrm>
            <a:off x="4878150" y="628028"/>
            <a:ext cx="4097174" cy="1015663"/>
          </a:xfrm>
          <a:prstGeom prst="rect">
            <a:avLst/>
          </a:prstGeom>
        </p:spPr>
        <p:txBody>
          <a:bodyPr wrap="square">
            <a:spAutoFit/>
          </a:bodyPr>
          <a:lstStyle/>
          <a:p>
            <a:r>
              <a:rPr lang="en-US" sz="1200" dirty="0">
                <a:latin typeface="Comic Sans MS" panose="030F0702030302020204" pitchFamily="66" charset="0"/>
              </a:rPr>
              <a:t>Humans are destroying natural habitats for the benefits of resources, urbanization and agriculture.</a:t>
            </a:r>
          </a:p>
          <a:p>
            <a:pPr marL="214313" indent="-214313">
              <a:buFont typeface="Arial" panose="020B0604020202020204" pitchFamily="34" charset="0"/>
              <a:buChar char="•"/>
            </a:pPr>
            <a:r>
              <a:rPr lang="en-US" sz="1200" b="1" dirty="0">
                <a:latin typeface="Comic Sans MS" panose="030F0702030302020204" pitchFamily="66" charset="0"/>
              </a:rPr>
              <a:t>Deforestation</a:t>
            </a:r>
            <a:r>
              <a:rPr lang="en-US" sz="1200" dirty="0">
                <a:latin typeface="Comic Sans MS" panose="030F0702030302020204" pitchFamily="66" charset="0"/>
              </a:rPr>
              <a:t> – Amazon rainforest</a:t>
            </a:r>
          </a:p>
          <a:p>
            <a:pPr marL="214313" indent="-214313">
              <a:buFont typeface="Arial" panose="020B0604020202020204" pitchFamily="34" charset="0"/>
              <a:buChar char="•"/>
            </a:pPr>
            <a:r>
              <a:rPr lang="en-US" sz="1200" b="1" dirty="0">
                <a:latin typeface="Comic Sans MS" panose="030F0702030302020204" pitchFamily="66" charset="0"/>
              </a:rPr>
              <a:t>Destruction of coral reefs</a:t>
            </a:r>
            <a:r>
              <a:rPr lang="en-US" sz="1200" dirty="0">
                <a:latin typeface="Comic Sans MS" panose="030F0702030302020204" pitchFamily="66" charset="0"/>
              </a:rPr>
              <a:t> – side effect of trawler fishing</a:t>
            </a:r>
          </a:p>
        </p:txBody>
      </p:sp>
      <p:sp>
        <p:nvSpPr>
          <p:cNvPr id="6" name="Rectangle 5">
            <a:extLst>
              <a:ext uri="{FF2B5EF4-FFF2-40B4-BE49-F238E27FC236}">
                <a16:creationId xmlns:a16="http://schemas.microsoft.com/office/drawing/2014/main" id="{BDCD8A7B-D1A3-481B-A9CD-34A409391CA6}"/>
              </a:ext>
            </a:extLst>
          </p:cNvPr>
          <p:cNvSpPr/>
          <p:nvPr/>
        </p:nvSpPr>
        <p:spPr>
          <a:xfrm>
            <a:off x="4847209" y="134634"/>
            <a:ext cx="4136994" cy="1509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2">
            <a:extLst>
              <a:ext uri="{FF2B5EF4-FFF2-40B4-BE49-F238E27FC236}">
                <a16:creationId xmlns:a16="http://schemas.microsoft.com/office/drawing/2014/main" id="{DC78204E-86C5-47A7-B334-B95B73AE6CCD}"/>
              </a:ext>
            </a:extLst>
          </p:cNvPr>
          <p:cNvSpPr txBox="1">
            <a:spLocks noChangeArrowheads="1"/>
          </p:cNvSpPr>
          <p:nvPr/>
        </p:nvSpPr>
        <p:spPr>
          <a:xfrm>
            <a:off x="4847209" y="1740848"/>
            <a:ext cx="4090390" cy="4860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100" dirty="0">
                <a:latin typeface="Comic Sans MS" panose="030F0702030302020204" pitchFamily="66" charset="0"/>
              </a:rPr>
              <a:t>Introduced species</a:t>
            </a:r>
          </a:p>
        </p:txBody>
      </p:sp>
      <p:sp>
        <p:nvSpPr>
          <p:cNvPr id="20" name="Rectangle 19">
            <a:extLst>
              <a:ext uri="{FF2B5EF4-FFF2-40B4-BE49-F238E27FC236}">
                <a16:creationId xmlns:a16="http://schemas.microsoft.com/office/drawing/2014/main" id="{23EDA373-1A5D-485C-B301-D28F30FA781E}"/>
              </a:ext>
            </a:extLst>
          </p:cNvPr>
          <p:cNvSpPr/>
          <p:nvPr/>
        </p:nvSpPr>
        <p:spPr>
          <a:xfrm>
            <a:off x="4901215" y="2137085"/>
            <a:ext cx="3994211" cy="4553554"/>
          </a:xfrm>
          <a:prstGeom prst="rect">
            <a:avLst/>
          </a:prstGeom>
        </p:spPr>
        <p:txBody>
          <a:bodyPr wrap="square">
            <a:spAutoFit/>
          </a:bodyPr>
          <a:lstStyle/>
          <a:p>
            <a:pPr>
              <a:lnSpc>
                <a:spcPct val="90000"/>
              </a:lnSpc>
            </a:pPr>
            <a:r>
              <a:rPr lang="en-GB" sz="1300" dirty="0">
                <a:latin typeface="Comic Sans MS" panose="030F0702030302020204" pitchFamily="66" charset="0"/>
              </a:rPr>
              <a:t>Species that are introduced to a habitat </a:t>
            </a:r>
            <a:r>
              <a:rPr lang="en-GB" sz="1300" b="1" dirty="0">
                <a:latin typeface="Comic Sans MS" panose="030F0702030302020204" pitchFamily="66" charset="0"/>
              </a:rPr>
              <a:t>accidentally</a:t>
            </a:r>
            <a:r>
              <a:rPr lang="en-GB" sz="1300" dirty="0">
                <a:latin typeface="Comic Sans MS" panose="030F0702030302020204" pitchFamily="66" charset="0"/>
              </a:rPr>
              <a:t> or </a:t>
            </a:r>
            <a:r>
              <a:rPr lang="en-GB" sz="1300" b="1" dirty="0">
                <a:latin typeface="Comic Sans MS" panose="030F0702030302020204" pitchFamily="66" charset="0"/>
              </a:rPr>
              <a:t>purposefully</a:t>
            </a:r>
            <a:r>
              <a:rPr lang="en-GB" sz="1300" dirty="0">
                <a:latin typeface="Comic Sans MS" panose="030F0702030302020204" pitchFamily="66" charset="0"/>
              </a:rPr>
              <a:t>.</a:t>
            </a:r>
          </a:p>
          <a:p>
            <a:pPr>
              <a:lnSpc>
                <a:spcPct val="90000"/>
              </a:lnSpc>
            </a:pPr>
            <a:r>
              <a:rPr lang="en-GB" sz="1300" dirty="0">
                <a:latin typeface="Comic Sans MS" panose="030F0702030302020204" pitchFamily="66" charset="0"/>
              </a:rPr>
              <a:t>Accidental:</a:t>
            </a:r>
          </a:p>
          <a:p>
            <a:pPr marL="557213" lvl="1" indent="-214313">
              <a:lnSpc>
                <a:spcPct val="90000"/>
              </a:lnSpc>
              <a:buFont typeface="Arial" panose="020B0604020202020204" pitchFamily="34" charset="0"/>
              <a:buChar char="•"/>
            </a:pPr>
            <a:r>
              <a:rPr lang="en-GB" sz="1300" dirty="0">
                <a:latin typeface="Comic Sans MS" panose="030F0702030302020204" pitchFamily="66" charset="0"/>
              </a:rPr>
              <a:t>hitchhiking</a:t>
            </a:r>
          </a:p>
          <a:p>
            <a:pPr>
              <a:lnSpc>
                <a:spcPct val="90000"/>
              </a:lnSpc>
            </a:pPr>
            <a:r>
              <a:rPr lang="en-GB" sz="1300" dirty="0">
                <a:latin typeface="Comic Sans MS" panose="030F0702030302020204" pitchFamily="66" charset="0"/>
              </a:rPr>
              <a:t>Intentional:</a:t>
            </a:r>
          </a:p>
          <a:p>
            <a:pPr marL="557213" lvl="1" indent="-214313">
              <a:lnSpc>
                <a:spcPct val="90000"/>
              </a:lnSpc>
              <a:buFont typeface="Arial" panose="020B0604020202020204" pitchFamily="34" charset="0"/>
              <a:buChar char="•"/>
            </a:pPr>
            <a:r>
              <a:rPr lang="en-GB" sz="1300" dirty="0">
                <a:latin typeface="Comic Sans MS" panose="030F0702030302020204" pitchFamily="66" charset="0"/>
              </a:rPr>
              <a:t>Pets or food crops</a:t>
            </a:r>
          </a:p>
          <a:p>
            <a:endParaRPr lang="en-GB" sz="1300" b="1" dirty="0">
              <a:latin typeface="Comic Sans MS" panose="030F0702030302020204" pitchFamily="66" charset="0"/>
            </a:endParaRPr>
          </a:p>
          <a:p>
            <a:r>
              <a:rPr lang="en-GB" sz="1300" b="1" dirty="0">
                <a:latin typeface="Comic Sans MS" panose="030F0702030302020204" pitchFamily="66" charset="0"/>
              </a:rPr>
              <a:t>Competition</a:t>
            </a:r>
          </a:p>
          <a:p>
            <a:pPr lvl="1"/>
            <a:r>
              <a:rPr lang="en-GB" sz="1300" dirty="0">
                <a:latin typeface="Comic Sans MS" panose="030F0702030302020204" pitchFamily="66" charset="0"/>
              </a:rPr>
              <a:t>A new species may cause natives to have to compete for resources (food, shelter).</a:t>
            </a:r>
          </a:p>
          <a:p>
            <a:r>
              <a:rPr lang="en-GB" sz="1300" b="1" dirty="0">
                <a:latin typeface="Comic Sans MS" panose="030F0702030302020204" pitchFamily="66" charset="0"/>
              </a:rPr>
              <a:t>Predation</a:t>
            </a:r>
          </a:p>
          <a:p>
            <a:pPr lvl="1"/>
            <a:r>
              <a:rPr lang="en-GB" sz="1300" dirty="0">
                <a:latin typeface="Comic Sans MS" panose="030F0702030302020204" pitchFamily="66" charset="0"/>
              </a:rPr>
              <a:t>New species may predate upon the native species. (For example the Stephen’s Island Wren). If the prey animals do not have the adaptations to avoid the new predators they will very quickly be wiped out.  </a:t>
            </a:r>
          </a:p>
          <a:p>
            <a:r>
              <a:rPr lang="en-GB" sz="1300" b="1" dirty="0">
                <a:latin typeface="Comic Sans MS" panose="030F0702030302020204" pitchFamily="66" charset="0"/>
              </a:rPr>
              <a:t>Disease</a:t>
            </a:r>
          </a:p>
          <a:p>
            <a:pPr lvl="1"/>
            <a:r>
              <a:rPr lang="en-GB" sz="1300" dirty="0">
                <a:latin typeface="Comic Sans MS" panose="030F0702030302020204" pitchFamily="66" charset="0"/>
              </a:rPr>
              <a:t>The new species may bring a disease to the native habitat, a disease to which they are immune to, but the native species are very vulnerable to. (For example the Grey Squirrel)</a:t>
            </a:r>
          </a:p>
          <a:p>
            <a:pPr marL="557213" lvl="1" indent="-214313">
              <a:lnSpc>
                <a:spcPct val="90000"/>
              </a:lnSpc>
              <a:buFont typeface="Arial" panose="020B0604020202020204" pitchFamily="34" charset="0"/>
              <a:buChar char="•"/>
            </a:pPr>
            <a:endParaRPr lang="en-GB" sz="1300" dirty="0">
              <a:latin typeface="Comic Sans MS" panose="030F0702030302020204" pitchFamily="66" charset="0"/>
            </a:endParaRPr>
          </a:p>
        </p:txBody>
      </p:sp>
      <p:sp>
        <p:nvSpPr>
          <p:cNvPr id="22" name="Rectangle 21">
            <a:extLst>
              <a:ext uri="{FF2B5EF4-FFF2-40B4-BE49-F238E27FC236}">
                <a16:creationId xmlns:a16="http://schemas.microsoft.com/office/drawing/2014/main" id="{3DFAA155-D309-4DD1-A8D8-195C1262B966}"/>
              </a:ext>
            </a:extLst>
          </p:cNvPr>
          <p:cNvSpPr/>
          <p:nvPr/>
        </p:nvSpPr>
        <p:spPr>
          <a:xfrm>
            <a:off x="4847208" y="1740848"/>
            <a:ext cx="4131942" cy="4982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0994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84" y="167700"/>
            <a:ext cx="7886700" cy="985692"/>
          </a:xfrm>
        </p:spPr>
        <p:txBody>
          <a:bodyPr>
            <a:normAutofit/>
          </a:bodyPr>
          <a:lstStyle/>
          <a:p>
            <a:pPr algn="ctr"/>
            <a:r>
              <a:rPr lang="en-GB" dirty="0">
                <a:solidFill>
                  <a:srgbClr val="0070C0"/>
                </a:solidFill>
                <a:latin typeface="Comic Sans MS" panose="030F0702030302020204" pitchFamily="66" charset="0"/>
              </a:rPr>
              <a:t>What does extinction mean?</a:t>
            </a:r>
          </a:p>
        </p:txBody>
      </p:sp>
      <p:sp>
        <p:nvSpPr>
          <p:cNvPr id="4" name="TextBox 3"/>
          <p:cNvSpPr txBox="1"/>
          <p:nvPr/>
        </p:nvSpPr>
        <p:spPr>
          <a:xfrm>
            <a:off x="0" y="5187545"/>
            <a:ext cx="9144000" cy="1077218"/>
          </a:xfrm>
          <a:prstGeom prst="rect">
            <a:avLst/>
          </a:prstGeom>
          <a:solidFill>
            <a:srgbClr val="ECC9F7"/>
          </a:solidFill>
        </p:spPr>
        <p:txBody>
          <a:bodyPr wrap="square" rtlCol="0">
            <a:spAutoFit/>
          </a:bodyPr>
          <a:lstStyle/>
          <a:p>
            <a:pPr algn="ctr"/>
            <a:r>
              <a:rPr lang="en-GB" sz="3200" dirty="0">
                <a:solidFill>
                  <a:srgbClr val="0070C0"/>
                </a:solidFill>
                <a:latin typeface="Comic Sans MS" panose="030F0702030302020204" pitchFamily="66" charset="0"/>
              </a:rPr>
              <a:t>Extinction: </a:t>
            </a:r>
            <a:r>
              <a:rPr lang="en-GB" sz="3200" dirty="0">
                <a:latin typeface="Comic Sans MS" panose="030F0702030302020204" pitchFamily="66" charset="0"/>
              </a:rPr>
              <a:t>The permanent disappearance of a species, either globally or locally. </a:t>
            </a:r>
          </a:p>
        </p:txBody>
      </p:sp>
      <p:sp>
        <p:nvSpPr>
          <p:cNvPr id="6" name="TextBox 5"/>
          <p:cNvSpPr txBox="1"/>
          <p:nvPr/>
        </p:nvSpPr>
        <p:spPr>
          <a:xfrm>
            <a:off x="152400" y="1143000"/>
            <a:ext cx="8825547" cy="461665"/>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Watch the video and answer the following questions:</a:t>
            </a:r>
            <a:endParaRPr lang="en-GB" sz="2800" dirty="0">
              <a:solidFill>
                <a:srgbClr val="002060"/>
              </a:solidFill>
            </a:endParaRPr>
          </a:p>
        </p:txBody>
      </p:sp>
      <p:sp>
        <p:nvSpPr>
          <p:cNvPr id="7" name="Rectangle 6"/>
          <p:cNvSpPr/>
          <p:nvPr/>
        </p:nvSpPr>
        <p:spPr>
          <a:xfrm>
            <a:off x="4323576" y="6264764"/>
            <a:ext cx="4507581" cy="646331"/>
          </a:xfrm>
          <a:prstGeom prst="rect">
            <a:avLst/>
          </a:prstGeom>
        </p:spPr>
        <p:txBody>
          <a:bodyPr wrap="none">
            <a:spAutoFit/>
          </a:bodyPr>
          <a:lstStyle/>
          <a:p>
            <a:r>
              <a:rPr lang="en-GB" dirty="0">
                <a:hlinkClick r:id="rId2"/>
              </a:rPr>
              <a:t>http://www.bbc.co.uk/programmes/p011fmxj</a:t>
            </a:r>
            <a:endParaRPr lang="en-GB" dirty="0"/>
          </a:p>
          <a:p>
            <a:endParaRPr lang="en-GB" dirty="0"/>
          </a:p>
        </p:txBody>
      </p:sp>
      <p:sp>
        <p:nvSpPr>
          <p:cNvPr id="8" name="Rectangle 7"/>
          <p:cNvSpPr/>
          <p:nvPr/>
        </p:nvSpPr>
        <p:spPr>
          <a:xfrm>
            <a:off x="73536" y="1753081"/>
            <a:ext cx="8856252" cy="2800767"/>
          </a:xfrm>
          <a:prstGeom prst="rect">
            <a:avLst/>
          </a:prstGeom>
        </p:spPr>
        <p:txBody>
          <a:bodyPr wrap="square">
            <a:spAutoFit/>
          </a:bodyPr>
          <a:lstStyle/>
          <a:p>
            <a:pPr marL="514350" indent="-514350">
              <a:buAutoNum type="arabicPeriod"/>
            </a:pPr>
            <a:r>
              <a:rPr lang="en-GB" sz="2000" dirty="0">
                <a:latin typeface="Comic Sans MS" pitchFamily="66" charset="0"/>
              </a:rPr>
              <a:t>Why did people struggle with the concept of extinction?</a:t>
            </a:r>
          </a:p>
          <a:p>
            <a:pPr marL="514350" indent="-514350">
              <a:buAutoNum type="arabicPeriod"/>
            </a:pPr>
            <a:endParaRPr lang="en-GB" sz="2000" dirty="0">
              <a:latin typeface="Comic Sans MS" pitchFamily="66" charset="0"/>
            </a:endParaRPr>
          </a:p>
          <a:p>
            <a:pPr marL="514350" indent="-514350">
              <a:buAutoNum type="arabicPeriod"/>
            </a:pPr>
            <a:endParaRPr lang="en-GB" sz="2000" dirty="0">
              <a:latin typeface="Comic Sans MS" pitchFamily="66" charset="0"/>
            </a:endParaRPr>
          </a:p>
          <a:p>
            <a:pPr marL="514350" indent="-514350">
              <a:buAutoNum type="arabicPeriod"/>
            </a:pPr>
            <a:r>
              <a:rPr lang="en-GB" sz="2000" dirty="0">
                <a:latin typeface="Comic Sans MS" pitchFamily="66" charset="0"/>
              </a:rPr>
              <a:t>What did George Cuvier believe caused the extinction of Mammoths and other organisms? </a:t>
            </a:r>
          </a:p>
          <a:p>
            <a:pPr marL="514350" indent="-514350">
              <a:buAutoNum type="arabicPeriod"/>
            </a:pPr>
            <a:endParaRPr lang="en-GB" sz="2000" dirty="0">
              <a:latin typeface="Comic Sans MS" pitchFamily="66" charset="0"/>
            </a:endParaRPr>
          </a:p>
          <a:p>
            <a:pPr marL="514350" indent="-514350">
              <a:buAutoNum type="arabicPeriod"/>
            </a:pPr>
            <a:r>
              <a:rPr lang="en-GB" sz="2000" dirty="0">
                <a:latin typeface="Comic Sans MS" pitchFamily="66" charset="0"/>
              </a:rPr>
              <a:t>Which organisms have become extinct because of human action? </a:t>
            </a:r>
          </a:p>
          <a:p>
            <a:pPr marL="514350" indent="-514350">
              <a:buAutoNum type="arabicPeriod"/>
            </a:pPr>
            <a:endParaRPr lang="en-GB" dirty="0">
              <a:solidFill>
                <a:srgbClr val="002060"/>
              </a:solidFill>
            </a:endParaRPr>
          </a:p>
          <a:p>
            <a:pPr marL="514350" indent="-514350">
              <a:buAutoNum type="arabicPeriod"/>
            </a:pPr>
            <a:endParaRPr lang="en-GB" dirty="0">
              <a:solidFill>
                <a:srgbClr val="002060"/>
              </a:solidFill>
            </a:endParaRPr>
          </a:p>
        </p:txBody>
      </p:sp>
      <p:sp>
        <p:nvSpPr>
          <p:cNvPr id="9" name="TextBox 8"/>
          <p:cNvSpPr txBox="1"/>
          <p:nvPr/>
        </p:nvSpPr>
        <p:spPr>
          <a:xfrm>
            <a:off x="482777" y="2100920"/>
            <a:ext cx="8447010" cy="646331"/>
          </a:xfrm>
          <a:prstGeom prst="rect">
            <a:avLst/>
          </a:prstGeom>
          <a:noFill/>
        </p:spPr>
        <p:txBody>
          <a:bodyPr wrap="square" rtlCol="0">
            <a:spAutoFit/>
          </a:bodyPr>
          <a:lstStyle/>
          <a:p>
            <a:pPr algn="ctr"/>
            <a:r>
              <a:rPr lang="en-GB" dirty="0">
                <a:solidFill>
                  <a:srgbClr val="FF0000"/>
                </a:solidFill>
              </a:rPr>
              <a:t>Because many people still believed that God created all living creatures on Earth and wouldn’t allow them to die out.  Plus nobody believed the Earth was very old.</a:t>
            </a:r>
          </a:p>
        </p:txBody>
      </p:sp>
      <p:sp>
        <p:nvSpPr>
          <p:cNvPr id="10" name="TextBox 9"/>
          <p:cNvSpPr txBox="1"/>
          <p:nvPr/>
        </p:nvSpPr>
        <p:spPr>
          <a:xfrm>
            <a:off x="339003" y="3181753"/>
            <a:ext cx="8447010" cy="461665"/>
          </a:xfrm>
          <a:prstGeom prst="rect">
            <a:avLst/>
          </a:prstGeom>
          <a:noFill/>
        </p:spPr>
        <p:txBody>
          <a:bodyPr wrap="square" rtlCol="0">
            <a:spAutoFit/>
          </a:bodyPr>
          <a:lstStyle/>
          <a:p>
            <a:pPr algn="ctr"/>
            <a:r>
              <a:rPr lang="en-GB" sz="2400" dirty="0">
                <a:solidFill>
                  <a:srgbClr val="FF0000"/>
                </a:solidFill>
              </a:rPr>
              <a:t>Catastrophic events</a:t>
            </a:r>
          </a:p>
        </p:txBody>
      </p:sp>
      <p:sp>
        <p:nvSpPr>
          <p:cNvPr id="11" name="TextBox 10"/>
          <p:cNvSpPr txBox="1"/>
          <p:nvPr/>
        </p:nvSpPr>
        <p:spPr>
          <a:xfrm>
            <a:off x="304800" y="3962400"/>
            <a:ext cx="8447010" cy="523220"/>
          </a:xfrm>
          <a:prstGeom prst="rect">
            <a:avLst/>
          </a:prstGeom>
          <a:noFill/>
        </p:spPr>
        <p:txBody>
          <a:bodyPr wrap="square" rtlCol="0">
            <a:spAutoFit/>
          </a:bodyPr>
          <a:lstStyle/>
          <a:p>
            <a:pPr algn="ctr"/>
            <a:r>
              <a:rPr lang="en-GB" sz="2800" dirty="0">
                <a:solidFill>
                  <a:srgbClr val="FF0000"/>
                </a:solidFill>
              </a:rPr>
              <a:t>Tasmanian wolf, Dodo, Stella sea cow</a:t>
            </a:r>
          </a:p>
        </p:txBody>
      </p:sp>
      <p:sp>
        <p:nvSpPr>
          <p:cNvPr id="12" name="TextBox 11"/>
          <p:cNvSpPr txBox="1"/>
          <p:nvPr/>
        </p:nvSpPr>
        <p:spPr>
          <a:xfrm>
            <a:off x="0" y="4577111"/>
            <a:ext cx="9143999" cy="523220"/>
          </a:xfrm>
          <a:prstGeom prst="rect">
            <a:avLst/>
          </a:prstGeom>
          <a:solidFill>
            <a:srgbClr val="BFF7EA"/>
          </a:solidFill>
        </p:spPr>
        <p:txBody>
          <a:bodyPr wrap="square" rtlCol="0">
            <a:spAutoFit/>
          </a:bodyPr>
          <a:lstStyle/>
          <a:p>
            <a:pPr algn="ctr"/>
            <a:r>
              <a:rPr lang="en-GB" sz="2800" b="1" dirty="0">
                <a:solidFill>
                  <a:srgbClr val="0070C0"/>
                </a:solidFill>
                <a:latin typeface="Comic Sans MS" pitchFamily="66" charset="0"/>
              </a:rPr>
              <a:t>EXTRA CHALLENGE: </a:t>
            </a:r>
            <a:r>
              <a:rPr lang="en-GB" sz="2800" dirty="0">
                <a:latin typeface="Comic Sans MS" pitchFamily="66" charset="0"/>
              </a:rPr>
              <a:t>Can you define ‘extinction'?</a:t>
            </a:r>
          </a:p>
        </p:txBody>
      </p:sp>
    </p:spTree>
    <p:extLst>
      <p:ext uri="{BB962C8B-B14F-4D97-AF65-F5344CB8AC3E}">
        <p14:creationId xmlns:p14="http://schemas.microsoft.com/office/powerpoint/2010/main" val="41365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4600" y="2362200"/>
            <a:ext cx="4038600" cy="2819400"/>
          </a:xfrm>
          <a:prstGeom prst="roundRect">
            <a:avLst/>
          </a:prstGeom>
          <a:solidFill>
            <a:srgbClr val="DDFB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28600" y="228600"/>
            <a:ext cx="8686800" cy="954107"/>
          </a:xfrm>
          <a:prstGeom prst="rect">
            <a:avLst/>
          </a:prstGeom>
          <a:noFill/>
        </p:spPr>
        <p:txBody>
          <a:bodyPr wrap="square" rtlCol="0">
            <a:spAutoFit/>
          </a:bodyPr>
          <a:lstStyle/>
          <a:p>
            <a:pPr algn="ctr"/>
            <a:r>
              <a:rPr lang="en-GB" sz="2800" dirty="0">
                <a:latin typeface="Comic Sans MS" pitchFamily="66" charset="0"/>
              </a:rPr>
              <a:t>There are many causes of extinction, but all involve a </a:t>
            </a:r>
            <a:r>
              <a:rPr lang="en-GB" sz="2800" dirty="0">
                <a:solidFill>
                  <a:srgbClr val="0070C0"/>
                </a:solidFill>
                <a:latin typeface="Comic Sans MS" pitchFamily="66" charset="0"/>
              </a:rPr>
              <a:t>change in the environment </a:t>
            </a:r>
            <a:r>
              <a:rPr lang="en-GB" sz="2800" dirty="0">
                <a:latin typeface="Comic Sans MS" pitchFamily="66" charset="0"/>
              </a:rPr>
              <a:t>of an organism.</a:t>
            </a:r>
          </a:p>
        </p:txBody>
      </p:sp>
      <p:sp>
        <p:nvSpPr>
          <p:cNvPr id="4" name="TextBox 3"/>
          <p:cNvSpPr txBox="1"/>
          <p:nvPr/>
        </p:nvSpPr>
        <p:spPr>
          <a:xfrm>
            <a:off x="2667000" y="2438400"/>
            <a:ext cx="3886200" cy="2677656"/>
          </a:xfrm>
          <a:prstGeom prst="rect">
            <a:avLst/>
          </a:prstGeom>
          <a:noFill/>
        </p:spPr>
        <p:txBody>
          <a:bodyPr wrap="square" rtlCol="0">
            <a:spAutoFit/>
          </a:bodyPr>
          <a:lstStyle/>
          <a:p>
            <a:pPr algn="ctr"/>
            <a:r>
              <a:rPr lang="en-GB" sz="2400" dirty="0">
                <a:solidFill>
                  <a:srgbClr val="0070C0"/>
                </a:solidFill>
                <a:latin typeface="Comic Sans MS" pitchFamily="66" charset="0"/>
              </a:rPr>
              <a:t>THINK &gt; PAIR &gt; SHARE</a:t>
            </a:r>
            <a:r>
              <a:rPr lang="en-GB" sz="2400" dirty="0">
                <a:latin typeface="Comic Sans MS" pitchFamily="66" charset="0"/>
              </a:rPr>
              <a:t>: Can you come up with any examples of changes occurring within an organisms environment which may put them at risk of extinction?</a:t>
            </a:r>
          </a:p>
        </p:txBody>
      </p:sp>
      <p:cxnSp>
        <p:nvCxnSpPr>
          <p:cNvPr id="7" name="Straight Arrow Connector 6"/>
          <p:cNvCxnSpPr>
            <a:stCxn id="5" idx="1"/>
          </p:cNvCxnSpPr>
          <p:nvPr/>
        </p:nvCxnSpPr>
        <p:spPr>
          <a:xfrm flipH="1" flipV="1">
            <a:off x="1905000" y="3429000"/>
            <a:ext cx="609600" cy="342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2971800"/>
            <a:ext cx="2133600" cy="1200329"/>
          </a:xfrm>
          <a:prstGeom prst="rect">
            <a:avLst/>
          </a:prstGeom>
          <a:noFill/>
        </p:spPr>
        <p:txBody>
          <a:bodyPr wrap="square" rtlCol="0">
            <a:spAutoFit/>
          </a:bodyPr>
          <a:lstStyle/>
          <a:p>
            <a:pPr algn="ctr"/>
            <a:r>
              <a:rPr lang="en-GB" sz="3600" dirty="0">
                <a:latin typeface="Comic Sans MS" pitchFamily="66" charset="0"/>
              </a:rPr>
              <a:t>New predator</a:t>
            </a:r>
          </a:p>
        </p:txBody>
      </p:sp>
      <p:sp>
        <p:nvSpPr>
          <p:cNvPr id="9" name="TextBox 8"/>
          <p:cNvSpPr txBox="1"/>
          <p:nvPr/>
        </p:nvSpPr>
        <p:spPr>
          <a:xfrm>
            <a:off x="228600" y="4953000"/>
            <a:ext cx="2590800" cy="1754326"/>
          </a:xfrm>
          <a:prstGeom prst="rect">
            <a:avLst/>
          </a:prstGeom>
          <a:noFill/>
        </p:spPr>
        <p:txBody>
          <a:bodyPr wrap="square" rtlCol="0">
            <a:spAutoFit/>
          </a:bodyPr>
          <a:lstStyle/>
          <a:p>
            <a:pPr algn="ctr"/>
            <a:r>
              <a:rPr lang="en-GB" sz="3600" dirty="0">
                <a:latin typeface="Comic Sans MS" pitchFamily="66" charset="0"/>
              </a:rPr>
              <a:t>More successful competitor</a:t>
            </a:r>
          </a:p>
        </p:txBody>
      </p:sp>
      <p:cxnSp>
        <p:nvCxnSpPr>
          <p:cNvPr id="10" name="Straight Arrow Connector 9"/>
          <p:cNvCxnSpPr/>
          <p:nvPr/>
        </p:nvCxnSpPr>
        <p:spPr>
          <a:xfrm flipH="1">
            <a:off x="2286000" y="4953000"/>
            <a:ext cx="304800"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5657671"/>
            <a:ext cx="2590800" cy="1200329"/>
          </a:xfrm>
          <a:prstGeom prst="rect">
            <a:avLst/>
          </a:prstGeom>
          <a:noFill/>
        </p:spPr>
        <p:txBody>
          <a:bodyPr wrap="square" rtlCol="0">
            <a:spAutoFit/>
          </a:bodyPr>
          <a:lstStyle/>
          <a:p>
            <a:pPr algn="ctr"/>
            <a:r>
              <a:rPr lang="en-GB" sz="3600" dirty="0">
                <a:latin typeface="Comic Sans MS" pitchFamily="66" charset="0"/>
              </a:rPr>
              <a:t>New diseases</a:t>
            </a:r>
          </a:p>
        </p:txBody>
      </p:sp>
      <p:cxnSp>
        <p:nvCxnSpPr>
          <p:cNvPr id="13" name="Straight Arrow Connector 12"/>
          <p:cNvCxnSpPr/>
          <p:nvPr/>
        </p:nvCxnSpPr>
        <p:spPr>
          <a:xfrm>
            <a:off x="4572000" y="518160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5410200"/>
            <a:ext cx="2971800" cy="1200329"/>
          </a:xfrm>
          <a:prstGeom prst="rect">
            <a:avLst/>
          </a:prstGeom>
          <a:noFill/>
        </p:spPr>
        <p:txBody>
          <a:bodyPr wrap="square" rtlCol="0">
            <a:spAutoFit/>
          </a:bodyPr>
          <a:lstStyle/>
          <a:p>
            <a:pPr algn="ctr"/>
            <a:r>
              <a:rPr lang="en-GB" sz="3600" dirty="0">
                <a:latin typeface="Comic Sans MS" pitchFamily="66" charset="0"/>
              </a:rPr>
              <a:t>Change in temperature</a:t>
            </a:r>
          </a:p>
        </p:txBody>
      </p:sp>
      <p:cxnSp>
        <p:nvCxnSpPr>
          <p:cNvPr id="16" name="Straight Arrow Connector 15"/>
          <p:cNvCxnSpPr/>
          <p:nvPr/>
        </p:nvCxnSpPr>
        <p:spPr>
          <a:xfrm>
            <a:off x="6477000" y="4953000"/>
            <a:ext cx="304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5600" y="2057400"/>
            <a:ext cx="2438400" cy="1200329"/>
          </a:xfrm>
          <a:prstGeom prst="rect">
            <a:avLst/>
          </a:prstGeom>
          <a:noFill/>
        </p:spPr>
        <p:txBody>
          <a:bodyPr wrap="square" rtlCol="0">
            <a:spAutoFit/>
          </a:bodyPr>
          <a:lstStyle/>
          <a:p>
            <a:pPr algn="ctr"/>
            <a:r>
              <a:rPr lang="en-GB" sz="3600" dirty="0">
                <a:latin typeface="Comic Sans MS" pitchFamily="66" charset="0"/>
              </a:rPr>
              <a:t>Volcanic eruptions</a:t>
            </a:r>
          </a:p>
        </p:txBody>
      </p:sp>
      <p:cxnSp>
        <p:nvCxnSpPr>
          <p:cNvPr id="19" name="Straight Arrow Connector 18"/>
          <p:cNvCxnSpPr/>
          <p:nvPr/>
        </p:nvCxnSpPr>
        <p:spPr>
          <a:xfrm flipV="1">
            <a:off x="6553200" y="2514600"/>
            <a:ext cx="457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05600" y="3733800"/>
            <a:ext cx="2438400" cy="1200329"/>
          </a:xfrm>
          <a:prstGeom prst="rect">
            <a:avLst/>
          </a:prstGeom>
          <a:noFill/>
        </p:spPr>
        <p:txBody>
          <a:bodyPr wrap="square" rtlCol="0">
            <a:spAutoFit/>
          </a:bodyPr>
          <a:lstStyle/>
          <a:p>
            <a:pPr algn="ctr"/>
            <a:r>
              <a:rPr lang="en-GB" sz="3600" dirty="0">
                <a:latin typeface="Comic Sans MS" pitchFamily="66" charset="0"/>
              </a:rPr>
              <a:t>Asteroid collision</a:t>
            </a:r>
          </a:p>
        </p:txBody>
      </p:sp>
      <p:cxnSp>
        <p:nvCxnSpPr>
          <p:cNvPr id="24" name="Straight Arrow Connector 23"/>
          <p:cNvCxnSpPr/>
          <p:nvPr/>
        </p:nvCxnSpPr>
        <p:spPr>
          <a:xfrm>
            <a:off x="6553200" y="3886200"/>
            <a:ext cx="3810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600" y="1447800"/>
            <a:ext cx="5334000" cy="646331"/>
          </a:xfrm>
          <a:prstGeom prst="rect">
            <a:avLst/>
          </a:prstGeom>
          <a:noFill/>
        </p:spPr>
        <p:txBody>
          <a:bodyPr wrap="square" rtlCol="0">
            <a:spAutoFit/>
          </a:bodyPr>
          <a:lstStyle/>
          <a:p>
            <a:r>
              <a:rPr lang="en-GB" sz="3600" dirty="0">
                <a:solidFill>
                  <a:srgbClr val="FF0000"/>
                </a:solidFill>
                <a:latin typeface="Comic Sans MS" pitchFamily="66" charset="0"/>
              </a:rPr>
              <a:t>How many did you 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par>
                                <p:cTn id="25" presetID="4"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amond(in)">
                                      <p:cBhvr>
                                        <p:cTn id="35" dur="2000"/>
                                        <p:tgtEl>
                                          <p:spTgt spid="15"/>
                                        </p:tgtEl>
                                      </p:cBhvr>
                                    </p:animEffect>
                                  </p:childTnLst>
                                </p:cTn>
                              </p:par>
                              <p:par>
                                <p:cTn id="36" presetID="8"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2000"/>
                                        <p:tgtEl>
                                          <p:spTgt spid="23"/>
                                        </p:tgtEl>
                                      </p:cBhvr>
                                    </p:animEffect>
                                  </p:childTnLst>
                                </p:cTn>
                              </p:par>
                              <p:par>
                                <p:cTn id="42" presetID="8" presetClass="entr" presetSubtype="16"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amond(in)">
                                      <p:cBhvr>
                                        <p:cTn id="44" dur="2000"/>
                                        <p:tgtEl>
                                          <p:spTgt spid="1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amond(in)">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P spid="18" grpId="0"/>
      <p:bldP spid="2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33864" y="279669"/>
            <a:ext cx="8543925" cy="1015732"/>
          </a:xfrm>
        </p:spPr>
        <p:txBody>
          <a:bodyPr>
            <a:normAutofit/>
          </a:bodyPr>
          <a:lstStyle/>
          <a:p>
            <a:pPr eaLnBrk="1" hangingPunct="1"/>
            <a:r>
              <a:rPr lang="en-GB" sz="5400" dirty="0">
                <a:solidFill>
                  <a:srgbClr val="0070C0"/>
                </a:solidFill>
                <a:latin typeface="Comic Sans MS" panose="030F0702030302020204" pitchFamily="66" charset="0"/>
              </a:rPr>
              <a:t>Causes of Extinction</a:t>
            </a:r>
          </a:p>
        </p:txBody>
      </p:sp>
      <p:sp>
        <p:nvSpPr>
          <p:cNvPr id="4" name="Rectangle 3"/>
          <p:cNvSpPr txBox="1">
            <a:spLocks noChangeArrowheads="1"/>
          </p:cNvSpPr>
          <p:nvPr/>
        </p:nvSpPr>
        <p:spPr>
          <a:xfrm>
            <a:off x="304800" y="3276600"/>
            <a:ext cx="8229600" cy="3048000"/>
          </a:xfrm>
          <a:prstGeom prst="rect">
            <a:avLst/>
          </a:prstGeom>
        </p:spPr>
        <p:txBody>
          <a:bodyPr>
            <a:noAutofit/>
          </a:bodyPr>
          <a:lstStyle/>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GB" sz="320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Habitat destruction</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GB" sz="320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Introduced species</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GB" sz="320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Hunting and fishing</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kumimoji="0" lang="en-GB" sz="320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Environmental change</a:t>
            </a:r>
          </a:p>
          <a:p>
            <a:pPr marL="609600" marR="0" lvl="0" indent="-609600" algn="l" defTabSz="914400" rtl="0" eaLnBrk="1" fontAlgn="auto" latinLnBrk="0" hangingPunct="1">
              <a:lnSpc>
                <a:spcPct val="100000"/>
              </a:lnSpc>
              <a:spcBef>
                <a:spcPct val="20000"/>
              </a:spcBef>
              <a:spcAft>
                <a:spcPts val="0"/>
              </a:spcAft>
              <a:buClrTx/>
              <a:buSzTx/>
              <a:buFontTx/>
              <a:buAutoNum type="arabicPeriod"/>
              <a:tabLst/>
              <a:defRPr/>
            </a:pPr>
            <a:r>
              <a:rPr lang="en-GB" sz="3200" dirty="0">
                <a:latin typeface="Comic Sans MS" panose="030F0702030302020204" pitchFamily="66" charset="0"/>
              </a:rPr>
              <a:t>New diseases</a:t>
            </a:r>
            <a:endParaRPr kumimoji="0" lang="en-GB" sz="320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p:txBody>
      </p:sp>
      <p:sp>
        <p:nvSpPr>
          <p:cNvPr id="6" name="TextBox 5"/>
          <p:cNvSpPr txBox="1"/>
          <p:nvPr/>
        </p:nvSpPr>
        <p:spPr>
          <a:xfrm>
            <a:off x="0" y="1447800"/>
            <a:ext cx="9144000" cy="1569660"/>
          </a:xfrm>
          <a:prstGeom prst="rect">
            <a:avLst/>
          </a:prstGeom>
          <a:solidFill>
            <a:srgbClr val="DDFBFB"/>
          </a:solidFill>
        </p:spPr>
        <p:txBody>
          <a:bodyPr wrap="square" rtlCol="0">
            <a:spAutoFit/>
          </a:bodyPr>
          <a:lstStyle/>
          <a:p>
            <a:pPr algn="ctr"/>
            <a:r>
              <a:rPr lang="en-GB" sz="2400" b="1" dirty="0">
                <a:solidFill>
                  <a:srgbClr val="0070C0"/>
                </a:solidFill>
                <a:latin typeface="Comic Sans MS" panose="030F0702030302020204" pitchFamily="66" charset="0"/>
              </a:rPr>
              <a:t>Task: </a:t>
            </a:r>
            <a:r>
              <a:rPr lang="en-GB" sz="2400" dirty="0">
                <a:latin typeface="Comic Sans MS" panose="030F0702030302020204" pitchFamily="66" charset="0"/>
              </a:rPr>
              <a:t>In groups you have been given a set of information cards on causes of extinction.  For each one write a couple of summary sentences to explain how this factor can lead to extinction of a species.</a:t>
            </a:r>
          </a:p>
        </p:txBody>
      </p:sp>
      <p:pic>
        <p:nvPicPr>
          <p:cNvPr id="8194" name="Picture 2" descr="Mastodon, Mammoth, Pachyderm, Prehistoric, Animal"/>
          <p:cNvPicPr>
            <a:picLocks noChangeAspect="1" noChangeArrowheads="1"/>
          </p:cNvPicPr>
          <p:nvPr/>
        </p:nvPicPr>
        <p:blipFill>
          <a:blip r:embed="rId2" cstate="print"/>
          <a:srcRect/>
          <a:stretch>
            <a:fillRect/>
          </a:stretch>
        </p:blipFill>
        <p:spPr bwMode="auto">
          <a:xfrm>
            <a:off x="5791200" y="3886200"/>
            <a:ext cx="2979102" cy="251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6705600" cy="707886"/>
          </a:xfrm>
          <a:prstGeom prst="rect">
            <a:avLst/>
          </a:prstGeom>
          <a:noFill/>
        </p:spPr>
        <p:txBody>
          <a:bodyPr wrap="square" rtlCol="0">
            <a:spAutoFit/>
          </a:bodyPr>
          <a:lstStyle/>
          <a:p>
            <a:r>
              <a:rPr lang="en-GB" sz="4000" dirty="0">
                <a:solidFill>
                  <a:srgbClr val="0070C0"/>
                </a:solidFill>
                <a:latin typeface="Comic Sans MS" pitchFamily="66" charset="0"/>
              </a:rPr>
              <a:t>Examples of extinction</a:t>
            </a:r>
          </a:p>
        </p:txBody>
      </p:sp>
      <p:sp>
        <p:nvSpPr>
          <p:cNvPr id="4" name="TextBox 3"/>
          <p:cNvSpPr txBox="1"/>
          <p:nvPr/>
        </p:nvSpPr>
        <p:spPr>
          <a:xfrm>
            <a:off x="228600" y="1524000"/>
            <a:ext cx="8686800" cy="2677656"/>
          </a:xfrm>
          <a:prstGeom prst="rect">
            <a:avLst/>
          </a:prstGeom>
          <a:noFill/>
        </p:spPr>
        <p:txBody>
          <a:bodyPr wrap="square" rtlCol="0">
            <a:spAutoFit/>
          </a:bodyPr>
          <a:lstStyle/>
          <a:p>
            <a:r>
              <a:rPr lang="en-GB" sz="2800" dirty="0">
                <a:latin typeface="Comic Sans MS" pitchFamily="66" charset="0"/>
              </a:rPr>
              <a:t>In groups you will be given cards of information on different organisms and the reasons why they are being pushed to extinction</a:t>
            </a:r>
          </a:p>
          <a:p>
            <a:endParaRPr lang="en-GB" sz="2800" dirty="0">
              <a:latin typeface="Comic Sans MS" pitchFamily="66" charset="0"/>
            </a:endParaRPr>
          </a:p>
          <a:p>
            <a:r>
              <a:rPr lang="en-GB" sz="2800" b="1" dirty="0">
                <a:solidFill>
                  <a:srgbClr val="0070C0"/>
                </a:solidFill>
                <a:latin typeface="Comic Sans MS" pitchFamily="66" charset="0"/>
              </a:rPr>
              <a:t>Task: </a:t>
            </a:r>
            <a:r>
              <a:rPr lang="en-GB" sz="2800" dirty="0">
                <a:latin typeface="Comic Sans MS" pitchFamily="66" charset="0"/>
              </a:rPr>
              <a:t>Complete the following table to include the 5 different organisms which are now extinct:</a:t>
            </a:r>
          </a:p>
        </p:txBody>
      </p:sp>
      <p:graphicFrame>
        <p:nvGraphicFramePr>
          <p:cNvPr id="5" name="Table 4"/>
          <p:cNvGraphicFramePr>
            <a:graphicFrameLocks noGrp="1"/>
          </p:cNvGraphicFramePr>
          <p:nvPr/>
        </p:nvGraphicFramePr>
        <p:xfrm>
          <a:off x="228600" y="4495800"/>
          <a:ext cx="8686800" cy="1310640"/>
        </p:xfrm>
        <a:graphic>
          <a:graphicData uri="http://schemas.openxmlformats.org/drawingml/2006/table">
            <a:tbl>
              <a:tblPr/>
              <a:tblGrid>
                <a:gridCol w="1585617">
                  <a:extLst>
                    <a:ext uri="{9D8B030D-6E8A-4147-A177-3AD203B41FA5}">
                      <a16:colId xmlns:a16="http://schemas.microsoft.com/office/drawing/2014/main" val="20000"/>
                    </a:ext>
                  </a:extLst>
                </a:gridCol>
                <a:gridCol w="1621884">
                  <a:extLst>
                    <a:ext uri="{9D8B030D-6E8A-4147-A177-3AD203B41FA5}">
                      <a16:colId xmlns:a16="http://schemas.microsoft.com/office/drawing/2014/main" val="20001"/>
                    </a:ext>
                  </a:extLst>
                </a:gridCol>
                <a:gridCol w="1745499">
                  <a:extLst>
                    <a:ext uri="{9D8B030D-6E8A-4147-A177-3AD203B41FA5}">
                      <a16:colId xmlns:a16="http://schemas.microsoft.com/office/drawing/2014/main" val="20002"/>
                    </a:ext>
                  </a:extLst>
                </a:gridCol>
                <a:gridCol w="3733800">
                  <a:extLst>
                    <a:ext uri="{9D8B030D-6E8A-4147-A177-3AD203B41FA5}">
                      <a16:colId xmlns:a16="http://schemas.microsoft.com/office/drawing/2014/main" val="20003"/>
                    </a:ext>
                  </a:extLst>
                </a:gridCol>
              </a:tblGrid>
              <a:tr h="688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Comic Sans MS" pitchFamily="66" charset="0"/>
                        </a:rPr>
                        <a:t>Habitat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Reason(s) for why it is endangered/ extinct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Comic Sans MS" pitchFamily="66" charset="0"/>
                        </a:rPr>
                        <a:t>Extra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170" name="Picture 2" descr="Polar Bear, Bear, Teddy, Sleep, Lazy, Rest, Animal"/>
          <p:cNvPicPr>
            <a:picLocks noChangeAspect="1" noChangeArrowheads="1"/>
          </p:cNvPicPr>
          <p:nvPr/>
        </p:nvPicPr>
        <p:blipFill>
          <a:blip r:embed="rId2" cstate="print"/>
          <a:srcRect/>
          <a:stretch>
            <a:fillRect/>
          </a:stretch>
        </p:blipFill>
        <p:spPr bwMode="auto">
          <a:xfrm>
            <a:off x="7924800" y="152400"/>
            <a:ext cx="914400" cy="1371600"/>
          </a:xfrm>
          <a:prstGeom prst="rect">
            <a:avLst/>
          </a:prstGeom>
          <a:noFill/>
        </p:spPr>
      </p:pic>
      <p:pic>
        <p:nvPicPr>
          <p:cNvPr id="7172" name="Picture 4" descr="Pitcher Plant, Fly Trap, Pitcher, Fly, Carnivorous"/>
          <p:cNvPicPr>
            <a:picLocks noChangeAspect="1" noChangeArrowheads="1"/>
          </p:cNvPicPr>
          <p:nvPr/>
        </p:nvPicPr>
        <p:blipFill>
          <a:blip r:embed="rId3" cstate="print"/>
          <a:srcRect/>
          <a:stretch>
            <a:fillRect/>
          </a:stretch>
        </p:blipFill>
        <p:spPr bwMode="auto">
          <a:xfrm>
            <a:off x="7010400" y="152400"/>
            <a:ext cx="746224" cy="132662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5715000" cy="769441"/>
          </a:xfrm>
          <a:prstGeom prst="rect">
            <a:avLst/>
          </a:prstGeom>
          <a:noFill/>
        </p:spPr>
        <p:txBody>
          <a:bodyPr wrap="square" rtlCol="0">
            <a:spAutoFit/>
          </a:bodyPr>
          <a:lstStyle/>
          <a:p>
            <a:r>
              <a:rPr lang="en-GB" sz="4400" dirty="0">
                <a:solidFill>
                  <a:srgbClr val="0070C0"/>
                </a:solidFill>
                <a:latin typeface="Comic Sans MS" pitchFamily="66" charset="0"/>
              </a:rPr>
              <a:t>Mass extinctions</a:t>
            </a:r>
          </a:p>
        </p:txBody>
      </p:sp>
      <p:sp>
        <p:nvSpPr>
          <p:cNvPr id="4" name="TextBox 3"/>
          <p:cNvSpPr txBox="1"/>
          <p:nvPr/>
        </p:nvSpPr>
        <p:spPr>
          <a:xfrm>
            <a:off x="152400" y="1143000"/>
            <a:ext cx="8763000" cy="1200329"/>
          </a:xfrm>
          <a:prstGeom prst="rect">
            <a:avLst/>
          </a:prstGeom>
          <a:noFill/>
        </p:spPr>
        <p:txBody>
          <a:bodyPr wrap="square" rtlCol="0">
            <a:spAutoFit/>
          </a:bodyPr>
          <a:lstStyle/>
          <a:p>
            <a:r>
              <a:rPr lang="en-GB" sz="2400" dirty="0">
                <a:latin typeface="Comic Sans MS" pitchFamily="66" charset="0"/>
              </a:rPr>
              <a:t>Fossil evidence shows that at times there have been mass extinctions on a global scale. During these events many (or sometimes even most) or the species on Earth died out.</a:t>
            </a:r>
          </a:p>
        </p:txBody>
      </p:sp>
      <p:sp>
        <p:nvSpPr>
          <p:cNvPr id="5" name="TextBox 4"/>
          <p:cNvSpPr txBox="1"/>
          <p:nvPr/>
        </p:nvSpPr>
        <p:spPr>
          <a:xfrm>
            <a:off x="152400" y="2514600"/>
            <a:ext cx="8763000" cy="3970318"/>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Watch the video and answer the following questions:</a:t>
            </a:r>
          </a:p>
          <a:p>
            <a:endParaRPr lang="en-GB" sz="2800" dirty="0">
              <a:latin typeface="Comic Sans MS" pitchFamily="66" charset="0"/>
            </a:endParaRPr>
          </a:p>
          <a:p>
            <a:pPr marL="514350" indent="-514350">
              <a:buAutoNum type="arabicPeriod"/>
            </a:pPr>
            <a:r>
              <a:rPr lang="en-GB" sz="2400" dirty="0">
                <a:latin typeface="Comic Sans MS" pitchFamily="66" charset="0"/>
              </a:rPr>
              <a:t>Name two examples of catastrophic events which could lead to a mass extinction</a:t>
            </a:r>
          </a:p>
          <a:p>
            <a:pPr marL="514350" indent="-514350">
              <a:buAutoNum type="arabicPeriod"/>
            </a:pPr>
            <a:r>
              <a:rPr lang="en-GB" sz="2400" dirty="0">
                <a:latin typeface="Comic Sans MS" pitchFamily="66" charset="0"/>
              </a:rPr>
              <a:t>Describe the impact of these two events on the survival of organisms at that time</a:t>
            </a:r>
          </a:p>
          <a:p>
            <a:pPr marL="514350" indent="-514350">
              <a:buAutoNum type="arabicPeriod"/>
            </a:pPr>
            <a:r>
              <a:rPr lang="en-GB" sz="2400" dirty="0">
                <a:latin typeface="Comic Sans MS" pitchFamily="66" charset="0"/>
              </a:rPr>
              <a:t>Define ‘mass extinction’</a:t>
            </a:r>
          </a:p>
          <a:p>
            <a:pPr marL="514350" indent="-514350">
              <a:buAutoNum type="arabicPeriod"/>
            </a:pPr>
            <a:r>
              <a:rPr lang="en-GB" sz="2400" dirty="0">
                <a:latin typeface="Comic Sans MS" pitchFamily="66" charset="0"/>
              </a:rPr>
              <a:t>How do extinction rates today compare to the ‘normal’ background rate of extinction? Explain your answer.</a:t>
            </a:r>
          </a:p>
        </p:txBody>
      </p:sp>
      <p:sp>
        <p:nvSpPr>
          <p:cNvPr id="6" name="Rectangle 5"/>
          <p:cNvSpPr/>
          <p:nvPr/>
        </p:nvSpPr>
        <p:spPr>
          <a:xfrm>
            <a:off x="2362200" y="3124200"/>
            <a:ext cx="4953000" cy="646331"/>
          </a:xfrm>
          <a:prstGeom prst="rect">
            <a:avLst/>
          </a:prstGeom>
        </p:spPr>
        <p:txBody>
          <a:bodyPr wrap="square">
            <a:spAutoFit/>
          </a:bodyPr>
          <a:lstStyle/>
          <a:p>
            <a:r>
              <a:rPr lang="en-GB" dirty="0">
                <a:hlinkClick r:id="rId2"/>
              </a:rPr>
              <a:t>https://www.youtube.com/watch?v=RAdNCIIYXvo</a:t>
            </a:r>
            <a:endParaRPr lang="en-GB" dirty="0"/>
          </a:p>
          <a:p>
            <a:endParaRPr lang="en-GB" dirty="0"/>
          </a:p>
        </p:txBody>
      </p:sp>
      <p:pic>
        <p:nvPicPr>
          <p:cNvPr id="6146" name="Picture 2" descr="Meteorite, Meteor Shower, Kite"/>
          <p:cNvPicPr>
            <a:picLocks noChangeAspect="1" noChangeArrowheads="1"/>
          </p:cNvPicPr>
          <p:nvPr/>
        </p:nvPicPr>
        <p:blipFill>
          <a:blip r:embed="rId3" cstate="print"/>
          <a:srcRect/>
          <a:stretch>
            <a:fillRect/>
          </a:stretch>
        </p:blipFill>
        <p:spPr bwMode="auto">
          <a:xfrm>
            <a:off x="6553200" y="152400"/>
            <a:ext cx="2286000" cy="1143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763000" cy="5632311"/>
          </a:xfrm>
          <a:prstGeom prst="rect">
            <a:avLst/>
          </a:prstGeom>
        </p:spPr>
        <p:txBody>
          <a:bodyPr wrap="square">
            <a:spAutoFit/>
          </a:bodyPr>
          <a:lstStyle/>
          <a:p>
            <a:pPr marL="514350" indent="-514350">
              <a:buAutoNum type="arabicPeriod"/>
            </a:pPr>
            <a:r>
              <a:rPr lang="en-GB" sz="2400" dirty="0">
                <a:latin typeface="Comic Sans MS" pitchFamily="66" charset="0"/>
              </a:rPr>
              <a:t>Asteroid colliding with Earth, volcanic eruptions causing ash clouds to envelop the Earth’s atmosphere.</a:t>
            </a:r>
          </a:p>
          <a:p>
            <a:pPr marL="514350" indent="-514350">
              <a:buAutoNum type="arabicPeriod"/>
            </a:pPr>
            <a:r>
              <a:rPr lang="en-GB" sz="2400" dirty="0">
                <a:latin typeface="Comic Sans MS" pitchFamily="66" charset="0"/>
              </a:rPr>
              <a:t>Volcanic eruptions would have caused carbon dioxide to fill the atmosphere and the asteroid would have colliding with the ground causing dust to fill the air. This dust would have stopped photosynthesis for many plants, causing them to die out. The herbivores which fed on these plants would have therefore died out, along with the carnivores which preyed on them.</a:t>
            </a:r>
          </a:p>
          <a:p>
            <a:pPr marL="514350" indent="-514350">
              <a:buAutoNum type="arabicPeriod"/>
            </a:pPr>
            <a:r>
              <a:rPr lang="en-GB" sz="2400" dirty="0">
                <a:latin typeface="Comic Sans MS" pitchFamily="66" charset="0"/>
              </a:rPr>
              <a:t>Mass extinction is when thousands of species are killed off in one geological period of time</a:t>
            </a:r>
          </a:p>
          <a:p>
            <a:pPr marL="514350" indent="-514350">
              <a:buAutoNum type="arabicPeriod"/>
            </a:pPr>
            <a:r>
              <a:rPr lang="en-GB" sz="2400" dirty="0">
                <a:latin typeface="Comic Sans MS" pitchFamily="66" charset="0"/>
              </a:rPr>
              <a:t>Extinction rates today are hundred to thousands times higher than the normal background extinction rates. This is due to human interactions with the environment, driving extinction rates faster than they should be.</a:t>
            </a:r>
          </a:p>
        </p:txBody>
      </p:sp>
      <p:sp>
        <p:nvSpPr>
          <p:cNvPr id="4" name="TextBox 3"/>
          <p:cNvSpPr txBox="1"/>
          <p:nvPr/>
        </p:nvSpPr>
        <p:spPr>
          <a:xfrm>
            <a:off x="152399" y="152400"/>
            <a:ext cx="4343401"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pic>
        <p:nvPicPr>
          <p:cNvPr id="5122" name="Picture 2" descr="Check, Check Mark, Red, Mark, Tick, Symbol, Choice"/>
          <p:cNvPicPr>
            <a:picLocks noChangeAspect="1" noChangeArrowheads="1"/>
          </p:cNvPicPr>
          <p:nvPr/>
        </p:nvPicPr>
        <p:blipFill>
          <a:blip r:embed="rId2" cstate="print"/>
          <a:srcRect/>
          <a:stretch>
            <a:fillRect/>
          </a:stretch>
        </p:blipFill>
        <p:spPr bwMode="auto">
          <a:xfrm>
            <a:off x="8452062" y="6096000"/>
            <a:ext cx="585046" cy="60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69441"/>
          </a:xfrm>
          <a:prstGeom prst="rect">
            <a:avLst/>
          </a:prstGeom>
          <a:noFill/>
        </p:spPr>
        <p:txBody>
          <a:bodyPr wrap="square" rtlCol="0">
            <a:spAutoFit/>
          </a:bodyPr>
          <a:lstStyle/>
          <a:p>
            <a:r>
              <a:rPr lang="en-GB" sz="4400" dirty="0">
                <a:solidFill>
                  <a:srgbClr val="0070C0"/>
                </a:solidFill>
                <a:latin typeface="Comic Sans MS" pitchFamily="66" charset="0"/>
              </a:rPr>
              <a:t>Plenary ~ </a:t>
            </a:r>
            <a:r>
              <a:rPr lang="en-GB" sz="4400" dirty="0">
                <a:latin typeface="Comic Sans MS" pitchFamily="66" charset="0"/>
              </a:rPr>
              <a:t>Twitter message</a:t>
            </a:r>
          </a:p>
        </p:txBody>
      </p:sp>
      <p:sp>
        <p:nvSpPr>
          <p:cNvPr id="4" name="TextBox 3"/>
          <p:cNvSpPr txBox="1"/>
          <p:nvPr/>
        </p:nvSpPr>
        <p:spPr>
          <a:xfrm>
            <a:off x="228600" y="1295400"/>
            <a:ext cx="8686800" cy="3539430"/>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Pretend you are a conservationist working for a charity that is trying to stop the extinction of one of the organisms you studied earlier in the lesson.</a:t>
            </a:r>
          </a:p>
          <a:p>
            <a:endParaRPr lang="en-GB" sz="2800" dirty="0">
              <a:latin typeface="Comic Sans MS" pitchFamily="66" charset="0"/>
            </a:endParaRPr>
          </a:p>
          <a:p>
            <a:r>
              <a:rPr lang="en-GB" sz="2800" dirty="0">
                <a:latin typeface="Comic Sans MS" pitchFamily="66" charset="0"/>
              </a:rPr>
              <a:t>Write a twitter message to your followers to raise awareness of the issues that are critically affecting this organism.</a:t>
            </a:r>
          </a:p>
        </p:txBody>
      </p:sp>
      <p:sp>
        <p:nvSpPr>
          <p:cNvPr id="6" name="TextBox 5"/>
          <p:cNvSpPr txBox="1"/>
          <p:nvPr/>
        </p:nvSpPr>
        <p:spPr>
          <a:xfrm>
            <a:off x="609600" y="5334000"/>
            <a:ext cx="3429000" cy="830997"/>
          </a:xfrm>
          <a:prstGeom prst="rect">
            <a:avLst/>
          </a:prstGeom>
          <a:noFill/>
        </p:spPr>
        <p:txBody>
          <a:bodyPr wrap="square" rtlCol="0">
            <a:spAutoFit/>
          </a:bodyPr>
          <a:lstStyle/>
          <a:p>
            <a:pPr algn="ctr"/>
            <a:r>
              <a:rPr lang="en-GB" sz="4800" i="1" dirty="0">
                <a:solidFill>
                  <a:srgbClr val="0070C0"/>
                </a:solidFill>
                <a:latin typeface="Comic Sans MS" pitchFamily="66" charset="0"/>
              </a:rPr>
              <a:t>#keywords</a:t>
            </a:r>
          </a:p>
        </p:txBody>
      </p:sp>
      <p:pic>
        <p:nvPicPr>
          <p:cNvPr id="10" name="Picture 2" descr="Polar Bear, Bear, Teddy, Sleep, Lazy, Rest, Animal"/>
          <p:cNvPicPr>
            <a:picLocks noChangeAspect="1" noChangeArrowheads="1"/>
          </p:cNvPicPr>
          <p:nvPr/>
        </p:nvPicPr>
        <p:blipFill>
          <a:blip r:embed="rId2" cstate="print"/>
          <a:srcRect/>
          <a:stretch>
            <a:fillRect/>
          </a:stretch>
        </p:blipFill>
        <p:spPr bwMode="auto">
          <a:xfrm>
            <a:off x="7696200" y="4800600"/>
            <a:ext cx="1219200" cy="1828800"/>
          </a:xfrm>
          <a:prstGeom prst="rect">
            <a:avLst/>
          </a:prstGeom>
          <a:noFill/>
        </p:spPr>
      </p:pic>
      <p:pic>
        <p:nvPicPr>
          <p:cNvPr id="4098" name="Picture 2" descr="laptop computer smartphone screen technology pen social internet touch tablet phone office communication gadget business lifestyle mobile phone brand product tweet logo hotel email digital media twitter multimedia blog marketing smart screenshot work desk touch screen dining table editorial send the device cellular phone application illustrative tablet computer electronic device of friends microblogging"/>
          <p:cNvPicPr>
            <a:picLocks noChangeAspect="1" noChangeArrowheads="1"/>
          </p:cNvPicPr>
          <p:nvPr/>
        </p:nvPicPr>
        <p:blipFill>
          <a:blip r:embed="rId3" cstate="print"/>
          <a:srcRect/>
          <a:stretch>
            <a:fillRect/>
          </a:stretch>
        </p:blipFill>
        <p:spPr bwMode="auto">
          <a:xfrm>
            <a:off x="7696200" y="304800"/>
            <a:ext cx="1212350" cy="8092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152400"/>
            <a:ext cx="2514600" cy="2893100"/>
          </a:xfrm>
          <a:prstGeom prst="rect">
            <a:avLst/>
          </a:prstGeom>
        </p:spPr>
        <p:txBody>
          <a:bodyPr wrap="square">
            <a:spAutoFit/>
          </a:bodyPr>
          <a:lstStyle/>
          <a:p>
            <a:pPr algn="ctr"/>
            <a:r>
              <a:rPr lang="en-GB" sz="1400" dirty="0"/>
              <a:t>The </a:t>
            </a:r>
            <a:r>
              <a:rPr lang="en-GB" sz="1400" b="1" dirty="0"/>
              <a:t>Western Gorilla </a:t>
            </a:r>
            <a:r>
              <a:rPr lang="en-GB" sz="1400" dirty="0"/>
              <a:t>was changed from </a:t>
            </a:r>
            <a:r>
              <a:rPr lang="en-GB" sz="1400" b="1" dirty="0"/>
              <a:t>Endangered</a:t>
            </a:r>
            <a:r>
              <a:rPr lang="en-GB" sz="1400" dirty="0"/>
              <a:t> to </a:t>
            </a:r>
            <a:r>
              <a:rPr lang="en-GB" sz="1400" b="1" dirty="0"/>
              <a:t>Critically Endangered</a:t>
            </a:r>
            <a:r>
              <a:rPr lang="en-GB" sz="1400" dirty="0"/>
              <a:t> in 2007 after the Western Lowland Gorilla (</a:t>
            </a:r>
            <a:r>
              <a:rPr lang="en-GB" sz="1400" i="1" dirty="0"/>
              <a:t>G. g. gorilla</a:t>
            </a:r>
            <a:r>
              <a:rPr lang="en-GB" sz="1400" dirty="0"/>
              <a:t>) subspecies, suffered a population decline of more than 60% since the early 1980s. Hunting and deaths caused by Ebola were the main causes of this decline and both these threats continue to affect the Western Lowland Gorilla population.</a:t>
            </a:r>
          </a:p>
        </p:txBody>
      </p:sp>
      <p:sp>
        <p:nvSpPr>
          <p:cNvPr id="4" name="Rectangle 3"/>
          <p:cNvSpPr/>
          <p:nvPr/>
        </p:nvSpPr>
        <p:spPr>
          <a:xfrm>
            <a:off x="0" y="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60134" y="0"/>
            <a:ext cx="4483865"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477000" y="152400"/>
            <a:ext cx="2514600" cy="2893100"/>
          </a:xfrm>
          <a:prstGeom prst="rect">
            <a:avLst/>
          </a:prstGeom>
        </p:spPr>
        <p:txBody>
          <a:bodyPr wrap="square">
            <a:spAutoFit/>
          </a:bodyPr>
          <a:lstStyle/>
          <a:p>
            <a:pPr algn="ctr">
              <a:spcBef>
                <a:spcPct val="50000"/>
              </a:spcBef>
            </a:pPr>
            <a:r>
              <a:rPr lang="en-GB" sz="1400" b="1" dirty="0"/>
              <a:t>Sumatran </a:t>
            </a:r>
            <a:r>
              <a:rPr lang="en-GB" sz="1400" b="1" dirty="0" err="1"/>
              <a:t>Orangutan</a:t>
            </a:r>
            <a:r>
              <a:rPr lang="en-GB" sz="1400" b="1" dirty="0"/>
              <a:t>)</a:t>
            </a:r>
            <a:r>
              <a:rPr lang="en-GB" sz="1400" dirty="0"/>
              <a:t> is listed as </a:t>
            </a:r>
            <a:r>
              <a:rPr lang="en-GB" sz="1400" b="1" dirty="0"/>
              <a:t>Critically Endangered</a:t>
            </a:r>
            <a:r>
              <a:rPr lang="en-GB" sz="1400" dirty="0"/>
              <a:t>. Endemic to the island of Sumatra in Indonesia, this ape has suffered a population decline of more than 80% over the last 75 years. The species is seriously threatened by logging (both legal and illegal), wholesale conversion of forest to agricultural land, and oil palm plantations, and fragmentation by roads. </a:t>
            </a:r>
          </a:p>
        </p:txBody>
      </p:sp>
      <p:sp>
        <p:nvSpPr>
          <p:cNvPr id="8" name="Rectangle 7"/>
          <p:cNvSpPr/>
          <p:nvPr/>
        </p:nvSpPr>
        <p:spPr>
          <a:xfrm>
            <a:off x="0" y="342900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8200" y="3429000"/>
            <a:ext cx="44958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81200" y="3505200"/>
            <a:ext cx="2362200" cy="3108543"/>
          </a:xfrm>
          <a:prstGeom prst="rect">
            <a:avLst/>
          </a:prstGeom>
        </p:spPr>
        <p:txBody>
          <a:bodyPr wrap="square">
            <a:spAutoFit/>
          </a:bodyPr>
          <a:lstStyle/>
          <a:p>
            <a:pPr algn="ctr">
              <a:spcBef>
                <a:spcPct val="50000"/>
              </a:spcBef>
            </a:pPr>
            <a:r>
              <a:rPr lang="en-GB" sz="1400" b="1" i="1" dirty="0" err="1">
                <a:hlinkClick r:id="rId3"/>
              </a:rPr>
              <a:t>Cyanea</a:t>
            </a:r>
            <a:r>
              <a:rPr lang="en-GB" sz="1400" b="1" i="1" dirty="0">
                <a:hlinkClick r:id="rId3"/>
              </a:rPr>
              <a:t> </a:t>
            </a:r>
            <a:r>
              <a:rPr lang="en-GB" sz="1400" b="1" i="1" dirty="0" err="1">
                <a:hlinkClick r:id="rId3"/>
              </a:rPr>
              <a:t>superba</a:t>
            </a:r>
            <a:r>
              <a:rPr lang="en-GB" sz="1400" b="1" dirty="0"/>
              <a:t> </a:t>
            </a:r>
            <a:r>
              <a:rPr lang="en-GB" sz="1400" dirty="0"/>
              <a:t>is listed as </a:t>
            </a:r>
            <a:r>
              <a:rPr lang="en-GB" sz="1400" b="1" dirty="0"/>
              <a:t>Extinct in the Wild</a:t>
            </a:r>
            <a:r>
              <a:rPr lang="en-GB" sz="1400" dirty="0"/>
              <a:t>. This tree was endemic to the island of </a:t>
            </a:r>
            <a:r>
              <a:rPr lang="en-GB" sz="1400" dirty="0" err="1"/>
              <a:t>O'ahu</a:t>
            </a:r>
            <a:r>
              <a:rPr lang="en-GB" sz="1400" dirty="0"/>
              <a:t> in the Hawaiian Islands. More than 60 plants in two subpopulations were known in the 1970s, the species then declined to only five plants and these too have finally gone. The causes of the wild population’s extinction were competition with alien plants, habitat degradation by feral pigs, slugs and wildfire. </a:t>
            </a:r>
          </a:p>
        </p:txBody>
      </p:sp>
      <p:sp>
        <p:nvSpPr>
          <p:cNvPr id="12" name="Rectangle 11"/>
          <p:cNvSpPr/>
          <p:nvPr/>
        </p:nvSpPr>
        <p:spPr>
          <a:xfrm>
            <a:off x="6400800" y="3505200"/>
            <a:ext cx="2590800" cy="3108543"/>
          </a:xfrm>
          <a:prstGeom prst="rect">
            <a:avLst/>
          </a:prstGeom>
        </p:spPr>
        <p:txBody>
          <a:bodyPr wrap="square">
            <a:spAutoFit/>
          </a:bodyPr>
          <a:lstStyle/>
          <a:p>
            <a:pPr algn="ctr">
              <a:spcBef>
                <a:spcPct val="50000"/>
              </a:spcBef>
            </a:pPr>
            <a:r>
              <a:rPr lang="en-GB" sz="1400" b="1" dirty="0"/>
              <a:t>Maui </a:t>
            </a:r>
            <a:r>
              <a:rPr lang="en-GB" sz="1400" b="1" dirty="0" err="1"/>
              <a:t>Hesperomannia</a:t>
            </a:r>
            <a:r>
              <a:rPr lang="en-GB" sz="1400" b="1" dirty="0"/>
              <a:t> , </a:t>
            </a:r>
            <a:r>
              <a:rPr lang="en-GB" sz="1400" dirty="0"/>
              <a:t>listed as </a:t>
            </a:r>
            <a:r>
              <a:rPr lang="en-GB" sz="1400" b="1" dirty="0"/>
              <a:t>Critically Endangered</a:t>
            </a:r>
            <a:r>
              <a:rPr lang="en-GB" sz="1400" dirty="0"/>
              <a:t>, is a small shrubby tree known only from the Hawaiian Islands of Maui and Oahu. There has been an observed population decline of 25-50% over the last three years and the number of known individuals is less than 25. Main threat is because of competition with alien plant species (prickly Florida blackberry, Christmas berry, </a:t>
            </a:r>
            <a:r>
              <a:rPr lang="en-GB" sz="1400" dirty="0" err="1"/>
              <a:t>Koster's</a:t>
            </a:r>
            <a:r>
              <a:rPr lang="en-GB" sz="1400" dirty="0"/>
              <a:t> curse and strawberry guava)</a:t>
            </a:r>
          </a:p>
        </p:txBody>
      </p:sp>
      <p:pic>
        <p:nvPicPr>
          <p:cNvPr id="21512" name="Picture 8" descr="Image result for maui hesperomannia"/>
          <p:cNvPicPr>
            <a:picLocks noChangeAspect="1" noChangeArrowheads="1"/>
          </p:cNvPicPr>
          <p:nvPr/>
        </p:nvPicPr>
        <p:blipFill>
          <a:blip r:embed="rId4" cstate="print"/>
          <a:srcRect/>
          <a:stretch>
            <a:fillRect/>
          </a:stretch>
        </p:blipFill>
        <p:spPr bwMode="auto">
          <a:xfrm>
            <a:off x="4800600" y="3962400"/>
            <a:ext cx="1600200" cy="2133600"/>
          </a:xfrm>
          <a:prstGeom prst="rect">
            <a:avLst/>
          </a:prstGeom>
          <a:noFill/>
        </p:spPr>
      </p:pic>
      <p:pic>
        <p:nvPicPr>
          <p:cNvPr id="3074" name="Picture 2" descr="Primate, Ape, Monkey, Mammal, Portrait, Gorilla"/>
          <p:cNvPicPr>
            <a:picLocks noChangeAspect="1" noChangeArrowheads="1"/>
          </p:cNvPicPr>
          <p:nvPr/>
        </p:nvPicPr>
        <p:blipFill>
          <a:blip r:embed="rId5" cstate="print"/>
          <a:srcRect/>
          <a:stretch>
            <a:fillRect/>
          </a:stretch>
        </p:blipFill>
        <p:spPr bwMode="auto">
          <a:xfrm>
            <a:off x="228600" y="457200"/>
            <a:ext cx="1568239" cy="2362200"/>
          </a:xfrm>
          <a:prstGeom prst="rect">
            <a:avLst/>
          </a:prstGeom>
          <a:noFill/>
        </p:spPr>
      </p:pic>
      <p:pic>
        <p:nvPicPr>
          <p:cNvPr id="3076" name="Picture 4" descr="Primate, Ape, Orangutan, Expression, Zoo, Looking, Eyes"/>
          <p:cNvPicPr>
            <a:picLocks noChangeAspect="1" noChangeArrowheads="1"/>
          </p:cNvPicPr>
          <p:nvPr/>
        </p:nvPicPr>
        <p:blipFill>
          <a:blip r:embed="rId6" cstate="print"/>
          <a:srcRect l="10777" r="6599"/>
          <a:stretch>
            <a:fillRect/>
          </a:stretch>
        </p:blipFill>
        <p:spPr bwMode="auto">
          <a:xfrm>
            <a:off x="4724401" y="228600"/>
            <a:ext cx="1676400" cy="1389269"/>
          </a:xfrm>
          <a:prstGeom prst="rect">
            <a:avLst/>
          </a:prstGeom>
          <a:noFill/>
        </p:spPr>
      </p:pic>
      <p:pic>
        <p:nvPicPr>
          <p:cNvPr id="3078" name="Picture 6" descr="Monkey, Ape, Orangutan, Eating, Borneo, Malaysia"/>
          <p:cNvPicPr>
            <a:picLocks noChangeAspect="1" noChangeArrowheads="1"/>
          </p:cNvPicPr>
          <p:nvPr/>
        </p:nvPicPr>
        <p:blipFill>
          <a:blip r:embed="rId7" cstate="print"/>
          <a:srcRect/>
          <a:stretch>
            <a:fillRect/>
          </a:stretch>
        </p:blipFill>
        <p:spPr bwMode="auto">
          <a:xfrm>
            <a:off x="4724400" y="1600200"/>
            <a:ext cx="1722120" cy="1543050"/>
          </a:xfrm>
          <a:prstGeom prst="rect">
            <a:avLst/>
          </a:prstGeom>
          <a:noFill/>
        </p:spPr>
      </p:pic>
      <p:sp>
        <p:nvSpPr>
          <p:cNvPr id="3080" name="AutoShape 8" descr="Image result for cyanea super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2" name="AutoShape 10" descr="Image result for cyanea super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84" name="AutoShape 12" descr="Image result for cyanea super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86" name="Picture 14" descr="File:Cyanea superba subsp. superba (4743389694).jpg"/>
          <p:cNvPicPr>
            <a:picLocks noChangeAspect="1" noChangeArrowheads="1"/>
          </p:cNvPicPr>
          <p:nvPr/>
        </p:nvPicPr>
        <p:blipFill>
          <a:blip r:embed="rId8" cstate="print"/>
          <a:srcRect/>
          <a:stretch>
            <a:fillRect/>
          </a:stretch>
        </p:blipFill>
        <p:spPr bwMode="auto">
          <a:xfrm>
            <a:off x="228600" y="3962400"/>
            <a:ext cx="1600200" cy="2133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1673</Words>
  <Application>Microsoft Office PowerPoint</Application>
  <PresentationFormat>On-screen Show (4:3)</PresentationFormat>
  <Paragraphs>111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Extinction</vt:lpstr>
      <vt:lpstr>What does extinction mean?</vt:lpstr>
      <vt:lpstr>PowerPoint Presentation</vt:lpstr>
      <vt:lpstr>Causes of Extinction</vt:lpstr>
      <vt:lpstr>PowerPoint Presentation</vt:lpstr>
      <vt:lpstr>PowerPoint Presentation</vt:lpstr>
      <vt:lpstr>PowerPoint Presentation</vt:lpstr>
      <vt:lpstr>PowerPoint Presentation</vt:lpstr>
      <vt:lpstr>PowerPoint Presentation</vt:lpstr>
      <vt:lpstr>PowerPoint Presentation</vt:lpstr>
      <vt:lpstr>Climate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Extinction</dc:title>
  <dc:creator>Amie Holden</dc:creator>
  <cp:lastModifiedBy>Matt Holden</cp:lastModifiedBy>
  <cp:revision>5</cp:revision>
  <dcterms:created xsi:type="dcterms:W3CDTF">2020-10-22T13:41:08Z</dcterms:created>
  <dcterms:modified xsi:type="dcterms:W3CDTF">2020-10-22T19:12:46Z</dcterms:modified>
</cp:coreProperties>
</file>