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app.xml" ContentType="application/vnd.openxmlformats-officedocument.extended-propertie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ppt/tags/tag4.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4" r:id="rId5"/>
    <p:sldId id="265"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95E74-25D2-4E1F-A9C4-14A4A1039B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61A89EC-2C4C-4852-AC96-4E994BD4DA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3EE584-19D5-4060-9C7B-CF5C039491BB}"/>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5" name="Footer Placeholder 4">
            <a:extLst>
              <a:ext uri="{FF2B5EF4-FFF2-40B4-BE49-F238E27FC236}">
                <a16:creationId xmlns:a16="http://schemas.microsoft.com/office/drawing/2014/main" id="{2259956E-CA22-44BD-9078-16B6A6CF55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0DFBCB-62DE-4F7C-9E0C-AB740DF2EC20}"/>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379032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069E0-8927-4BA0-8D6D-61F14572126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FE5D4E-EAEE-44D9-B401-A1C29B1498B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987EE3-2B9B-4FF0-83BA-D613506C5C05}"/>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5" name="Footer Placeholder 4">
            <a:extLst>
              <a:ext uri="{FF2B5EF4-FFF2-40B4-BE49-F238E27FC236}">
                <a16:creationId xmlns:a16="http://schemas.microsoft.com/office/drawing/2014/main" id="{45D2FB4E-5F4D-4557-8492-A425B996E8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188311-12DE-4A6E-81A1-F5A9F69D2FEA}"/>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4040522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DAF8A3-F0F9-4024-A614-C47063F922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A54A96-7543-42BC-B1B4-420957B246D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D48AC7-074A-4800-B4CB-43CA1315128A}"/>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5" name="Footer Placeholder 4">
            <a:extLst>
              <a:ext uri="{FF2B5EF4-FFF2-40B4-BE49-F238E27FC236}">
                <a16:creationId xmlns:a16="http://schemas.microsoft.com/office/drawing/2014/main" id="{AE87556A-6937-4854-B045-BF9C91EA55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1AA54F-0760-4F4A-B852-716E993EC8ED}"/>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1141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8ED21-6395-49FB-980C-5E3E56F900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3AB467-B932-4789-83AB-29E834B9355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E345C1-9B95-407B-87BC-58FE501E8EF9}"/>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5" name="Footer Placeholder 4">
            <a:extLst>
              <a:ext uri="{FF2B5EF4-FFF2-40B4-BE49-F238E27FC236}">
                <a16:creationId xmlns:a16="http://schemas.microsoft.com/office/drawing/2014/main" id="{62747FCE-620D-42E1-A8B6-80F6D01858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D7576D-0EB4-4533-A1F8-E53E03A12AB0}"/>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319742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95A82-80A8-4C5D-961B-E647F810F4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D0CE0D3-3788-4A82-A899-D0214C8F99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5CB8E6-4815-4302-A465-D046C4B2D1C4}"/>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5" name="Footer Placeholder 4">
            <a:extLst>
              <a:ext uri="{FF2B5EF4-FFF2-40B4-BE49-F238E27FC236}">
                <a16:creationId xmlns:a16="http://schemas.microsoft.com/office/drawing/2014/main" id="{4982BA27-FD2A-4B34-BB6F-00CF57D1F6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3338DD-0A89-4C16-982D-042C1D612D6A}"/>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99950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1F087-FBF5-4069-ACAA-111958A086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DF6D05-D7D5-45BA-A6C7-AAB6365D3C6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44895E5-338F-4774-9C3A-07C7F65D242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BF22FA9-B818-414B-9FF2-32BF5884D452}"/>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6" name="Footer Placeholder 5">
            <a:extLst>
              <a:ext uri="{FF2B5EF4-FFF2-40B4-BE49-F238E27FC236}">
                <a16:creationId xmlns:a16="http://schemas.microsoft.com/office/drawing/2014/main" id="{ED2EC877-86CC-4DAA-9336-2B9F82D420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06F3CA-C982-481C-9FC4-007C4C797D24}"/>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61324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D610-9F38-46CC-B767-6D502F07570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FD9A36-1F23-44FA-B7B6-10345B7360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7FDC0D3-67DA-497C-BCF1-49DB14A8264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86BBB79-9330-46C5-916D-DF066D5E84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60654E2-0098-4E91-8E14-747F3606460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E459C33-86DA-46E9-B3D3-DB902F744B64}"/>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8" name="Footer Placeholder 7">
            <a:extLst>
              <a:ext uri="{FF2B5EF4-FFF2-40B4-BE49-F238E27FC236}">
                <a16:creationId xmlns:a16="http://schemas.microsoft.com/office/drawing/2014/main" id="{D766CD34-12AE-4CDA-8F52-84B73B215D1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128863F-D76C-43A5-8AD2-462AAD8FEB91}"/>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419604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D4A32-514A-453D-A8B4-D6B0CCB67F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D3C53A-FB84-4959-89DC-B386AE211A5F}"/>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4" name="Footer Placeholder 3">
            <a:extLst>
              <a:ext uri="{FF2B5EF4-FFF2-40B4-BE49-F238E27FC236}">
                <a16:creationId xmlns:a16="http://schemas.microsoft.com/office/drawing/2014/main" id="{2BBAE224-A911-4B68-8AE5-B33D83B9DD7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198D1D6-8398-4E58-A4B1-0547BA2CD4CB}"/>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45000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3B4EB9-9918-4969-9F24-222F8CBC85D9}"/>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3" name="Footer Placeholder 2">
            <a:extLst>
              <a:ext uri="{FF2B5EF4-FFF2-40B4-BE49-F238E27FC236}">
                <a16:creationId xmlns:a16="http://schemas.microsoft.com/office/drawing/2014/main" id="{F822FC25-96B0-4F29-8E2E-01CD9FDF4DD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14B3675-2D2B-414E-A622-F2B63C6CB760}"/>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69244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0E985-0815-46DA-BAD9-EA39F9ECC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E4D51B-66B9-4C4F-9941-E43852755D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28F7865-E4FB-4EA4-8023-116755D540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B195E5-8C92-425D-8498-3832DA09468C}"/>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6" name="Footer Placeholder 5">
            <a:extLst>
              <a:ext uri="{FF2B5EF4-FFF2-40B4-BE49-F238E27FC236}">
                <a16:creationId xmlns:a16="http://schemas.microsoft.com/office/drawing/2014/main" id="{8C8D2D30-98F9-4F94-B206-5199C9D8BF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5813C0-6142-4373-B257-4DB91AA12AF8}"/>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131608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780B4-8353-431C-948E-60C7DC2A9B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BB8501-9B3C-4A84-851B-2D96D91E63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797AEA5-0A27-4988-8EDD-5AFFD4C2F6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BE8B51-E9CC-4A38-BBA6-EBA39EE806E7}"/>
              </a:ext>
            </a:extLst>
          </p:cNvPr>
          <p:cNvSpPr>
            <a:spLocks noGrp="1"/>
          </p:cNvSpPr>
          <p:nvPr>
            <p:ph type="dt" sz="half" idx="10"/>
          </p:nvPr>
        </p:nvSpPr>
        <p:spPr/>
        <p:txBody>
          <a:bodyPr/>
          <a:lstStyle/>
          <a:p>
            <a:fld id="{FEA31156-CBE1-494A-9AEF-7D431D3FF8D2}" type="datetimeFigureOut">
              <a:rPr lang="en-GB" smtClean="0"/>
              <a:t>06/04/2020</a:t>
            </a:fld>
            <a:endParaRPr lang="en-GB"/>
          </a:p>
        </p:txBody>
      </p:sp>
      <p:sp>
        <p:nvSpPr>
          <p:cNvPr id="6" name="Footer Placeholder 5">
            <a:extLst>
              <a:ext uri="{FF2B5EF4-FFF2-40B4-BE49-F238E27FC236}">
                <a16:creationId xmlns:a16="http://schemas.microsoft.com/office/drawing/2014/main" id="{8DB3F81E-570D-40B5-B62A-FFBF2AFFB1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B46665-B51F-4A63-A0B9-79958B7030EE}"/>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2743158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C751FD-5D36-4139-98B3-5E7FB333B2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EB56F4F-73AF-40F6-B4A5-541DA3A8D5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B53E62-7D47-493C-AB03-DFDAD579E9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31156-CBE1-494A-9AEF-7D431D3FF8D2}" type="datetimeFigureOut">
              <a:rPr lang="en-GB" smtClean="0"/>
              <a:t>06/04/2020</a:t>
            </a:fld>
            <a:endParaRPr lang="en-GB"/>
          </a:p>
        </p:txBody>
      </p:sp>
      <p:sp>
        <p:nvSpPr>
          <p:cNvPr id="5" name="Footer Placeholder 4">
            <a:extLst>
              <a:ext uri="{FF2B5EF4-FFF2-40B4-BE49-F238E27FC236}">
                <a16:creationId xmlns:a16="http://schemas.microsoft.com/office/drawing/2014/main" id="{6269B3BC-FDA7-4248-9D7C-E32BE25F45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CD930F-1573-47BA-8671-7E2B7015B8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D8BF0-DF72-4210-93C5-3DF571733E45}" type="slidenum">
              <a:rPr lang="en-GB" smtClean="0"/>
              <a:t>‹#›</a:t>
            </a:fld>
            <a:endParaRPr lang="en-GB"/>
          </a:p>
        </p:txBody>
      </p:sp>
    </p:spTree>
    <p:extLst>
      <p:ext uri="{BB962C8B-B14F-4D97-AF65-F5344CB8AC3E}">
        <p14:creationId xmlns:p14="http://schemas.microsoft.com/office/powerpoint/2010/main" val="777464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lay 3">
            <a:extLst>
              <a:ext uri="{FF2B5EF4-FFF2-40B4-BE49-F238E27FC236}">
                <a16:creationId xmlns:a16="http://schemas.microsoft.com/office/drawing/2014/main" id="{8386A5B8-7B91-406F-94E5-D5A84565E111}"/>
              </a:ext>
            </a:extLst>
          </p:cNvPr>
          <p:cNvSpPr/>
          <p:nvPr/>
        </p:nvSpPr>
        <p:spPr>
          <a:xfrm>
            <a:off x="0" y="0"/>
            <a:ext cx="10001250"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195360" y="219075"/>
            <a:ext cx="9610530" cy="707886"/>
          </a:xfrm>
          <a:prstGeom prst="rect">
            <a:avLst/>
          </a:prstGeom>
          <a:noFill/>
        </p:spPr>
        <p:txBody>
          <a:bodyPr wrap="square" rtlCol="0">
            <a:spAutoFit/>
          </a:bodyPr>
          <a:lstStyle/>
          <a:p>
            <a:pPr lvl="0">
              <a:defRPr/>
            </a:pPr>
            <a:r>
              <a:rPr lang="en-GB" sz="4000" b="1" dirty="0">
                <a:solidFill>
                  <a:prstClr val="black"/>
                </a:solidFill>
                <a:latin typeface="Comic Sans MS" panose="030F0702030302020204" pitchFamily="66" charset="0"/>
              </a:rPr>
              <a:t>Osmosis Required </a:t>
            </a:r>
            <a:r>
              <a:rPr kumimoji="0" lang="en-GB" sz="4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Practical</a:t>
            </a:r>
          </a:p>
        </p:txBody>
      </p:sp>
      <p:sp>
        <p:nvSpPr>
          <p:cNvPr id="6" name="Rectangle: Rounded Corners 5">
            <a:extLst>
              <a:ext uri="{FF2B5EF4-FFF2-40B4-BE49-F238E27FC236}">
                <a16:creationId xmlns:a16="http://schemas.microsoft.com/office/drawing/2014/main" id="{624523F3-068A-4F82-8EF1-7F8B3AFCD793}"/>
              </a:ext>
            </a:extLst>
          </p:cNvPr>
          <p:cNvSpPr/>
          <p:nvPr/>
        </p:nvSpPr>
        <p:spPr>
          <a:xfrm>
            <a:off x="759125" y="1449303"/>
            <a:ext cx="10869283" cy="1287624"/>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A311B5B7-B186-4BCD-A6AF-1BFCE9946B8A}"/>
              </a:ext>
            </a:extLst>
          </p:cNvPr>
          <p:cNvSpPr/>
          <p:nvPr/>
        </p:nvSpPr>
        <p:spPr>
          <a:xfrm>
            <a:off x="856891" y="1566903"/>
            <a:ext cx="10673750" cy="923330"/>
          </a:xfrm>
          <a:prstGeom prst="rect">
            <a:avLst/>
          </a:prstGeom>
        </p:spPr>
        <p:txBody>
          <a:bodyPr wrap="square">
            <a:spAutoFit/>
          </a:bodyPr>
          <a:lstStyle/>
          <a:p>
            <a:pPr lvl="0" algn="just"/>
            <a:r>
              <a:rPr lang="en-US" sz="2700" b="1" dirty="0">
                <a:solidFill>
                  <a:srgbClr val="000000"/>
                </a:solidFill>
                <a:latin typeface="Arial" panose="020B0604020202020204" pitchFamily="34" charset="0"/>
                <a:ea typeface="Times New Roman" panose="02020603050405020304" pitchFamily="18" charset="0"/>
              </a:rPr>
              <a:t>Investigate the effect of a range of concentrations of salt or sugar solutions on the mass of plant tissue.</a:t>
            </a:r>
          </a:p>
        </p:txBody>
      </p:sp>
      <p:sp>
        <p:nvSpPr>
          <p:cNvPr id="8" name="Rectangle: Rounded Corners 7">
            <a:extLst>
              <a:ext uri="{FF2B5EF4-FFF2-40B4-BE49-F238E27FC236}">
                <a16:creationId xmlns:a16="http://schemas.microsoft.com/office/drawing/2014/main" id="{A5B20FE4-90D6-4AFB-90BE-32F1FAE3F842}"/>
              </a:ext>
            </a:extLst>
          </p:cNvPr>
          <p:cNvSpPr/>
          <p:nvPr/>
        </p:nvSpPr>
        <p:spPr>
          <a:xfrm>
            <a:off x="710241" y="3076575"/>
            <a:ext cx="10967050" cy="356235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47B4F7C-9BB4-468E-819E-CAB0DB13EA17}"/>
              </a:ext>
            </a:extLst>
          </p:cNvPr>
          <p:cNvSpPr/>
          <p:nvPr/>
        </p:nvSpPr>
        <p:spPr>
          <a:xfrm>
            <a:off x="1009291" y="3200400"/>
            <a:ext cx="10869282" cy="3416320"/>
          </a:xfrm>
          <a:prstGeom prst="rect">
            <a:avLst/>
          </a:prstGeom>
        </p:spPr>
        <p:txBody>
          <a:bodyPr wrap="square">
            <a:spAutoFit/>
          </a:bodyPr>
          <a:lstStyle/>
          <a:p>
            <a:pPr marL="342900" indent="-342900">
              <a:buFont typeface="Arial" panose="020B0604020202020204" pitchFamily="34" charset="0"/>
              <a:buChar char="•"/>
            </a:pPr>
            <a:r>
              <a:rPr lang="en-GB" sz="2400" dirty="0"/>
              <a:t>Osmosis is the movement of water through a selectively permeable membrane.  The water moves from an area of high concentration of water to an area of lower concentration of water.  </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Plant tissues can be used to investigate osmosis.  This experiment uses potato.</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Potato tissue is cut into equal sized cylinders.  The potato tissue is left overnight in sugar solution and distilled water.  The changes in length and mass can then be accurately compared.</a:t>
            </a:r>
          </a:p>
        </p:txBody>
      </p:sp>
    </p:spTree>
    <p:custDataLst>
      <p:tags r:id="rId1"/>
    </p:custDataLst>
    <p:extLst>
      <p:ext uri="{BB962C8B-B14F-4D97-AF65-F5344CB8AC3E}">
        <p14:creationId xmlns:p14="http://schemas.microsoft.com/office/powerpoint/2010/main" val="295817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lay 3">
            <a:extLst>
              <a:ext uri="{FF2B5EF4-FFF2-40B4-BE49-F238E27FC236}">
                <a16:creationId xmlns:a16="http://schemas.microsoft.com/office/drawing/2014/main" id="{8386A5B8-7B91-406F-94E5-D5A84565E111}"/>
              </a:ext>
            </a:extLst>
          </p:cNvPr>
          <p:cNvSpPr/>
          <p:nvPr/>
        </p:nvSpPr>
        <p:spPr>
          <a:xfrm>
            <a:off x="0" y="0"/>
            <a:ext cx="9311148"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95250" y="277143"/>
            <a:ext cx="9610530" cy="707886"/>
          </a:xfrm>
          <a:prstGeom prst="rect">
            <a:avLst/>
          </a:prstGeom>
          <a:noFill/>
        </p:spPr>
        <p:txBody>
          <a:bodyPr wrap="square" rtlCol="0">
            <a:spAutoFit/>
          </a:bodyPr>
          <a:lstStyle/>
          <a:p>
            <a:pPr lvl="0">
              <a:defRPr/>
            </a:pPr>
            <a:r>
              <a:rPr lang="en-GB" sz="4000" b="1" dirty="0">
                <a:solidFill>
                  <a:prstClr val="black"/>
                </a:solidFill>
                <a:latin typeface="Comic Sans MS" panose="030F0702030302020204" pitchFamily="66" charset="0"/>
              </a:rPr>
              <a:t>Osmosis </a:t>
            </a:r>
            <a:r>
              <a:rPr kumimoji="0" lang="en-GB" sz="4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Required Practical</a:t>
            </a:r>
          </a:p>
        </p:txBody>
      </p:sp>
      <p:sp>
        <p:nvSpPr>
          <p:cNvPr id="31" name="Rectangle 30">
            <a:extLst>
              <a:ext uri="{FF2B5EF4-FFF2-40B4-BE49-F238E27FC236}">
                <a16:creationId xmlns:a16="http://schemas.microsoft.com/office/drawing/2014/main" id="{4AB3CD6B-1C8B-4020-A9EE-370510393166}"/>
              </a:ext>
            </a:extLst>
          </p:cNvPr>
          <p:cNvSpPr/>
          <p:nvPr/>
        </p:nvSpPr>
        <p:spPr>
          <a:xfrm>
            <a:off x="197567" y="1381990"/>
            <a:ext cx="5981291" cy="526297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ln>
        </p:spPr>
        <p:txBody>
          <a:bodyPr wrap="square">
            <a:spAutoFit/>
          </a:bodyPr>
          <a:lstStyle/>
          <a:p>
            <a:pPr algn="just"/>
            <a:r>
              <a:rPr lang="en-US" sz="2400" dirty="0"/>
              <a:t>Osmosis is the diffusion of water molecules, from a region of higher concentration to a region of lower concentration, through a partially permeable membrane. </a:t>
            </a:r>
          </a:p>
          <a:p>
            <a:pPr algn="just"/>
            <a:endParaRPr lang="en-US" sz="2400" dirty="0"/>
          </a:p>
          <a:p>
            <a:pPr algn="just"/>
            <a:r>
              <a:rPr lang="en-US" sz="2400" dirty="0"/>
              <a:t>A dilute solution contains a high concentration of water molecules, while a concentrated solution contains a low concentration of water molecules.</a:t>
            </a:r>
          </a:p>
          <a:p>
            <a:pPr algn="just"/>
            <a:endParaRPr lang="en-US" sz="2400" dirty="0"/>
          </a:p>
          <a:p>
            <a:pPr algn="just"/>
            <a:r>
              <a:rPr lang="en-US" sz="2400" dirty="0"/>
              <a:t>Partially permeable membranes are also called selectively permeable membranes or semi-permeable membranes. They let some substances pass through them, but not others.</a:t>
            </a:r>
            <a:endParaRPr lang="en-US" dirty="0"/>
          </a:p>
        </p:txBody>
      </p:sp>
      <p:pic>
        <p:nvPicPr>
          <p:cNvPr id="4098" name="Picture 2" descr="A beaker with a selectively permeable membrane dividing it in two.  Water molecules pass through the membrane from the side with the higher concentration to the side with the lower concentration.">
            <a:extLst>
              <a:ext uri="{FF2B5EF4-FFF2-40B4-BE49-F238E27FC236}">
                <a16:creationId xmlns:a16="http://schemas.microsoft.com/office/drawing/2014/main" id="{759583E7-62DC-4B94-9ECE-339B43A5F79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426" r="31307"/>
          <a:stretch/>
        </p:blipFill>
        <p:spPr bwMode="auto">
          <a:xfrm>
            <a:off x="6391923" y="1263982"/>
            <a:ext cx="5602510" cy="547535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02816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8912379" y="-1096852"/>
            <a:ext cx="2182764"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0"/>
            <a:ext cx="7244179" cy="1015663"/>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122541" y="184665"/>
            <a:ext cx="9610530" cy="646331"/>
          </a:xfrm>
          <a:prstGeom prst="rect">
            <a:avLst/>
          </a:prstGeom>
          <a:noFill/>
        </p:spPr>
        <p:txBody>
          <a:bodyPr wrap="square" rtlCol="0">
            <a:spAutoFit/>
          </a:bodyPr>
          <a:lstStyle/>
          <a:p>
            <a:pPr lvl="0">
              <a:defRPr/>
            </a:pPr>
            <a:r>
              <a:rPr lang="en-GB" sz="3600" b="1" dirty="0">
                <a:solidFill>
                  <a:prstClr val="black"/>
                </a:solidFill>
                <a:latin typeface="Comic Sans MS" panose="030F0702030302020204" pitchFamily="66" charset="0"/>
              </a:rPr>
              <a:t>Osmosis </a:t>
            </a:r>
            <a:r>
              <a:rPr kumimoji="0" lang="en-GB" sz="36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Required Practical</a:t>
            </a:r>
          </a:p>
        </p:txBody>
      </p:sp>
      <p:sp>
        <p:nvSpPr>
          <p:cNvPr id="3" name="Rectangle 2">
            <a:extLst>
              <a:ext uri="{FF2B5EF4-FFF2-40B4-BE49-F238E27FC236}">
                <a16:creationId xmlns:a16="http://schemas.microsoft.com/office/drawing/2014/main" id="{9105A304-52BE-4A6F-8842-1AECFF90506D}"/>
              </a:ext>
            </a:extLst>
          </p:cNvPr>
          <p:cNvSpPr/>
          <p:nvPr/>
        </p:nvSpPr>
        <p:spPr>
          <a:xfrm>
            <a:off x="7815522" y="0"/>
            <a:ext cx="4376478" cy="1015663"/>
          </a:xfrm>
          <a:prstGeom prst="rect">
            <a:avLst/>
          </a:prstGeom>
        </p:spPr>
        <p:txBody>
          <a:bodyPr wrap="square">
            <a:spAutoFit/>
          </a:bodyPr>
          <a:lstStyle/>
          <a:p>
            <a:pPr lvl="0" algn="ctr"/>
            <a:r>
              <a:rPr lang="en-GB" sz="2000" dirty="0"/>
              <a:t>Investigate the effect of a range of concentrations of salt or sugar solutions on the mass of plant tissue.</a:t>
            </a:r>
            <a:endParaRPr lang="en-US" sz="1600" b="1" dirty="0">
              <a:solidFill>
                <a:srgbClr val="000000"/>
              </a:solidFill>
              <a:latin typeface="Arial" panose="020B0604020202020204" pitchFamily="34" charset="0"/>
              <a:ea typeface="Times New Roman" panose="02020603050405020304" pitchFamily="18" charset="0"/>
            </a:endParaRPr>
          </a:p>
        </p:txBody>
      </p:sp>
      <p:sp>
        <p:nvSpPr>
          <p:cNvPr id="12" name="Rectangle 11">
            <a:extLst>
              <a:ext uri="{FF2B5EF4-FFF2-40B4-BE49-F238E27FC236}">
                <a16:creationId xmlns:a16="http://schemas.microsoft.com/office/drawing/2014/main" id="{8C050EEF-DCFF-4BAC-AC94-DB6156B62B05}"/>
              </a:ext>
            </a:extLst>
          </p:cNvPr>
          <p:cNvSpPr/>
          <p:nvPr/>
        </p:nvSpPr>
        <p:spPr>
          <a:xfrm>
            <a:off x="122541" y="1176839"/>
            <a:ext cx="7343579" cy="552433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ln>
        </p:spPr>
        <p:txBody>
          <a:bodyPr wrap="square">
            <a:spAutoFit/>
          </a:bodyPr>
          <a:lstStyle/>
          <a:p>
            <a:pPr lvl="0">
              <a:lnSpc>
                <a:spcPct val="115000"/>
              </a:lnSpc>
              <a:spcAft>
                <a:spcPts val="0"/>
              </a:spcAft>
            </a:pPr>
            <a:r>
              <a:rPr lang="en-GB" sz="2000" dirty="0">
                <a:latin typeface="Calibri" panose="020F0502020204030204" pitchFamily="34" charset="0"/>
                <a:ea typeface="Calibri" panose="020F0502020204030204" pitchFamily="34" charset="0"/>
                <a:cs typeface="Arial" panose="020B0604020202020204" pitchFamily="34" charset="0"/>
              </a:rPr>
              <a:t>METHOD:</a:t>
            </a:r>
          </a:p>
          <a:p>
            <a:pPr marL="457200" lvl="0" indent="-457200">
              <a:lnSpc>
                <a:spcPct val="115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Use a cork borer to cut three potato cylinders of the same diameter.</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15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Trim the cylinders so that they are all the same length (about 3 cm).</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15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Accurately measure and record the length and mass of each cylinder.</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15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Measure 10 cm</a:t>
            </a:r>
            <a:r>
              <a:rPr lang="en-GB" baseline="30000" dirty="0">
                <a:latin typeface="Calibri" panose="020F0502020204030204" pitchFamily="34" charset="0"/>
                <a:ea typeface="Calibri" panose="020F0502020204030204" pitchFamily="34" charset="0"/>
                <a:cs typeface="Arial" panose="020B0604020202020204" pitchFamily="34" charset="0"/>
              </a:rPr>
              <a:t>3</a:t>
            </a:r>
            <a:r>
              <a:rPr lang="en-GB" dirty="0">
                <a:latin typeface="Calibri" panose="020F0502020204030204" pitchFamily="34" charset="0"/>
                <a:ea typeface="Calibri" panose="020F0502020204030204" pitchFamily="34" charset="0"/>
                <a:cs typeface="Arial" panose="020B0604020202020204" pitchFamily="34" charset="0"/>
              </a:rPr>
              <a:t> of the 1.0 M sugar solution and put into the first boiling tube.  Label boiling tube as: 1.0 M sugar.</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15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Measure 10 cm</a:t>
            </a:r>
            <a:r>
              <a:rPr lang="en-GB" baseline="30000" dirty="0">
                <a:latin typeface="Calibri" panose="020F0502020204030204" pitchFamily="34" charset="0"/>
                <a:ea typeface="Calibri" panose="020F0502020204030204" pitchFamily="34" charset="0"/>
                <a:cs typeface="Arial" panose="020B0604020202020204" pitchFamily="34" charset="0"/>
              </a:rPr>
              <a:t>3</a:t>
            </a:r>
            <a:r>
              <a:rPr lang="en-GB" dirty="0">
                <a:latin typeface="Calibri" panose="020F0502020204030204" pitchFamily="34" charset="0"/>
                <a:ea typeface="Calibri" panose="020F0502020204030204" pitchFamily="34" charset="0"/>
                <a:cs typeface="Arial" panose="020B0604020202020204" pitchFamily="34" charset="0"/>
              </a:rPr>
              <a:t> of 0.5 M sugar solution and put into the second boiling tube.  Label boiling tube as: 0.5 M sugar.</a:t>
            </a:r>
            <a:endParaRPr lang="en-GB" dirty="0">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15000"/>
              </a:lnSpc>
              <a:spcAft>
                <a:spcPts val="0"/>
              </a:spcAft>
              <a:buFont typeface="+mj-lt"/>
              <a:buAutoNum type="arabicPeriod"/>
            </a:pPr>
            <a:r>
              <a:rPr lang="en-GB" dirty="0">
                <a:latin typeface="Calibri" panose="020F0502020204030204" pitchFamily="34" charset="0"/>
                <a:ea typeface="Calibri" panose="020F0502020204030204" pitchFamily="34" charset="0"/>
                <a:cs typeface="Arial" panose="020B0604020202020204" pitchFamily="34" charset="0"/>
              </a:rPr>
              <a:t>Measure 10 cm</a:t>
            </a:r>
            <a:r>
              <a:rPr lang="en-GB" baseline="30000" dirty="0">
                <a:latin typeface="Calibri" panose="020F0502020204030204" pitchFamily="34" charset="0"/>
                <a:ea typeface="Calibri" panose="020F0502020204030204" pitchFamily="34" charset="0"/>
                <a:cs typeface="Arial" panose="020B0604020202020204" pitchFamily="34" charset="0"/>
              </a:rPr>
              <a:t>3</a:t>
            </a:r>
            <a:r>
              <a:rPr lang="en-GB" dirty="0">
                <a:latin typeface="Calibri" panose="020F0502020204030204" pitchFamily="34" charset="0"/>
                <a:ea typeface="Calibri" panose="020F0502020204030204" pitchFamily="34" charset="0"/>
                <a:cs typeface="Arial" panose="020B0604020202020204" pitchFamily="34" charset="0"/>
              </a:rPr>
              <a:t> of the distilled water and put into the third boiling tube.  Label boiling tube as water.</a:t>
            </a:r>
          </a:p>
          <a:p>
            <a:pPr marL="457200" lvl="0" indent="-457200">
              <a:lnSpc>
                <a:spcPct val="115000"/>
              </a:lnSpc>
              <a:spcAft>
                <a:spcPts val="0"/>
              </a:spcAft>
              <a:buFont typeface="+mj-lt"/>
              <a:buAutoNum type="arabicPeriod"/>
            </a:pPr>
            <a:r>
              <a:rPr lang="en-US" dirty="0">
                <a:latin typeface="Calibri" panose="020F0502020204030204" pitchFamily="34" charset="0"/>
                <a:ea typeface="Calibri" panose="020F0502020204030204" pitchFamily="34" charset="0"/>
                <a:cs typeface="Arial" panose="020B0604020202020204" pitchFamily="34" charset="0"/>
              </a:rPr>
              <a:t>Add one potato cylinder to each boiling tube.  Make sure you know the length and mass of each potato cylinder in each boiling tube.</a:t>
            </a:r>
          </a:p>
          <a:p>
            <a:pPr marL="457200" lvl="0" indent="-457200">
              <a:lnSpc>
                <a:spcPct val="115000"/>
              </a:lnSpc>
              <a:spcAft>
                <a:spcPts val="0"/>
              </a:spcAft>
              <a:buFont typeface="+mj-lt"/>
              <a:buAutoNum type="arabicPeriod"/>
            </a:pPr>
            <a:r>
              <a:rPr lang="en-US" dirty="0">
                <a:latin typeface="Calibri" panose="020F0502020204030204" pitchFamily="34" charset="0"/>
                <a:ea typeface="Calibri" panose="020F0502020204030204" pitchFamily="34" charset="0"/>
                <a:cs typeface="Arial" panose="020B0604020202020204" pitchFamily="34" charset="0"/>
              </a:rPr>
              <a:t>Leave the potato cylinders in the boiling tubes for 30 mins.</a:t>
            </a:r>
          </a:p>
          <a:p>
            <a:pPr marL="457200" lvl="0" indent="-457200">
              <a:lnSpc>
                <a:spcPct val="115000"/>
              </a:lnSpc>
              <a:spcAft>
                <a:spcPts val="0"/>
              </a:spcAft>
              <a:buFont typeface="+mj-lt"/>
              <a:buAutoNum type="arabicPeriod"/>
            </a:pPr>
            <a:r>
              <a:rPr lang="en-US" dirty="0">
                <a:latin typeface="Calibri" panose="020F0502020204030204" pitchFamily="34" charset="0"/>
                <a:ea typeface="Calibri" panose="020F0502020204030204" pitchFamily="34" charset="0"/>
                <a:cs typeface="Arial" panose="020B0604020202020204" pitchFamily="34" charset="0"/>
              </a:rPr>
              <a:t>Remove the cylinders from the boiling tubes and carefully blot them dry with the paper towels.</a:t>
            </a:r>
          </a:p>
          <a:p>
            <a:pPr marL="457200" lvl="0" indent="-457200">
              <a:lnSpc>
                <a:spcPct val="115000"/>
              </a:lnSpc>
              <a:spcAft>
                <a:spcPts val="0"/>
              </a:spcAft>
              <a:buFont typeface="+mj-lt"/>
              <a:buAutoNum type="arabicPeriod"/>
            </a:pPr>
            <a:r>
              <a:rPr lang="en-US" dirty="0">
                <a:latin typeface="Calibri" panose="020F0502020204030204" pitchFamily="34" charset="0"/>
                <a:ea typeface="Calibri" panose="020F0502020204030204" pitchFamily="34" charset="0"/>
                <a:cs typeface="Arial" panose="020B0604020202020204" pitchFamily="34" charset="0"/>
              </a:rPr>
              <a:t>Re-measure the length and mass of each cylinder and calculate the changes.</a:t>
            </a:r>
          </a:p>
        </p:txBody>
      </p:sp>
      <p:pic>
        <p:nvPicPr>
          <p:cNvPr id="11" name="Picture 10" descr="M:\PRODUCT REFORM\GCSE Science Product Reform\Resources\Practical Handbook\Sample practical lessons\Science Practical images\SPH_B6.jpg">
            <a:extLst>
              <a:ext uri="{FF2B5EF4-FFF2-40B4-BE49-F238E27FC236}">
                <a16:creationId xmlns:a16="http://schemas.microsoft.com/office/drawing/2014/main" id="{F6124518-3689-4580-B834-AC2C7CDAD005}"/>
              </a:ext>
            </a:extLst>
          </p:cNvPr>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46625" y="2405849"/>
            <a:ext cx="4376479" cy="4261281"/>
          </a:xfrm>
          <a:prstGeom prst="rect">
            <a:avLst/>
          </a:prstGeom>
          <a:solidFill>
            <a:schemeClr val="bg1"/>
          </a:solidFill>
          <a:ln>
            <a:noFill/>
          </a:ln>
        </p:spPr>
      </p:pic>
    </p:spTree>
    <p:custDataLst>
      <p:tags r:id="rId1"/>
    </p:custDataLst>
    <p:extLst>
      <p:ext uri="{BB962C8B-B14F-4D97-AF65-F5344CB8AC3E}">
        <p14:creationId xmlns:p14="http://schemas.microsoft.com/office/powerpoint/2010/main" val="355002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9163101" y="-1347574"/>
            <a:ext cx="1681319"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0"/>
            <a:ext cx="8005313"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122541" y="318128"/>
            <a:ext cx="961053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Osmosis Required Practical</a:t>
            </a:r>
          </a:p>
        </p:txBody>
      </p:sp>
      <p:sp>
        <p:nvSpPr>
          <p:cNvPr id="3" name="Rectangle 2">
            <a:extLst>
              <a:ext uri="{FF2B5EF4-FFF2-40B4-BE49-F238E27FC236}">
                <a16:creationId xmlns:a16="http://schemas.microsoft.com/office/drawing/2014/main" id="{9105A304-52BE-4A6F-8842-1AECFF90506D}"/>
              </a:ext>
            </a:extLst>
          </p:cNvPr>
          <p:cNvSpPr/>
          <p:nvPr/>
        </p:nvSpPr>
        <p:spPr>
          <a:xfrm>
            <a:off x="7815522" y="0"/>
            <a:ext cx="4376478" cy="92333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Investigate the effect of a range of concentrations of salt or sugar solutions on the mass of plant tissue.</a:t>
            </a:r>
            <a:endPar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endParaRPr>
          </a:p>
        </p:txBody>
      </p:sp>
      <p:graphicFrame>
        <p:nvGraphicFramePr>
          <p:cNvPr id="6" name="Table 5">
            <a:extLst>
              <a:ext uri="{FF2B5EF4-FFF2-40B4-BE49-F238E27FC236}">
                <a16:creationId xmlns:a16="http://schemas.microsoft.com/office/drawing/2014/main" id="{0AEE23D9-CA26-431B-A5A5-4F233F5B9E85}"/>
              </a:ext>
            </a:extLst>
          </p:cNvPr>
          <p:cNvGraphicFramePr>
            <a:graphicFrameLocks noGrp="1"/>
          </p:cNvGraphicFramePr>
          <p:nvPr>
            <p:extLst>
              <p:ext uri="{D42A27DB-BD31-4B8C-83A1-F6EECF244321}">
                <p14:modId xmlns:p14="http://schemas.microsoft.com/office/powerpoint/2010/main" val="1433287816"/>
              </p:ext>
            </p:extLst>
          </p:nvPr>
        </p:nvGraphicFramePr>
        <p:xfrm>
          <a:off x="1105207" y="1901002"/>
          <a:ext cx="9753599" cy="4711192"/>
        </p:xfrm>
        <a:graphic>
          <a:graphicData uri="http://schemas.openxmlformats.org/drawingml/2006/table">
            <a:tbl>
              <a:tblPr firstRow="1" firstCol="1" bandRow="1"/>
              <a:tblGrid>
                <a:gridCol w="3280469">
                  <a:extLst>
                    <a:ext uri="{9D8B030D-6E8A-4147-A177-3AD203B41FA5}">
                      <a16:colId xmlns:a16="http://schemas.microsoft.com/office/drawing/2014/main" val="1814509824"/>
                    </a:ext>
                  </a:extLst>
                </a:gridCol>
                <a:gridCol w="2157710">
                  <a:extLst>
                    <a:ext uri="{9D8B030D-6E8A-4147-A177-3AD203B41FA5}">
                      <a16:colId xmlns:a16="http://schemas.microsoft.com/office/drawing/2014/main" val="2952707895"/>
                    </a:ext>
                  </a:extLst>
                </a:gridCol>
                <a:gridCol w="2157710">
                  <a:extLst>
                    <a:ext uri="{9D8B030D-6E8A-4147-A177-3AD203B41FA5}">
                      <a16:colId xmlns:a16="http://schemas.microsoft.com/office/drawing/2014/main" val="1033217777"/>
                    </a:ext>
                  </a:extLst>
                </a:gridCol>
                <a:gridCol w="2157710">
                  <a:extLst>
                    <a:ext uri="{9D8B030D-6E8A-4147-A177-3AD203B41FA5}">
                      <a16:colId xmlns:a16="http://schemas.microsoft.com/office/drawing/2014/main" val="1441937721"/>
                    </a:ext>
                  </a:extLst>
                </a:gridCol>
              </a:tblGrid>
              <a:tr h="0">
                <a:tc>
                  <a:txBody>
                    <a:bodyPr/>
                    <a:lstStyle/>
                    <a:p>
                      <a:pPr algn="ctr">
                        <a:lnSpc>
                          <a:spcPct val="115000"/>
                        </a:lnSpc>
                        <a:spcAft>
                          <a:spcPts val="0"/>
                        </a:spcAft>
                      </a:pP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en-GB" sz="2400" b="1" dirty="0">
                          <a:effectLst/>
                          <a:latin typeface="Arial" panose="020B0604020202020204" pitchFamily="34" charset="0"/>
                          <a:ea typeface="Times New Roman" panose="02020603050405020304" pitchFamily="18" charset="0"/>
                          <a:cs typeface="Arial" panose="020B0604020202020204" pitchFamily="34" charset="0"/>
                        </a:rPr>
                        <a:t>1.0 M sugar solution</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b="1">
                          <a:effectLst/>
                          <a:latin typeface="Arial" panose="020B0604020202020204" pitchFamily="34" charset="0"/>
                          <a:ea typeface="Times New Roman" panose="02020603050405020304" pitchFamily="18" charset="0"/>
                          <a:cs typeface="Arial" panose="020B0604020202020204" pitchFamily="34" charset="0"/>
                        </a:rPr>
                        <a:t>0.5 M sugar solution</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b="1">
                          <a:effectLst/>
                          <a:latin typeface="Arial" panose="020B0604020202020204" pitchFamily="34" charset="0"/>
                          <a:ea typeface="Times New Roman" panose="02020603050405020304" pitchFamily="18" charset="0"/>
                          <a:cs typeface="Arial" panose="020B0604020202020204" pitchFamily="34" charset="0"/>
                        </a:rPr>
                        <a:t>Distilled water</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223695852"/>
                  </a:ext>
                </a:extLst>
              </a:tr>
              <a:tr h="0">
                <a:tc>
                  <a:txBody>
                    <a:bodyPr/>
                    <a:lstStyle/>
                    <a:p>
                      <a:pPr>
                        <a:lnSpc>
                          <a:spcPct val="115000"/>
                        </a:lnSpc>
                        <a:spcAft>
                          <a:spcPts val="0"/>
                        </a:spcAft>
                      </a:pPr>
                      <a:r>
                        <a:rPr lang="en-GB" sz="2400" b="1" dirty="0">
                          <a:effectLst/>
                          <a:latin typeface="Arial" panose="020B0604020202020204" pitchFamily="34" charset="0"/>
                          <a:ea typeface="Times New Roman" panose="02020603050405020304" pitchFamily="18" charset="0"/>
                          <a:cs typeface="Arial" panose="020B0604020202020204" pitchFamily="34" charset="0"/>
                        </a:rPr>
                        <a:t>Initial length (mm)</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3337391480"/>
                  </a:ext>
                </a:extLst>
              </a:tr>
              <a:tr h="0">
                <a:tc>
                  <a:txBody>
                    <a:bodyPr/>
                    <a:lstStyle/>
                    <a:p>
                      <a:pPr>
                        <a:lnSpc>
                          <a:spcPct val="115000"/>
                        </a:lnSpc>
                        <a:spcAft>
                          <a:spcPts val="0"/>
                        </a:spcAft>
                      </a:pPr>
                      <a:r>
                        <a:rPr lang="en-GB" sz="2400" b="1" dirty="0">
                          <a:effectLst/>
                          <a:latin typeface="Arial" panose="020B0604020202020204" pitchFamily="34" charset="0"/>
                          <a:ea typeface="Times New Roman" panose="02020603050405020304" pitchFamily="18" charset="0"/>
                          <a:cs typeface="Arial" panose="020B0604020202020204" pitchFamily="34" charset="0"/>
                        </a:rPr>
                        <a:t>Final length (mm)</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3277435584"/>
                  </a:ext>
                </a:extLst>
              </a:tr>
              <a:tr h="0">
                <a:tc>
                  <a:txBody>
                    <a:bodyPr/>
                    <a:lstStyle/>
                    <a:p>
                      <a:pPr>
                        <a:lnSpc>
                          <a:spcPct val="115000"/>
                        </a:lnSpc>
                        <a:spcAft>
                          <a:spcPts val="0"/>
                        </a:spcAft>
                      </a:pPr>
                      <a:r>
                        <a:rPr lang="en-GB" sz="2400" b="1">
                          <a:effectLst/>
                          <a:latin typeface="Arial" panose="020B0604020202020204" pitchFamily="34" charset="0"/>
                          <a:ea typeface="Times New Roman" panose="02020603050405020304" pitchFamily="18" charset="0"/>
                          <a:cs typeface="Arial" panose="020B0604020202020204" pitchFamily="34" charset="0"/>
                        </a:rPr>
                        <a:t>Change in length (mm)</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2853626177"/>
                  </a:ext>
                </a:extLst>
              </a:tr>
              <a:tr h="0">
                <a:tc>
                  <a:txBody>
                    <a:bodyPr/>
                    <a:lstStyle/>
                    <a:p>
                      <a:pPr>
                        <a:lnSpc>
                          <a:spcPct val="115000"/>
                        </a:lnSpc>
                        <a:spcAft>
                          <a:spcPts val="0"/>
                        </a:spcAft>
                      </a:pPr>
                      <a:r>
                        <a:rPr lang="en-GB" sz="2400" b="1">
                          <a:effectLst/>
                          <a:latin typeface="Arial" panose="020B0604020202020204" pitchFamily="34" charset="0"/>
                          <a:ea typeface="Times New Roman" panose="02020603050405020304" pitchFamily="18" charset="0"/>
                          <a:cs typeface="Arial" panose="020B0604020202020204" pitchFamily="34" charset="0"/>
                        </a:rPr>
                        <a:t>Initial mass (g)</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2511537872"/>
                  </a:ext>
                </a:extLst>
              </a:tr>
              <a:tr h="0">
                <a:tc>
                  <a:txBody>
                    <a:bodyPr/>
                    <a:lstStyle/>
                    <a:p>
                      <a:pPr>
                        <a:lnSpc>
                          <a:spcPct val="115000"/>
                        </a:lnSpc>
                        <a:spcAft>
                          <a:spcPts val="0"/>
                        </a:spcAft>
                      </a:pPr>
                      <a:r>
                        <a:rPr lang="en-GB" sz="2400" b="1">
                          <a:effectLst/>
                          <a:latin typeface="Arial" panose="020B0604020202020204" pitchFamily="34" charset="0"/>
                          <a:ea typeface="Times New Roman" panose="02020603050405020304" pitchFamily="18" charset="0"/>
                          <a:cs typeface="Arial" panose="020B0604020202020204" pitchFamily="34" charset="0"/>
                        </a:rPr>
                        <a:t>Final mass in (g)</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2392660379"/>
                  </a:ext>
                </a:extLst>
              </a:tr>
              <a:tr h="0">
                <a:tc>
                  <a:txBody>
                    <a:bodyPr/>
                    <a:lstStyle/>
                    <a:p>
                      <a:pPr>
                        <a:lnSpc>
                          <a:spcPct val="115000"/>
                        </a:lnSpc>
                        <a:spcAft>
                          <a:spcPts val="0"/>
                        </a:spcAft>
                      </a:pPr>
                      <a:r>
                        <a:rPr lang="en-GB" sz="2400" b="1">
                          <a:effectLst/>
                          <a:latin typeface="Arial" panose="020B0604020202020204" pitchFamily="34" charset="0"/>
                          <a:ea typeface="Times New Roman" panose="02020603050405020304" pitchFamily="18" charset="0"/>
                          <a:cs typeface="Arial" panose="020B0604020202020204" pitchFamily="34" charset="0"/>
                        </a:rPr>
                        <a:t>Change in mass in (g)</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a:effectLst/>
                          <a:latin typeface="Arial" panose="020B0604020202020204" pitchFamily="34" charset="0"/>
                          <a:ea typeface="Times New Roman" panose="02020603050405020304" pitchFamily="18" charset="0"/>
                          <a:cs typeface="Arial" panose="020B0604020202020204" pitchFamily="34" charset="0"/>
                        </a:rPr>
                        <a:t> </a:t>
                      </a:r>
                      <a:endParaRPr lang="en-GB" sz="24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tc>
                  <a:txBody>
                    <a:bodyPr/>
                    <a:lstStyle/>
                    <a:p>
                      <a:pPr algn="ctr">
                        <a:lnSpc>
                          <a:spcPct val="115000"/>
                        </a:lnSpc>
                        <a:spcAft>
                          <a:spcPts val="0"/>
                        </a:spcAft>
                      </a:pPr>
                      <a:r>
                        <a:rPr lang="en-GB" sz="2400" dirty="0">
                          <a:effectLst/>
                          <a:latin typeface="Arial" panose="020B0604020202020204" pitchFamily="34" charset="0"/>
                          <a:ea typeface="Times New Roman" panose="02020603050405020304" pitchFamily="18" charset="0"/>
                          <a:cs typeface="Arial" panose="020B0604020202020204" pitchFamily="34" charset="0"/>
                        </a:rPr>
                        <a:t> </a:t>
                      </a:r>
                      <a:endParaRPr lang="en-GB"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53975" marB="539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tcPr>
                </a:tc>
                <a:extLst>
                  <a:ext uri="{0D108BD9-81ED-4DB2-BD59-A6C34878D82A}">
                    <a16:rowId xmlns:a16="http://schemas.microsoft.com/office/drawing/2014/main" val="731435858"/>
                  </a:ext>
                </a:extLst>
              </a:tr>
            </a:tbl>
          </a:graphicData>
        </a:graphic>
      </p:graphicFrame>
    </p:spTree>
    <p:custDataLst>
      <p:tags r:id="rId1"/>
    </p:custDataLst>
    <p:extLst>
      <p:ext uri="{BB962C8B-B14F-4D97-AF65-F5344CB8AC3E}">
        <p14:creationId xmlns:p14="http://schemas.microsoft.com/office/powerpoint/2010/main" val="5793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8875048" y="-1059521"/>
            <a:ext cx="2257425"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0"/>
            <a:ext cx="8005313"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0" y="298580"/>
            <a:ext cx="961053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Reliability &amp; Reproducibility</a:t>
            </a:r>
          </a:p>
        </p:txBody>
      </p:sp>
      <p:sp>
        <p:nvSpPr>
          <p:cNvPr id="3" name="Rectangle 2">
            <a:extLst>
              <a:ext uri="{FF2B5EF4-FFF2-40B4-BE49-F238E27FC236}">
                <a16:creationId xmlns:a16="http://schemas.microsoft.com/office/drawing/2014/main" id="{9105A304-52BE-4A6F-8842-1AECFF90506D}"/>
              </a:ext>
            </a:extLst>
          </p:cNvPr>
          <p:cNvSpPr/>
          <p:nvPr/>
        </p:nvSpPr>
        <p:spPr>
          <a:xfrm>
            <a:off x="8154838" y="0"/>
            <a:ext cx="4037162" cy="1027461"/>
          </a:xfrm>
          <a:prstGeom prst="rect">
            <a:avLst/>
          </a:prstGeom>
        </p:spPr>
        <p:txBody>
          <a:bodyPr wrap="square">
            <a:spAutoFit/>
          </a:bodyPr>
          <a:lstStyle/>
          <a:p>
            <a:pPr lvl="0" algn="ctr">
              <a:lnSpc>
                <a:spcPct val="115000"/>
              </a:lnSpc>
            </a:pPr>
            <a:r>
              <a:rPr lang="en-GB" dirty="0"/>
              <a:t>Investigate the effect of a range of concentrations of salt or sugar solutions on the mass of plant tissue.</a:t>
            </a:r>
            <a:endParaRPr kumimoji="0" lang="en-GB" sz="1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FA17D2BB-D6D9-4E77-8F2C-14F3359D8D9A}"/>
              </a:ext>
            </a:extLst>
          </p:cNvPr>
          <p:cNvSpPr txBox="1"/>
          <p:nvPr/>
        </p:nvSpPr>
        <p:spPr>
          <a:xfrm>
            <a:off x="152147" y="1599843"/>
            <a:ext cx="5383238"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prstDash val="lgDash"/>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ysClr val="windowText" lastClr="000000"/>
                </a:solidFill>
                <a:effectLst/>
                <a:uLnTx/>
                <a:uFillTx/>
                <a:latin typeface="Comic Sans MS" pitchFamily="66" charset="0"/>
                <a:ea typeface="+mn-ea"/>
                <a:cs typeface="+mn-cs"/>
              </a:rPr>
              <a:t>Reliability:  </a:t>
            </a:r>
            <a:r>
              <a:rPr kumimoji="0" lang="en-GB" sz="2400" b="0" i="0" u="none" strike="noStrike" kern="0" cap="none" spc="0" normalizeH="0" baseline="0" noProof="0" dirty="0">
                <a:ln>
                  <a:noFill/>
                </a:ln>
                <a:solidFill>
                  <a:sysClr val="windowText" lastClr="000000"/>
                </a:solidFill>
                <a:effectLst/>
                <a:uLnTx/>
                <a:uFillTx/>
                <a:latin typeface="Comic Sans MS" pitchFamily="66" charset="0"/>
                <a:ea typeface="+mn-ea"/>
                <a:cs typeface="+mn-cs"/>
              </a:rPr>
              <a:t>the degree to which the result of a measurement, calculation, or specification can be depended on to be accurate.</a:t>
            </a:r>
          </a:p>
        </p:txBody>
      </p:sp>
      <p:sp>
        <p:nvSpPr>
          <p:cNvPr id="10" name="TextBox 9">
            <a:extLst>
              <a:ext uri="{FF2B5EF4-FFF2-40B4-BE49-F238E27FC236}">
                <a16:creationId xmlns:a16="http://schemas.microsoft.com/office/drawing/2014/main" id="{DE6622D5-66A9-4EB5-A57E-D4C27290BD74}"/>
              </a:ext>
            </a:extLst>
          </p:cNvPr>
          <p:cNvSpPr txBox="1"/>
          <p:nvPr/>
        </p:nvSpPr>
        <p:spPr>
          <a:xfrm>
            <a:off x="152146" y="3429000"/>
            <a:ext cx="5383239" cy="267765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prstDash val="lgDash"/>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Comic Sans MS" pitchFamily="66" charset="0"/>
                <a:ea typeface="+mn-ea"/>
                <a:cs typeface="+mn-cs"/>
              </a:rPr>
              <a:t>Reproducibility </a:t>
            </a:r>
            <a:r>
              <a:rPr kumimoji="0" lang="en-GB" sz="2400" b="1" i="0" u="none" strike="noStrike" kern="0" cap="none" spc="0" normalizeH="0" baseline="0" noProof="0" dirty="0">
                <a:ln>
                  <a:noFill/>
                </a:ln>
                <a:solidFill>
                  <a:sysClr val="windowText" lastClr="000000"/>
                </a:solidFill>
                <a:effectLst/>
                <a:uLnTx/>
                <a:uFillTx/>
                <a:latin typeface="Comic Sans MS" pitchFamily="66" charset="0"/>
                <a:ea typeface="+mn-ea"/>
                <a:cs typeface="+mn-cs"/>
              </a:rPr>
              <a:t>:  </a:t>
            </a:r>
            <a:r>
              <a:rPr kumimoji="0" lang="en-GB" sz="2400" b="0" i="0" u="none" strike="noStrike" kern="0" cap="none" spc="0" normalizeH="0" baseline="0" noProof="0" dirty="0">
                <a:ln>
                  <a:noFill/>
                </a:ln>
                <a:solidFill>
                  <a:sysClr val="windowText" lastClr="000000"/>
                </a:solidFill>
                <a:effectLst/>
                <a:uLnTx/>
                <a:uFillTx/>
                <a:latin typeface="Comic Sans MS" pitchFamily="66" charset="0"/>
                <a:ea typeface="+mn-ea"/>
                <a:cs typeface="+mn-cs"/>
              </a:rPr>
              <a:t>The ability of an entire experiment or study to be duplicated, either by the same researcher or by someone else working independently. Reproducing an experiment is called replicating it.</a:t>
            </a:r>
          </a:p>
        </p:txBody>
      </p:sp>
      <p:sp>
        <p:nvSpPr>
          <p:cNvPr id="11" name="TextBox 10">
            <a:extLst>
              <a:ext uri="{FF2B5EF4-FFF2-40B4-BE49-F238E27FC236}">
                <a16:creationId xmlns:a16="http://schemas.microsoft.com/office/drawing/2014/main" id="{84B51CFC-E4FF-4D68-BFCA-CECFA0BDF1B6}"/>
              </a:ext>
            </a:extLst>
          </p:cNvPr>
          <p:cNvSpPr txBox="1"/>
          <p:nvPr/>
        </p:nvSpPr>
        <p:spPr>
          <a:xfrm>
            <a:off x="6656617" y="2764198"/>
            <a:ext cx="4762499" cy="3046988"/>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ysClr val="windowText" lastClr="000000"/>
                </a:solidFill>
                <a:effectLst/>
                <a:uLnTx/>
                <a:uFillTx/>
                <a:latin typeface="Calibri" panose="020F0502020204030204"/>
                <a:ea typeface="+mn-ea"/>
                <a:cs typeface="+mn-cs"/>
              </a:rPr>
              <a:t>Task</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How do we know if results are reliable?</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How do we know if results are reproducible?</a:t>
            </a:r>
          </a:p>
          <a:p>
            <a:pPr marL="342900" marR="0" lvl="0" indent="-342900" algn="just" defTabSz="914400" rtl="0" eaLnBrk="1" fontAlgn="auto" latinLnBrk="0" hangingPunct="1">
              <a:lnSpc>
                <a:spcPct val="100000"/>
              </a:lnSpc>
              <a:spcBef>
                <a:spcPts val="0"/>
              </a:spcBef>
              <a:spcAft>
                <a:spcPts val="0"/>
              </a:spcAft>
              <a:buClrTx/>
              <a:buSzTx/>
              <a:buFont typeface="+mj-lt"/>
              <a:buAutoNum type="arabicPeriod"/>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How could we improve our method to make it more reliable &amp; reproducible?</a:t>
            </a:r>
          </a:p>
        </p:txBody>
      </p:sp>
    </p:spTree>
    <p:custDataLst>
      <p:tags r:id="rId1"/>
    </p:custDataLst>
    <p:extLst>
      <p:ext uri="{BB962C8B-B14F-4D97-AF65-F5344CB8AC3E}">
        <p14:creationId xmlns:p14="http://schemas.microsoft.com/office/powerpoint/2010/main" val="393982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8855997" y="-1040470"/>
            <a:ext cx="2295527"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0"/>
            <a:ext cx="8005313"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76200" y="366040"/>
            <a:ext cx="9610530" cy="646331"/>
          </a:xfrm>
          <a:prstGeom prst="rect">
            <a:avLst/>
          </a:prstGeom>
          <a:noFill/>
        </p:spPr>
        <p:txBody>
          <a:bodyPr wrap="square" rtlCol="0">
            <a:spAutoFit/>
          </a:bodyPr>
          <a:lstStyle/>
          <a:p>
            <a:pPr lvl="0">
              <a:defRPr/>
            </a:pPr>
            <a:r>
              <a:rPr lang="en-GB" sz="3600" b="1" dirty="0">
                <a:solidFill>
                  <a:prstClr val="black"/>
                </a:solidFill>
                <a:latin typeface="Comic Sans MS" panose="030F0702030302020204" pitchFamily="66" charset="0"/>
              </a:rPr>
              <a:t>Osmosis </a:t>
            </a:r>
            <a:r>
              <a:rPr kumimoji="0" lang="en-GB" sz="36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Required Practical</a:t>
            </a:r>
          </a:p>
        </p:txBody>
      </p:sp>
      <p:sp>
        <p:nvSpPr>
          <p:cNvPr id="3" name="Rectangle 2">
            <a:extLst>
              <a:ext uri="{FF2B5EF4-FFF2-40B4-BE49-F238E27FC236}">
                <a16:creationId xmlns:a16="http://schemas.microsoft.com/office/drawing/2014/main" id="{9105A304-52BE-4A6F-8842-1AECFF90506D}"/>
              </a:ext>
            </a:extLst>
          </p:cNvPr>
          <p:cNvSpPr/>
          <p:nvPr/>
        </p:nvSpPr>
        <p:spPr>
          <a:xfrm>
            <a:off x="8078638" y="-47625"/>
            <a:ext cx="4037162" cy="923330"/>
          </a:xfrm>
          <a:prstGeom prst="rect">
            <a:avLst/>
          </a:prstGeom>
        </p:spPr>
        <p:txBody>
          <a:bodyPr wrap="square">
            <a:spAutoFit/>
          </a:bodyPr>
          <a:lstStyle/>
          <a:p>
            <a:pPr lvl="0" algn="ctr"/>
            <a:r>
              <a:rPr lang="en-GB" dirty="0"/>
              <a:t>Investigate the effect of a range of concentrations of salt or sugar solutions on the mass of plant tissue.</a:t>
            </a:r>
            <a:endParaRPr lang="en-US" sz="1400" b="1" dirty="0">
              <a:solidFill>
                <a:srgbClr val="000000"/>
              </a:solidFill>
              <a:latin typeface="Arial" panose="020B0604020202020204" pitchFamily="34" charset="0"/>
              <a:ea typeface="Times New Roman" panose="02020603050405020304" pitchFamily="18" charset="0"/>
            </a:endParaRPr>
          </a:p>
        </p:txBody>
      </p:sp>
      <p:sp>
        <p:nvSpPr>
          <p:cNvPr id="9" name="TextBox 8">
            <a:extLst>
              <a:ext uri="{FF2B5EF4-FFF2-40B4-BE49-F238E27FC236}">
                <a16:creationId xmlns:a16="http://schemas.microsoft.com/office/drawing/2014/main" id="{4C96B343-FFCF-4405-807E-754B4D406BDE}"/>
              </a:ext>
            </a:extLst>
          </p:cNvPr>
          <p:cNvSpPr txBox="1">
            <a:spLocks noChangeArrowheads="1"/>
          </p:cNvSpPr>
          <p:nvPr/>
        </p:nvSpPr>
        <p:spPr>
          <a:xfrm>
            <a:off x="1598762" y="2024743"/>
            <a:ext cx="8994475" cy="4569667"/>
          </a:xfrm>
          <a:prstGeom prst="rect">
            <a:avLst/>
          </a:prstGeom>
          <a:solidFill>
            <a:schemeClr val="bg1"/>
          </a:solidFill>
          <a:ln w="57150">
            <a:solidFill>
              <a:srgbClr val="00B0F0"/>
            </a:solidFill>
            <a:prstDash val="lgDash"/>
          </a:ln>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rtl="0" eaLnBrk="1" fontAlgn="auto" latinLnBrk="0" hangingPunct="1">
              <a:lnSpc>
                <a:spcPct val="115000"/>
              </a:lnSpc>
              <a:spcBef>
                <a:spcPct val="20000"/>
              </a:spcBef>
              <a:spcAft>
                <a:spcPts val="1000"/>
              </a:spcAft>
              <a:buClrTx/>
              <a:buSzTx/>
              <a:buFont typeface="Arial" pitchFamily="34" charset="0"/>
              <a:buNone/>
              <a:tabLst/>
              <a:defRPr/>
            </a:pPr>
            <a:r>
              <a:rPr kumimoji="0" lang="en-GB" sz="2400" b="1" i="0" u="none" strike="noStrike" kern="1200" cap="none" spc="0" normalizeH="0" baseline="0" noProof="0" dirty="0">
                <a:ln>
                  <a:noFill/>
                </a:ln>
                <a:effectLst/>
                <a:uLnTx/>
                <a:uFillTx/>
                <a:latin typeface="Calibri"/>
                <a:ea typeface="Calibri"/>
                <a:cs typeface="Times New Roman"/>
              </a:rPr>
              <a:t>Things to remember when answering 6 mark exam questions: </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Try and remember everything you can about what the question is asking before you start answering it</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Make at least 6 points</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Write in full sentences starting with capital letters and ending with full stops</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Try and answer the question in around five minutes</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Check your answer to make sure you have not left anything out</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100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Remember to use key words when appropriate</a:t>
            </a:r>
            <a:endParaRPr kumimoji="0" lang="en-GB" sz="1600" b="0" i="0" u="none" strike="noStrike" kern="1200" cap="none" spc="0" normalizeH="0" baseline="0" noProof="0" dirty="0">
              <a:ln>
                <a:noFill/>
              </a:ln>
              <a:effectLst/>
              <a:uLnTx/>
              <a:uFillTx/>
              <a:latin typeface="Calibri"/>
              <a:ea typeface="Calibri"/>
              <a:cs typeface="Times New Roman"/>
            </a:endParaRPr>
          </a:p>
        </p:txBody>
      </p:sp>
    </p:spTree>
    <p:custDataLst>
      <p:tags r:id="rId1"/>
    </p:custDataLst>
    <p:extLst>
      <p:ext uri="{BB962C8B-B14F-4D97-AF65-F5344CB8AC3E}">
        <p14:creationId xmlns:p14="http://schemas.microsoft.com/office/powerpoint/2010/main" val="307998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4|25.8"/>
</p:tagLst>
</file>

<file path=ppt/tags/tag2.xml><?xml version="1.0" encoding="utf-8"?>
<p:tagLst xmlns:a="http://schemas.openxmlformats.org/drawingml/2006/main" xmlns:r="http://schemas.openxmlformats.org/officeDocument/2006/relationships" xmlns:p="http://schemas.openxmlformats.org/presentationml/2006/main">
  <p:tag name="TIMING" val="|2.5|47.2|17.6|30.2|38.9"/>
</p:tagLst>
</file>

<file path=ppt/tags/tag3.xml><?xml version="1.0" encoding="utf-8"?>
<p:tagLst xmlns:a="http://schemas.openxmlformats.org/drawingml/2006/main" xmlns:r="http://schemas.openxmlformats.org/officeDocument/2006/relationships" xmlns:p="http://schemas.openxmlformats.org/presentationml/2006/main">
  <p:tag name="TIMING" val="|2.5|47.2|17.6|30.2|38.9"/>
</p:tagLst>
</file>

<file path=ppt/tags/tag4.xml><?xml version="1.0" encoding="utf-8"?>
<p:tagLst xmlns:a="http://schemas.openxmlformats.org/drawingml/2006/main" xmlns:r="http://schemas.openxmlformats.org/officeDocument/2006/relationships" xmlns:p="http://schemas.openxmlformats.org/presentationml/2006/main">
  <p:tag name="TIMING" val="|2.5|47.2|17.6|30.2|38.9"/>
</p:tagLst>
</file>

<file path=ppt/tags/tag5.xml><?xml version="1.0" encoding="utf-8"?>
<p:tagLst xmlns:a="http://schemas.openxmlformats.org/drawingml/2006/main" xmlns:r="http://schemas.openxmlformats.org/officeDocument/2006/relationships" xmlns:p="http://schemas.openxmlformats.org/presentationml/2006/main">
  <p:tag name="TIMING" val="|2.5|47.2|17.6|30.2|38.9"/>
</p:tagLst>
</file>

<file path=ppt/tags/tag6.xml><?xml version="1.0" encoding="utf-8"?>
<p:tagLst xmlns:a="http://schemas.openxmlformats.org/drawingml/2006/main" xmlns:r="http://schemas.openxmlformats.org/officeDocument/2006/relationships" xmlns:p="http://schemas.openxmlformats.org/presentationml/2006/main">
  <p:tag name="TIMING" val="|2.5|47.2|17.6|30.2|38.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0CD80F-AF11-4AFE-AF57-0EFE1AF718F5}"/>
</file>

<file path=customXml/itemProps2.xml><?xml version="1.0" encoding="utf-8"?>
<ds:datastoreItem xmlns:ds="http://schemas.openxmlformats.org/officeDocument/2006/customXml" ds:itemID="{B8C6FBE3-4879-43A9-ABDA-E8E6D9F13EC9}"/>
</file>

<file path=customXml/itemProps3.xml><?xml version="1.0" encoding="utf-8"?>
<ds:datastoreItem xmlns:ds="http://schemas.openxmlformats.org/officeDocument/2006/customXml" ds:itemID="{C5774863-F7E7-4BCC-BD35-F0884BF33C7B}"/>
</file>

<file path=docProps/app.xml><?xml version="1.0" encoding="utf-8"?>
<Properties xmlns="http://schemas.openxmlformats.org/officeDocument/2006/extended-properties" xmlns:vt="http://schemas.openxmlformats.org/officeDocument/2006/docPropsVTypes">
  <TotalTime>0</TotalTime>
  <Words>684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Chalky Chalk</dc:creator>
  <cp:lastModifiedBy>Matt Holden</cp:lastModifiedBy>
  <cp:revision>52</cp:revision>
  <dcterms:created xsi:type="dcterms:W3CDTF">2017-12-07T17:14:34Z</dcterms:created>
  <dcterms:modified xsi:type="dcterms:W3CDTF">2020-04-06T11:55:56Z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