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10" r:id="rId2"/>
    <p:sldId id="256" r:id="rId3"/>
    <p:sldId id="30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45" r:id="rId12"/>
    <p:sldId id="335" r:id="rId13"/>
    <p:sldId id="336" r:id="rId14"/>
    <p:sldId id="337" r:id="rId15"/>
    <p:sldId id="338" r:id="rId16"/>
    <p:sldId id="339" r:id="rId17"/>
    <p:sldId id="346" r:id="rId18"/>
    <p:sldId id="340" r:id="rId19"/>
    <p:sldId id="341" r:id="rId20"/>
    <p:sldId id="347" r:id="rId21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848FF"/>
    <a:srgbClr val="B556E0"/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85" d="100"/>
          <a:sy n="85" d="100"/>
        </p:scale>
        <p:origin x="96" y="13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4743023"/>
            <a:ext cx="4499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1163638" algn="l"/>
              </a:tabLst>
            </a:pPr>
            <a:r>
              <a:rPr lang="en-GB" sz="1200" b="1" u="sng" dirty="0">
                <a:solidFill>
                  <a:srgbClr val="B556E0"/>
                </a:solidFill>
              </a:rPr>
              <a:t>Good</a:t>
            </a:r>
            <a:r>
              <a:rPr lang="en-GB" sz="1200" dirty="0">
                <a:solidFill>
                  <a:srgbClr val="B556E0"/>
                </a:solidFill>
              </a:rPr>
              <a:t> – Use a Linear and Binary search to find data.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90093"/>
            <a:ext cx="9144000" cy="461665"/>
            <a:chOff x="0" y="4690093"/>
            <a:chExt cx="9144000" cy="461665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0" y="4690093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4690093"/>
              <a:ext cx="0" cy="4616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4572001" y="4659982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1" u="sng" dirty="0">
                <a:solidFill>
                  <a:srgbClr val="00B050"/>
                </a:solidFill>
              </a:rPr>
              <a:t>Outstanding</a:t>
            </a:r>
            <a:r>
              <a:rPr lang="en-GB" sz="1200" dirty="0">
                <a:solidFill>
                  <a:srgbClr val="00B050"/>
                </a:solidFill>
              </a:rPr>
              <a:t> – Explain the advantages and disadvantages of each searching algorithm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9144000" cy="6400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9999" y="71113"/>
            <a:ext cx="9144000" cy="484413"/>
          </a:xfrm>
          <a:noFill/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8383" y="187035"/>
            <a:ext cx="1095617" cy="273844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9BD-7837-4A96-8068-59BD5BFD070A}" type="datetime1">
              <a:rPr lang="en-GB" smtClean="0"/>
              <a:t>06/10/2020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solidFill>
            <a:srgbClr val="0070C0"/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4803998"/>
            <a:ext cx="1008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95D19BD-7837-4A96-8068-59BD5BFD070A}" type="datetime1">
              <a:rPr lang="en-GB" smtClean="0"/>
              <a:t>06/10/2020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Now Activity – Whiteboards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06/10/2020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517" y="700125"/>
            <a:ext cx="8712968" cy="38590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Name the 4 main elements of Computational Thinking?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00FF"/>
                </a:solidFill>
              </a:rPr>
              <a:t>Ab__ / Al___ / P__ M___ / De_____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Describe how a </a:t>
            </a:r>
            <a:r>
              <a:rPr lang="en-GB" b="1" dirty="0"/>
              <a:t>linear search </a:t>
            </a:r>
            <a:r>
              <a:rPr lang="en-GB" dirty="0"/>
              <a:t>works?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Describe how a </a:t>
            </a:r>
            <a:r>
              <a:rPr lang="en-GB" b="1" dirty="0"/>
              <a:t>binary search </a:t>
            </a:r>
            <a:r>
              <a:rPr lang="en-GB" dirty="0"/>
              <a:t>is different?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Explain how Pseudocode is different from a programming language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dirty="0"/>
              <a:t>Draw and label the 4 main flowchart symbols? </a:t>
            </a:r>
          </a:p>
          <a:p>
            <a:pPr marL="0" indent="0">
              <a:buNone/>
            </a:pPr>
            <a:r>
              <a:rPr lang="en-GB" dirty="0"/>
              <a:t>	Extension… Can you think of any others?</a:t>
            </a:r>
          </a:p>
          <a:p>
            <a:pPr marL="457200" indent="-457200">
              <a:buFont typeface="+mj-lt"/>
              <a:buAutoNum type="arabicPeriod" startAt="2"/>
            </a:pPr>
            <a:endParaRPr lang="en-GB" dirty="0"/>
          </a:p>
          <a:p>
            <a:pPr marL="457200" indent="-45720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74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2 - Answer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55676" y="1005576"/>
            <a:ext cx="5886654" cy="33483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3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7089" y="1658539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27089" y="2341887"/>
          <a:ext cx="1778415" cy="429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1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527089" y="3027419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527089" y="3710767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2568" y="1113589"/>
            <a:ext cx="157393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50" dirty="0">
                <a:latin typeface="Arial" panose="020B0604020202020204" pitchFamily="34" charset="0"/>
                <a:cs typeface="Arial" panose="020B0604020202020204" pitchFamily="34" charset="0"/>
              </a:rPr>
              <a:t>Cycle 1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53898" y="1653649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653898" y="2355727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653898" y="3003799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653898" y="3705877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763915" y="1653649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782463" y="2355727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763915" y="3003799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763915" y="3705877"/>
          <a:ext cx="1778415" cy="4271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118" marR="58118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770356" y="1113588"/>
            <a:ext cx="157393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50" dirty="0">
                <a:latin typeface="Arial" panose="020B0604020202020204" pitchFamily="34" charset="0"/>
                <a:cs typeface="Arial" panose="020B0604020202020204" pitchFamily="34" charset="0"/>
              </a:rPr>
              <a:t>Cycle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144" y="1113589"/>
            <a:ext cx="157393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50" dirty="0">
                <a:latin typeface="Arial" panose="020B0604020202020204" pitchFamily="34" charset="0"/>
                <a:cs typeface="Arial" panose="020B0604020202020204" pitchFamily="34" charset="0"/>
              </a:rPr>
              <a:t>Cycle 3</a:t>
            </a:r>
          </a:p>
        </p:txBody>
      </p:sp>
    </p:spTree>
    <p:extLst>
      <p:ext uri="{BB962C8B-B14F-4D97-AF65-F5344CB8AC3E}">
        <p14:creationId xmlns:p14="http://schemas.microsoft.com/office/powerpoint/2010/main" val="35763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Advantages and Disadvantages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  <p:sp>
        <p:nvSpPr>
          <p:cNvPr id="12" name="Content Placeholder 8"/>
          <p:cNvSpPr>
            <a:spLocks noGrp="1"/>
          </p:cNvSpPr>
          <p:nvPr>
            <p:ph sz="half" idx="1"/>
          </p:nvPr>
        </p:nvSpPr>
        <p:spPr>
          <a:xfrm>
            <a:off x="323528" y="915566"/>
            <a:ext cx="3886200" cy="326350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700" b="1" u="sng" dirty="0"/>
              <a:t>ADVANTAGES</a:t>
            </a:r>
          </a:p>
          <a:p>
            <a:r>
              <a:rPr lang="en-GB" sz="2700" dirty="0"/>
              <a:t>Simple to write (only a few lines of code)</a:t>
            </a:r>
          </a:p>
          <a:p>
            <a:r>
              <a:rPr lang="en-GB" sz="2700" dirty="0"/>
              <a:t>Easy to understand</a:t>
            </a:r>
          </a:p>
          <a:p>
            <a:r>
              <a:rPr lang="en-GB" sz="2700" dirty="0"/>
              <a:t>Data sorted in place so there is little memory overhead ready for processing</a:t>
            </a:r>
          </a:p>
          <a:p>
            <a:pPr marL="0" indent="0">
              <a:buNone/>
            </a:pPr>
            <a:endParaRPr lang="en-GB" b="1" u="sng" dirty="0"/>
          </a:p>
          <a:p>
            <a:endParaRPr lang="en-GB" b="1" u="sng" dirty="0"/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895528" y="915566"/>
            <a:ext cx="3886200" cy="3263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700" b="1" u="sng"/>
              <a:t>DISADVANTAGES </a:t>
            </a:r>
          </a:p>
          <a:p>
            <a:r>
              <a:rPr lang="en-GB" sz="2700"/>
              <a:t>Takes time to sort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89460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Element 1 is a ‘sorted’ list.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The rest of the elements are an ‘unsorted’ list.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Compare the first element in the ‘unsorted’ list to each element in the sorted list.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IF it is smaller, put it in in front of that element (move the others along).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ELSEIF it is larger, compare with the next.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ELSEIF there are no more elements in the ‘sorted’ list put it in the final position.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GB" dirty="0"/>
              <a:t>REPEAT UNTIL all element in the ‘unsorted’ list are in the ‘sorted’ list.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Insertion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5914" y="102071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5530" y="1035815"/>
            <a:ext cx="23222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Insertion sort this list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07046" y="146846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5914" y="191621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00023" y="370721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801629" y="415496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807044" y="281171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815914" y="236396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00022" y="325946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Insertion Sort -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7136" y="1491109"/>
            <a:ext cx="227268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12 is the sorted list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8812" y="1936476"/>
            <a:ext cx="220495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Take element 1 of unsorted list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66871" y="3280972"/>
            <a:ext cx="246350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Take next element or unordered list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59115" y="3720164"/>
            <a:ext cx="247125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Compare to first element in sorted list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46529" y="2383780"/>
            <a:ext cx="247125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Compare to first element in sorted list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09813" y="4177121"/>
            <a:ext cx="272056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First element is greater: so put it on left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77104" y="2826971"/>
            <a:ext cx="245327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First element is greater: so put it on left</a:t>
            </a:r>
          </a:p>
        </p:txBody>
      </p:sp>
    </p:spTree>
    <p:extLst>
      <p:ext uri="{BB962C8B-B14F-4D97-AF65-F5344CB8AC3E}">
        <p14:creationId xmlns:p14="http://schemas.microsoft.com/office/powerpoint/2010/main" val="384793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6001" y="102060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16001" y="1804275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6001" y="258795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6001" y="3371625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6001" y="415530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Insertion Sort - Example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4487" y="1815666"/>
            <a:ext cx="25507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Compare to first element in sorted list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03649" y="2517744"/>
            <a:ext cx="25322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First element is smaller: so move to next element in ordered list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03649" y="3313461"/>
            <a:ext cx="25322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Next element is smaller: so move to next element in ordered list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03649" y="4083918"/>
            <a:ext cx="25322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No more elements left, so insert at the end of the ordered list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12999" y="1044773"/>
            <a:ext cx="23222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Take element 1 of unsorted list</a:t>
            </a:r>
          </a:p>
        </p:txBody>
      </p:sp>
    </p:spTree>
    <p:extLst>
      <p:ext uri="{BB962C8B-B14F-4D97-AF65-F5344CB8AC3E}">
        <p14:creationId xmlns:p14="http://schemas.microsoft.com/office/powerpoint/2010/main" val="154519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6001" y="102060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16001" y="1468415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6001" y="1916229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6001" y="2364044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6001" y="2811858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816001" y="325967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816001" y="3707487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816001" y="415530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Insertion Sort -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0806" y="1001316"/>
            <a:ext cx="2255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talk through the next steps in groups?</a:t>
            </a:r>
          </a:p>
        </p:txBody>
      </p:sp>
    </p:spTree>
    <p:extLst>
      <p:ext uri="{BB962C8B-B14F-4D97-AF65-F5344CB8AC3E}">
        <p14:creationId xmlns:p14="http://schemas.microsoft.com/office/powerpoint/2010/main" val="150334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6001" y="102060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16001" y="1468415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6001" y="1916229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6001" y="2364044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6001" y="2811858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816001" y="3259673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816001" y="3707487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F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816001" y="415530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Insertion Sort -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5530" y="1035815"/>
            <a:ext cx="23222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Take element 1 of unsorted list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37136" y="1409049"/>
            <a:ext cx="227268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Compare to element 1 in sorted list. It is larger.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5530" y="1850751"/>
            <a:ext cx="22982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Compare to element 2 in sorted list. It is larger.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5529" y="3202391"/>
            <a:ext cx="233484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Compare to element 5 in sorted list. It is larger.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59115" y="3720164"/>
            <a:ext cx="247125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Compare to element 6 in sorted list.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5530" y="2305199"/>
            <a:ext cx="23222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Compare to element 3 in sorted list. It is larger.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9813" y="4177121"/>
            <a:ext cx="272056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It is the same, so place it to the right.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95529" y="2762678"/>
            <a:ext cx="233484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Compare to element 4 in sorted list. It is larger. </a:t>
            </a:r>
          </a:p>
        </p:txBody>
      </p:sp>
    </p:spTree>
    <p:extLst>
      <p:ext uri="{BB962C8B-B14F-4D97-AF65-F5344CB8AC3E}">
        <p14:creationId xmlns:p14="http://schemas.microsoft.com/office/powerpoint/2010/main" val="15153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Insertion Sort - Advantages and Disadvantages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  <p:sp>
        <p:nvSpPr>
          <p:cNvPr id="7" name="Content Placeholder 8"/>
          <p:cNvSpPr>
            <a:spLocks noGrp="1"/>
          </p:cNvSpPr>
          <p:nvPr>
            <p:ph sz="half" idx="1"/>
          </p:nvPr>
        </p:nvSpPr>
        <p:spPr>
          <a:xfrm>
            <a:off x="395536" y="671449"/>
            <a:ext cx="3886200" cy="391652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700" b="1" u="sng" dirty="0"/>
              <a:t>ADVANTAGES</a:t>
            </a:r>
          </a:p>
          <a:p>
            <a:r>
              <a:rPr lang="en-GB" dirty="0"/>
              <a:t>Simple to code</a:t>
            </a:r>
          </a:p>
          <a:p>
            <a:r>
              <a:rPr lang="en-GB" dirty="0"/>
              <a:t>Very good performance with small lists </a:t>
            </a:r>
          </a:p>
          <a:p>
            <a:r>
              <a:rPr lang="en-GB" dirty="0"/>
              <a:t>Very good when the list is almost sorted as few compares need to be done.</a:t>
            </a:r>
          </a:p>
          <a:p>
            <a:r>
              <a:rPr lang="en-GB" dirty="0"/>
              <a:t>Sort-stable (it keeps the relative positions of the elements intact)</a:t>
            </a:r>
          </a:p>
          <a:p>
            <a:r>
              <a:rPr lang="en-GB" dirty="0"/>
              <a:t>Very memory efficient (it only needs one extra storage location to make room for the moving items)</a:t>
            </a:r>
          </a:p>
          <a:p>
            <a:r>
              <a:rPr lang="en-GB" dirty="0"/>
              <a:t>Good with sequential data that is being read in one at a time e.g. tape, hard disk or data being received sequentially.</a:t>
            </a:r>
          </a:p>
          <a:p>
            <a:pPr marL="0" indent="0">
              <a:buNone/>
            </a:pPr>
            <a:endParaRPr lang="en-GB" b="1" u="sng" dirty="0"/>
          </a:p>
          <a:p>
            <a:endParaRPr lang="en-GB" b="1" u="sng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4967536" y="671449"/>
            <a:ext cx="3886200" cy="39165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700" b="1" u="sng" dirty="0"/>
              <a:t>DISADVANTAGES </a:t>
            </a:r>
          </a:p>
          <a:p>
            <a:r>
              <a:rPr lang="en-GB" sz="2700" dirty="0"/>
              <a:t>Poor performance with large lists.</a:t>
            </a:r>
          </a:p>
          <a:p>
            <a:pPr marL="0" indent="0">
              <a:buFont typeface="Arial" pitchFamily="34" charset="0"/>
              <a:buNone/>
            </a:pPr>
            <a:endParaRPr lang="en-GB" sz="2700" b="1" u="sng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1252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Split all elements into individual lists.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Compare the first element in both lists.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Put the smallest into a new list.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Compare the next element of 1 list with the second element of the 2</a:t>
            </a:r>
            <a:r>
              <a:rPr lang="en-GB" baseline="30000" dirty="0"/>
              <a:t>nd</a:t>
            </a:r>
            <a:r>
              <a:rPr lang="en-GB" dirty="0"/>
              <a:t> list.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Put the smallest into a new list.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Repeat until merged.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67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Sort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27627"/>
              </p:ext>
            </p:extLst>
          </p:nvPr>
        </p:nvGraphicFramePr>
        <p:xfrm>
          <a:off x="2771800" y="771550"/>
          <a:ext cx="3942442" cy="281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28661" y="1255904"/>
            <a:ext cx="4411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7" name="Rectangle 6"/>
          <p:cNvSpPr/>
          <p:nvPr/>
        </p:nvSpPr>
        <p:spPr>
          <a:xfrm>
            <a:off x="2308781" y="1255904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60661" y="1255904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4211960" y="1255364"/>
            <a:ext cx="4411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291499" y="1255364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242798" y="1255364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58216" y="1255364"/>
            <a:ext cx="3129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66806" y="1996226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82663" y="1995686"/>
            <a:ext cx="4411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528719" y="1995686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41625" y="1995686"/>
            <a:ext cx="4411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676244" y="1995686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5989150" y="1995686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76256" y="1995686"/>
            <a:ext cx="3129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42960" y="2727965"/>
            <a:ext cx="3129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73727" y="2727965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2800834" y="2727965"/>
            <a:ext cx="44114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56182" y="2727965"/>
            <a:ext cx="4411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6117390" y="2727965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6749637" y="2727965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31153" y="2727965"/>
            <a:ext cx="3129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79831" y="3500112"/>
            <a:ext cx="3129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24886" y="3498747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5151993" y="3498747"/>
            <a:ext cx="44114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07341" y="3498747"/>
            <a:ext cx="4411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3566925" y="3498747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4511499" y="3498747"/>
            <a:ext cx="31290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93015" y="3498747"/>
            <a:ext cx="31290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6578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5140" y="339502"/>
            <a:ext cx="9144000" cy="1102519"/>
          </a:xfrm>
          <a:noFill/>
        </p:spPr>
        <p:txBody>
          <a:bodyPr/>
          <a:lstStyle/>
          <a:p>
            <a:r>
              <a:rPr lang="en-GB" sz="4400" dirty="0">
                <a:solidFill>
                  <a:schemeClr val="accent4">
                    <a:lumMod val="75000"/>
                  </a:schemeClr>
                </a:solidFill>
              </a:rPr>
              <a:t>Unit 8</a:t>
            </a:r>
            <a:br>
              <a:rPr lang="en-GB" sz="44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4400" dirty="0">
                <a:solidFill>
                  <a:schemeClr val="accent4">
                    <a:lumMod val="75000"/>
                  </a:schemeClr>
                </a:solidFill>
              </a:rPr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44582"/>
            <a:ext cx="9144000" cy="228533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Lesson 7 – Sorting Algorithms</a:t>
            </a:r>
          </a:p>
          <a:p>
            <a:endParaRPr lang="en-GB" b="1" dirty="0"/>
          </a:p>
          <a:p>
            <a:pPr algn="l">
              <a:tabLst>
                <a:tab pos="1163638" algn="l"/>
              </a:tabLst>
            </a:pPr>
            <a:r>
              <a:rPr lang="en-GB" b="1" u="sng" dirty="0">
                <a:solidFill>
                  <a:srgbClr val="B556E0"/>
                </a:solidFill>
              </a:rPr>
              <a:t>Good</a:t>
            </a:r>
            <a:r>
              <a:rPr lang="en-GB" dirty="0">
                <a:solidFill>
                  <a:srgbClr val="B556E0"/>
                </a:solidFill>
              </a:rPr>
              <a:t> – Use different sorting algorithms to arrange data in an order.</a:t>
            </a:r>
          </a:p>
          <a:p>
            <a:pPr algn="l"/>
            <a:r>
              <a:rPr lang="en-GB" b="1" u="sng" dirty="0">
                <a:solidFill>
                  <a:srgbClr val="00B050"/>
                </a:solidFill>
              </a:rPr>
              <a:t>Outstanding</a:t>
            </a:r>
            <a:r>
              <a:rPr lang="en-GB" dirty="0">
                <a:solidFill>
                  <a:srgbClr val="00B050"/>
                </a:solidFill>
              </a:rPr>
              <a:t> – Explain the advantages and disadvantages of each sorting algorithm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457700"/>
            <a:ext cx="9144000" cy="685800"/>
          </a:xfrm>
        </p:spPr>
        <p:txBody>
          <a:bodyPr>
            <a:normAutofit fontScale="92500"/>
          </a:bodyPr>
          <a:lstStyle/>
          <a:p>
            <a:pPr algn="l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Sorting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</a:rPr>
              <a:t>Algortihms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= designed to arrange a set of data into a particular order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3874" y="390672"/>
            <a:ext cx="2554166" cy="1282879"/>
            <a:chOff x="623874" y="1370929"/>
            <a:chExt cx="2554166" cy="128287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704" y="1370929"/>
              <a:ext cx="1270336" cy="123979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3874" y="1390790"/>
              <a:ext cx="1281062" cy="126301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5868144" y="390672"/>
            <a:ext cx="2567029" cy="1263533"/>
            <a:chOff x="6166758" y="1380225"/>
            <a:chExt cx="2567029" cy="126353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6758" y="1402160"/>
              <a:ext cx="1288231" cy="124159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27664" y="1380225"/>
              <a:ext cx="1206123" cy="1206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Sort - Advantages and Disadvantages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23528" y="671449"/>
            <a:ext cx="3886200" cy="391652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b="1" u="sng" dirty="0"/>
              <a:t>ADVANTAGES</a:t>
            </a:r>
          </a:p>
          <a:p>
            <a:r>
              <a:rPr lang="en-GB" sz="2700" dirty="0"/>
              <a:t>It is quicker for larger lists </a:t>
            </a:r>
          </a:p>
          <a:p>
            <a:r>
              <a:rPr lang="en-GB" sz="2700" dirty="0"/>
              <a:t>More efficient because unlike insertion and bubble sort it doesn’t go through the whole list several times.</a:t>
            </a:r>
          </a:p>
          <a:p>
            <a:endParaRPr lang="en-GB" sz="2700" dirty="0"/>
          </a:p>
          <a:p>
            <a:pPr marL="0" indent="0">
              <a:buNone/>
            </a:pPr>
            <a:endParaRPr lang="en-GB" b="1" u="sng" dirty="0"/>
          </a:p>
          <a:p>
            <a:endParaRPr lang="en-GB" b="1" u="sng" dirty="0"/>
          </a:p>
        </p:txBody>
      </p:sp>
      <p:sp>
        <p:nvSpPr>
          <p:cNvPr id="10" name="Content Placeholder 9"/>
          <p:cNvSpPr txBox="1">
            <a:spLocks/>
          </p:cNvSpPr>
          <p:nvPr/>
        </p:nvSpPr>
        <p:spPr>
          <a:xfrm>
            <a:off x="4895528" y="671449"/>
            <a:ext cx="3886200" cy="39165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700" b="1" u="sng" dirty="0"/>
              <a:t>DISADVANTAGES </a:t>
            </a:r>
          </a:p>
          <a:p>
            <a:r>
              <a:rPr lang="en-GB" sz="2700" dirty="0"/>
              <a:t>Slower comparative to the other sort algorithms for smaller tasks.</a:t>
            </a:r>
          </a:p>
          <a:p>
            <a:r>
              <a:rPr lang="en-GB" sz="2700" dirty="0"/>
              <a:t>Uses more memory space to store the sub elements of the initial split list.</a:t>
            </a:r>
            <a:endParaRPr lang="en-GB" sz="2700" b="1" u="sng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85432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06/10/2020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84185"/>
            <a:ext cx="8640960" cy="38590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Take the first element and second element from the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Compare 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element 1 &gt; element 2 THEN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200" dirty="0"/>
              <a:t>Swap then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ELSE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dirty="0"/>
              <a:t>Do </a:t>
            </a:r>
            <a:r>
              <a:rPr lang="en-GB" sz="2200" dirty="0"/>
              <a:t>nothing</a:t>
            </a:r>
            <a:endParaRPr lang="en-GB" dirty="0"/>
          </a:p>
          <a:p>
            <a:pPr marL="361950" indent="-361950">
              <a:buFont typeface="+mj-lt"/>
              <a:buAutoNum type="arabicPeriod"/>
            </a:pPr>
            <a:r>
              <a:rPr lang="en-GB" sz="2800" dirty="0"/>
              <a:t> </a:t>
            </a:r>
            <a:r>
              <a:rPr lang="en-GB" sz="1500" dirty="0"/>
              <a:t> </a:t>
            </a:r>
            <a:r>
              <a:rPr lang="en-GB" sz="2800" b="1" dirty="0"/>
              <a:t>Repeat</a:t>
            </a:r>
            <a:r>
              <a:rPr lang="en-GB" sz="2800" dirty="0"/>
              <a:t>: Move along the list to the next pair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200" dirty="0"/>
              <a:t>IF</a:t>
            </a:r>
            <a:r>
              <a:rPr lang="en-GB" sz="2600" dirty="0"/>
              <a:t> no more elements: </a:t>
            </a:r>
            <a:r>
              <a:rPr lang="en-GB" sz="2600" dirty="0" err="1"/>
              <a:t>Goto</a:t>
            </a:r>
            <a:r>
              <a:rPr lang="en-GB" sz="2600" dirty="0"/>
              <a:t> 1</a:t>
            </a:r>
          </a:p>
          <a:p>
            <a:pPr marL="895350" lvl="1" indent="-352425">
              <a:buFont typeface="Arial" panose="020B0604020202020204" pitchFamily="34" charset="0"/>
              <a:buChar char="−"/>
            </a:pPr>
            <a:r>
              <a:rPr lang="en-GB" sz="2200" dirty="0"/>
              <a:t>ELSE: </a:t>
            </a:r>
            <a:r>
              <a:rPr lang="en-GB" sz="2200" dirty="0" err="1"/>
              <a:t>Goto</a:t>
            </a:r>
            <a:r>
              <a:rPr lang="en-GB" sz="2200" dirty="0"/>
              <a:t> 2</a:t>
            </a:r>
          </a:p>
          <a:p>
            <a:pPr marL="542925" lvl="1" indent="0">
              <a:buNone/>
            </a:pPr>
            <a:r>
              <a:rPr lang="en-GB" sz="2200" b="1" dirty="0"/>
              <a:t>Until:</a:t>
            </a:r>
            <a:r>
              <a:rPr lang="en-GB" sz="2200" dirty="0"/>
              <a:t> you have moved through the entire list and </a:t>
            </a:r>
            <a:r>
              <a:rPr lang="en-GB" sz="2200" b="1" dirty="0"/>
              <a:t>not</a:t>
            </a:r>
            <a:r>
              <a:rPr lang="en-GB" sz="2200" dirty="0"/>
              <a:t> made any changes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5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99891" y="972446"/>
          <a:ext cx="4242552" cy="55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3102" y="977001"/>
            <a:ext cx="18902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Element Number</a:t>
            </a:r>
          </a:p>
          <a:p>
            <a:pPr algn="r"/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0270" y="2195014"/>
            <a:ext cx="24618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/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1) Compare elements 1 and 2</a:t>
            </a:r>
          </a:p>
          <a:p>
            <a:endParaRPr lang="en-GB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05304" y="1924180"/>
          <a:ext cx="4242552" cy="55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638" marR="63638" marT="31820" marB="318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587724" y="2577345"/>
          <a:ext cx="4242552" cy="55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638" marR="63638" marT="31820" marB="3182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00271" y="3482882"/>
            <a:ext cx="24618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4) Compare elements 2 and 3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589079" y="3891777"/>
          <a:ext cx="4242552" cy="55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638" marR="63638" marT="31820" marB="3182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00270" y="2597777"/>
            <a:ext cx="251249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2) Is element 1 &gt; element 2?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00270" y="3910831"/>
            <a:ext cx="2399622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5) Is element 2 &gt; element 3?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00270" y="2834811"/>
            <a:ext cx="1909506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GB" sz="1350" b="1" dirty="0">
                <a:latin typeface="Arial" panose="020B0604020202020204" pitchFamily="34" charset="0"/>
                <a:cs typeface="Arial" panose="020B0604020202020204" pitchFamily="34" charset="0"/>
              </a:rPr>
              <a:t>Yes: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 so swap them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00271" y="4130955"/>
            <a:ext cx="189937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en-GB" sz="1350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: so swap them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602933" y="3225417"/>
          <a:ext cx="4242552" cy="55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37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638" marR="63638" marT="31820" marB="318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3638" marR="63638" marT="31820" marB="318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3638" marR="63638" marT="31820" marB="3182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3638" marR="63638" marT="31820" marB="318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638" marR="63638" marT="31820" marB="31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</p:spTree>
    <p:extLst>
      <p:ext uri="{BB962C8B-B14F-4D97-AF65-F5344CB8AC3E}">
        <p14:creationId xmlns:p14="http://schemas.microsoft.com/office/powerpoint/2010/main" val="6432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3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00000" y="1329612"/>
          <a:ext cx="4241704" cy="5594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1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382" marR="66382" marT="33191" marB="331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382" marR="66382" marT="33191" marB="3319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382" marR="66382" marT="33191" marB="3319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6382" marR="66382" marT="33191" marB="331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382" marR="66382" marT="33191" marB="331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6382" marR="66382" marT="33191" marB="331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382" marR="66382" marT="33191" marB="331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600000" y="2160532"/>
          <a:ext cx="4241704" cy="54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575" marR="66575" marT="33288" marB="33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575" marR="66575" marT="33288" marB="3328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6575" marR="66575" marT="33288" marB="3328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575" marR="66575" marT="33288" marB="33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600000" y="2987210"/>
          <a:ext cx="4241704" cy="54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575" marR="66575" marT="33288" marB="33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6575" marR="66575" marT="33288" marB="3328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6575" marR="66575" marT="33288" marB="3328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575" marR="66575" marT="33288" marB="33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00000" y="3813888"/>
          <a:ext cx="4241704" cy="54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575" marR="66575" marT="33288" marB="332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6575" marR="66575" marT="33288" marB="3328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6575" marR="66575" marT="33288" marB="3328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6575" marR="66575" marT="33288" marB="3328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6575" marR="66575" marT="33288" marB="33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575" marR="66575" marT="33288" marB="332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86000" y="899100"/>
            <a:ext cx="631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Talk through the next steps that are taken in the bubble sort:</a:t>
            </a:r>
          </a:p>
        </p:txBody>
      </p:sp>
    </p:spTree>
    <p:extLst>
      <p:ext uri="{BB962C8B-B14F-4D97-AF65-F5344CB8AC3E}">
        <p14:creationId xmlns:p14="http://schemas.microsoft.com/office/powerpoint/2010/main" val="262952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6324" y="1599642"/>
            <a:ext cx="22153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elements 5 and 6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00000" y="13284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00000" y="21573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00000" y="29862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600000" y="38151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96324" y="4076949"/>
            <a:ext cx="1998222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Yes, so swap them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6325" y="2146846"/>
            <a:ext cx="222849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Is element 5 &gt; element 6? 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6325" y="2422989"/>
            <a:ext cx="163070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Yes, so swap them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6324" y="3266859"/>
            <a:ext cx="227177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elements 6 and 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6325" y="3779304"/>
            <a:ext cx="222849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Is element 6 &gt; element 7?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</p:spTree>
    <p:extLst>
      <p:ext uri="{BB962C8B-B14F-4D97-AF65-F5344CB8AC3E}">
        <p14:creationId xmlns:p14="http://schemas.microsoft.com/office/powerpoint/2010/main" val="32873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00000" y="13284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00000" y="21573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596856" y="3759882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86613" y="2796938"/>
            <a:ext cx="6570042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You have come to the end of the list.</a:t>
            </a:r>
          </a:p>
          <a:p>
            <a:pPr algn="ctr">
              <a:lnSpc>
                <a:spcPct val="114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 change has been made.</a:t>
            </a:r>
          </a:p>
          <a:p>
            <a:pPr algn="ctr">
              <a:lnSpc>
                <a:spcPct val="114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So you start again.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6324" y="1599642"/>
            <a:ext cx="22153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elements 7 and 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6325" y="2146846"/>
            <a:ext cx="222849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Is element 7 &gt; element 8?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96325" y="2422989"/>
            <a:ext cx="163070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Yes, so swap them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3180" y="3759193"/>
            <a:ext cx="227177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elements 1 and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3180" y="4040541"/>
            <a:ext cx="98296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</p:spTree>
    <p:extLst>
      <p:ext uri="{BB962C8B-B14F-4D97-AF65-F5344CB8AC3E}">
        <p14:creationId xmlns:p14="http://schemas.microsoft.com/office/powerpoint/2010/main" val="379121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600000" y="13284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00000" y="21573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00000" y="29862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600000" y="38151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51820" y="1750257"/>
            <a:ext cx="3429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8402" y="1322643"/>
            <a:ext cx="16014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2 and 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98402" y="4076949"/>
            <a:ext cx="160149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98402" y="2146846"/>
            <a:ext cx="160149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3 and 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98402" y="2422989"/>
            <a:ext cx="160148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98402" y="2989510"/>
            <a:ext cx="160149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4 and 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98402" y="3779304"/>
            <a:ext cx="160149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5 and 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01143" y="1599642"/>
            <a:ext cx="159874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01143" y="3266859"/>
            <a:ext cx="159874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</p:spTree>
    <p:extLst>
      <p:ext uri="{BB962C8B-B14F-4D97-AF65-F5344CB8AC3E}">
        <p14:creationId xmlns:p14="http://schemas.microsoft.com/office/powerpoint/2010/main" val="138636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600000" y="13284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600000" y="21573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00000" y="2986200"/>
          <a:ext cx="4241704" cy="563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85647" y="3705876"/>
            <a:ext cx="25922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You’ve reached the end.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Have you made any swaps?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Yes, so start again.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Bubble Sort - Example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98402" y="1320924"/>
            <a:ext cx="16014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6 and 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98402" y="2146846"/>
            <a:ext cx="104086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Yes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98402" y="2996829"/>
            <a:ext cx="152157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Compare 7 and 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01144" y="3266859"/>
            <a:ext cx="98296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Swap? No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31940" y="3818591"/>
            <a:ext cx="2214246" cy="561856"/>
          </a:xfrm>
          <a:prstGeom prst="roundRect">
            <a:avLst/>
          </a:prstGeom>
          <a:solidFill>
            <a:srgbClr val="7CCFDB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1350" b="1" dirty="0">
                <a:latin typeface="Arial" panose="020B0604020202020204" pitchFamily="34" charset="0"/>
                <a:cs typeface="Arial" panose="020B0604020202020204" pitchFamily="34" charset="0"/>
              </a:rPr>
              <a:t>Task: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Work in pairs to complete the bubble sort.</a:t>
            </a:r>
            <a:endParaRPr lang="en-GB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5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4524</TotalTime>
  <Words>1741</Words>
  <Application>Microsoft Office PowerPoint</Application>
  <PresentationFormat>On-screen Show (16:9)</PresentationFormat>
  <Paragraphs>883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Candy Square BTN Striped</vt:lpstr>
      <vt:lpstr>Century Gothic</vt:lpstr>
      <vt:lpstr>2.1.1 datablast</vt:lpstr>
      <vt:lpstr>Do Now Activity – Whiteboards </vt:lpstr>
      <vt:lpstr>Unit 8 Algorithms</vt:lpstr>
      <vt:lpstr>Bubble Sort</vt:lpstr>
      <vt:lpstr>Bubble Sort - Example</vt:lpstr>
      <vt:lpstr>Bubble Sort - Example</vt:lpstr>
      <vt:lpstr>Bubble Sort - Example</vt:lpstr>
      <vt:lpstr>Bubble Sort - Example</vt:lpstr>
      <vt:lpstr>Bubble Sort - Example</vt:lpstr>
      <vt:lpstr>Bubble Sort - Example</vt:lpstr>
      <vt:lpstr>Activity 2 - Answer</vt:lpstr>
      <vt:lpstr>Bubble Sort - Advantages and Disadvantages</vt:lpstr>
      <vt:lpstr>Insertion Sort</vt:lpstr>
      <vt:lpstr>Insertion Sort - Example</vt:lpstr>
      <vt:lpstr>Insertion Sort - Example</vt:lpstr>
      <vt:lpstr>Insertion Sort - Example</vt:lpstr>
      <vt:lpstr>Insertion Sort - Example</vt:lpstr>
      <vt:lpstr>Insertion Sort - Advantages and Disadvantages</vt:lpstr>
      <vt:lpstr>Merge Sort</vt:lpstr>
      <vt:lpstr>Merge Sort example</vt:lpstr>
      <vt:lpstr>Merge Sort - Advantages and Disadvantages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254</cp:revision>
  <cp:lastPrinted>2019-05-24T09:24:51Z</cp:lastPrinted>
  <dcterms:created xsi:type="dcterms:W3CDTF">2015-05-05T10:47:24Z</dcterms:created>
  <dcterms:modified xsi:type="dcterms:W3CDTF">2020-10-06T08:17:53Z</dcterms:modified>
</cp:coreProperties>
</file>