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709" r:id="rId5"/>
  </p:sldMasterIdLst>
  <p:notesMasterIdLst>
    <p:notesMasterId r:id="rId29"/>
  </p:notesMasterIdLst>
  <p:sldIdLst>
    <p:sldId id="263" r:id="rId6"/>
    <p:sldId id="275" r:id="rId7"/>
    <p:sldId id="367" r:id="rId8"/>
    <p:sldId id="276" r:id="rId9"/>
    <p:sldId id="357" r:id="rId10"/>
    <p:sldId id="262" r:id="rId11"/>
    <p:sldId id="261" r:id="rId12"/>
    <p:sldId id="257" r:id="rId13"/>
    <p:sldId id="258" r:id="rId14"/>
    <p:sldId id="303" r:id="rId15"/>
    <p:sldId id="310" r:id="rId16"/>
    <p:sldId id="304" r:id="rId17"/>
    <p:sldId id="311" r:id="rId18"/>
    <p:sldId id="312" r:id="rId19"/>
    <p:sldId id="260" r:id="rId20"/>
    <p:sldId id="259" r:id="rId21"/>
    <p:sldId id="265" r:id="rId22"/>
    <p:sldId id="266" r:id="rId23"/>
    <p:sldId id="277" r:id="rId24"/>
    <p:sldId id="368" r:id="rId25"/>
    <p:sldId id="369" r:id="rId26"/>
    <p:sldId id="278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99B7B-7704-439E-99E6-084FD490DD3F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4AFAB-6498-4133-BC56-D44742C33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67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4AFAB-6498-4133-BC56-D44742C3322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581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C4AFAB-6498-4133-BC56-D44742C3322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1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A2A6BC-A727-447E-AC8A-EA77E97AE35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2" y="0"/>
            <a:ext cx="91368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26064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628649" y="3321545"/>
            <a:ext cx="78867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18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9280"/>
            <a:ext cx="67437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4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7256"/>
            <a:ext cx="701421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82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25214"/>
            <a:ext cx="6936819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1">
                <a:solidFill>
                  <a:srgbClr val="0099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1">
                <a:solidFill>
                  <a:srgbClr val="0099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004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2988"/>
            <a:ext cx="688467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1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6852999" cy="1600200"/>
          </a:xfrm>
          <a:prstGeom prst="rect">
            <a:avLst/>
          </a:prstGeom>
        </p:spPr>
        <p:txBody>
          <a:bodyPr anchor="b"/>
          <a:lstStyle>
            <a:lvl1pPr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Gill Sans MT" panose="020B0502020104020203" pitchFamily="34" charset="0"/>
              <a:buChar char="–"/>
              <a:defRPr sz="2400"/>
            </a:lvl1pPr>
            <a:lvl2pPr marL="685800" indent="-342900">
              <a:buFont typeface="Gill Sans MT" panose="020B0502020104020203" pitchFamily="34" charset="0"/>
              <a:buChar char="–"/>
              <a:defRPr sz="2100"/>
            </a:lvl2pPr>
            <a:lvl3pPr marL="942975" indent="-257175">
              <a:buFont typeface="Gill Sans MT" panose="020B0502020104020203" pitchFamily="34" charset="0"/>
              <a:buChar char="–"/>
              <a:defRPr sz="1800"/>
            </a:lvl3pPr>
            <a:lvl4pPr marL="1285875" indent="-257175">
              <a:buFont typeface="Gill Sans MT" panose="020B0502020104020203" pitchFamily="34" charset="0"/>
              <a:buChar char="–"/>
              <a:defRPr sz="1500"/>
            </a:lvl4pPr>
            <a:lvl5pPr marL="1628775" indent="-257175">
              <a:buFont typeface="Gill Sans MT" panose="020B0502020104020203" pitchFamily="34" charset="0"/>
              <a:buChar char="–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11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2184400"/>
            <a:ext cx="46291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9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5030"/>
            <a:ext cx="6757495" cy="1325563"/>
          </a:xfrm>
          <a:prstGeom prst="rect">
            <a:avLst/>
          </a:prstGeom>
        </p:spPr>
        <p:txBody>
          <a:bodyPr anchor="ctr"/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280745"/>
            <a:ext cx="7886700" cy="3896218"/>
          </a:xfrm>
          <a:prstGeom prst="rect">
            <a:avLst/>
          </a:prstGeom>
        </p:spPr>
        <p:txBody>
          <a:bodyPr vert="eaVert"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486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665470" y="861848"/>
            <a:ext cx="1799503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861847"/>
            <a:ext cx="4987290" cy="5315116"/>
          </a:xfrm>
          <a:prstGeom prst="rect">
            <a:avLst/>
          </a:prstGeom>
        </p:spPr>
        <p:txBody>
          <a:bodyPr vert="eaVert"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091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58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0FBB7-4129-404B-B2A2-28BDF4545B3E}" type="datetimeFigureOut">
              <a:rPr lang="en-US" smtClean="0"/>
              <a:pPr/>
              <a:t>6/19/2020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A699-3259-4708-860E-0915262853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96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902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827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583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143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047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81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67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363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41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7565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095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2" y="0"/>
            <a:ext cx="91368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26064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628649" y="3321545"/>
            <a:ext cx="78867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9280"/>
            <a:ext cx="67437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074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7256"/>
            <a:ext cx="701421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82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25214"/>
            <a:ext cx="6936819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1">
                <a:solidFill>
                  <a:srgbClr val="0099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1">
                <a:solidFill>
                  <a:srgbClr val="0099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99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2988"/>
            <a:ext cx="688467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7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6852999" cy="1600200"/>
          </a:xfrm>
          <a:prstGeom prst="rect">
            <a:avLst/>
          </a:prstGeom>
        </p:spPr>
        <p:txBody>
          <a:bodyPr anchor="b"/>
          <a:lstStyle>
            <a:lvl1pPr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Gill Sans MT" panose="020B0502020104020203" pitchFamily="34" charset="0"/>
              <a:buChar char="–"/>
              <a:defRPr sz="2400"/>
            </a:lvl1pPr>
            <a:lvl2pPr marL="685800" indent="-342900">
              <a:buFont typeface="Gill Sans MT" panose="020B0502020104020203" pitchFamily="34" charset="0"/>
              <a:buChar char="–"/>
              <a:defRPr sz="2100"/>
            </a:lvl2pPr>
            <a:lvl3pPr marL="942975" indent="-257175">
              <a:buFont typeface="Gill Sans MT" panose="020B0502020104020203" pitchFamily="34" charset="0"/>
              <a:buChar char="–"/>
              <a:defRPr sz="1800"/>
            </a:lvl3pPr>
            <a:lvl4pPr marL="1285875" indent="-257175">
              <a:buFont typeface="Gill Sans MT" panose="020B0502020104020203" pitchFamily="34" charset="0"/>
              <a:buChar char="–"/>
              <a:defRPr sz="1500"/>
            </a:lvl4pPr>
            <a:lvl5pPr marL="1628775" indent="-257175">
              <a:buFont typeface="Gill Sans MT" panose="020B0502020104020203" pitchFamily="34" charset="0"/>
              <a:buChar char="–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4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2184400"/>
            <a:ext cx="46291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128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5030"/>
            <a:ext cx="6757495" cy="1325563"/>
          </a:xfrm>
          <a:prstGeom prst="rect">
            <a:avLst/>
          </a:prstGeom>
        </p:spPr>
        <p:txBody>
          <a:bodyPr anchor="ctr"/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280745"/>
            <a:ext cx="7886700" cy="3896218"/>
          </a:xfrm>
          <a:prstGeom prst="rect">
            <a:avLst/>
          </a:prstGeom>
        </p:spPr>
        <p:txBody>
          <a:bodyPr vert="eaVert"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533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665470" y="861848"/>
            <a:ext cx="1799503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861847"/>
            <a:ext cx="4987290" cy="5315116"/>
          </a:xfrm>
          <a:prstGeom prst="rect">
            <a:avLst/>
          </a:prstGeom>
        </p:spPr>
        <p:txBody>
          <a:bodyPr vert="eaVert"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461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2735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0926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C249DE9-2769-8840-A140-E0DFA647B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2" y="0"/>
            <a:ext cx="91368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26064"/>
            <a:ext cx="7886700" cy="1325563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Content Placeholder 4"/>
          <p:cNvSpPr>
            <a:spLocks noGrp="1"/>
          </p:cNvSpPr>
          <p:nvPr>
            <p:ph sz="quarter" idx="10"/>
          </p:nvPr>
        </p:nvSpPr>
        <p:spPr>
          <a:xfrm>
            <a:off x="628649" y="3321545"/>
            <a:ext cx="7886700" cy="6619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1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32AD7-B791-7045-87D4-74185ED00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9280"/>
            <a:ext cx="6743700" cy="106952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7C3D-8373-4E43-A755-5378E783A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59429"/>
            <a:ext cx="7886700" cy="4217534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9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739E-86BD-9948-B9D1-39A6BBA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67256"/>
            <a:ext cx="7014210" cy="92343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E2E2-95F7-984D-A8EB-7A8E41BF8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B447A-43A8-D946-8ABE-0E47251AB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04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788-5947-0448-A0A3-82A5CBAD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25214"/>
            <a:ext cx="6936819" cy="965474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07749-E76F-1E46-864E-E50FE6C6A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1">
                <a:solidFill>
                  <a:srgbClr val="0099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4B205-AC93-D642-97A3-93F7410A2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EFA3E-FD79-6B47-9234-B0EFA08D9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 i="1">
                <a:solidFill>
                  <a:srgbClr val="009999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85FF4-C2EE-DC49-9DCD-0F5EF1EF4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6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77CE2-C269-FA43-A03B-2482030D0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32988"/>
            <a:ext cx="688467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43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5B3D-4B7B-BC41-A867-67EE752A6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6852999" cy="1600200"/>
          </a:xfrm>
          <a:prstGeom prst="rect">
            <a:avLst/>
          </a:prstGeom>
        </p:spPr>
        <p:txBody>
          <a:bodyPr anchor="b"/>
          <a:lstStyle>
            <a:lvl1pPr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7A5AA-AB70-B448-BCCE-FDB20D33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2057400"/>
            <a:ext cx="4629150" cy="3803650"/>
          </a:xfrm>
          <a:prstGeom prst="rect">
            <a:avLst/>
          </a:prstGeom>
        </p:spPr>
        <p:txBody>
          <a:bodyPr/>
          <a:lstStyle>
            <a:lvl1pPr marL="342900" indent="-342900">
              <a:buFont typeface="Gill Sans MT" panose="020B0502020104020203" pitchFamily="34" charset="0"/>
              <a:buChar char="–"/>
              <a:defRPr sz="2400"/>
            </a:lvl1pPr>
            <a:lvl2pPr marL="685800" indent="-342900">
              <a:buFont typeface="Gill Sans MT" panose="020B0502020104020203" pitchFamily="34" charset="0"/>
              <a:buChar char="–"/>
              <a:defRPr sz="2100"/>
            </a:lvl2pPr>
            <a:lvl3pPr marL="942975" indent="-257175">
              <a:buFont typeface="Gill Sans MT" panose="020B0502020104020203" pitchFamily="34" charset="0"/>
              <a:buChar char="–"/>
              <a:defRPr sz="1800"/>
            </a:lvl3pPr>
            <a:lvl4pPr marL="1285875" indent="-257175">
              <a:buFont typeface="Gill Sans MT" panose="020B0502020104020203" pitchFamily="34" charset="0"/>
              <a:buChar char="–"/>
              <a:defRPr sz="1500"/>
            </a:lvl4pPr>
            <a:lvl5pPr marL="1628775" indent="-257175">
              <a:buFont typeface="Gill Sans MT" panose="020B0502020104020203" pitchFamily="34" charset="0"/>
              <a:buChar char="–"/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8D045-13DB-6448-B431-25866B3D5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561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377D9-5AC2-AA40-9F67-667B084E2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BB4E6-B884-0B43-A94F-321D2C34C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2184400"/>
            <a:ext cx="4629150" cy="3676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FC834-48D7-3A4B-B7AD-21839650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6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3E7EA-A091-224F-835A-2483F015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5030"/>
            <a:ext cx="6757495" cy="1325563"/>
          </a:xfrm>
          <a:prstGeom prst="rect">
            <a:avLst/>
          </a:prstGeom>
        </p:spPr>
        <p:txBody>
          <a:bodyPr anchor="ctr"/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E255CE-0E68-2140-95EF-367E3FC278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280745"/>
            <a:ext cx="7886700" cy="3896218"/>
          </a:xfrm>
          <a:prstGeom prst="rect">
            <a:avLst/>
          </a:prstGeom>
        </p:spPr>
        <p:txBody>
          <a:bodyPr vert="eaVert"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306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D525B8-B8CC-CF4D-BDD5-9F8D8EBDC6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665470" y="861848"/>
            <a:ext cx="1799503" cy="5315115"/>
          </a:xfrm>
          <a:prstGeom prst="rect">
            <a:avLst/>
          </a:prstGeom>
        </p:spPr>
        <p:txBody>
          <a:bodyPr vert="eaVert" anchor="ctr"/>
          <a:lstStyle>
            <a:lvl1pPr>
              <a:defRPr sz="2700" b="1" i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4AE958-4C47-7644-A5DF-7EC134115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861847"/>
            <a:ext cx="4987290" cy="5315116"/>
          </a:xfrm>
          <a:prstGeom prst="rect">
            <a:avLst/>
          </a:prstGeom>
        </p:spPr>
        <p:txBody>
          <a:bodyPr vert="eaVert"/>
          <a:lstStyle>
            <a:lvl1pPr marL="171450" indent="-171450">
              <a:buFont typeface="Gill Sans MT" panose="020B0502020104020203" pitchFamily="34" charset="0"/>
              <a:buChar char="–"/>
              <a:defRPr/>
            </a:lvl1pPr>
            <a:lvl2pPr marL="514350" indent="-171450">
              <a:buFont typeface="Gill Sans MT" panose="020B0502020104020203" pitchFamily="34" charset="0"/>
              <a:buChar char="–"/>
              <a:defRPr/>
            </a:lvl2pPr>
            <a:lvl3pPr marL="857250" indent="-171450">
              <a:buFont typeface="Gill Sans MT" panose="020B0502020104020203" pitchFamily="34" charset="0"/>
              <a:buChar char="–"/>
              <a:defRPr/>
            </a:lvl3pPr>
            <a:lvl4pPr marL="1200150" indent="-171450">
              <a:buFont typeface="Gill Sans MT" panose="020B0502020104020203" pitchFamily="34" charset="0"/>
              <a:buChar char="–"/>
              <a:defRPr/>
            </a:lvl4pPr>
            <a:lvl5pPr marL="1543050" indent="-171450">
              <a:buFont typeface="Gill Sans MT" panose="020B0502020104020203" pitchFamily="34" charset="0"/>
              <a:buChar char="–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2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7625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592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5357-6FC2-4143-8080-AE0788B74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A222B-9E2C-4655-99F6-CABB8F9742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B985B-8BCE-4EBE-90CF-50FA388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62811-184B-47F2-A9EB-C3801E401AF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0A256-EAEB-4488-9D50-D8E7F8195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3B198-18E8-4299-928F-59DC1132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C8ED9-30AB-41E5-9F7D-8E2F494EC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F10-AB25-4401-B632-E0F00D70EB4E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C71C0-70C5-49C0-944F-CAB25000806C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72" y="0"/>
            <a:ext cx="913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8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72" y="0"/>
            <a:ext cx="913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1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17248-B552-3942-AE9D-9ECC2D061F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898FF-DEE5-5042-9437-3594D8DAACCD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A009C-9038-E440-86FD-5FB40D18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8EB-E1B5-DE4A-A0AB-03644BA92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90CB4-B97D-9744-B168-1D86DFD7B9A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CEAFC6B-D228-B840-AF4B-1B366BE66D5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72" y="0"/>
            <a:ext cx="9136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5" Type="http://schemas.openxmlformats.org/officeDocument/2006/relationships/image" Target="../media/image16.png"/><Relationship Id="rId10" Type="http://schemas.openxmlformats.org/officeDocument/2006/relationships/image" Target="../media/image110.png"/><Relationship Id="rId19" Type="http://schemas.openxmlformats.org/officeDocument/2006/relationships/image" Target="../media/image20.png"/><Relationship Id="rId4" Type="http://schemas.openxmlformats.org/officeDocument/2006/relationships/image" Target="../media/image58.png"/><Relationship Id="rId9" Type="http://schemas.openxmlformats.org/officeDocument/2006/relationships/image" Target="../media/image100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0.png"/><Relationship Id="rId1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5.png"/><Relationship Id="rId12" Type="http://schemas.openxmlformats.org/officeDocument/2006/relationships/image" Target="../media/image26.png"/><Relationship Id="rId17" Type="http://schemas.openxmlformats.org/officeDocument/2006/relationships/image" Target="../media/image38.png"/><Relationship Id="rId2" Type="http://schemas.openxmlformats.org/officeDocument/2006/relationships/image" Target="../media/image3.png"/><Relationship Id="rId16" Type="http://schemas.openxmlformats.org/officeDocument/2006/relationships/image" Target="../media/image30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png"/><Relationship Id="rId11" Type="http://schemas.openxmlformats.org/officeDocument/2006/relationships/image" Target="../media/image37.png"/><Relationship Id="rId5" Type="http://schemas.openxmlformats.org/officeDocument/2006/relationships/image" Target="../media/image33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165" r="367" b="36679"/>
          <a:stretch/>
        </p:blipFill>
        <p:spPr bwMode="auto">
          <a:xfrm>
            <a:off x="26819" y="2767150"/>
            <a:ext cx="5480061" cy="33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12060" y="908720"/>
            <a:ext cx="8130816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u="sng" dirty="0"/>
              <a:t>DNA</a:t>
            </a:r>
            <a:r>
              <a:rPr lang="en-GB" sz="2800" u="sng" dirty="0"/>
              <a:t>:</a:t>
            </a:r>
          </a:p>
          <a:p>
            <a:endParaRPr lang="en-GB" sz="2800" u="sng" dirty="0"/>
          </a:p>
          <a:p>
            <a:r>
              <a:rPr lang="en-GB" sz="4400" dirty="0"/>
              <a:t>Ask a Question/Make a Statement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790C46F-85C9-4D1A-9A15-62CE77A136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178" t="12709" r="47651" b="40294"/>
          <a:stretch/>
        </p:blipFill>
        <p:spPr bwMode="auto">
          <a:xfrm>
            <a:off x="5076056" y="3528863"/>
            <a:ext cx="273630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133512-FA2D-43E3-A113-ACF97060C8A1}"/>
              </a:ext>
            </a:extLst>
          </p:cNvPr>
          <p:cNvCxnSpPr/>
          <p:nvPr/>
        </p:nvCxnSpPr>
        <p:spPr>
          <a:xfrm flipV="1">
            <a:off x="5506880" y="4293096"/>
            <a:ext cx="1657408" cy="9361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2D836D-A3D0-403C-A17D-97C0E45F8D95}"/>
              </a:ext>
            </a:extLst>
          </p:cNvPr>
          <p:cNvCxnSpPr>
            <a:cxnSpLocks/>
          </p:cNvCxnSpPr>
          <p:nvPr/>
        </p:nvCxnSpPr>
        <p:spPr>
          <a:xfrm flipV="1">
            <a:off x="6335584" y="3864412"/>
            <a:ext cx="0" cy="18688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5657233-C6B9-4924-964A-DF4BD00EFE85}"/>
              </a:ext>
            </a:extLst>
          </p:cNvPr>
          <p:cNvCxnSpPr>
            <a:cxnSpLocks/>
          </p:cNvCxnSpPr>
          <p:nvPr/>
        </p:nvCxnSpPr>
        <p:spPr>
          <a:xfrm flipH="1" flipV="1">
            <a:off x="5493157" y="4293096"/>
            <a:ext cx="1671132" cy="93610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>
            <a:extLst>
              <a:ext uri="{FF2B5EF4-FFF2-40B4-BE49-F238E27FC236}">
                <a16:creationId xmlns:a16="http://schemas.microsoft.com/office/drawing/2014/main" id="{4235A422-38B9-4034-8BCA-6AF4B1EC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30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69577" y="554253"/>
            <a:ext cx="379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have we multiplied by to make this equivalent fraction?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696184" y="1310394"/>
            <a:ext cx="385042" cy="1713054"/>
            <a:chOff x="1696184" y="1310394"/>
            <a:chExt cx="385042" cy="17130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1696184" y="1310394"/>
                  <a:ext cx="385041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184" y="1310394"/>
                  <a:ext cx="385041" cy="66851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1696185" y="2354932"/>
                  <a:ext cx="385041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185" y="2354932"/>
                  <a:ext cx="385041" cy="66851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/>
          <p:cNvGrpSpPr/>
          <p:nvPr/>
        </p:nvGrpSpPr>
        <p:grpSpPr>
          <a:xfrm>
            <a:off x="380749" y="1716844"/>
            <a:ext cx="1311884" cy="1084647"/>
            <a:chOff x="380749" y="1716844"/>
            <a:chExt cx="1311884" cy="1084647"/>
          </a:xfrm>
        </p:grpSpPr>
        <p:sp>
          <p:nvSpPr>
            <p:cNvPr id="22" name="Curved Right Arrow 21"/>
            <p:cNvSpPr/>
            <p:nvPr/>
          </p:nvSpPr>
          <p:spPr>
            <a:xfrm>
              <a:off x="1034515" y="1716844"/>
              <a:ext cx="658118" cy="1084647"/>
            </a:xfrm>
            <a:prstGeom prst="curvedRightArrow">
              <a:avLst>
                <a:gd name="adj1" fmla="val 7466"/>
                <a:gd name="adj2" fmla="val 5130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0749" y="1978910"/>
                  <a:ext cx="621662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749" y="1978910"/>
                  <a:ext cx="621662" cy="63478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/>
          <p:cNvSpPr txBox="1"/>
          <p:nvPr/>
        </p:nvSpPr>
        <p:spPr>
          <a:xfrm>
            <a:off x="4837726" y="542522"/>
            <a:ext cx="379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have we multiplied by to make this equivalent fraction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264333" y="1298663"/>
            <a:ext cx="385043" cy="1714017"/>
            <a:chOff x="6264333" y="1298663"/>
            <a:chExt cx="385043" cy="17140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6264333" y="1298663"/>
                  <a:ext cx="385042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333" y="1298663"/>
                  <a:ext cx="385042" cy="66851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6264334" y="2343201"/>
                  <a:ext cx="385042" cy="66947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4334" y="2343201"/>
                  <a:ext cx="385042" cy="66947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4" name="Group 53"/>
          <p:cNvGrpSpPr/>
          <p:nvPr/>
        </p:nvGrpSpPr>
        <p:grpSpPr>
          <a:xfrm>
            <a:off x="4948898" y="1705113"/>
            <a:ext cx="1311884" cy="1084647"/>
            <a:chOff x="4948898" y="1705113"/>
            <a:chExt cx="1311884" cy="1084647"/>
          </a:xfrm>
        </p:grpSpPr>
        <p:sp>
          <p:nvSpPr>
            <p:cNvPr id="28" name="Curved Right Arrow 27"/>
            <p:cNvSpPr/>
            <p:nvPr/>
          </p:nvSpPr>
          <p:spPr>
            <a:xfrm>
              <a:off x="5602664" y="1705113"/>
              <a:ext cx="658118" cy="1084647"/>
            </a:xfrm>
            <a:prstGeom prst="curvedRightArrow">
              <a:avLst>
                <a:gd name="adj1" fmla="val 7466"/>
                <a:gd name="adj2" fmla="val 5130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948898" y="1967179"/>
                  <a:ext cx="621662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8898" y="1967179"/>
                  <a:ext cx="621662" cy="63478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" name="Group 48"/>
          <p:cNvGrpSpPr/>
          <p:nvPr/>
        </p:nvGrpSpPr>
        <p:grpSpPr>
          <a:xfrm>
            <a:off x="6176462" y="3284984"/>
            <a:ext cx="527710" cy="1741652"/>
            <a:chOff x="6176462" y="3284984"/>
            <a:chExt cx="527710" cy="17416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176462" y="3284984"/>
                  <a:ext cx="385042" cy="6705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462" y="3284984"/>
                  <a:ext cx="385042" cy="67056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6176463" y="4329522"/>
                  <a:ext cx="527709" cy="69711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24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64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6463" y="4329522"/>
                  <a:ext cx="527709" cy="69711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4861027" y="3691434"/>
            <a:ext cx="1311884" cy="1084647"/>
            <a:chOff x="4861027" y="3691434"/>
            <a:chExt cx="1311884" cy="1084647"/>
          </a:xfrm>
        </p:grpSpPr>
        <p:sp>
          <p:nvSpPr>
            <p:cNvPr id="32" name="Curved Right Arrow 31"/>
            <p:cNvSpPr/>
            <p:nvPr/>
          </p:nvSpPr>
          <p:spPr>
            <a:xfrm>
              <a:off x="5514793" y="3691434"/>
              <a:ext cx="658118" cy="1084647"/>
            </a:xfrm>
            <a:prstGeom prst="curvedRightArrow">
              <a:avLst>
                <a:gd name="adj1" fmla="val 7466"/>
                <a:gd name="adj2" fmla="val 5130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861027" y="3953500"/>
                  <a:ext cx="621662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</m:num>
                          <m:den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027" y="3953500"/>
                  <a:ext cx="621662" cy="63478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/>
          <p:cNvGrpSpPr/>
          <p:nvPr/>
        </p:nvGrpSpPr>
        <p:grpSpPr>
          <a:xfrm>
            <a:off x="1723551" y="3212976"/>
            <a:ext cx="527710" cy="1715106"/>
            <a:chOff x="1723551" y="3212976"/>
            <a:chExt cx="527710" cy="17151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1723551" y="3212976"/>
                  <a:ext cx="385042" cy="66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51" y="3212976"/>
                  <a:ext cx="385042" cy="66851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1723552" y="4257514"/>
                  <a:ext cx="527709" cy="67056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</m:t>
                            </m:r>
                          </m:num>
                          <m:den>
                            <m:r>
                              <a:rPr kumimoji="0" lang="en-GB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24</m:t>
                            </m:r>
                          </m:den>
                        </m:f>
                      </m:oMath>
                    </m:oMathPara>
                  </a14:m>
                  <a:endPara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52" y="4257514"/>
                  <a:ext cx="527709" cy="67056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 54"/>
          <p:cNvGrpSpPr/>
          <p:nvPr/>
        </p:nvGrpSpPr>
        <p:grpSpPr>
          <a:xfrm>
            <a:off x="408116" y="3619426"/>
            <a:ext cx="1311884" cy="1084647"/>
            <a:chOff x="408116" y="3619426"/>
            <a:chExt cx="1311884" cy="1084647"/>
          </a:xfrm>
        </p:grpSpPr>
        <p:sp>
          <p:nvSpPr>
            <p:cNvPr id="36" name="Curved Right Arrow 35"/>
            <p:cNvSpPr/>
            <p:nvPr/>
          </p:nvSpPr>
          <p:spPr>
            <a:xfrm>
              <a:off x="1061882" y="3619426"/>
              <a:ext cx="658118" cy="1084647"/>
            </a:xfrm>
            <a:prstGeom prst="curvedRightArrow">
              <a:avLst>
                <a:gd name="adj1" fmla="val 7466"/>
                <a:gd name="adj2" fmla="val 5130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08116" y="3881492"/>
                  <a:ext cx="621662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num>
                          <m:den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6</m:t>
                            </m:r>
                          </m:den>
                        </m:f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16" y="3881492"/>
                  <a:ext cx="621662" cy="63478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982512" y="5588921"/>
            <a:ext cx="1606301" cy="634789"/>
            <a:chOff x="982512" y="5588921"/>
            <a:chExt cx="1606301" cy="634789"/>
          </a:xfrm>
        </p:grpSpPr>
        <p:sp>
          <p:nvSpPr>
            <p:cNvPr id="40" name="Curved Right Arrow 39"/>
            <p:cNvSpPr/>
            <p:nvPr/>
          </p:nvSpPr>
          <p:spPr>
            <a:xfrm rot="16200000" flipH="1">
              <a:off x="1595352" y="4976081"/>
              <a:ext cx="380621" cy="1606301"/>
            </a:xfrm>
            <a:prstGeom prst="curvedRightArrow">
              <a:avLst>
                <a:gd name="adj1" fmla="val 7466"/>
                <a:gd name="adj2" fmla="val 5130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1335495" y="5588921"/>
                  <a:ext cx="621662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11</m:t>
                            </m:r>
                          </m:num>
                          <m:den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11</m:t>
                            </m:r>
                          </m:den>
                        </m:f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5" y="5588921"/>
                  <a:ext cx="621662" cy="63478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8" name="Group 57"/>
          <p:cNvGrpSpPr/>
          <p:nvPr/>
        </p:nvGrpSpPr>
        <p:grpSpPr>
          <a:xfrm>
            <a:off x="5578449" y="5600636"/>
            <a:ext cx="1606301" cy="634789"/>
            <a:chOff x="5578449" y="5600636"/>
            <a:chExt cx="1606301" cy="634789"/>
          </a:xfrm>
        </p:grpSpPr>
        <p:sp>
          <p:nvSpPr>
            <p:cNvPr id="44" name="Curved Right Arrow 43"/>
            <p:cNvSpPr/>
            <p:nvPr/>
          </p:nvSpPr>
          <p:spPr>
            <a:xfrm rot="16200000" flipH="1">
              <a:off x="6191289" y="5012956"/>
              <a:ext cx="380621" cy="1606301"/>
            </a:xfrm>
            <a:prstGeom prst="curvedRightArrow">
              <a:avLst>
                <a:gd name="adj1" fmla="val 7466"/>
                <a:gd name="adj2" fmla="val 51306"/>
                <a:gd name="adj3" fmla="val 25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5902705" y="5600636"/>
                  <a:ext cx="621662" cy="6347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GB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f>
                          <m:fPr>
                            <m:ctrlP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12</m:t>
                            </m:r>
                          </m:num>
                          <m:den>
                            <m:r>
                              <a:rPr kumimoji="0" lang="en-GB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12</m:t>
                            </m:r>
                          </m:den>
                        </m:f>
                      </m:oMath>
                    </m:oMathPara>
                  </a14:m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2705" y="5600636"/>
                  <a:ext cx="621662" cy="63478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Group 59"/>
          <p:cNvGrpSpPr/>
          <p:nvPr/>
        </p:nvGrpSpPr>
        <p:grpSpPr>
          <a:xfrm>
            <a:off x="831330" y="5985519"/>
            <a:ext cx="1940996" cy="690962"/>
            <a:chOff x="831330" y="5985519"/>
            <a:chExt cx="1940996" cy="690962"/>
          </a:xfrm>
        </p:grpSpPr>
        <p:grpSp>
          <p:nvGrpSpPr>
            <p:cNvPr id="50" name="Group 49"/>
            <p:cNvGrpSpPr/>
            <p:nvPr/>
          </p:nvGrpSpPr>
          <p:grpSpPr>
            <a:xfrm>
              <a:off x="831330" y="5985519"/>
              <a:ext cx="1940996" cy="690962"/>
              <a:chOff x="831330" y="5985519"/>
              <a:chExt cx="1940996" cy="6909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831330" y="5985519"/>
                    <a:ext cx="385042" cy="6705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</m:t>
                              </m:r>
                            </m:num>
                            <m:den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</m:t>
                              </m:r>
                            </m:den>
                          </m:f>
                        </m:oMath>
                      </m:oMathPara>
                    </a14:m>
                    <a:endParaRPr kumimoji="0" lang="en-GB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330" y="5985519"/>
                    <a:ext cx="385042" cy="67056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2244617" y="6005913"/>
                    <a:ext cx="527709" cy="6705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33</m:t>
                              </m:r>
                            </m:num>
                            <m:den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66</m:t>
                              </m:r>
                            </m:den>
                          </m:f>
                        </m:oMath>
                      </m:oMathPara>
                    </a14:m>
                    <a:endParaRPr kumimoji="0" lang="en-GB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44617" y="6005913"/>
                    <a:ext cx="527709" cy="670568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9" name="Rectangle 58"/>
            <p:cNvSpPr/>
            <p:nvPr/>
          </p:nvSpPr>
          <p:spPr>
            <a:xfrm>
              <a:off x="1604283" y="6147239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436785" y="6017430"/>
            <a:ext cx="1931478" cy="695926"/>
            <a:chOff x="5436785" y="6017430"/>
            <a:chExt cx="1931478" cy="695926"/>
          </a:xfrm>
        </p:grpSpPr>
        <p:grpSp>
          <p:nvGrpSpPr>
            <p:cNvPr id="51" name="Group 50"/>
            <p:cNvGrpSpPr/>
            <p:nvPr/>
          </p:nvGrpSpPr>
          <p:grpSpPr>
            <a:xfrm>
              <a:off x="5436785" y="6017430"/>
              <a:ext cx="1931478" cy="695926"/>
              <a:chOff x="5436785" y="6017430"/>
              <a:chExt cx="1931478" cy="69592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/>
                  <p:cNvSpPr/>
                  <p:nvPr/>
                </p:nvSpPr>
                <p:spPr>
                  <a:xfrm>
                    <a:off x="5436785" y="6017430"/>
                    <a:ext cx="385042" cy="66832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</m:t>
                              </m:r>
                            </m:num>
                            <m:den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7</m:t>
                              </m:r>
                            </m:den>
                          </m:f>
                        </m:oMath>
                      </m:oMathPara>
                    </a14:m>
                    <a:endParaRPr kumimoji="0" lang="en-GB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2" name="Rectangle 4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6785" y="6017430"/>
                    <a:ext cx="385042" cy="668324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40554" y="6042788"/>
                    <a:ext cx="527709" cy="67056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48</m:t>
                              </m:r>
                            </m:num>
                            <m:den>
                              <m:r>
                                <a:rPr kumimoji="0" lang="en-GB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84</m:t>
                              </m:r>
                            </m:den>
                          </m:f>
                        </m:oMath>
                      </m:oMathPara>
                    </a14:m>
                    <a:endParaRPr kumimoji="0" lang="en-GB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0554" y="6042788"/>
                    <a:ext cx="527709" cy="670568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Rectangle 60"/>
            <p:cNvSpPr/>
            <p:nvPr/>
          </p:nvSpPr>
          <p:spPr>
            <a:xfrm>
              <a:off x="6169619" y="616145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=</a:t>
              </a:r>
            </a:p>
          </p:txBody>
        </p:sp>
      </p:grpSp>
      <p:cxnSp>
        <p:nvCxnSpPr>
          <p:cNvPr id="63" name="Straight Connector 62"/>
          <p:cNvCxnSpPr/>
          <p:nvPr/>
        </p:nvCxnSpPr>
        <p:spPr>
          <a:xfrm>
            <a:off x="0" y="542522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605522" y="125461"/>
            <a:ext cx="832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Do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24525" y="73275"/>
            <a:ext cx="873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Do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644008" y="0"/>
            <a:ext cx="0" cy="68683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18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DED72304-21CE-4142-A060-8662F6C869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7935" r="3075" b="3867"/>
          <a:stretch/>
        </p:blipFill>
        <p:spPr bwMode="auto">
          <a:xfrm>
            <a:off x="-5230" y="27257"/>
            <a:ext cx="9477023" cy="681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388" y="656270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656270"/>
                <a:ext cx="385041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86389" y="1700808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1700808"/>
                <a:ext cx="385042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Right Arrow 3"/>
          <p:cNvSpPr/>
          <p:nvPr/>
        </p:nvSpPr>
        <p:spPr>
          <a:xfrm>
            <a:off x="1224719" y="106272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24" y="62119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86388" y="2704708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2704708"/>
                <a:ext cx="385041" cy="668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86389" y="3749246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3749246"/>
                <a:ext cx="527709" cy="6971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/>
          <p:cNvSpPr/>
          <p:nvPr/>
        </p:nvSpPr>
        <p:spPr>
          <a:xfrm>
            <a:off x="1224719" y="3111158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324" y="2669634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86388" y="4867385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4867385"/>
                <a:ext cx="385041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>
            <a:off x="1224719" y="5273835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24" y="4832311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28100" y="692930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0" y="692930"/>
                <a:ext cx="385042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28101" y="1737468"/>
                <a:ext cx="52770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1" y="1737468"/>
                <a:ext cx="52770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Right Arrow 24"/>
          <p:cNvSpPr/>
          <p:nvPr/>
        </p:nvSpPr>
        <p:spPr>
          <a:xfrm>
            <a:off x="5466431" y="109938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8036" y="65785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52277" y="2763056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7" y="2763056"/>
                <a:ext cx="385042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Right Arrow 29"/>
          <p:cNvSpPr/>
          <p:nvPr/>
        </p:nvSpPr>
        <p:spPr>
          <a:xfrm>
            <a:off x="5690608" y="316950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2213" y="272798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94925" y="4897686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5" y="4897686"/>
                <a:ext cx="385042" cy="67050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194926" y="5942224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6" y="5942224"/>
                <a:ext cx="527709" cy="69711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rved Right Arrow 34"/>
          <p:cNvSpPr/>
          <p:nvPr/>
        </p:nvSpPr>
        <p:spPr>
          <a:xfrm>
            <a:off x="5533256" y="530413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4861" y="486261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</a:t>
            </a:r>
          </a:p>
        </p:txBody>
      </p:sp>
    </p:spTree>
    <p:extLst>
      <p:ext uri="{BB962C8B-B14F-4D97-AF65-F5344CB8AC3E}">
        <p14:creationId xmlns:p14="http://schemas.microsoft.com/office/powerpoint/2010/main" val="37416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033F084C-41CD-4F70-81AF-614778A6D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" y="-55776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388" y="656270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656270"/>
                <a:ext cx="385041" cy="6685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86389" y="1700808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1700808"/>
                <a:ext cx="385042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Right Arrow 3"/>
          <p:cNvSpPr/>
          <p:nvPr/>
        </p:nvSpPr>
        <p:spPr>
          <a:xfrm>
            <a:off x="1224719" y="106272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0953" y="1324786"/>
                <a:ext cx="621662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3" y="1324786"/>
                <a:ext cx="621662" cy="60991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6324" y="62119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86388" y="2704708"/>
                <a:ext cx="385042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2704708"/>
                <a:ext cx="385042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86389" y="3749246"/>
                <a:ext cx="52770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3749246"/>
                <a:ext cx="527709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/>
          <p:cNvSpPr/>
          <p:nvPr/>
        </p:nvSpPr>
        <p:spPr>
          <a:xfrm>
            <a:off x="1224719" y="3111158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70953" y="3373224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3" y="3373224"/>
                <a:ext cx="621662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216324" y="2669634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86388" y="4867385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4867385"/>
                <a:ext cx="385041" cy="6685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>
            <a:off x="1224719" y="5273835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0953" y="5535901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953" y="5535901"/>
                <a:ext cx="621662" cy="6347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16324" y="4832311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28100" y="692930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0" y="692930"/>
                <a:ext cx="385042" cy="6705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28101" y="1737468"/>
                <a:ext cx="527709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1" y="1737468"/>
                <a:ext cx="527709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Right Arrow 24"/>
          <p:cNvSpPr/>
          <p:nvPr/>
        </p:nvSpPr>
        <p:spPr>
          <a:xfrm>
            <a:off x="5466431" y="109938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12665" y="1361446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665" y="1361446"/>
                <a:ext cx="621662" cy="63478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458036" y="65785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52277" y="2763056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7" y="2763056"/>
                <a:ext cx="385042" cy="67050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Right Arrow 29"/>
          <p:cNvSpPr/>
          <p:nvPr/>
        </p:nvSpPr>
        <p:spPr>
          <a:xfrm>
            <a:off x="5690608" y="316950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36842" y="3431572"/>
                <a:ext cx="621662" cy="609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42" y="3431572"/>
                <a:ext cx="621662" cy="60991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682213" y="272798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94925" y="4897686"/>
                <a:ext cx="385042" cy="670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5" y="4897686"/>
                <a:ext cx="385042" cy="67050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194926" y="5942224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6" y="5942224"/>
                <a:ext cx="527709" cy="69711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rved Right Arrow 34"/>
          <p:cNvSpPr/>
          <p:nvPr/>
        </p:nvSpPr>
        <p:spPr>
          <a:xfrm>
            <a:off x="5533256" y="530413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879490" y="5566202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9490" y="5566202"/>
                <a:ext cx="621662" cy="6347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4524861" y="486261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843D43-5E16-4DEE-BD1F-7F3A4C2CC65F}"/>
              </a:ext>
            </a:extLst>
          </p:cNvPr>
          <p:cNvSpPr txBox="1"/>
          <p:nvPr/>
        </p:nvSpPr>
        <p:spPr>
          <a:xfrm>
            <a:off x="400861" y="121678"/>
            <a:ext cx="21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31370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6" grpId="0"/>
      <p:bldP spid="31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>
            <a:extLst>
              <a:ext uri="{FF2B5EF4-FFF2-40B4-BE49-F238E27FC236}">
                <a16:creationId xmlns:a16="http://schemas.microsoft.com/office/drawing/2014/main" id="{E0B0F939-073F-47BB-8033-32D64E722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388" y="656270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656270"/>
                <a:ext cx="385042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86389" y="1700808"/>
                <a:ext cx="527709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1700808"/>
                <a:ext cx="527709" cy="695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Right Arrow 3"/>
          <p:cNvSpPr/>
          <p:nvPr/>
        </p:nvSpPr>
        <p:spPr>
          <a:xfrm>
            <a:off x="1224719" y="106272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24" y="62119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86388" y="2704708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2704708"/>
                <a:ext cx="38504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86389" y="3749246"/>
                <a:ext cx="527709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3749246"/>
                <a:ext cx="527709" cy="695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/>
          <p:cNvSpPr/>
          <p:nvPr/>
        </p:nvSpPr>
        <p:spPr>
          <a:xfrm>
            <a:off x="1224719" y="3111158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324" y="2669634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86388" y="4867385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4867385"/>
                <a:ext cx="385042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>
            <a:off x="1224719" y="5273835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24" y="4832311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28100" y="692930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0" y="692930"/>
                <a:ext cx="385042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28101" y="1737468"/>
                <a:ext cx="527709" cy="697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1" y="1737468"/>
                <a:ext cx="527709" cy="6970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Right Arrow 24"/>
          <p:cNvSpPr/>
          <p:nvPr/>
        </p:nvSpPr>
        <p:spPr>
          <a:xfrm>
            <a:off x="5466431" y="109938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8036" y="65785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52277" y="2763056"/>
                <a:ext cx="385042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7" y="2763056"/>
                <a:ext cx="385042" cy="6694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Right Arrow 29"/>
          <p:cNvSpPr/>
          <p:nvPr/>
        </p:nvSpPr>
        <p:spPr>
          <a:xfrm>
            <a:off x="5690608" y="316950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2213" y="272798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94925" y="4897686"/>
                <a:ext cx="385042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5" y="4897686"/>
                <a:ext cx="385042" cy="6694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194926" y="5942224"/>
                <a:ext cx="527709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6" y="5942224"/>
                <a:ext cx="527709" cy="6694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rved Right Arrow 34"/>
          <p:cNvSpPr/>
          <p:nvPr/>
        </p:nvSpPr>
        <p:spPr>
          <a:xfrm>
            <a:off x="5533256" y="530413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4861" y="486261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12)</a:t>
            </a:r>
          </a:p>
        </p:txBody>
      </p:sp>
    </p:spTree>
    <p:extLst>
      <p:ext uri="{BB962C8B-B14F-4D97-AF65-F5344CB8AC3E}">
        <p14:creationId xmlns:p14="http://schemas.microsoft.com/office/powerpoint/2010/main" val="3833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>
            <a:extLst>
              <a:ext uri="{FF2B5EF4-FFF2-40B4-BE49-F238E27FC236}">
                <a16:creationId xmlns:a16="http://schemas.microsoft.com/office/drawing/2014/main" id="{448CDD5B-98B6-435B-A817-5A5EB64FF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6388" y="656270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656270"/>
                <a:ext cx="385042" cy="6705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86389" y="1700808"/>
                <a:ext cx="527709" cy="6950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1700808"/>
                <a:ext cx="527709" cy="695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rved Right Arrow 3"/>
          <p:cNvSpPr/>
          <p:nvPr/>
        </p:nvSpPr>
        <p:spPr>
          <a:xfrm>
            <a:off x="1224719" y="106272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324" y="62119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886388" y="2704708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2704708"/>
                <a:ext cx="38504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886389" y="3749246"/>
                <a:ext cx="527709" cy="6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3749246"/>
                <a:ext cx="527709" cy="695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/>
          <p:cNvSpPr/>
          <p:nvPr/>
        </p:nvSpPr>
        <p:spPr>
          <a:xfrm>
            <a:off x="1224719" y="3111158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6324" y="2669634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886388" y="4867385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8" y="4867385"/>
                <a:ext cx="385042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389" y="5911923"/>
                <a:ext cx="527709" cy="69711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urved Right Arrow 19"/>
          <p:cNvSpPr/>
          <p:nvPr/>
        </p:nvSpPr>
        <p:spPr>
          <a:xfrm>
            <a:off x="1224719" y="5273835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6324" y="4832311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28100" y="692930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0" y="692930"/>
                <a:ext cx="385042" cy="6705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128101" y="1737468"/>
                <a:ext cx="527709" cy="697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101" y="1737468"/>
                <a:ext cx="527709" cy="6970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Right Arrow 24"/>
          <p:cNvSpPr/>
          <p:nvPr/>
        </p:nvSpPr>
        <p:spPr>
          <a:xfrm>
            <a:off x="5466431" y="1099380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8036" y="657856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352277" y="2763056"/>
                <a:ext cx="385042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7" y="2763056"/>
                <a:ext cx="385042" cy="66941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30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278" y="3807594"/>
                <a:ext cx="527709" cy="6694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urved Right Arrow 29"/>
          <p:cNvSpPr/>
          <p:nvPr/>
        </p:nvSpPr>
        <p:spPr>
          <a:xfrm>
            <a:off x="5690608" y="316950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82213" y="272798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94925" y="4897686"/>
                <a:ext cx="385042" cy="669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5" y="4897686"/>
                <a:ext cx="385042" cy="66941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194926" y="5942224"/>
                <a:ext cx="527709" cy="66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48</m:t>
                          </m:r>
                        </m:num>
                        <m:den>
                          <m:r>
                            <a:rPr kumimoji="0" lang="en-GB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56</m:t>
                          </m:r>
                        </m:den>
                      </m:f>
                    </m:oMath>
                  </m:oMathPara>
                </a14:m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926" y="5942224"/>
                <a:ext cx="527709" cy="66947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urved Right Arrow 34"/>
          <p:cNvSpPr/>
          <p:nvPr/>
        </p:nvSpPr>
        <p:spPr>
          <a:xfrm>
            <a:off x="5533256" y="5304136"/>
            <a:ext cx="658118" cy="1084647"/>
          </a:xfrm>
          <a:prstGeom prst="curvedRightArrow">
            <a:avLst>
              <a:gd name="adj1" fmla="val 7466"/>
              <a:gd name="adj2" fmla="val 5130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24861" y="4862612"/>
            <a:ext cx="545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19597" y="1215813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97" y="1215813"/>
                <a:ext cx="621662" cy="63478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21867" y="3196422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67" y="3196422"/>
                <a:ext cx="621662" cy="63478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616234" y="5422029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4" y="5422029"/>
                <a:ext cx="621662" cy="63478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747331" y="1277491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331" y="1277491"/>
                <a:ext cx="621662" cy="63478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951300" y="3314536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300" y="3314536"/>
                <a:ext cx="621662" cy="63478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852889" y="5509770"/>
                <a:ext cx="621662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</m:t>
                      </m:r>
                      <m:f>
                        <m:fPr>
                          <m:ctrlP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num>
                        <m:den>
                          <m:r>
                            <a:rPr kumimoji="0" lang="en-GB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889" y="5509770"/>
                <a:ext cx="621662" cy="63478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EB04B412-9D63-4965-AD28-D0F5E7ADE0E8}"/>
              </a:ext>
            </a:extLst>
          </p:cNvPr>
          <p:cNvSpPr txBox="1"/>
          <p:nvPr/>
        </p:nvSpPr>
        <p:spPr>
          <a:xfrm>
            <a:off x="217397" y="122133"/>
            <a:ext cx="2128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3005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735" t="22575" r="8245" b="9944"/>
          <a:stretch/>
        </p:blipFill>
        <p:spPr bwMode="auto">
          <a:xfrm>
            <a:off x="251520" y="1412776"/>
            <a:ext cx="681046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8B174A-6D63-489C-A8B4-7C83B9CD6F39}"/>
              </a:ext>
            </a:extLst>
          </p:cNvPr>
          <p:cNvSpPr/>
          <p:nvPr/>
        </p:nvSpPr>
        <p:spPr>
          <a:xfrm>
            <a:off x="18109" y="1916832"/>
            <a:ext cx="729019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0F34CF-366D-4FFE-A529-50684DC2FF39}"/>
              </a:ext>
            </a:extLst>
          </p:cNvPr>
          <p:cNvSpPr/>
          <p:nvPr/>
        </p:nvSpPr>
        <p:spPr>
          <a:xfrm>
            <a:off x="107504" y="6381328"/>
            <a:ext cx="72008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AEBFA2-A379-4F3A-A8B7-D424CFE9E6A4}"/>
              </a:ext>
            </a:extLst>
          </p:cNvPr>
          <p:cNvSpPr/>
          <p:nvPr/>
        </p:nvSpPr>
        <p:spPr>
          <a:xfrm>
            <a:off x="3059832" y="2204864"/>
            <a:ext cx="1152128" cy="41764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563" t="32881" r="8548" b="9417"/>
          <a:stretch/>
        </p:blipFill>
        <p:spPr bwMode="auto">
          <a:xfrm>
            <a:off x="236347" y="1832630"/>
            <a:ext cx="678392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F4A04A-62D9-4C33-8EE9-AFDD53E44173}"/>
              </a:ext>
            </a:extLst>
          </p:cNvPr>
          <p:cNvSpPr txBox="1"/>
          <p:nvPr/>
        </p:nvSpPr>
        <p:spPr>
          <a:xfrm>
            <a:off x="236347" y="776898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Answers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572DE5-3806-4BD7-B04F-F6AF9415DE55}"/>
              </a:ext>
            </a:extLst>
          </p:cNvPr>
          <p:cNvSpPr/>
          <p:nvPr/>
        </p:nvSpPr>
        <p:spPr>
          <a:xfrm>
            <a:off x="3131840" y="1844824"/>
            <a:ext cx="1080120" cy="4320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6417" t="10356" r="17057" b="8988"/>
          <a:stretch/>
        </p:blipFill>
        <p:spPr bwMode="auto">
          <a:xfrm>
            <a:off x="251520" y="1412776"/>
            <a:ext cx="6300192" cy="482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" y="-20706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0257" t="11722" r="12848" b="7621"/>
          <a:stretch/>
        </p:blipFill>
        <p:spPr bwMode="auto">
          <a:xfrm>
            <a:off x="251520" y="1304764"/>
            <a:ext cx="6840760" cy="453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>
            <a:extLst>
              <a:ext uri="{FF2B5EF4-FFF2-40B4-BE49-F238E27FC236}">
                <a16:creationId xmlns:a16="http://schemas.microsoft.com/office/drawing/2014/main" id="{AFAF3E9D-7922-489D-B1F7-C8C553CB8C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642"/>
          <a:stretch/>
        </p:blipFill>
        <p:spPr bwMode="auto">
          <a:xfrm>
            <a:off x="35848" y="0"/>
            <a:ext cx="9087407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810815" y="1340768"/>
            <a:ext cx="1944216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Pie 10"/>
          <p:cNvSpPr/>
          <p:nvPr/>
        </p:nvSpPr>
        <p:spPr>
          <a:xfrm>
            <a:off x="2810815" y="1340768"/>
            <a:ext cx="1944216" cy="1872208"/>
          </a:xfrm>
          <a:prstGeom prst="pie">
            <a:avLst>
              <a:gd name="adj1" fmla="val 16274319"/>
              <a:gd name="adj2" fmla="val 534725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25" y="80184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Give an equivalent fraction which is as simple as possible.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2525" y="1661231"/>
                <a:ext cx="1944217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25" y="1661231"/>
                <a:ext cx="1944217" cy="10143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5" idx="0"/>
            <a:endCxn id="5" idx="4"/>
          </p:cNvCxnSpPr>
          <p:nvPr/>
        </p:nvCxnSpPr>
        <p:spPr>
          <a:xfrm>
            <a:off x="3782923" y="1340768"/>
            <a:ext cx="0" cy="18722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2"/>
            <a:endCxn id="5" idx="6"/>
          </p:cNvCxnSpPr>
          <p:nvPr/>
        </p:nvCxnSpPr>
        <p:spPr>
          <a:xfrm>
            <a:off x="2810815" y="2276872"/>
            <a:ext cx="194421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619672" y="1556791"/>
            <a:ext cx="936104" cy="122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9" name="Oval 18"/>
          <p:cNvSpPr/>
          <p:nvPr/>
        </p:nvSpPr>
        <p:spPr>
          <a:xfrm>
            <a:off x="7092280" y="1388820"/>
            <a:ext cx="1944216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ie 19"/>
          <p:cNvSpPr/>
          <p:nvPr/>
        </p:nvSpPr>
        <p:spPr>
          <a:xfrm>
            <a:off x="7092280" y="1388820"/>
            <a:ext cx="1944216" cy="1872208"/>
          </a:xfrm>
          <a:prstGeom prst="pie">
            <a:avLst>
              <a:gd name="adj1" fmla="val 16274319"/>
              <a:gd name="adj2" fmla="val 878441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73990" y="1709283"/>
                <a:ext cx="1944217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</m:t>
                          </m:r>
                        </m:den>
                      </m:f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990" y="1709283"/>
                <a:ext cx="1944217" cy="101431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>
            <a:stCxn id="19" idx="0"/>
          </p:cNvCxnSpPr>
          <p:nvPr/>
        </p:nvCxnSpPr>
        <p:spPr>
          <a:xfrm flipH="1">
            <a:off x="8054340" y="1388820"/>
            <a:ext cx="10048" cy="9429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52360" y="1615440"/>
            <a:ext cx="601980" cy="7391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893256" y="1633912"/>
            <a:ext cx="936104" cy="122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7284720" y="2339340"/>
            <a:ext cx="777240" cy="5029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61960" y="2339340"/>
            <a:ext cx="838200" cy="48006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94220" y="2217420"/>
            <a:ext cx="982980" cy="1295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046720" y="1615440"/>
            <a:ext cx="678180" cy="73914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8061960" y="2263140"/>
            <a:ext cx="98298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 flipV="1">
            <a:off x="8069580" y="2346960"/>
            <a:ext cx="365760" cy="8458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741920" y="2346960"/>
            <a:ext cx="327660" cy="86106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2729774" y="4149080"/>
            <a:ext cx="1944216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Pie 59"/>
          <p:cNvSpPr/>
          <p:nvPr/>
        </p:nvSpPr>
        <p:spPr>
          <a:xfrm>
            <a:off x="2729774" y="4149080"/>
            <a:ext cx="1944216" cy="1872208"/>
          </a:xfrm>
          <a:prstGeom prst="pie">
            <a:avLst>
              <a:gd name="adj1" fmla="val 16274319"/>
              <a:gd name="adj2" fmla="val 271924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11484" y="4469543"/>
                <a:ext cx="1944217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84" y="4469543"/>
                <a:ext cx="1944217" cy="10243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>
            <a:cxnSpLocks/>
          </p:cNvCxnSpPr>
          <p:nvPr/>
        </p:nvCxnSpPr>
        <p:spPr>
          <a:xfrm flipH="1">
            <a:off x="3678726" y="4210963"/>
            <a:ext cx="8012" cy="9159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3702050" y="4305300"/>
            <a:ext cx="539750" cy="8001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1599923" y="4399593"/>
            <a:ext cx="739516" cy="122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3695700" y="4718050"/>
            <a:ext cx="895350" cy="3873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3702050" y="5111750"/>
            <a:ext cx="666750" cy="6413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092450" y="5073650"/>
            <a:ext cx="622301" cy="7429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787650" y="4794250"/>
            <a:ext cx="920750" cy="304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708400" y="5111751"/>
            <a:ext cx="952500" cy="17144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714751" y="5111750"/>
            <a:ext cx="6349" cy="9207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781300" y="5105400"/>
            <a:ext cx="926932" cy="2476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 flipV="1">
            <a:off x="3117850" y="4337050"/>
            <a:ext cx="584200" cy="7747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7039014" y="4137100"/>
            <a:ext cx="1944216" cy="18722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Pie 101"/>
          <p:cNvSpPr/>
          <p:nvPr/>
        </p:nvSpPr>
        <p:spPr>
          <a:xfrm>
            <a:off x="7039014" y="4137100"/>
            <a:ext cx="1944216" cy="1872208"/>
          </a:xfrm>
          <a:prstGeom prst="pie">
            <a:avLst>
              <a:gd name="adj1" fmla="val 16274319"/>
              <a:gd name="adj2" fmla="val 1287480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620724" y="4457563"/>
                <a:ext cx="1944217" cy="1024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45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54</m:t>
                          </m:r>
                        </m:den>
                      </m:f>
                      <m:r>
                        <a:rPr kumimoji="0" lang="en-GB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a:rPr kumimoji="0" lang="en-GB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724" y="4457563"/>
                <a:ext cx="1944217" cy="102431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Rectangle 105"/>
          <p:cNvSpPr/>
          <p:nvPr/>
        </p:nvSpPr>
        <p:spPr>
          <a:xfrm>
            <a:off x="5891120" y="4401407"/>
            <a:ext cx="739516" cy="1223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115" name="TextBox 114"/>
          <p:cNvSpPr txBox="1"/>
          <p:nvPr/>
        </p:nvSpPr>
        <p:spPr>
          <a:xfrm rot="20298228">
            <a:off x="7284720" y="5111750"/>
            <a:ext cx="175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Lots of lines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64" grpId="0" animBg="1"/>
      <p:bldP spid="10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Equivalent Fractions with Shaded Diagrams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Unit 4A</a:t>
            </a:r>
          </a:p>
        </p:txBody>
      </p:sp>
    </p:spTree>
    <p:extLst>
      <p:ext uri="{BB962C8B-B14F-4D97-AF65-F5344CB8AC3E}">
        <p14:creationId xmlns:p14="http://schemas.microsoft.com/office/powerpoint/2010/main" val="38155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589F444-C3C1-4DD3-B2B7-B657FCE0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2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5F1F6BA-2519-4ACE-ABAE-C1ECCFAC43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901" t="18597" r="35312" b="20788"/>
          <a:stretch/>
        </p:blipFill>
        <p:spPr>
          <a:xfrm>
            <a:off x="1979712" y="1124744"/>
            <a:ext cx="4809243" cy="5084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2B67B-EC95-4ED9-BAB7-8E40908510B1}"/>
              </a:ext>
            </a:extLst>
          </p:cNvPr>
          <p:cNvSpPr txBox="1"/>
          <p:nvPr/>
        </p:nvSpPr>
        <p:spPr>
          <a:xfrm>
            <a:off x="56212" y="404664"/>
            <a:ext cx="170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Practice</a:t>
            </a:r>
            <a:r>
              <a:rPr lang="en-GB" sz="2400" b="1" dirty="0"/>
              <a:t>: Worksheet</a:t>
            </a:r>
          </a:p>
        </p:txBody>
      </p:sp>
    </p:spTree>
    <p:extLst>
      <p:ext uri="{BB962C8B-B14F-4D97-AF65-F5344CB8AC3E}">
        <p14:creationId xmlns:p14="http://schemas.microsoft.com/office/powerpoint/2010/main" val="46288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8850345-E47E-4291-8004-E982AF528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09" y="-20706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23BFC5E-4BA8-4F7E-8E6F-107B32732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37" t="28598" r="35038" b="9381"/>
          <a:stretch/>
        </p:blipFill>
        <p:spPr>
          <a:xfrm>
            <a:off x="1475656" y="561641"/>
            <a:ext cx="4763098" cy="55502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7810A-90F0-49D8-BD6D-722D93DDE1A3}"/>
              </a:ext>
            </a:extLst>
          </p:cNvPr>
          <p:cNvSpPr txBox="1"/>
          <p:nvPr/>
        </p:nvSpPr>
        <p:spPr>
          <a:xfrm>
            <a:off x="56212" y="404664"/>
            <a:ext cx="170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Answers:</a:t>
            </a:r>
          </a:p>
        </p:txBody>
      </p:sp>
    </p:spTree>
    <p:extLst>
      <p:ext uri="{BB962C8B-B14F-4D97-AF65-F5344CB8AC3E}">
        <p14:creationId xmlns:p14="http://schemas.microsoft.com/office/powerpoint/2010/main" val="4084789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15" t="20508" r="26427" b="30664"/>
          <a:stretch>
            <a:fillRect/>
          </a:stretch>
        </p:blipFill>
        <p:spPr bwMode="auto">
          <a:xfrm>
            <a:off x="2306627" y="5220115"/>
            <a:ext cx="1767019" cy="91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864" t="20508" r="26976" b="32617"/>
          <a:stretch>
            <a:fillRect/>
          </a:stretch>
        </p:blipFill>
        <p:spPr bwMode="auto">
          <a:xfrm>
            <a:off x="5436096" y="4149080"/>
            <a:ext cx="16966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449" t="20703" r="26940" b="33398"/>
          <a:stretch>
            <a:fillRect/>
          </a:stretch>
        </p:blipFill>
        <p:spPr bwMode="auto">
          <a:xfrm>
            <a:off x="5436096" y="5273694"/>
            <a:ext cx="171451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096" t="23633" r="24744" b="29492"/>
          <a:stretch>
            <a:fillRect/>
          </a:stretch>
        </p:blipFill>
        <p:spPr bwMode="auto">
          <a:xfrm>
            <a:off x="2376994" y="4157003"/>
            <a:ext cx="16966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8D1991-2B2B-42A1-B913-26C68E029D96}"/>
              </a:ext>
            </a:extLst>
          </p:cNvPr>
          <p:cNvSpPr txBox="1"/>
          <p:nvPr/>
        </p:nvSpPr>
        <p:spPr>
          <a:xfrm>
            <a:off x="467544" y="3100380"/>
            <a:ext cx="8267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3000" dirty="0">
                <a:solidFill>
                  <a:prstClr val="black"/>
                </a:solidFill>
                <a:latin typeface="Gill Sans MT" panose="020B0502020104020203"/>
              </a:rPr>
              <a:t>2) Write the shaded area of each shape as a fraction. In its simplest form and with 3 more equivalent fractions.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B8447D-14A6-40D5-B453-A0B341DA6D41}"/>
              </a:ext>
            </a:extLst>
          </p:cNvPr>
          <p:cNvSpPr txBox="1"/>
          <p:nvPr/>
        </p:nvSpPr>
        <p:spPr>
          <a:xfrm>
            <a:off x="467544" y="98072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Demonstrate: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C7D5FD9-4216-4DED-BC04-A32FA156E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694" t="29797" r="27113" b="41486"/>
          <a:stretch/>
        </p:blipFill>
        <p:spPr bwMode="auto">
          <a:xfrm>
            <a:off x="34805" y="1573041"/>
            <a:ext cx="4038842" cy="152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9294929"/>
                  </p:ext>
                </p:extLst>
              </p:nvPr>
            </p:nvGraphicFramePr>
            <p:xfrm>
              <a:off x="535131" y="2289030"/>
              <a:ext cx="7886700" cy="314022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19796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2680854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268605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31402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Write down the fraction of the shape that is shaded</a:t>
                          </a:r>
                        </a:p>
                      </a:txBody>
                      <a:tcPr marL="68580" marR="68580" marT="34290" marB="34290">
                        <a:solidFill>
                          <a:srgbClr val="FC5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Shade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this shape and give 2 more equivalent fractions</a:t>
                          </a:r>
                        </a:p>
                      </a:txBody>
                      <a:tcPr marL="68580" marR="68580" marT="34290" marB="34290">
                        <a:solidFill>
                          <a:srgbClr val="FF93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Use these shapes to decide which is larger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GB" sz="18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𝟖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endParaRPr lang="en-GB" sz="2100" u="none" dirty="0"/>
                        </a:p>
                      </a:txBody>
                      <a:tcPr marL="68580" marR="68580" marT="34290" marB="34290"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Content Placeholder 3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9294929"/>
                  </p:ext>
                </p:extLst>
              </p:nvPr>
            </p:nvGraphicFramePr>
            <p:xfrm>
              <a:off x="535131" y="2289030"/>
              <a:ext cx="7886700" cy="3140221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2519796">
                      <a:extLst>
                        <a:ext uri="{9D8B030D-6E8A-4147-A177-3AD203B41FA5}">
                          <a16:colId xmlns:a16="http://schemas.microsoft.com/office/drawing/2014/main" val="3948460011"/>
                        </a:ext>
                      </a:extLst>
                    </a:gridCol>
                    <a:gridCol w="2680854">
                      <a:extLst>
                        <a:ext uri="{9D8B030D-6E8A-4147-A177-3AD203B41FA5}">
                          <a16:colId xmlns:a16="http://schemas.microsoft.com/office/drawing/2014/main" val="2622554619"/>
                        </a:ext>
                      </a:extLst>
                    </a:gridCol>
                    <a:gridCol w="2686050">
                      <a:extLst>
                        <a:ext uri="{9D8B030D-6E8A-4147-A177-3AD203B41FA5}">
                          <a16:colId xmlns:a16="http://schemas.microsoft.com/office/drawing/2014/main" val="697066530"/>
                        </a:ext>
                      </a:extLst>
                    </a:gridCol>
                  </a:tblGrid>
                  <a:tr h="314022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Write down the fraction of the shape that is shaded</a:t>
                          </a:r>
                        </a:p>
                      </a:txBody>
                      <a:tcPr marL="68580" marR="68580" marT="34290" marB="34290">
                        <a:solidFill>
                          <a:srgbClr val="FC56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94318" t="-1357" r="-101136" b="-7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2"/>
                          <a:stretch>
                            <a:fillRect l="-193878" t="-1357" r="-907" b="-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88992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318307" y="942225"/>
            <a:ext cx="1961114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405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ill Sans MT" panose="020B0502020104020203"/>
              </a:rPr>
              <a:t>Connect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73B26-7748-4843-ABD3-AC36A4DD1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79" y="3543147"/>
            <a:ext cx="2135981" cy="8143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9A355E-C13F-468F-BBA8-2FEB0D5F8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627" y="3429000"/>
            <a:ext cx="2257425" cy="1185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F5947A-DD36-4E9A-80D0-0AB750E48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753" y="3096039"/>
            <a:ext cx="1890794" cy="9932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7931C75-E257-4BEA-A49D-A1FD89253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753" y="4262645"/>
            <a:ext cx="1890794" cy="9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8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EE06F78F-BB7E-4699-B16C-FC01478B7698}"/>
              </a:ext>
            </a:extLst>
          </p:cNvPr>
          <p:cNvGrpSpPr/>
          <p:nvPr/>
        </p:nvGrpSpPr>
        <p:grpSpPr>
          <a:xfrm>
            <a:off x="1320218" y="1856056"/>
            <a:ext cx="7179579" cy="3530540"/>
            <a:chOff x="1697909" y="1237956"/>
            <a:chExt cx="9572772" cy="4707387"/>
          </a:xfrm>
          <a:solidFill>
            <a:srgbClr val="FF6600"/>
          </a:solidFill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87721B8-2E75-4ADF-8D26-8F6AC2E117EC}"/>
                </a:ext>
              </a:extLst>
            </p:cNvPr>
            <p:cNvSpPr/>
            <p:nvPr/>
          </p:nvSpPr>
          <p:spPr>
            <a:xfrm>
              <a:off x="4117456" y="3406214"/>
              <a:ext cx="4237350" cy="357082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Rectangle 140">
              <a:extLst>
                <a:ext uri="{FF2B5EF4-FFF2-40B4-BE49-F238E27FC236}">
                  <a16:creationId xmlns:a16="http://schemas.microsoft.com/office/drawing/2014/main" id="{3E5A1369-B3E1-492F-8A40-A0C05F168043}"/>
                </a:ext>
              </a:extLst>
            </p:cNvPr>
            <p:cNvSpPr/>
            <p:nvPr/>
          </p:nvSpPr>
          <p:spPr>
            <a:xfrm>
              <a:off x="4148682" y="2301707"/>
              <a:ext cx="3913610" cy="380159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Rectangle 140">
              <a:extLst>
                <a:ext uri="{FF2B5EF4-FFF2-40B4-BE49-F238E27FC236}">
                  <a16:creationId xmlns:a16="http://schemas.microsoft.com/office/drawing/2014/main" id="{E2571DA1-6B92-45C1-8EDB-79DEEF84A0D3}"/>
                </a:ext>
              </a:extLst>
            </p:cNvPr>
            <p:cNvSpPr/>
            <p:nvPr/>
          </p:nvSpPr>
          <p:spPr>
            <a:xfrm>
              <a:off x="1697909" y="1237956"/>
              <a:ext cx="6364383" cy="361797"/>
            </a:xfrm>
            <a:custGeom>
              <a:avLst/>
              <a:gdLst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42380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0"/>
                <a:gd name="connsiteX1" fmla="*/ 5909338 w 5909338"/>
                <a:gd name="connsiteY1" fmla="*/ 0 h 642380"/>
                <a:gd name="connsiteX2" fmla="*/ 5909338 w 5909338"/>
                <a:gd name="connsiteY2" fmla="*/ 637185 h 642380"/>
                <a:gd name="connsiteX3" fmla="*/ 0 w 5909338"/>
                <a:gd name="connsiteY3" fmla="*/ 642380 h 642380"/>
                <a:gd name="connsiteX4" fmla="*/ 0 w 5909338"/>
                <a:gd name="connsiteY4" fmla="*/ 0 h 642380"/>
                <a:gd name="connsiteX0" fmla="*/ 0 w 5909338"/>
                <a:gd name="connsiteY0" fmla="*/ 0 h 642381"/>
                <a:gd name="connsiteX1" fmla="*/ 5909338 w 5909338"/>
                <a:gd name="connsiteY1" fmla="*/ 0 h 642381"/>
                <a:gd name="connsiteX2" fmla="*/ 5831406 w 5909338"/>
                <a:gd name="connsiteY2" fmla="*/ 642381 h 642381"/>
                <a:gd name="connsiteX3" fmla="*/ 0 w 5909338"/>
                <a:gd name="connsiteY3" fmla="*/ 642380 h 642381"/>
                <a:gd name="connsiteX4" fmla="*/ 0 w 5909338"/>
                <a:gd name="connsiteY4" fmla="*/ 0 h 642381"/>
                <a:gd name="connsiteX0" fmla="*/ 0 w 5909338"/>
                <a:gd name="connsiteY0" fmla="*/ 0 h 652772"/>
                <a:gd name="connsiteX1" fmla="*/ 5909338 w 5909338"/>
                <a:gd name="connsiteY1" fmla="*/ 0 h 652772"/>
                <a:gd name="connsiteX2" fmla="*/ 5826211 w 5909338"/>
                <a:gd name="connsiteY2" fmla="*/ 652772 h 652772"/>
                <a:gd name="connsiteX3" fmla="*/ 0 w 5909338"/>
                <a:gd name="connsiteY3" fmla="*/ 642380 h 652772"/>
                <a:gd name="connsiteX4" fmla="*/ 0 w 5909338"/>
                <a:gd name="connsiteY4" fmla="*/ 0 h 652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9338" h="652772">
                  <a:moveTo>
                    <a:pt x="0" y="0"/>
                  </a:moveTo>
                  <a:lnTo>
                    <a:pt x="5909338" y="0"/>
                  </a:lnTo>
                  <a:lnTo>
                    <a:pt x="5826211" y="652772"/>
                  </a:lnTo>
                  <a:lnTo>
                    <a:pt x="0" y="64238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2060"/>
                </a:gs>
                <a:gs pos="100000">
                  <a:srgbClr val="FF6600"/>
                </a:gs>
                <a:gs pos="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A5EE0E2-BB03-4117-B3D8-5ECAD18A5BD4}"/>
                </a:ext>
              </a:extLst>
            </p:cNvPr>
            <p:cNvSpPr/>
            <p:nvPr/>
          </p:nvSpPr>
          <p:spPr>
            <a:xfrm>
              <a:off x="4287881" y="5548885"/>
              <a:ext cx="6982800" cy="384627"/>
            </a:xfrm>
            <a:prstGeom prst="rect">
              <a:avLst/>
            </a:prstGeom>
            <a:gradFill>
              <a:gsLst>
                <a:gs pos="0">
                  <a:srgbClr val="002060"/>
                </a:gs>
                <a:gs pos="0">
                  <a:srgbClr val="FF6600"/>
                </a:gs>
                <a:gs pos="100000">
                  <a:srgbClr val="002060">
                    <a:tint val="44500"/>
                    <a:satMod val="160000"/>
                  </a:srgbClr>
                </a:gs>
              </a:gsLst>
              <a:lin ang="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55DCA16-2E8E-4BAA-A9E8-E53A8C747AFC}"/>
                </a:ext>
              </a:extLst>
            </p:cNvPr>
            <p:cNvSpPr/>
            <p:nvPr/>
          </p:nvSpPr>
          <p:spPr>
            <a:xfrm>
              <a:off x="4327624" y="4482377"/>
              <a:ext cx="4027182" cy="367746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Block Arc 62">
              <a:extLst>
                <a:ext uri="{FF2B5EF4-FFF2-40B4-BE49-F238E27FC236}">
                  <a16:creationId xmlns:a16="http://schemas.microsoft.com/office/drawing/2014/main" id="{D9979A68-4939-472E-9FC8-16BE90448113}"/>
                </a:ext>
              </a:extLst>
            </p:cNvPr>
            <p:cNvSpPr/>
            <p:nvPr/>
          </p:nvSpPr>
          <p:spPr>
            <a:xfrm rot="16200000">
              <a:off x="3417506" y="2410964"/>
              <a:ext cx="1455961" cy="1248701"/>
            </a:xfrm>
            <a:prstGeom prst="blockArc">
              <a:avLst>
                <a:gd name="adj1" fmla="val 10532818"/>
                <a:gd name="adj2" fmla="val 113915"/>
                <a:gd name="adj3" fmla="val 2939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Block Arc 63">
              <a:extLst>
                <a:ext uri="{FF2B5EF4-FFF2-40B4-BE49-F238E27FC236}">
                  <a16:creationId xmlns:a16="http://schemas.microsoft.com/office/drawing/2014/main" id="{540A91C2-34DB-4386-91D3-4D6E281FD7EA}"/>
                </a:ext>
              </a:extLst>
            </p:cNvPr>
            <p:cNvSpPr/>
            <p:nvPr/>
          </p:nvSpPr>
          <p:spPr>
            <a:xfrm rot="5400000" flipH="1">
              <a:off x="7238432" y="1335559"/>
              <a:ext cx="1443909" cy="1248703"/>
            </a:xfrm>
            <a:prstGeom prst="blockArc">
              <a:avLst>
                <a:gd name="adj1" fmla="val 10672477"/>
                <a:gd name="adj2" fmla="val 21471919"/>
                <a:gd name="adj3" fmla="val 27795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Block Arc 67">
              <a:extLst>
                <a:ext uri="{FF2B5EF4-FFF2-40B4-BE49-F238E27FC236}">
                  <a16:creationId xmlns:a16="http://schemas.microsoft.com/office/drawing/2014/main" id="{9C3DAE24-8291-4623-A512-CC46E69474C7}"/>
                </a:ext>
              </a:extLst>
            </p:cNvPr>
            <p:cNvSpPr/>
            <p:nvPr/>
          </p:nvSpPr>
          <p:spPr>
            <a:xfrm rot="5400000" flipH="1">
              <a:off x="7601916" y="3503817"/>
              <a:ext cx="1443909" cy="1248703"/>
            </a:xfrm>
            <a:prstGeom prst="blockArc">
              <a:avLst>
                <a:gd name="adj1" fmla="val 10381583"/>
                <a:gd name="adj2" fmla="val 1073"/>
                <a:gd name="adj3" fmla="val 28942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Block Arc 68">
              <a:extLst>
                <a:ext uri="{FF2B5EF4-FFF2-40B4-BE49-F238E27FC236}">
                  <a16:creationId xmlns:a16="http://schemas.microsoft.com/office/drawing/2014/main" id="{7BC44C28-7A81-435E-BF27-4A5A09E9CA1F}"/>
                </a:ext>
              </a:extLst>
            </p:cNvPr>
            <p:cNvSpPr/>
            <p:nvPr/>
          </p:nvSpPr>
          <p:spPr>
            <a:xfrm rot="16200000">
              <a:off x="3590391" y="4603281"/>
              <a:ext cx="1474466" cy="1209658"/>
            </a:xfrm>
            <a:prstGeom prst="blockArc">
              <a:avLst>
                <a:gd name="adj1" fmla="val 10800200"/>
                <a:gd name="adj2" fmla="val 129662"/>
                <a:gd name="adj3" fmla="val 31738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42900">
                <a:defRPr/>
              </a:pPr>
              <a:endParaRPr lang="en-US" sz="758" kern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942C252F-EE3F-440D-AB88-AE8735B4618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1" y="5163149"/>
            <a:ext cx="907244" cy="78483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D5452CC-5583-42D0-83AB-92B0DC766965}"/>
              </a:ext>
            </a:extLst>
          </p:cNvPr>
          <p:cNvGrpSpPr/>
          <p:nvPr/>
        </p:nvGrpSpPr>
        <p:grpSpPr>
          <a:xfrm>
            <a:off x="3640050" y="949399"/>
            <a:ext cx="1906549" cy="688658"/>
            <a:chOff x="4853400" y="122864"/>
            <a:chExt cx="2542065" cy="918211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357A133A-B90D-412C-B141-2BE7524F89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78896" y="223634"/>
              <a:ext cx="2291075" cy="74506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1A97D7E0-3E01-442A-A958-5E060645BA5B}"/>
                </a:ext>
              </a:extLst>
            </p:cNvPr>
            <p:cNvSpPr/>
            <p:nvPr/>
          </p:nvSpPr>
          <p:spPr>
            <a:xfrm>
              <a:off x="4853400" y="122864"/>
              <a:ext cx="2542065" cy="918211"/>
            </a:xfrm>
            <a:prstGeom prst="roundRect">
              <a:avLst/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18227" y="1976596"/>
            <a:ext cx="290273" cy="290273"/>
            <a:chOff x="6556572" y="1647985"/>
            <a:chExt cx="1905000" cy="1905000"/>
          </a:xfrm>
        </p:grpSpPr>
        <p:sp>
          <p:nvSpPr>
            <p:cNvPr id="17" name="Teardrop 16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508499" y="1922779"/>
            <a:ext cx="1394343" cy="90024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Shading fractions of diagrams, equivalence and simplification of fractions.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882120" y="2079186"/>
            <a:ext cx="210799" cy="312653"/>
          </a:xfrm>
          <a:prstGeom prst="rect">
            <a:avLst/>
          </a:prstGeom>
          <a:ln w="38100">
            <a:noFill/>
          </a:ln>
        </p:spPr>
      </p:pic>
      <p:sp>
        <p:nvSpPr>
          <p:cNvPr id="21" name="Rectangle 20"/>
          <p:cNvSpPr/>
          <p:nvPr/>
        </p:nvSpPr>
        <p:spPr>
          <a:xfrm>
            <a:off x="7889032" y="2036707"/>
            <a:ext cx="12426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n-GB" sz="2100" b="1" dirty="0">
                <a:solidFill>
                  <a:prstClr val="black"/>
                </a:solidFill>
                <a:latin typeface="Gill Sans MT" panose="020B0502020104020203"/>
              </a:rPr>
              <a:t>57-59,61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836215" y="2255509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23" name="Rectangle 22"/>
          <p:cNvSpPr/>
          <p:nvPr/>
        </p:nvSpPr>
        <p:spPr>
          <a:xfrm>
            <a:off x="4881398" y="2220175"/>
            <a:ext cx="8707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n-GB" sz="2100" b="1" dirty="0">
                <a:solidFill>
                  <a:prstClr val="black"/>
                </a:solidFill>
                <a:latin typeface="Gill Sans MT" panose="020B0502020104020203"/>
              </a:rPr>
              <a:t>63-64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448188" y="2434463"/>
            <a:ext cx="290273" cy="290273"/>
            <a:chOff x="6556572" y="1647985"/>
            <a:chExt cx="1905000" cy="1905000"/>
          </a:xfrm>
        </p:grpSpPr>
        <p:sp>
          <p:nvSpPr>
            <p:cNvPr id="25" name="Teardrop 24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9039" y="2958535"/>
            <a:ext cx="290273" cy="290273"/>
            <a:chOff x="6556572" y="1647985"/>
            <a:chExt cx="1905000" cy="1905000"/>
          </a:xfrm>
        </p:grpSpPr>
        <p:sp>
          <p:nvSpPr>
            <p:cNvPr id="28" name="Teardrop 27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377820" y="2907865"/>
            <a:ext cx="1231218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Four operations with mixed and improper fractions.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30912" y="2987476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32" name="Rectangle 31"/>
          <p:cNvSpPr/>
          <p:nvPr/>
        </p:nvSpPr>
        <p:spPr>
          <a:xfrm>
            <a:off x="430912" y="2806421"/>
            <a:ext cx="12093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65-66,</a:t>
            </a:r>
          </a:p>
          <a:p>
            <a:pPr algn="ctr" defTabSz="685800"/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67-70</a:t>
            </a:r>
            <a:endParaRPr lang="en-GB" sz="21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19827" y="3163788"/>
            <a:ext cx="290273" cy="290273"/>
            <a:chOff x="6556572" y="1647985"/>
            <a:chExt cx="1905000" cy="1905000"/>
          </a:xfrm>
        </p:grpSpPr>
        <p:sp>
          <p:nvSpPr>
            <p:cNvPr id="34" name="Teardrop 3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520555" y="3197152"/>
            <a:ext cx="1065389" cy="41549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Order fractions.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516178" y="3115332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38" name="Rectangle 37"/>
          <p:cNvSpPr/>
          <p:nvPr/>
        </p:nvSpPr>
        <p:spPr>
          <a:xfrm>
            <a:off x="5708112" y="3059224"/>
            <a:ext cx="4969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GB" sz="21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82613" y="3763600"/>
            <a:ext cx="1961534" cy="5770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Calculate a percentage of an amount and percentage change. 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306793" y="3896314"/>
            <a:ext cx="290273" cy="290273"/>
            <a:chOff x="6556572" y="1647985"/>
            <a:chExt cx="1905000" cy="1905000"/>
          </a:xfrm>
        </p:grpSpPr>
        <p:sp>
          <p:nvSpPr>
            <p:cNvPr id="41" name="Teardrop 40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4648596" y="3830465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44" name="Rectangle 43"/>
          <p:cNvSpPr/>
          <p:nvPr/>
        </p:nvSpPr>
        <p:spPr>
          <a:xfrm>
            <a:off x="4824261" y="3782377"/>
            <a:ext cx="8707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GB" sz="2100" b="1" dirty="0">
                <a:solidFill>
                  <a:prstClr val="black"/>
                </a:solidFill>
                <a:latin typeface="Gill Sans MT" panose="020B0502020104020203"/>
              </a:rPr>
              <a:t>84-90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873223" y="4503964"/>
            <a:ext cx="290273" cy="290273"/>
            <a:chOff x="6556572" y="1647985"/>
            <a:chExt cx="1905000" cy="1905000"/>
          </a:xfrm>
        </p:grpSpPr>
        <p:sp>
          <p:nvSpPr>
            <p:cNvPr id="46" name="Teardrop 4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232279" y="4397049"/>
            <a:ext cx="1646189" cy="73866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Convert between fractions, decimals and percentages and compare them.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318962" y="4561855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50" name="Rectangle 49"/>
          <p:cNvSpPr/>
          <p:nvPr/>
        </p:nvSpPr>
        <p:spPr>
          <a:xfrm>
            <a:off x="485808" y="4373672"/>
            <a:ext cx="8803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73-76,</a:t>
            </a:r>
          </a:p>
          <a:p>
            <a:pPr algn="ctr" defTabSz="685800"/>
            <a:r>
              <a:rPr lang="en-GB" sz="21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82-83</a:t>
            </a:r>
            <a:endParaRPr lang="en-GB" sz="21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821426" y="882458"/>
            <a:ext cx="3250556" cy="9323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GB" sz="2100" b="1" dirty="0">
                <a:solidFill>
                  <a:srgbClr val="00B0F0"/>
                </a:solidFill>
                <a:latin typeface="Gill Sans MT" panose="020B0502020104020203"/>
              </a:rPr>
              <a:t>Unit 5 - Fractions, Decimals</a:t>
            </a:r>
          </a:p>
          <a:p>
            <a:pPr algn="ctr" defTabSz="685800"/>
            <a:r>
              <a:rPr lang="en-GB" sz="2100" b="1" dirty="0">
                <a:solidFill>
                  <a:srgbClr val="00B0F0"/>
                </a:solidFill>
                <a:latin typeface="Gill Sans MT" panose="020B0502020104020203"/>
              </a:rPr>
              <a:t>and Percentages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12539" y="2215516"/>
            <a:ext cx="1990443" cy="5770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Convert between improper fractions and mixed numbers.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71918" y="907321"/>
            <a:ext cx="3437107" cy="8540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US" sz="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</a:rPr>
              <a:t>Prior learning: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Place value.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Percentage as an amount out of 100.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Multiplication and division.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Ordering integers on a number line.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589643" y="5098220"/>
            <a:ext cx="3235316" cy="8540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/>
            <a:r>
              <a:rPr lang="en-US" sz="15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/>
              </a:rPr>
              <a:t>Next steps: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Calculating proportions of pie charts.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Using multipliers.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Reverse percentages.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n-GB" sz="900" dirty="0">
                <a:solidFill>
                  <a:prstClr val="black"/>
                </a:solidFill>
                <a:latin typeface="Gill Sans MT" panose="020B0502020104020203"/>
              </a:rPr>
              <a:t>Reverse fractions.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774912" y="3649691"/>
            <a:ext cx="1015259" cy="5770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Find fractions of an amount.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7749100" y="3682433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62" name="Rectangle 61"/>
          <p:cNvSpPr/>
          <p:nvPr/>
        </p:nvSpPr>
        <p:spPr>
          <a:xfrm>
            <a:off x="7841625" y="3649691"/>
            <a:ext cx="48282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n-GB" sz="2100" b="1" dirty="0">
                <a:solidFill>
                  <a:prstClr val="black"/>
                </a:solidFill>
                <a:latin typeface="Gill Sans MT" panose="020B0502020104020203"/>
              </a:rPr>
              <a:t>77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979642" y="4821262"/>
            <a:ext cx="290273" cy="290273"/>
            <a:chOff x="6556572" y="1647985"/>
            <a:chExt cx="1905000" cy="1905000"/>
          </a:xfrm>
        </p:grpSpPr>
        <p:sp>
          <p:nvSpPr>
            <p:cNvPr id="66" name="Teardrop 65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4236804" y="4605305"/>
            <a:ext cx="1296433" cy="57708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 defTabSz="685800"/>
            <a:r>
              <a:rPr lang="en-GB" sz="1050" b="1" dirty="0">
                <a:solidFill>
                  <a:srgbClr val="00B0F0"/>
                </a:solidFill>
                <a:latin typeface="Gill Sans MT" panose="020B0502020104020203"/>
              </a:rPr>
              <a:t>Calculate simple and compound interest.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67" b="-1354"/>
          <a:stretch/>
        </p:blipFill>
        <p:spPr>
          <a:xfrm>
            <a:off x="5529385" y="4622386"/>
            <a:ext cx="230454" cy="312653"/>
          </a:xfrm>
          <a:prstGeom prst="rect">
            <a:avLst/>
          </a:prstGeom>
          <a:ln w="38100">
            <a:noFill/>
          </a:ln>
        </p:spPr>
      </p:pic>
      <p:sp>
        <p:nvSpPr>
          <p:cNvPr id="72" name="Rectangle 71"/>
          <p:cNvSpPr/>
          <p:nvPr/>
        </p:nvSpPr>
        <p:spPr>
          <a:xfrm>
            <a:off x="5615082" y="4575793"/>
            <a:ext cx="87075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/>
            <a:r>
              <a:rPr lang="en-GB" sz="2100" b="1" dirty="0">
                <a:solidFill>
                  <a:prstClr val="black"/>
                </a:solidFill>
                <a:latin typeface="Gill Sans MT" panose="020B0502020104020203"/>
              </a:rPr>
              <a:t>93-94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446448" y="3700762"/>
            <a:ext cx="290273" cy="290273"/>
            <a:chOff x="6556572" y="1647985"/>
            <a:chExt cx="1905000" cy="1905000"/>
          </a:xfrm>
        </p:grpSpPr>
        <p:sp>
          <p:nvSpPr>
            <p:cNvPr id="74" name="Teardrop 73"/>
            <p:cNvSpPr/>
            <p:nvPr/>
          </p:nvSpPr>
          <p:spPr>
            <a:xfrm rot="8089229">
              <a:off x="6556572" y="1647985"/>
              <a:ext cx="1905000" cy="1905000"/>
            </a:xfrm>
            <a:prstGeom prst="teardrop">
              <a:avLst>
                <a:gd name="adj" fmla="val 1424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6938328" y="2042479"/>
              <a:ext cx="1116012" cy="1116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GB" sz="1350">
                <a:solidFill>
                  <a:prstClr val="white"/>
                </a:solidFill>
                <a:latin typeface="Gill Sans MT" panose="020B0502020104020203"/>
              </a:endParaRPr>
            </a:p>
          </p:txBody>
        </p: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FE2A72CD-93C8-442F-A754-1A9C720FBFE7}"/>
              </a:ext>
            </a:extLst>
          </p:cNvPr>
          <p:cNvSpPr/>
          <p:nvPr/>
        </p:nvSpPr>
        <p:spPr>
          <a:xfrm>
            <a:off x="5972743" y="1886763"/>
            <a:ext cx="3120587" cy="907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928140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0B8A9-DDEC-4766-B3F2-E2448D33B227}"/>
              </a:ext>
            </a:extLst>
          </p:cNvPr>
          <p:cNvSpPr txBox="1"/>
          <p:nvPr/>
        </p:nvSpPr>
        <p:spPr>
          <a:xfrm>
            <a:off x="611560" y="126876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tx2"/>
                </a:solidFill>
              </a:rPr>
              <a:t>Progress Indicators:</a:t>
            </a:r>
          </a:p>
        </p:txBody>
      </p:sp>
    </p:spTree>
    <p:extLst>
      <p:ext uri="{BB962C8B-B14F-4D97-AF65-F5344CB8AC3E}">
        <p14:creationId xmlns:p14="http://schemas.microsoft.com/office/powerpoint/2010/main" val="2111831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“Equivalent” mean?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C6659-AEE7-4C4B-9DB3-83C01681C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827" y="2346312"/>
            <a:ext cx="4727780" cy="331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38" y="28916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5626" t="11097" r="18749" b="6469"/>
          <a:stretch/>
        </p:blipFill>
        <p:spPr bwMode="auto">
          <a:xfrm>
            <a:off x="395536" y="1340768"/>
            <a:ext cx="5904656" cy="4873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4738" t="8309" r="15598" b="8309"/>
          <a:stretch/>
        </p:blipFill>
        <p:spPr bwMode="auto">
          <a:xfrm>
            <a:off x="179512" y="1268760"/>
            <a:ext cx="6264696" cy="464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9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212" t="33495" r="21135" b="9175"/>
          <a:stretch/>
        </p:blipFill>
        <p:spPr bwMode="auto">
          <a:xfrm>
            <a:off x="395536" y="2060848"/>
            <a:ext cx="655272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1B0FBFE-4734-4686-AD92-4BE0AC503A60}"/>
              </a:ext>
            </a:extLst>
          </p:cNvPr>
          <p:cNvSpPr txBox="1"/>
          <p:nvPr/>
        </p:nvSpPr>
        <p:spPr>
          <a:xfrm>
            <a:off x="303479" y="645704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We Do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589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9964" r="15598" b="4587"/>
          <a:stretch/>
        </p:blipFill>
        <p:spPr bwMode="auto">
          <a:xfrm>
            <a:off x="52676" y="2276872"/>
            <a:ext cx="7066557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429555-0F7E-4AD6-A757-E6A6D5881272}"/>
              </a:ext>
            </a:extLst>
          </p:cNvPr>
          <p:cNvSpPr txBox="1"/>
          <p:nvPr/>
        </p:nvSpPr>
        <p:spPr>
          <a:xfrm>
            <a:off x="52676" y="1052735"/>
            <a:ext cx="5760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Whiteboard Activity: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360</Words>
  <Application>Microsoft Office PowerPoint</Application>
  <PresentationFormat>On-screen Show (4:3)</PresentationFormat>
  <Paragraphs>171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Cambria Math</vt:lpstr>
      <vt:lpstr>Gill Sans MT</vt:lpstr>
      <vt:lpstr>Times New Roman</vt:lpstr>
      <vt:lpstr>Office Theme</vt:lpstr>
      <vt:lpstr>1_Office Theme</vt:lpstr>
      <vt:lpstr>2_Office Theme</vt:lpstr>
      <vt:lpstr>3_Office Theme</vt:lpstr>
      <vt:lpstr>5_Office Theme</vt:lpstr>
      <vt:lpstr>PowerPoint Presentation</vt:lpstr>
      <vt:lpstr>Equivalent Fractions with Shaded Diagrams</vt:lpstr>
      <vt:lpstr>PowerPoint Presentation</vt:lpstr>
      <vt:lpstr>PowerPoint Presentation</vt:lpstr>
      <vt:lpstr>What does “Equivalent” mean?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tgardner450@gmail.com</dc:creator>
  <cp:lastModifiedBy>Stephanie Bagley</cp:lastModifiedBy>
  <cp:revision>37</cp:revision>
  <dcterms:created xsi:type="dcterms:W3CDTF">2020-04-02T12:01:43Z</dcterms:created>
  <dcterms:modified xsi:type="dcterms:W3CDTF">2020-06-19T15:14:02Z</dcterms:modified>
</cp:coreProperties>
</file>