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2" r:id="rId3"/>
    <p:sldId id="263" r:id="rId4"/>
    <p:sldId id="264" r:id="rId5"/>
    <p:sldId id="265" r:id="rId6"/>
    <p:sldId id="266" r:id="rId7"/>
    <p:sldId id="267" r:id="rId8"/>
    <p:sldId id="268" r:id="rId9"/>
    <p:sldId id="269" r:id="rId10"/>
    <p:sldId id="270"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162" autoAdjust="0"/>
  </p:normalViewPr>
  <p:slideViewPr>
    <p:cSldViewPr snapToGrid="0">
      <p:cViewPr varScale="1">
        <p:scale>
          <a:sx n="65" d="100"/>
          <a:sy n="65" d="100"/>
        </p:scale>
        <p:origin x="72"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7E0F52A-91DA-4A73-B4FB-404DC190A9D2}" type="datetimeFigureOut">
              <a:rPr lang="en-GB" smtClean="0"/>
              <a:t>12/03/2020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02EDA86-B5D6-42CE-86B7-F1D1A4538C10}" type="slidenum">
              <a:rPr lang="en-GB" smtClean="0"/>
              <a:t>‹#›</a:t>
            </a:fld>
            <a:endParaRPr lang="en-GB"/>
          </a:p>
        </p:txBody>
      </p:sp>
    </p:spTree>
    <p:extLst>
      <p:ext uri="{BB962C8B-B14F-4D97-AF65-F5344CB8AC3E}">
        <p14:creationId xmlns:p14="http://schemas.microsoft.com/office/powerpoint/2010/main" val="696694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681372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0360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19257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38328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2B3CBC-CC92-43D5-A835-A5214216D37C}"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87537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40070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E2B3CBC-CC92-43D5-A835-A5214216D37C}"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77286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E2B3CBC-CC92-43D5-A835-A5214216D37C}"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62951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2B3CBC-CC92-43D5-A835-A5214216D37C}"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143371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6145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2B3CBC-CC92-43D5-A835-A5214216D37C}"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FB0336-4D6B-481D-A765-0806A77152FB}" type="slidenum">
              <a:rPr lang="en-GB" smtClean="0"/>
              <a:t>‹#›</a:t>
            </a:fld>
            <a:endParaRPr lang="en-GB"/>
          </a:p>
        </p:txBody>
      </p:sp>
    </p:spTree>
    <p:extLst>
      <p:ext uri="{BB962C8B-B14F-4D97-AF65-F5344CB8AC3E}">
        <p14:creationId xmlns:p14="http://schemas.microsoft.com/office/powerpoint/2010/main" val="250201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2B3CBC-CC92-43D5-A835-A5214216D37C}"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B0336-4D6B-481D-A765-0806A77152FB}" type="slidenum">
              <a:rPr lang="en-GB" smtClean="0"/>
              <a:t>‹#›</a:t>
            </a:fld>
            <a:endParaRPr lang="en-GB"/>
          </a:p>
        </p:txBody>
      </p:sp>
    </p:spTree>
    <p:extLst>
      <p:ext uri="{BB962C8B-B14F-4D97-AF65-F5344CB8AC3E}">
        <p14:creationId xmlns:p14="http://schemas.microsoft.com/office/powerpoint/2010/main" val="4242234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WRITING A SUMMARY</a:t>
            </a:r>
            <a:endParaRPr lang="en-GB" sz="4000" dirty="0">
              <a:solidFill>
                <a:schemeClr val="bg1"/>
              </a:solidFill>
              <a:latin typeface="Berlin Sans FB" panose="020E0602020502020306" pitchFamily="34" charset="0"/>
            </a:endParaRPr>
          </a:p>
        </p:txBody>
      </p:sp>
      <p:sp>
        <p:nvSpPr>
          <p:cNvPr id="3" name="Content Placeholder 2"/>
          <p:cNvSpPr>
            <a:spLocks noGrp="1"/>
          </p:cNvSpPr>
          <p:nvPr>
            <p:ph idx="1"/>
          </p:nvPr>
        </p:nvSpPr>
        <p:spPr>
          <a:xfrm>
            <a:off x="202406" y="1385887"/>
            <a:ext cx="11787188" cy="4862513"/>
          </a:xfrm>
        </p:spPr>
        <p:txBody>
          <a:bodyPr>
            <a:noAutofit/>
          </a:bodyPr>
          <a:lstStyle/>
          <a:p>
            <a:pPr marL="0" indent="0">
              <a:buNone/>
            </a:pPr>
            <a:r>
              <a:rPr lang="en-GB" sz="3600" b="1" dirty="0" smtClean="0"/>
              <a:t>Example paper by @Mathew_Lynch44</a:t>
            </a:r>
            <a:endParaRPr lang="en-GB" sz="3600" b="1" dirty="0"/>
          </a:p>
        </p:txBody>
      </p:sp>
    </p:spTree>
    <p:extLst>
      <p:ext uri="{BB962C8B-B14F-4D97-AF65-F5344CB8AC3E}">
        <p14:creationId xmlns:p14="http://schemas.microsoft.com/office/powerpoint/2010/main" val="3697868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9953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06" y="1485900"/>
            <a:ext cx="11787188" cy="4862513"/>
          </a:xfrm>
        </p:spPr>
        <p:txBody>
          <a:bodyPr>
            <a:noAutofit/>
          </a:bodyPr>
          <a:lstStyle/>
          <a:p>
            <a:pPr marL="0" indent="0">
              <a:buNone/>
            </a:pPr>
            <a:r>
              <a:rPr lang="en-GB" sz="3600" b="1" dirty="0" smtClean="0"/>
              <a:t>inference</a:t>
            </a:r>
          </a:p>
          <a:p>
            <a:pPr marL="0" indent="0">
              <a:buNone/>
            </a:pPr>
            <a:endParaRPr lang="en-GB" sz="3600" b="1" dirty="0"/>
          </a:p>
          <a:p>
            <a:pPr marL="0" indent="0">
              <a:buNone/>
            </a:pPr>
            <a:r>
              <a:rPr lang="en-GB" sz="3600" b="1" dirty="0" smtClean="0"/>
              <a:t>analysis</a:t>
            </a:r>
          </a:p>
          <a:p>
            <a:pPr marL="0" indent="0">
              <a:buNone/>
            </a:pPr>
            <a:endParaRPr lang="en-GB" sz="3600" b="1" dirty="0"/>
          </a:p>
          <a:p>
            <a:pPr marL="0" indent="0">
              <a:buNone/>
            </a:pPr>
            <a:r>
              <a:rPr lang="en-GB" sz="3600" b="1" dirty="0"/>
              <a:t>s</a:t>
            </a:r>
            <a:r>
              <a:rPr lang="en-GB" sz="3600" b="1" dirty="0" smtClean="0"/>
              <a:t>ummary</a:t>
            </a:r>
          </a:p>
          <a:p>
            <a:pPr marL="0" indent="0">
              <a:buNone/>
            </a:pPr>
            <a:endParaRPr lang="en-GB" sz="3600" b="1" dirty="0" smtClean="0"/>
          </a:p>
          <a:p>
            <a:pPr marL="0" indent="0">
              <a:buNone/>
            </a:pPr>
            <a:r>
              <a:rPr lang="en-GB" sz="3600" b="1" dirty="0" smtClean="0"/>
              <a:t>perspective</a:t>
            </a:r>
            <a:endParaRPr lang="en-GB" sz="3600" b="1" dirty="0"/>
          </a:p>
        </p:txBody>
      </p:sp>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STARTER – DEFINE THE FOLLOWING WORDS</a:t>
            </a:r>
            <a:endParaRPr lang="en-GB" sz="40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160472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06" y="1485900"/>
            <a:ext cx="11787188" cy="4862513"/>
          </a:xfrm>
        </p:spPr>
        <p:txBody>
          <a:bodyPr>
            <a:noAutofit/>
          </a:bodyPr>
          <a:lstStyle/>
          <a:p>
            <a:pPr marL="0" indent="0">
              <a:buNone/>
            </a:pPr>
            <a:r>
              <a:rPr lang="en-GB" b="1" dirty="0">
                <a:solidFill>
                  <a:srgbClr val="FF0000"/>
                </a:solidFill>
              </a:rPr>
              <a:t>i</a:t>
            </a:r>
            <a:r>
              <a:rPr lang="en-GB" b="1" dirty="0" smtClean="0">
                <a:solidFill>
                  <a:srgbClr val="FF0000"/>
                </a:solidFill>
              </a:rPr>
              <a:t>nference</a:t>
            </a:r>
            <a:r>
              <a:rPr lang="en-GB" b="1" dirty="0" smtClean="0"/>
              <a:t> – making a prediction about something based on evidence.</a:t>
            </a:r>
          </a:p>
          <a:p>
            <a:pPr marL="0" indent="0">
              <a:buNone/>
            </a:pPr>
            <a:endParaRPr lang="en-GB" b="1" dirty="0"/>
          </a:p>
          <a:p>
            <a:pPr marL="0" indent="0">
              <a:buNone/>
            </a:pPr>
            <a:r>
              <a:rPr lang="en-GB" b="1" dirty="0">
                <a:solidFill>
                  <a:srgbClr val="FF0000"/>
                </a:solidFill>
              </a:rPr>
              <a:t>a</a:t>
            </a:r>
            <a:r>
              <a:rPr lang="en-GB" b="1" dirty="0" smtClean="0">
                <a:solidFill>
                  <a:srgbClr val="FF0000"/>
                </a:solidFill>
              </a:rPr>
              <a:t>nalysis</a:t>
            </a:r>
            <a:r>
              <a:rPr lang="en-GB" b="1" dirty="0" smtClean="0"/>
              <a:t> -  a detailed examination of the elements in a text. An explanation as to WHY writers do what they do. Discussion of the effects writers want to achieve an how they achieve it.</a:t>
            </a:r>
          </a:p>
          <a:p>
            <a:pPr marL="0" indent="0">
              <a:buNone/>
            </a:pPr>
            <a:endParaRPr lang="en-GB" b="1" dirty="0"/>
          </a:p>
          <a:p>
            <a:pPr marL="0" indent="0">
              <a:buNone/>
            </a:pPr>
            <a:r>
              <a:rPr lang="en-GB" b="1" dirty="0">
                <a:solidFill>
                  <a:srgbClr val="FF0000"/>
                </a:solidFill>
              </a:rPr>
              <a:t>s</a:t>
            </a:r>
            <a:r>
              <a:rPr lang="en-GB" b="1" dirty="0" smtClean="0">
                <a:solidFill>
                  <a:srgbClr val="FF0000"/>
                </a:solidFill>
              </a:rPr>
              <a:t>ummary</a:t>
            </a:r>
            <a:r>
              <a:rPr lang="en-GB" b="1" dirty="0" smtClean="0"/>
              <a:t> – a brief statement or account of the main points or something.</a:t>
            </a:r>
          </a:p>
          <a:p>
            <a:pPr marL="0" indent="0">
              <a:buNone/>
            </a:pPr>
            <a:endParaRPr lang="en-GB" b="1" dirty="0" smtClean="0"/>
          </a:p>
          <a:p>
            <a:pPr marL="0" indent="0">
              <a:buNone/>
            </a:pPr>
            <a:r>
              <a:rPr lang="en-GB" b="1" dirty="0" smtClean="0">
                <a:solidFill>
                  <a:srgbClr val="FF0000"/>
                </a:solidFill>
              </a:rPr>
              <a:t>perspective</a:t>
            </a:r>
            <a:r>
              <a:rPr lang="en-GB" b="1" dirty="0" smtClean="0"/>
              <a:t> – a particular attitude towards something. A point of view.</a:t>
            </a:r>
            <a:endParaRPr lang="en-GB" b="1" dirty="0"/>
          </a:p>
        </p:txBody>
      </p:sp>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STARTER – DEFINE THE FOLLOWING WORDS</a:t>
            </a:r>
            <a:endParaRPr lang="en-GB" sz="4000"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4115057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LANGUAGE PAPER 2, QUESTION 2</a:t>
            </a:r>
            <a:endParaRPr lang="en-GB" sz="4000" dirty="0">
              <a:solidFill>
                <a:schemeClr val="bg1"/>
              </a:solidFill>
              <a:latin typeface="Berlin Sans FB" panose="020E0602020502020306" pitchFamily="34" charset="0"/>
            </a:endParaRPr>
          </a:p>
        </p:txBody>
      </p:sp>
      <p:sp>
        <p:nvSpPr>
          <p:cNvPr id="5" name="Oval Callout 4"/>
          <p:cNvSpPr/>
          <p:nvPr/>
        </p:nvSpPr>
        <p:spPr>
          <a:xfrm rot="299845">
            <a:off x="7191344" y="1365094"/>
            <a:ext cx="4694829" cy="2634018"/>
          </a:xfrm>
          <a:prstGeom prst="wedgeEllipseCallout">
            <a:avLst/>
          </a:prstGeom>
          <a:ln w="28575">
            <a:solidFill>
              <a:srgbClr val="FFC000"/>
            </a:solidFill>
          </a:ln>
          <a:effectLst>
            <a:glow rad="101600">
              <a:schemeClr val="accent4">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1300" i="1" dirty="0" smtClean="0">
              <a:solidFill>
                <a:schemeClr val="tx1"/>
              </a:solidFill>
              <a:latin typeface="Century Gothic" panose="020B0502020202020204" pitchFamily="34" charset="0"/>
            </a:endParaRPr>
          </a:p>
          <a:p>
            <a:pPr algn="ctr"/>
            <a:r>
              <a:rPr lang="en-GB" sz="1300" i="1" dirty="0" smtClean="0">
                <a:solidFill>
                  <a:schemeClr val="tx1"/>
                </a:solidFill>
                <a:latin typeface="Century Gothic" panose="020B0502020202020204" pitchFamily="34" charset="0"/>
              </a:rPr>
              <a:t>• </a:t>
            </a:r>
            <a:r>
              <a:rPr lang="en-GB" sz="1300" b="1" i="1" dirty="0">
                <a:solidFill>
                  <a:schemeClr val="tx1"/>
                </a:solidFill>
                <a:latin typeface="Century Gothic" panose="020B0502020202020204" pitchFamily="34" charset="0"/>
              </a:rPr>
              <a:t>The ability to infer and to make connections is key to success in Question 2 </a:t>
            </a:r>
            <a:r>
              <a:rPr lang="en-GB" sz="1300" i="1" dirty="0">
                <a:solidFill>
                  <a:schemeClr val="tx1"/>
                </a:solidFill>
                <a:latin typeface="Century Gothic" panose="020B0502020202020204" pitchFamily="34" charset="0"/>
              </a:rPr>
              <a:t>• Students should be prepared to respond to the precise focus of the task • The focus for </a:t>
            </a:r>
            <a:r>
              <a:rPr lang="en-GB" sz="1300" b="1" i="1" dirty="0">
                <a:solidFill>
                  <a:schemeClr val="tx1"/>
                </a:solidFill>
                <a:latin typeface="Century Gothic" panose="020B0502020202020204" pitchFamily="34" charset="0"/>
              </a:rPr>
              <a:t>Question 2 will always be content-based, and is likely to be narrow. </a:t>
            </a:r>
          </a:p>
        </p:txBody>
      </p:sp>
      <p:sp>
        <p:nvSpPr>
          <p:cNvPr id="6" name="Rectangle 5"/>
          <p:cNvSpPr/>
          <p:nvPr/>
        </p:nvSpPr>
        <p:spPr>
          <a:xfrm rot="310236">
            <a:off x="9721166" y="1703286"/>
            <a:ext cx="1052009" cy="46104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smtClean="0">
                <a:latin typeface="Century Gothic" panose="020B0502020202020204" pitchFamily="34" charset="0"/>
              </a:rPr>
              <a:t>said…</a:t>
            </a:r>
            <a:endParaRPr lang="en-GB" b="1" dirty="0">
              <a:latin typeface="Century Gothic" panose="020B0502020202020204" pitchFamily="34" charset="0"/>
            </a:endParaRPr>
          </a:p>
        </p:txBody>
      </p:sp>
      <p:pic>
        <p:nvPicPr>
          <p:cNvPr id="7" name="Picture 2" descr="Image result for AQA logo"/>
          <p:cNvPicPr>
            <a:picLocks noChangeAspect="1" noChangeArrowheads="1"/>
          </p:cNvPicPr>
          <p:nvPr/>
        </p:nvPicPr>
        <p:blipFill rotWithShape="1">
          <a:blip r:embed="rId2">
            <a:extLst>
              <a:ext uri="{28A0092B-C50C-407E-A947-70E740481C1C}">
                <a14:useLocalDpi xmlns:a14="http://schemas.microsoft.com/office/drawing/2010/main" val="0"/>
              </a:ext>
            </a:extLst>
          </a:blip>
          <a:srcRect t="30419" b="29622"/>
          <a:stretch/>
        </p:blipFill>
        <p:spPr bwMode="auto">
          <a:xfrm rot="343372">
            <a:off x="8609782" y="1454202"/>
            <a:ext cx="1339335" cy="5351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99460" y="1165615"/>
            <a:ext cx="6614618" cy="5262979"/>
          </a:xfrm>
          <a:prstGeom prst="rect">
            <a:avLst/>
          </a:prstGeom>
        </p:spPr>
        <p:txBody>
          <a:bodyPr wrap="square">
            <a:spAutoFit/>
          </a:bodyPr>
          <a:lstStyle/>
          <a:p>
            <a:pPr algn="ctr"/>
            <a:r>
              <a:rPr lang="en-GB" sz="2400" b="1" dirty="0"/>
              <a:t>In this question you are being asked to summarise a specific aspect of the text.</a:t>
            </a:r>
          </a:p>
          <a:p>
            <a:pPr algn="ctr"/>
            <a:endParaRPr lang="en-GB" sz="2400" b="1" dirty="0"/>
          </a:p>
          <a:p>
            <a:pPr algn="ctr"/>
            <a:r>
              <a:rPr lang="en-GB" sz="2400" b="1" dirty="0"/>
              <a:t>A summary means you need to ‘sum up’ the text. In this case, you are ‘summing up’ the differences. As you do this, you must </a:t>
            </a:r>
            <a:r>
              <a:rPr lang="en-GB" sz="2400" b="1" dirty="0">
                <a:solidFill>
                  <a:srgbClr val="FF0000"/>
                </a:solidFill>
              </a:rPr>
              <a:t>use quotations </a:t>
            </a:r>
            <a:r>
              <a:rPr lang="en-GB" sz="2400" b="1" dirty="0"/>
              <a:t>to support your points. You must then </a:t>
            </a:r>
            <a:r>
              <a:rPr lang="en-GB" sz="2400" b="1" dirty="0">
                <a:solidFill>
                  <a:srgbClr val="FF0000"/>
                </a:solidFill>
              </a:rPr>
              <a:t>infer from these quotations</a:t>
            </a:r>
            <a:r>
              <a:rPr lang="en-GB" sz="2400" b="1" dirty="0"/>
              <a:t>, ensuring you are interpreting implicit information.</a:t>
            </a:r>
          </a:p>
          <a:p>
            <a:pPr algn="ctr"/>
            <a:endParaRPr lang="en-GB" sz="2400" b="1" dirty="0"/>
          </a:p>
          <a:p>
            <a:pPr algn="ctr"/>
            <a:r>
              <a:rPr lang="en-GB" sz="2400" b="1" dirty="0"/>
              <a:t>In a summary, you DO NOT need to analyse language. Remember, this question is testing your ability to handle EXPLICIT and IMPLICIT information</a:t>
            </a:r>
            <a:r>
              <a:rPr lang="en-GB" sz="2400" b="1" dirty="0" smtClean="0"/>
              <a:t>.</a:t>
            </a:r>
            <a:endParaRPr lang="en-GB" sz="2400" b="1" dirty="0"/>
          </a:p>
        </p:txBody>
      </p:sp>
      <p:sp>
        <p:nvSpPr>
          <p:cNvPr id="9" name="Rectangle 8"/>
          <p:cNvSpPr/>
          <p:nvPr/>
        </p:nvSpPr>
        <p:spPr>
          <a:xfrm>
            <a:off x="7318101" y="4597643"/>
            <a:ext cx="4441314" cy="1815882"/>
          </a:xfrm>
          <a:prstGeom prst="rect">
            <a:avLst/>
          </a:prstGeom>
        </p:spPr>
        <p:txBody>
          <a:bodyPr wrap="square">
            <a:spAutoFit/>
          </a:bodyPr>
          <a:lstStyle/>
          <a:p>
            <a:pPr algn="ctr"/>
            <a:r>
              <a:rPr lang="en-GB" sz="2800" b="1" dirty="0" smtClean="0">
                <a:solidFill>
                  <a:srgbClr val="FF0000"/>
                </a:solidFill>
              </a:rPr>
              <a:t>This question is testing your ability to infer from quotations. No inference = very little marks awarded!</a:t>
            </a:r>
            <a:endParaRPr lang="en-GB" sz="2800" b="1" dirty="0">
              <a:solidFill>
                <a:srgbClr val="FF0000"/>
              </a:solidFill>
            </a:endParaRPr>
          </a:p>
        </p:txBody>
      </p:sp>
    </p:spTree>
    <p:extLst>
      <p:ext uri="{BB962C8B-B14F-4D97-AF65-F5344CB8AC3E}">
        <p14:creationId xmlns:p14="http://schemas.microsoft.com/office/powerpoint/2010/main" val="3604450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READ THE SOURCE</a:t>
            </a:r>
            <a:endParaRPr lang="en-GB" sz="4000" dirty="0">
              <a:solidFill>
                <a:schemeClr val="bg1"/>
              </a:solidFill>
              <a:latin typeface="Berlin Sans FB" panose="020E0602020502020306" pitchFamily="34" charset="0"/>
            </a:endParaRPr>
          </a:p>
        </p:txBody>
      </p:sp>
      <p:sp>
        <p:nvSpPr>
          <p:cNvPr id="8" name="Rectangle 7"/>
          <p:cNvSpPr/>
          <p:nvPr/>
        </p:nvSpPr>
        <p:spPr>
          <a:xfrm>
            <a:off x="199460" y="1165615"/>
            <a:ext cx="11644878" cy="1200329"/>
          </a:xfrm>
          <a:prstGeom prst="rect">
            <a:avLst/>
          </a:prstGeom>
        </p:spPr>
        <p:txBody>
          <a:bodyPr wrap="square">
            <a:spAutoFit/>
          </a:bodyPr>
          <a:lstStyle/>
          <a:p>
            <a:pPr algn="ctr"/>
            <a:r>
              <a:rPr lang="en-GB" sz="2400" b="1" dirty="0" smtClean="0"/>
              <a:t>In your exam, you will be asked to write a summary of both sources. For this activity, we will look at writing a summary of Source A only so we can effectively revise HOW to summarise before applying this skills to an exam question.</a:t>
            </a:r>
            <a:endParaRPr lang="en-GB" sz="2400" b="1" dirty="0"/>
          </a:p>
        </p:txBody>
      </p:sp>
      <p:pic>
        <p:nvPicPr>
          <p:cNvPr id="10" name="Picture 9" descr="http://img01.thedrum.com/styles/news_article_lightbox/s3/news/tmp/111981/pume_labs.jpg?itok=IezsUpDg"/>
          <p:cNvPicPr/>
          <p:nvPr/>
        </p:nvPicPr>
        <p:blipFill>
          <a:blip r:embed="rId2">
            <a:extLst>
              <a:ext uri="{28A0092B-C50C-407E-A947-70E740481C1C}">
                <a14:useLocalDpi xmlns:a14="http://schemas.microsoft.com/office/drawing/2010/main" val="0"/>
              </a:ext>
            </a:extLst>
          </a:blip>
          <a:srcRect/>
          <a:stretch>
            <a:fillRect/>
          </a:stretch>
        </p:blipFill>
        <p:spPr bwMode="auto">
          <a:xfrm>
            <a:off x="770959" y="2520569"/>
            <a:ext cx="6201340" cy="4094544"/>
          </a:xfrm>
          <a:prstGeom prst="rect">
            <a:avLst/>
          </a:prstGeom>
          <a:noFill/>
          <a:ln>
            <a:noFill/>
          </a:ln>
          <a:effectLst>
            <a:glow rad="101600">
              <a:schemeClr val="accent4">
                <a:satMod val="175000"/>
                <a:alpha val="40000"/>
              </a:schemeClr>
            </a:glow>
          </a:effectLst>
        </p:spPr>
      </p:pic>
      <p:sp>
        <p:nvSpPr>
          <p:cNvPr id="2" name="Rectangle 1"/>
          <p:cNvSpPr/>
          <p:nvPr/>
        </p:nvSpPr>
        <p:spPr>
          <a:xfrm>
            <a:off x="7291385" y="3413679"/>
            <a:ext cx="4352926" cy="2308324"/>
          </a:xfrm>
          <a:prstGeom prst="rect">
            <a:avLst/>
          </a:prstGeom>
        </p:spPr>
        <p:txBody>
          <a:bodyPr wrap="square">
            <a:spAutoFit/>
          </a:bodyPr>
          <a:lstStyle/>
          <a:p>
            <a:pPr algn="ct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Write a summary of the </a:t>
            </a:r>
            <a:r>
              <a:rPr lang="en-GB" sz="36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writer’s observations of air pollution </a:t>
            </a:r>
            <a:r>
              <a:rPr lang="en-GB"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London.</a:t>
            </a:r>
            <a:endParaRPr lang="en-GB" sz="3600" b="1" dirty="0">
              <a:solidFill>
                <a:srgbClr val="FF0000"/>
              </a:solidFill>
            </a:endParaRPr>
          </a:p>
        </p:txBody>
      </p:sp>
    </p:spTree>
    <p:extLst>
      <p:ext uri="{BB962C8B-B14F-4D97-AF65-F5344CB8AC3E}">
        <p14:creationId xmlns:p14="http://schemas.microsoft.com/office/powerpoint/2010/main" val="244505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SUMMARISE THE SOURCE</a:t>
            </a:r>
            <a:endParaRPr lang="en-GB" sz="4000" dirty="0">
              <a:solidFill>
                <a:schemeClr val="bg1"/>
              </a:solidFill>
              <a:latin typeface="Berlin Sans FB" panose="020E0602020502020306" pitchFamily="34" charset="0"/>
            </a:endParaRPr>
          </a:p>
        </p:txBody>
      </p:sp>
      <p:sp>
        <p:nvSpPr>
          <p:cNvPr id="6" name="Rectangle 5"/>
          <p:cNvSpPr/>
          <p:nvPr/>
        </p:nvSpPr>
        <p:spPr>
          <a:xfrm>
            <a:off x="0" y="1258371"/>
            <a:ext cx="3671944" cy="1323439"/>
          </a:xfrm>
          <a:prstGeom prst="rect">
            <a:avLst/>
          </a:prstGeom>
        </p:spPr>
        <p:txBody>
          <a:bodyPr wrap="square">
            <a:spAutoFit/>
          </a:bodyPr>
          <a:lstStyle/>
          <a:p>
            <a:pPr algn="ctr"/>
            <a:r>
              <a:rPr lang="en-GB" sz="2000" b="1" dirty="0" smtClean="0"/>
              <a:t>Make a point about what the writer sees as well as what they are saying about the</a:t>
            </a:r>
          </a:p>
          <a:p>
            <a:pPr algn="ctr"/>
            <a:r>
              <a:rPr lang="en-GB" sz="2000" b="1" dirty="0" smtClean="0"/>
              <a:t>pollution in London.</a:t>
            </a:r>
            <a:endParaRPr lang="en-GB" sz="2000" dirty="0"/>
          </a:p>
        </p:txBody>
      </p:sp>
      <p:sp>
        <p:nvSpPr>
          <p:cNvPr id="7" name="Rectangle 6"/>
          <p:cNvSpPr/>
          <p:nvPr/>
        </p:nvSpPr>
        <p:spPr>
          <a:xfrm>
            <a:off x="4176740" y="1258371"/>
            <a:ext cx="3671944" cy="707886"/>
          </a:xfrm>
          <a:prstGeom prst="rect">
            <a:avLst/>
          </a:prstGeom>
        </p:spPr>
        <p:txBody>
          <a:bodyPr wrap="square">
            <a:spAutoFit/>
          </a:bodyPr>
          <a:lstStyle/>
          <a:p>
            <a:pPr algn="ctr"/>
            <a:r>
              <a:rPr lang="en-GB" sz="2000" b="1" dirty="0" smtClean="0"/>
              <a:t>Back up your point with a quotation. </a:t>
            </a:r>
            <a:endParaRPr lang="en-GB" sz="2000" dirty="0"/>
          </a:p>
        </p:txBody>
      </p:sp>
      <p:sp>
        <p:nvSpPr>
          <p:cNvPr id="8" name="Rectangle 7"/>
          <p:cNvSpPr/>
          <p:nvPr/>
        </p:nvSpPr>
        <p:spPr>
          <a:xfrm>
            <a:off x="8353481" y="1258371"/>
            <a:ext cx="3671944" cy="1015663"/>
          </a:xfrm>
          <a:prstGeom prst="rect">
            <a:avLst/>
          </a:prstGeom>
        </p:spPr>
        <p:txBody>
          <a:bodyPr wrap="square">
            <a:spAutoFit/>
          </a:bodyPr>
          <a:lstStyle/>
          <a:p>
            <a:pPr algn="ctr"/>
            <a:r>
              <a:rPr lang="en-GB" sz="2000" b="1" dirty="0" smtClean="0"/>
              <a:t>Make detailed inferences from your quotation. This should form the majority of your answer.</a:t>
            </a:r>
            <a:endParaRPr lang="en-GB" sz="2000" dirty="0"/>
          </a:p>
        </p:txBody>
      </p:sp>
      <p:pic>
        <p:nvPicPr>
          <p:cNvPr id="1026"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8320" y="1391460"/>
            <a:ext cx="441708" cy="4417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118" y="1391460"/>
            <a:ext cx="441708" cy="44170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0" y="3196708"/>
            <a:ext cx="3671944" cy="1938992"/>
          </a:xfrm>
          <a:prstGeom prst="rect">
            <a:avLst/>
          </a:prstGeom>
        </p:spPr>
        <p:txBody>
          <a:bodyPr wrap="square">
            <a:spAutoFit/>
          </a:bodyPr>
          <a:lstStyle/>
          <a:p>
            <a:pPr algn="ctr"/>
            <a:r>
              <a:rPr lang="en-GB" sz="2000" b="1" i="1" dirty="0" smtClean="0"/>
              <a:t>Flora Tristan observes that London and its people are suffering from the heavy amounts of pollution emitted from factories and other forms of industry.</a:t>
            </a:r>
            <a:endParaRPr lang="en-GB" sz="2000" i="1" dirty="0"/>
          </a:p>
        </p:txBody>
      </p:sp>
      <p:sp>
        <p:nvSpPr>
          <p:cNvPr id="12" name="Rectangle 11"/>
          <p:cNvSpPr/>
          <p:nvPr/>
        </p:nvSpPr>
        <p:spPr>
          <a:xfrm>
            <a:off x="4260028" y="3196708"/>
            <a:ext cx="3671944" cy="1015663"/>
          </a:xfrm>
          <a:prstGeom prst="rect">
            <a:avLst/>
          </a:prstGeom>
        </p:spPr>
        <p:txBody>
          <a:bodyPr wrap="square">
            <a:spAutoFit/>
          </a:bodyPr>
          <a:lstStyle/>
          <a:p>
            <a:pPr algn="ctr"/>
            <a:r>
              <a:rPr lang="en-GB" sz="2000" b="1" i="1" dirty="0" smtClean="0"/>
              <a:t>She discusses how ‘misery is in the very air you breathe and enters in at every pore.’</a:t>
            </a:r>
            <a:endParaRPr lang="en-GB" sz="2000" i="1" dirty="0"/>
          </a:p>
        </p:txBody>
      </p:sp>
      <p:sp>
        <p:nvSpPr>
          <p:cNvPr id="13" name="Rectangle 12"/>
          <p:cNvSpPr/>
          <p:nvPr/>
        </p:nvSpPr>
        <p:spPr>
          <a:xfrm>
            <a:off x="8353481" y="3196708"/>
            <a:ext cx="3671944" cy="3308598"/>
          </a:xfrm>
          <a:prstGeom prst="rect">
            <a:avLst/>
          </a:prstGeom>
        </p:spPr>
        <p:txBody>
          <a:bodyPr wrap="square">
            <a:spAutoFit/>
          </a:bodyPr>
          <a:lstStyle/>
          <a:p>
            <a:pPr algn="ctr"/>
            <a:r>
              <a:rPr lang="en-GB" sz="1900" b="1" i="1" dirty="0" smtClean="0"/>
              <a:t>Tristan could be referring to the effects pollution has on the citizens of the city. They add to the hardships and suffering of the people who live there and seeing as it ‘enters in at every pore’, shows how the effects of pollution are inescapable. You have to breathe to live and yet doing so in this time and place causes angst and further affliction.</a:t>
            </a:r>
            <a:endParaRPr lang="en-GB" sz="1900" i="1" dirty="0"/>
          </a:p>
        </p:txBody>
      </p:sp>
      <p:sp>
        <p:nvSpPr>
          <p:cNvPr id="14" name="Rectangle 13"/>
          <p:cNvSpPr/>
          <p:nvPr/>
        </p:nvSpPr>
        <p:spPr>
          <a:xfrm>
            <a:off x="0" y="5135700"/>
            <a:ext cx="2696780" cy="1569660"/>
          </a:xfrm>
          <a:prstGeom prst="rect">
            <a:avLst/>
          </a:prstGeom>
        </p:spPr>
        <p:txBody>
          <a:bodyPr wrap="square">
            <a:spAutoFit/>
          </a:bodyPr>
          <a:lstStyle/>
          <a:p>
            <a:pPr algn="ctr"/>
            <a:r>
              <a:rPr lang="en-GB" sz="9600" b="1" dirty="0" smtClean="0">
                <a:solidFill>
                  <a:srgbClr val="FF0000"/>
                </a:solidFill>
              </a:rPr>
              <a:t>I DO</a:t>
            </a:r>
            <a:endParaRPr lang="en-GB" sz="9600" dirty="0">
              <a:solidFill>
                <a:srgbClr val="FF0000"/>
              </a:solidFill>
            </a:endParaRPr>
          </a:p>
        </p:txBody>
      </p:sp>
    </p:spTree>
    <p:extLst>
      <p:ext uri="{BB962C8B-B14F-4D97-AF65-F5344CB8AC3E}">
        <p14:creationId xmlns:p14="http://schemas.microsoft.com/office/powerpoint/2010/main" val="419641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randombar(horizont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SUMMARISE THE SOURCE</a:t>
            </a:r>
            <a:endParaRPr lang="en-GB" sz="4000" dirty="0">
              <a:solidFill>
                <a:schemeClr val="bg1"/>
              </a:solidFill>
              <a:latin typeface="Berlin Sans FB" panose="020E0602020502020306" pitchFamily="34" charset="0"/>
            </a:endParaRPr>
          </a:p>
        </p:txBody>
      </p:sp>
      <p:sp>
        <p:nvSpPr>
          <p:cNvPr id="6" name="Rectangle 5"/>
          <p:cNvSpPr/>
          <p:nvPr/>
        </p:nvSpPr>
        <p:spPr>
          <a:xfrm>
            <a:off x="0" y="1258371"/>
            <a:ext cx="3671944" cy="1323439"/>
          </a:xfrm>
          <a:prstGeom prst="rect">
            <a:avLst/>
          </a:prstGeom>
        </p:spPr>
        <p:txBody>
          <a:bodyPr wrap="square">
            <a:spAutoFit/>
          </a:bodyPr>
          <a:lstStyle/>
          <a:p>
            <a:pPr algn="ctr"/>
            <a:r>
              <a:rPr lang="en-GB" sz="2000" b="1" dirty="0" smtClean="0"/>
              <a:t>Make a point about what the writer sees as well as what they are saying about the</a:t>
            </a:r>
          </a:p>
          <a:p>
            <a:pPr algn="ctr"/>
            <a:r>
              <a:rPr lang="en-GB" sz="2000" b="1" dirty="0" smtClean="0"/>
              <a:t>pollution in London.</a:t>
            </a:r>
            <a:endParaRPr lang="en-GB" sz="2000" dirty="0"/>
          </a:p>
        </p:txBody>
      </p:sp>
      <p:sp>
        <p:nvSpPr>
          <p:cNvPr id="7" name="Rectangle 6"/>
          <p:cNvSpPr/>
          <p:nvPr/>
        </p:nvSpPr>
        <p:spPr>
          <a:xfrm>
            <a:off x="4176740" y="1258371"/>
            <a:ext cx="3671944" cy="707886"/>
          </a:xfrm>
          <a:prstGeom prst="rect">
            <a:avLst/>
          </a:prstGeom>
        </p:spPr>
        <p:txBody>
          <a:bodyPr wrap="square">
            <a:spAutoFit/>
          </a:bodyPr>
          <a:lstStyle/>
          <a:p>
            <a:pPr algn="ctr"/>
            <a:r>
              <a:rPr lang="en-GB" sz="2000" b="1" dirty="0" smtClean="0"/>
              <a:t>Back up your point with a quotation. </a:t>
            </a:r>
            <a:endParaRPr lang="en-GB" sz="2000" dirty="0"/>
          </a:p>
        </p:txBody>
      </p:sp>
      <p:sp>
        <p:nvSpPr>
          <p:cNvPr id="8" name="Rectangle 7"/>
          <p:cNvSpPr/>
          <p:nvPr/>
        </p:nvSpPr>
        <p:spPr>
          <a:xfrm>
            <a:off x="8353481" y="1258371"/>
            <a:ext cx="3671944" cy="1015663"/>
          </a:xfrm>
          <a:prstGeom prst="rect">
            <a:avLst/>
          </a:prstGeom>
        </p:spPr>
        <p:txBody>
          <a:bodyPr wrap="square">
            <a:spAutoFit/>
          </a:bodyPr>
          <a:lstStyle/>
          <a:p>
            <a:pPr algn="ctr"/>
            <a:r>
              <a:rPr lang="en-GB" sz="2000" b="1" dirty="0" smtClean="0"/>
              <a:t>Make detailed inferences from your quotation. This should form the majority of your answer.</a:t>
            </a:r>
            <a:endParaRPr lang="en-GB" sz="2000" dirty="0"/>
          </a:p>
        </p:txBody>
      </p:sp>
      <p:pic>
        <p:nvPicPr>
          <p:cNvPr id="1026"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8320" y="1391460"/>
            <a:ext cx="441708" cy="4417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118" y="1391460"/>
            <a:ext cx="441708" cy="44170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1" y="5135700"/>
            <a:ext cx="4443413" cy="1569660"/>
          </a:xfrm>
          <a:prstGeom prst="rect">
            <a:avLst/>
          </a:prstGeom>
        </p:spPr>
        <p:txBody>
          <a:bodyPr wrap="square">
            <a:spAutoFit/>
          </a:bodyPr>
          <a:lstStyle/>
          <a:p>
            <a:pPr algn="ctr"/>
            <a:r>
              <a:rPr lang="en-GB" sz="9600" b="1" dirty="0" smtClean="0">
                <a:solidFill>
                  <a:srgbClr val="FF0000"/>
                </a:solidFill>
              </a:rPr>
              <a:t>WE DO</a:t>
            </a:r>
            <a:endParaRPr lang="en-GB" sz="9600" dirty="0">
              <a:solidFill>
                <a:srgbClr val="FF0000"/>
              </a:solidFill>
            </a:endParaRPr>
          </a:p>
        </p:txBody>
      </p:sp>
      <p:sp>
        <p:nvSpPr>
          <p:cNvPr id="15" name="Rectangle 14"/>
          <p:cNvSpPr/>
          <p:nvPr/>
        </p:nvSpPr>
        <p:spPr>
          <a:xfrm>
            <a:off x="146376" y="2895746"/>
            <a:ext cx="3671944" cy="1015663"/>
          </a:xfrm>
          <a:prstGeom prst="rect">
            <a:avLst/>
          </a:prstGeom>
        </p:spPr>
        <p:txBody>
          <a:bodyPr wrap="square">
            <a:spAutoFit/>
          </a:bodyPr>
          <a:lstStyle/>
          <a:p>
            <a:pPr algn="ctr"/>
            <a:r>
              <a:rPr lang="en-GB" sz="2000" b="1" i="1" dirty="0" smtClean="0"/>
              <a:t>As Tristan continues to record her observations of the city and its pollution, she discusses…</a:t>
            </a:r>
            <a:endParaRPr lang="en-GB" sz="2000" i="1" dirty="0"/>
          </a:p>
        </p:txBody>
      </p:sp>
      <p:sp>
        <p:nvSpPr>
          <p:cNvPr id="16" name="Rectangle 15"/>
          <p:cNvSpPr/>
          <p:nvPr/>
        </p:nvSpPr>
        <p:spPr>
          <a:xfrm>
            <a:off x="4176740" y="5412698"/>
            <a:ext cx="3671944" cy="1015663"/>
          </a:xfrm>
          <a:prstGeom prst="rect">
            <a:avLst/>
          </a:prstGeom>
        </p:spPr>
        <p:txBody>
          <a:bodyPr wrap="square">
            <a:spAutoFit/>
          </a:bodyPr>
          <a:lstStyle/>
          <a:p>
            <a:pPr algn="ctr"/>
            <a:r>
              <a:rPr lang="en-GB" sz="2000" b="1" dirty="0" smtClean="0"/>
              <a:t>Let’s work on our next point together. Be prepared to share your ideas.</a:t>
            </a:r>
            <a:endParaRPr lang="en-GB" sz="2000" dirty="0"/>
          </a:p>
        </p:txBody>
      </p:sp>
    </p:spTree>
    <p:extLst>
      <p:ext uri="{BB962C8B-B14F-4D97-AF65-F5344CB8AC3E}">
        <p14:creationId xmlns:p14="http://schemas.microsoft.com/office/powerpoint/2010/main" val="2962165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SUMMARISE THE SOURCE</a:t>
            </a:r>
            <a:endParaRPr lang="en-GB" sz="4000" dirty="0">
              <a:solidFill>
                <a:schemeClr val="bg1"/>
              </a:solidFill>
              <a:latin typeface="Berlin Sans FB" panose="020E0602020502020306" pitchFamily="34" charset="0"/>
            </a:endParaRPr>
          </a:p>
        </p:txBody>
      </p:sp>
      <p:sp>
        <p:nvSpPr>
          <p:cNvPr id="6" name="Rectangle 5"/>
          <p:cNvSpPr/>
          <p:nvPr/>
        </p:nvSpPr>
        <p:spPr>
          <a:xfrm>
            <a:off x="0" y="1258371"/>
            <a:ext cx="3671944" cy="1323439"/>
          </a:xfrm>
          <a:prstGeom prst="rect">
            <a:avLst/>
          </a:prstGeom>
        </p:spPr>
        <p:txBody>
          <a:bodyPr wrap="square">
            <a:spAutoFit/>
          </a:bodyPr>
          <a:lstStyle/>
          <a:p>
            <a:pPr algn="ctr"/>
            <a:r>
              <a:rPr lang="en-GB" sz="2000" b="1" dirty="0" smtClean="0"/>
              <a:t>Make a point about what the writer sees as well as what they are saying about the</a:t>
            </a:r>
          </a:p>
          <a:p>
            <a:pPr algn="ctr"/>
            <a:r>
              <a:rPr lang="en-GB" sz="2000" b="1" dirty="0" smtClean="0"/>
              <a:t>pollution in London.</a:t>
            </a:r>
            <a:endParaRPr lang="en-GB" sz="2000" dirty="0"/>
          </a:p>
        </p:txBody>
      </p:sp>
      <p:sp>
        <p:nvSpPr>
          <p:cNvPr id="7" name="Rectangle 6"/>
          <p:cNvSpPr/>
          <p:nvPr/>
        </p:nvSpPr>
        <p:spPr>
          <a:xfrm>
            <a:off x="4176740" y="1258371"/>
            <a:ext cx="3671944" cy="707886"/>
          </a:xfrm>
          <a:prstGeom prst="rect">
            <a:avLst/>
          </a:prstGeom>
        </p:spPr>
        <p:txBody>
          <a:bodyPr wrap="square">
            <a:spAutoFit/>
          </a:bodyPr>
          <a:lstStyle/>
          <a:p>
            <a:pPr algn="ctr"/>
            <a:r>
              <a:rPr lang="en-GB" sz="2000" b="1" dirty="0" smtClean="0"/>
              <a:t>Back up your point with a quotation. </a:t>
            </a:r>
            <a:endParaRPr lang="en-GB" sz="2000" dirty="0"/>
          </a:p>
        </p:txBody>
      </p:sp>
      <p:sp>
        <p:nvSpPr>
          <p:cNvPr id="8" name="Rectangle 7"/>
          <p:cNvSpPr/>
          <p:nvPr/>
        </p:nvSpPr>
        <p:spPr>
          <a:xfrm>
            <a:off x="8353481" y="1258371"/>
            <a:ext cx="3671944" cy="1015663"/>
          </a:xfrm>
          <a:prstGeom prst="rect">
            <a:avLst/>
          </a:prstGeom>
        </p:spPr>
        <p:txBody>
          <a:bodyPr wrap="square">
            <a:spAutoFit/>
          </a:bodyPr>
          <a:lstStyle/>
          <a:p>
            <a:pPr algn="ctr"/>
            <a:r>
              <a:rPr lang="en-GB" sz="2000" b="1" dirty="0" smtClean="0"/>
              <a:t>Make detailed inferences from your quotation. This should form the majority of your answer.</a:t>
            </a:r>
            <a:endParaRPr lang="en-GB" sz="2000" dirty="0"/>
          </a:p>
        </p:txBody>
      </p:sp>
      <p:pic>
        <p:nvPicPr>
          <p:cNvPr id="1026"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8320" y="1391460"/>
            <a:ext cx="441708" cy="4417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s://static.thenounproject.com/png/592841-2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1118" y="1391460"/>
            <a:ext cx="441708" cy="44170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171449" y="5121413"/>
            <a:ext cx="4443413" cy="1569660"/>
          </a:xfrm>
          <a:prstGeom prst="rect">
            <a:avLst/>
          </a:prstGeom>
        </p:spPr>
        <p:txBody>
          <a:bodyPr wrap="square">
            <a:spAutoFit/>
          </a:bodyPr>
          <a:lstStyle/>
          <a:p>
            <a:pPr algn="ctr"/>
            <a:r>
              <a:rPr lang="en-GB" sz="9600" b="1" dirty="0" smtClean="0">
                <a:solidFill>
                  <a:srgbClr val="FF0000"/>
                </a:solidFill>
              </a:rPr>
              <a:t>YOU DO</a:t>
            </a:r>
            <a:endParaRPr lang="en-GB" sz="9600" dirty="0">
              <a:solidFill>
                <a:srgbClr val="FF0000"/>
              </a:solidFill>
            </a:endParaRPr>
          </a:p>
        </p:txBody>
      </p:sp>
      <p:sp>
        <p:nvSpPr>
          <p:cNvPr id="9" name="Rectangle 8"/>
          <p:cNvSpPr/>
          <p:nvPr/>
        </p:nvSpPr>
        <p:spPr>
          <a:xfrm>
            <a:off x="4614862" y="5552300"/>
            <a:ext cx="3671944" cy="707886"/>
          </a:xfrm>
          <a:prstGeom prst="rect">
            <a:avLst/>
          </a:prstGeom>
        </p:spPr>
        <p:txBody>
          <a:bodyPr wrap="square">
            <a:spAutoFit/>
          </a:bodyPr>
          <a:lstStyle/>
          <a:p>
            <a:pPr algn="ctr"/>
            <a:r>
              <a:rPr lang="en-GB" sz="2000" b="1" dirty="0" smtClean="0"/>
              <a:t>Now have a go at writing the third and final point by yourself. </a:t>
            </a:r>
            <a:endParaRPr lang="en-GB" sz="2000" dirty="0"/>
          </a:p>
        </p:txBody>
      </p:sp>
    </p:spTree>
    <p:extLst>
      <p:ext uri="{BB962C8B-B14F-4D97-AF65-F5344CB8AC3E}">
        <p14:creationId xmlns:p14="http://schemas.microsoft.com/office/powerpoint/2010/main" val="2261939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47086"/>
            <a:ext cx="12192000" cy="663904"/>
          </a:xfrm>
          <a:prstGeom prst="rect">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50000" t="50000" r="50000" b="50000"/>
            </a:path>
            <a:tileRect/>
          </a:gradFill>
          <a:ln>
            <a:no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smtClean="0">
                <a:solidFill>
                  <a:schemeClr val="bg1"/>
                </a:solidFill>
                <a:latin typeface="Berlin Sans FB" panose="020E0602020502020306" pitchFamily="34" charset="0"/>
              </a:rPr>
              <a:t>YOUR TASK – READ SOURCE </a:t>
            </a:r>
            <a:r>
              <a:rPr lang="en-GB" sz="4000" dirty="0">
                <a:solidFill>
                  <a:schemeClr val="bg1"/>
                </a:solidFill>
                <a:latin typeface="Berlin Sans FB" panose="020E0602020502020306" pitchFamily="34" charset="0"/>
              </a:rPr>
              <a:t>B</a:t>
            </a:r>
          </a:p>
        </p:txBody>
      </p:sp>
      <p:sp>
        <p:nvSpPr>
          <p:cNvPr id="8" name="Rectangle 7"/>
          <p:cNvSpPr/>
          <p:nvPr/>
        </p:nvSpPr>
        <p:spPr>
          <a:xfrm>
            <a:off x="199460" y="1165615"/>
            <a:ext cx="11644878" cy="830997"/>
          </a:xfrm>
          <a:prstGeom prst="rect">
            <a:avLst/>
          </a:prstGeom>
        </p:spPr>
        <p:txBody>
          <a:bodyPr wrap="square">
            <a:spAutoFit/>
          </a:bodyPr>
          <a:lstStyle/>
          <a:p>
            <a:pPr algn="ctr"/>
            <a:r>
              <a:rPr lang="en-GB" sz="2400" b="1" dirty="0" smtClean="0"/>
              <a:t>Read Source B. Be prepared to discuss how the observations made by this writer are different to Source A. How would we summarise them?</a:t>
            </a:r>
            <a:endParaRPr lang="en-GB" sz="2400" b="1" dirty="0"/>
          </a:p>
        </p:txBody>
      </p:sp>
      <p:pic>
        <p:nvPicPr>
          <p:cNvPr id="10" name="Picture 9" descr="http://img01.thedrum.com/styles/news_article_lightbox/s3/news/tmp/111981/pume_labs.jpg?itok=IezsUpDg"/>
          <p:cNvPicPr/>
          <p:nvPr/>
        </p:nvPicPr>
        <p:blipFill>
          <a:blip r:embed="rId2">
            <a:extLst>
              <a:ext uri="{28A0092B-C50C-407E-A947-70E740481C1C}">
                <a14:useLocalDpi xmlns:a14="http://schemas.microsoft.com/office/drawing/2010/main" val="0"/>
              </a:ext>
            </a:extLst>
          </a:blip>
          <a:srcRect/>
          <a:stretch>
            <a:fillRect/>
          </a:stretch>
        </p:blipFill>
        <p:spPr bwMode="auto">
          <a:xfrm>
            <a:off x="770959" y="2363407"/>
            <a:ext cx="6201340" cy="4094544"/>
          </a:xfrm>
          <a:prstGeom prst="rect">
            <a:avLst/>
          </a:prstGeom>
          <a:noFill/>
          <a:ln>
            <a:noFill/>
          </a:ln>
          <a:effectLst>
            <a:glow rad="101600">
              <a:schemeClr val="accent4">
                <a:satMod val="175000"/>
                <a:alpha val="40000"/>
              </a:schemeClr>
            </a:glow>
          </a:effectLst>
        </p:spPr>
      </p:pic>
      <p:sp>
        <p:nvSpPr>
          <p:cNvPr id="2" name="Rectangle 1"/>
          <p:cNvSpPr/>
          <p:nvPr/>
        </p:nvSpPr>
        <p:spPr>
          <a:xfrm>
            <a:off x="7248521" y="2302967"/>
            <a:ext cx="4724403" cy="4154984"/>
          </a:xfrm>
          <a:prstGeom prst="rect">
            <a:avLst/>
          </a:prstGeom>
        </p:spPr>
        <p:txBody>
          <a:bodyPr wrap="square">
            <a:spAutoFit/>
          </a:bodyPr>
          <a:lstStyle/>
          <a:p>
            <a:r>
              <a:rPr lang="en-GB" sz="2200" b="1" dirty="0" smtClean="0">
                <a:latin typeface="Calibri" panose="020F0502020204030204" pitchFamily="34" charset="0"/>
                <a:ea typeface="Calibri" panose="020F0502020204030204" pitchFamily="34" charset="0"/>
                <a:cs typeface="Times New Roman" panose="02020603050405020304" pitchFamily="18" charset="0"/>
              </a:rPr>
              <a:t>Write a new answer which incorporates the other source. We will complete our first paragraph together on the board:</a:t>
            </a:r>
          </a:p>
          <a:p>
            <a:pPr algn="ctr"/>
            <a:endParaRPr lang="en-GB"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r>
              <a:rPr lang="en-GB"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Write </a:t>
            </a:r>
            <a:r>
              <a:rPr lang="en-GB"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 summary of the </a:t>
            </a:r>
            <a:r>
              <a:rPr lang="en-GB"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writers’ observations of air pollution </a:t>
            </a:r>
            <a:r>
              <a:rPr lang="en-GB" sz="22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in London</a:t>
            </a:r>
            <a:r>
              <a:rPr lang="en-GB" sz="2200" b="1"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endParaRPr lang="en-GB" sz="2200" b="1" dirty="0">
              <a:solidFill>
                <a:srgbClr val="FF0000"/>
              </a:solidFill>
              <a:latin typeface="Calibri" panose="020F0502020204030204" pitchFamily="34" charset="0"/>
              <a:cs typeface="Times New Roman" panose="02020603050405020304" pitchFamily="18" charset="0"/>
            </a:endParaRPr>
          </a:p>
          <a:p>
            <a:r>
              <a:rPr lang="en-GB" sz="2200" b="1" dirty="0" smtClean="0">
                <a:latin typeface="Calibri" panose="020F0502020204030204" pitchFamily="34" charset="0"/>
                <a:cs typeface="Times New Roman" panose="02020603050405020304" pitchFamily="18" charset="0"/>
              </a:rPr>
              <a:t>Connectives to use:</a:t>
            </a:r>
          </a:p>
          <a:p>
            <a:endParaRPr lang="en-GB" sz="2200" b="1" dirty="0">
              <a:latin typeface="Calibri" panose="020F0502020204030204" pitchFamily="34" charset="0"/>
              <a:cs typeface="Times New Roman" panose="02020603050405020304" pitchFamily="18" charset="0"/>
            </a:endParaRPr>
          </a:p>
          <a:p>
            <a:r>
              <a:rPr lang="en-GB" sz="2200" b="1" i="1" dirty="0" smtClean="0">
                <a:latin typeface="Calibri" panose="020F0502020204030204" pitchFamily="34" charset="0"/>
                <a:cs typeface="Times New Roman" panose="02020603050405020304" pitchFamily="18" charset="0"/>
              </a:rPr>
              <a:t>Firstly, secondly, on the other hand,</a:t>
            </a:r>
            <a:endParaRPr lang="en-GB" sz="2200" b="1" i="1" dirty="0"/>
          </a:p>
        </p:txBody>
      </p:sp>
    </p:spTree>
    <p:extLst>
      <p:ext uri="{BB962C8B-B14F-4D97-AF65-F5344CB8AC3E}">
        <p14:creationId xmlns:p14="http://schemas.microsoft.com/office/powerpoint/2010/main" val="213474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A5FC20FFEB924FB6AA678D6441D5BF" ma:contentTypeVersion="8" ma:contentTypeDescription="Create a new document." ma:contentTypeScope="" ma:versionID="1ac0c792b655add9680a99f9379e73c0">
  <xsd:schema xmlns:xsd="http://www.w3.org/2001/XMLSchema" xmlns:xs="http://www.w3.org/2001/XMLSchema" xmlns:p="http://schemas.microsoft.com/office/2006/metadata/properties" xmlns:ns2="2ee453fb-70d4-481f-b8ac-3f33dad850c1" xmlns:ns3="049f97e1-32ae-4d3d-9c64-63be60dba368" targetNamespace="http://schemas.microsoft.com/office/2006/metadata/properties" ma:root="true" ma:fieldsID="c35a207da0f87ea1a58ccf35b1a207c4" ns2:_="" ns3:_="">
    <xsd:import namespace="2ee453fb-70d4-481f-b8ac-3f33dad850c1"/>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e453fb-70d4-481f-b8ac-3f33dad850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72376C-DF46-48D8-BDA0-91DE0D591388}"/>
</file>

<file path=customXml/itemProps2.xml><?xml version="1.0" encoding="utf-8"?>
<ds:datastoreItem xmlns:ds="http://schemas.openxmlformats.org/officeDocument/2006/customXml" ds:itemID="{E9C2490C-9556-4F89-BC87-5597242ADDB4}"/>
</file>

<file path=customXml/itemProps3.xml><?xml version="1.0" encoding="utf-8"?>
<ds:datastoreItem xmlns:ds="http://schemas.openxmlformats.org/officeDocument/2006/customXml" ds:itemID="{2CF38663-F1D0-4895-86A8-B145270D2282}"/>
</file>

<file path=docProps/app.xml><?xml version="1.0" encoding="utf-8"?>
<Properties xmlns="http://schemas.openxmlformats.org/officeDocument/2006/extended-properties" xmlns:vt="http://schemas.openxmlformats.org/officeDocument/2006/docPropsVTypes">
  <TotalTime>1355</TotalTime>
  <Words>741</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Berlin Sans FB</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Stuart Pryke</dc:creator>
  <cp:lastModifiedBy>Lisa Willetts</cp:lastModifiedBy>
  <cp:revision>215</cp:revision>
  <dcterms:created xsi:type="dcterms:W3CDTF">2019-02-23T13:53:57Z</dcterms:created>
  <dcterms:modified xsi:type="dcterms:W3CDTF">2020-03-12T09:45:54Z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0x01010057A5FC20FFEB924FB6AA678D6441D5BF</vt:lpwstr>
  </property>
</Properties>
</file>