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59" r:id="rId5"/>
    <p:sldId id="370" r:id="rId6"/>
    <p:sldId id="404" r:id="rId7"/>
    <p:sldId id="454" r:id="rId8"/>
    <p:sldId id="455" r:id="rId9"/>
    <p:sldId id="40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06" r:id="rId19"/>
    <p:sldId id="464" r:id="rId20"/>
    <p:sldId id="465" r:id="rId21"/>
    <p:sldId id="610" r:id="rId22"/>
    <p:sldId id="611" r:id="rId23"/>
    <p:sldId id="612" r:id="rId24"/>
    <p:sldId id="613" r:id="rId25"/>
    <p:sldId id="614" r:id="rId26"/>
    <p:sldId id="61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6" autoAdjust="0"/>
    <p:restoredTop sz="72526" autoAdjust="0"/>
  </p:normalViewPr>
  <p:slideViewPr>
    <p:cSldViewPr snapToGrid="0">
      <p:cViewPr varScale="1">
        <p:scale>
          <a:sx n="52" d="100"/>
          <a:sy n="52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FB27E-C2AC-4E87-8E46-E22DF471D7B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F19F2-9136-43DF-BB90-0FEB053B0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5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D019-F77D-4759-A672-941AE0FF0EA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meets Grade 5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4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4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5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use of standard form for wave questions and how it related to EM, Visible light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94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Recall Questions</a:t>
            </a:r>
          </a:p>
          <a:p>
            <a:endParaRPr lang="en-GB" dirty="0"/>
          </a:p>
          <a:p>
            <a:r>
              <a:rPr lang="en-GB" dirty="0"/>
              <a:t>Question 5 is a I DO Questions to help apply the equation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39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Recall Questions</a:t>
            </a:r>
          </a:p>
          <a:p>
            <a:endParaRPr lang="en-GB" dirty="0"/>
          </a:p>
          <a:p>
            <a:r>
              <a:rPr lang="en-GB" dirty="0"/>
              <a:t>Question 5 is a I DO Questions to help apply the equation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4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F3BD751-55EC-4EE3-A26E-AA7F24290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23F652-3856-406E-8885-AFC05931E76C}" type="slidenum">
              <a:rPr lang="en-GB" altLang="en-US" sz="1200"/>
              <a:pPr/>
              <a:t>18</a:t>
            </a:fld>
            <a:endParaRPr lang="en-GB" altLang="en-US" sz="1200"/>
          </a:p>
        </p:txBody>
      </p:sp>
      <p:sp>
        <p:nvSpPr>
          <p:cNvPr id="63491" name="Rectangle 8">
            <a:extLst>
              <a:ext uri="{FF2B5EF4-FFF2-40B4-BE49-F238E27FC236}">
                <a16:creationId xmlns:a16="http://schemas.microsoft.com/office/drawing/2014/main" id="{11F8F568-D175-48A2-929B-3BBB4B977D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Boardworks GCSE Science: Physics</a:t>
            </a:r>
          </a:p>
          <a:p>
            <a:r>
              <a:rPr lang="en-GB" altLang="en-US" sz="1200"/>
              <a:t>Wave Properties</a:t>
            </a: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499F2C5-AAED-4FDE-B3D2-DDB3E1CEF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16FC9EC9-FEAA-4FE3-A8F5-6FAB5E8EB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989971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998A1379-B12C-46CB-B98B-FC401812C7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CF148A8-25A7-46A7-9DB6-2B9EDA8FC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b="1" i="1" dirty="0">
                <a:latin typeface="Arial" panose="020B0604020202020204" pitchFamily="34" charset="0"/>
              </a:rPr>
              <a:t>This Questions Is for TRIPLE ONLY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35630E69-2DF7-4B1C-80A2-9131A3D59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B1524F-3E7E-4006-A89A-42FE2CDA238D}" type="slidenum">
              <a:rPr lang="en-GB" altLang="en-US" sz="1200"/>
              <a:pPr/>
              <a:t>19</a:t>
            </a:fld>
            <a:endParaRPr lang="en-GB" altLang="en-US" sz="1200"/>
          </a:p>
        </p:txBody>
      </p:sp>
      <p:sp>
        <p:nvSpPr>
          <p:cNvPr id="64517" name="Header Placeholder 4">
            <a:extLst>
              <a:ext uri="{FF2B5EF4-FFF2-40B4-BE49-F238E27FC236}">
                <a16:creationId xmlns:a16="http://schemas.microsoft.com/office/drawing/2014/main" id="{DB8FE062-D8B0-4AA1-83CA-C215C3DAA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Boardworks GCSE Science: Physics</a:t>
            </a:r>
          </a:p>
          <a:p>
            <a:r>
              <a:rPr lang="en-GB" altLang="en-US" sz="1200"/>
              <a:t>Wave Properties</a:t>
            </a:r>
          </a:p>
        </p:txBody>
      </p:sp>
    </p:spTree>
    <p:extLst>
      <p:ext uri="{BB962C8B-B14F-4D97-AF65-F5344CB8AC3E}">
        <p14:creationId xmlns:p14="http://schemas.microsoft.com/office/powerpoint/2010/main" val="148612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9E1DDF1-DCD5-491E-A015-D338D0DD4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fld id="{358A8E60-2D6E-474A-9E71-2E089540E74D}" type="slidenum">
              <a:rPr lang="en-GB" altLang="en-US"/>
              <a:pPr algn="r"/>
              <a:t>20</a:t>
            </a:fld>
            <a:endParaRPr lang="en-GB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023A7EE-B6E0-4C64-8404-B4E53C967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31C69B3-FB4E-4D32-87A1-BCE081E82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18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88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9E1DDF1-DCD5-491E-A015-D338D0DD4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fld id="{358A8E60-2D6E-474A-9E71-2E089540E74D}" type="slidenum">
              <a:rPr lang="en-GB" altLang="en-US"/>
              <a:pPr algn="r"/>
              <a:t>21</a:t>
            </a:fld>
            <a:endParaRPr lang="en-GB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023A7EE-B6E0-4C64-8404-B4E53C967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31C69B3-FB4E-4D32-87A1-BCE081E82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395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3DEBF30-8629-41FD-B03F-730E7FCED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fld id="{FBCF6312-3C79-47FC-981F-4D23E2DA9E36}" type="slidenum">
              <a:rPr lang="en-GB" altLang="en-US"/>
              <a:pPr algn="r"/>
              <a:t>22</a:t>
            </a:fld>
            <a:endParaRPr lang="en-GB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6DD9E11-A475-4BB4-8F6B-E777911B5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C570700-542D-4B83-846A-719AE0ACD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516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3DEBF30-8629-41FD-B03F-730E7FCED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fld id="{FBCF6312-3C79-47FC-981F-4D23E2DA9E36}" type="slidenum">
              <a:rPr lang="en-GB" altLang="en-US"/>
              <a:pPr algn="r"/>
              <a:t>23</a:t>
            </a:fld>
            <a:endParaRPr lang="en-GB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6DD9E11-A475-4BB4-8F6B-E777911B5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C570700-542D-4B83-846A-719AE0ACD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70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6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This diagram shows a transverse wave as arrows on x and y are perpendicular.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Reminder: Transverse Wave Features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4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8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3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4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6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6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7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9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5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2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6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598" y="101601"/>
            <a:ext cx="8252604" cy="1215904"/>
          </a:xfrm>
          <a:prstGeom prst="roundRect">
            <a:avLst/>
          </a:prstGeom>
          <a:solidFill>
            <a:srgbClr val="9BF7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22" y="141538"/>
            <a:ext cx="7201177" cy="9906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omic Sans MS" pitchFamily="66" charset="0"/>
              </a:rPr>
              <a:t>The Nature of Waves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F9176-019C-4123-B28B-8A2CCB8D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7493" y="107143"/>
            <a:ext cx="2972765" cy="1289858"/>
          </a:xfrm>
        </p:spPr>
        <p:txBody>
          <a:bodyPr/>
          <a:lstStyle/>
          <a:p>
            <a:fld id="{DA4F8A54-D9D6-42BC-828F-544B0EC2496F}" type="datetime2">
              <a:rPr lang="en-GB" sz="2800">
                <a:solidFill>
                  <a:schemeClr val="tx1"/>
                </a:solidFill>
                <a:latin typeface="Comic Sans MS" panose="030F0702030302020204" pitchFamily="66" charset="0"/>
              </a:rPr>
              <a:t>Monday, 23 November 2020</a:t>
            </a:fld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DFB239-A0AE-4E19-A816-9CB60FE09BCF}"/>
              </a:ext>
            </a:extLst>
          </p:cNvPr>
          <p:cNvSpPr txBox="1">
            <a:spLocks/>
          </p:cNvSpPr>
          <p:nvPr/>
        </p:nvSpPr>
        <p:spPr>
          <a:xfrm>
            <a:off x="407368" y="2081940"/>
            <a:ext cx="11377264" cy="3269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11"/>
            <a:r>
              <a:rPr lang="en-GB" sz="4000" b="1" dirty="0">
                <a:latin typeface="Comic Sans MS" panose="030F0702030302020204" pitchFamily="66" charset="0"/>
              </a:rPr>
              <a:t>DNA</a:t>
            </a:r>
          </a:p>
          <a:p>
            <a:pPr marL="742950" indent="-742950" algn="l" defTabSz="685811">
              <a:buFont typeface="+mj-lt"/>
              <a:buAutoNum type="arabicPeriod"/>
            </a:pPr>
            <a:r>
              <a:rPr lang="en-GB" sz="4000" b="1" dirty="0">
                <a:latin typeface="Comic Sans MS" panose="030F0702030302020204" pitchFamily="66" charset="0"/>
              </a:rPr>
              <a:t>What do waves transfer?</a:t>
            </a:r>
          </a:p>
          <a:p>
            <a:pPr marL="742950" indent="-742950" algn="l" defTabSz="685811">
              <a:buFont typeface="+mj-lt"/>
              <a:buAutoNum type="arabicPeriod"/>
            </a:pPr>
            <a:r>
              <a:rPr lang="en-GB" sz="4000" b="1" dirty="0">
                <a:latin typeface="Comic Sans MS" panose="030F0702030302020204" pitchFamily="66" charset="0"/>
              </a:rPr>
              <a:t>Give examples of Longitudinal Waves</a:t>
            </a:r>
          </a:p>
          <a:p>
            <a:pPr marL="742950" indent="-742950" algn="l" defTabSz="685811">
              <a:buFont typeface="+mj-lt"/>
              <a:buAutoNum type="arabicPeriod"/>
            </a:pPr>
            <a:r>
              <a:rPr lang="en-GB" sz="4000" b="1" dirty="0">
                <a:latin typeface="Comic Sans MS" panose="030F0702030302020204" pitchFamily="66" charset="0"/>
              </a:rPr>
              <a:t>Give Examples of Transverse Waves</a:t>
            </a:r>
          </a:p>
          <a:p>
            <a:pPr marL="742950" indent="-742950" algn="l" defTabSz="685811">
              <a:buFont typeface="+mj-lt"/>
              <a:buAutoNum type="arabicPeriod"/>
            </a:pPr>
            <a:r>
              <a:rPr lang="en-GB" sz="4000" b="1" dirty="0">
                <a:latin typeface="Comic Sans MS" panose="030F0702030302020204" pitchFamily="66" charset="0"/>
              </a:rPr>
              <a:t>What type of wave can travel through a vacuum?</a:t>
            </a:r>
          </a:p>
          <a:p>
            <a:pPr marL="742950" indent="-742950" algn="l" defTabSz="685811">
              <a:buFont typeface="+mj-lt"/>
              <a:buAutoNum type="arabicPeriod"/>
            </a:pPr>
            <a:endParaRPr lang="en-GB" sz="4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56CCD2-566D-4AD3-ABAF-2DFA48F9B2FC}"/>
              </a:ext>
            </a:extLst>
          </p:cNvPr>
          <p:cNvSpPr txBox="1">
            <a:spLocks/>
          </p:cNvSpPr>
          <p:nvPr/>
        </p:nvSpPr>
        <p:spPr>
          <a:xfrm>
            <a:off x="8591873" y="123451"/>
            <a:ext cx="4050266" cy="85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Freeform 2">
            <a:extLst>
              <a:ext uri="{FF2B5EF4-FFF2-40B4-BE49-F238E27FC236}">
                <a16:creationId xmlns:a16="http://schemas.microsoft.com/office/drawing/2014/main" id="{1E07BE48-A7C1-47DF-8FE9-CB8568C34E6F}"/>
              </a:ext>
            </a:extLst>
          </p:cNvPr>
          <p:cNvSpPr/>
          <p:nvPr/>
        </p:nvSpPr>
        <p:spPr>
          <a:xfrm>
            <a:off x="3760989" y="1282587"/>
            <a:ext cx="2569625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202FBA5A-B57B-41A9-9446-A4AA85CBD4E4}"/>
              </a:ext>
            </a:extLst>
          </p:cNvPr>
          <p:cNvSpPr/>
          <p:nvPr/>
        </p:nvSpPr>
        <p:spPr>
          <a:xfrm>
            <a:off x="6330614" y="1275854"/>
            <a:ext cx="2569625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96D20D8-9F47-4393-B2CD-0EA525E860F0}"/>
              </a:ext>
            </a:extLst>
          </p:cNvPr>
          <p:cNvCxnSpPr>
            <a:stCxn id="50" idx="0"/>
          </p:cNvCxnSpPr>
          <p:nvPr/>
        </p:nvCxnSpPr>
        <p:spPr>
          <a:xfrm flipV="1">
            <a:off x="3760989" y="1940159"/>
            <a:ext cx="5760640" cy="673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BEDC24E-D35E-4977-87B8-70A9010E7383}"/>
              </a:ext>
            </a:extLst>
          </p:cNvPr>
          <p:cNvCxnSpPr/>
          <p:nvPr/>
        </p:nvCxnSpPr>
        <p:spPr>
          <a:xfrm flipV="1">
            <a:off x="3760989" y="1012054"/>
            <a:ext cx="0" cy="18466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6">
            <a:extLst>
              <a:ext uri="{FF2B5EF4-FFF2-40B4-BE49-F238E27FC236}">
                <a16:creationId xmlns:a16="http://schemas.microsoft.com/office/drawing/2014/main" id="{49D11D11-C0D1-44BD-9AC0-2447EEA927A8}"/>
              </a:ext>
            </a:extLst>
          </p:cNvPr>
          <p:cNvSpPr/>
          <p:nvPr/>
        </p:nvSpPr>
        <p:spPr>
          <a:xfrm>
            <a:off x="3762463" y="3231042"/>
            <a:ext cx="1284076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A738A194-0D2C-47A4-9236-020140E5A0A8}"/>
              </a:ext>
            </a:extLst>
          </p:cNvPr>
          <p:cNvSpPr/>
          <p:nvPr/>
        </p:nvSpPr>
        <p:spPr>
          <a:xfrm>
            <a:off x="5046539" y="3224309"/>
            <a:ext cx="1284076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A3A3771-EAE8-49AB-B8F0-AA5611374189}"/>
              </a:ext>
            </a:extLst>
          </p:cNvPr>
          <p:cNvCxnSpPr>
            <a:stCxn id="54" idx="0"/>
          </p:cNvCxnSpPr>
          <p:nvPr/>
        </p:nvCxnSpPr>
        <p:spPr>
          <a:xfrm flipV="1">
            <a:off x="3762463" y="3888615"/>
            <a:ext cx="5760640" cy="67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F472398-58F5-4AFC-B04B-1E34145251EF}"/>
              </a:ext>
            </a:extLst>
          </p:cNvPr>
          <p:cNvCxnSpPr/>
          <p:nvPr/>
        </p:nvCxnSpPr>
        <p:spPr>
          <a:xfrm flipV="1">
            <a:off x="3762463" y="2960510"/>
            <a:ext cx="0" cy="18466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10">
            <a:extLst>
              <a:ext uri="{FF2B5EF4-FFF2-40B4-BE49-F238E27FC236}">
                <a16:creationId xmlns:a16="http://schemas.microsoft.com/office/drawing/2014/main" id="{38FACCDF-2D8F-4C5E-AF7A-6DDABF584908}"/>
              </a:ext>
            </a:extLst>
          </p:cNvPr>
          <p:cNvSpPr/>
          <p:nvPr/>
        </p:nvSpPr>
        <p:spPr>
          <a:xfrm>
            <a:off x="6329679" y="3238628"/>
            <a:ext cx="1284076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AD51ED83-C069-4409-AA54-38523460C8CA}"/>
              </a:ext>
            </a:extLst>
          </p:cNvPr>
          <p:cNvSpPr/>
          <p:nvPr/>
        </p:nvSpPr>
        <p:spPr>
          <a:xfrm>
            <a:off x="7613755" y="3231895"/>
            <a:ext cx="1284076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892E2429-64E4-4E6F-8A4E-BE15F316B9E8}"/>
              </a:ext>
            </a:extLst>
          </p:cNvPr>
          <p:cNvSpPr/>
          <p:nvPr/>
        </p:nvSpPr>
        <p:spPr>
          <a:xfrm>
            <a:off x="3763938" y="5196007"/>
            <a:ext cx="642038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Freeform 13">
            <a:extLst>
              <a:ext uri="{FF2B5EF4-FFF2-40B4-BE49-F238E27FC236}">
                <a16:creationId xmlns:a16="http://schemas.microsoft.com/office/drawing/2014/main" id="{06E82D9A-872B-4A93-86E9-857D35194E36}"/>
              </a:ext>
            </a:extLst>
          </p:cNvPr>
          <p:cNvSpPr/>
          <p:nvPr/>
        </p:nvSpPr>
        <p:spPr>
          <a:xfrm>
            <a:off x="4405976" y="5189274"/>
            <a:ext cx="642038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E56DCD7-9D1B-4764-BCD0-45AA1F35474A}"/>
              </a:ext>
            </a:extLst>
          </p:cNvPr>
          <p:cNvCxnSpPr>
            <a:stCxn id="60" idx="0"/>
          </p:cNvCxnSpPr>
          <p:nvPr/>
        </p:nvCxnSpPr>
        <p:spPr>
          <a:xfrm flipV="1">
            <a:off x="3763938" y="5853579"/>
            <a:ext cx="5760639" cy="67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66D7ACA-413C-47DA-AA4D-CDDBC2A83511}"/>
              </a:ext>
            </a:extLst>
          </p:cNvPr>
          <p:cNvCxnSpPr/>
          <p:nvPr/>
        </p:nvCxnSpPr>
        <p:spPr>
          <a:xfrm flipV="1">
            <a:off x="3763937" y="4925473"/>
            <a:ext cx="0" cy="18466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16">
            <a:extLst>
              <a:ext uri="{FF2B5EF4-FFF2-40B4-BE49-F238E27FC236}">
                <a16:creationId xmlns:a16="http://schemas.microsoft.com/office/drawing/2014/main" id="{EFFB2631-3F42-4BB6-A26E-03FB1760A6D0}"/>
              </a:ext>
            </a:extLst>
          </p:cNvPr>
          <p:cNvSpPr/>
          <p:nvPr/>
        </p:nvSpPr>
        <p:spPr>
          <a:xfrm>
            <a:off x="5052722" y="5197087"/>
            <a:ext cx="642038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 17">
            <a:extLst>
              <a:ext uri="{FF2B5EF4-FFF2-40B4-BE49-F238E27FC236}">
                <a16:creationId xmlns:a16="http://schemas.microsoft.com/office/drawing/2014/main" id="{F63322D8-C0AC-42B2-AC1E-BE3F8BE1A16A}"/>
              </a:ext>
            </a:extLst>
          </p:cNvPr>
          <p:cNvSpPr/>
          <p:nvPr/>
        </p:nvSpPr>
        <p:spPr>
          <a:xfrm>
            <a:off x="5694760" y="5190354"/>
            <a:ext cx="642038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reeform 18">
            <a:extLst>
              <a:ext uri="{FF2B5EF4-FFF2-40B4-BE49-F238E27FC236}">
                <a16:creationId xmlns:a16="http://schemas.microsoft.com/office/drawing/2014/main" id="{D37E36B5-004C-4664-A42C-8D1956FEAD22}"/>
              </a:ext>
            </a:extLst>
          </p:cNvPr>
          <p:cNvSpPr/>
          <p:nvPr/>
        </p:nvSpPr>
        <p:spPr>
          <a:xfrm>
            <a:off x="6340032" y="5197087"/>
            <a:ext cx="642038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Freeform 19">
            <a:extLst>
              <a:ext uri="{FF2B5EF4-FFF2-40B4-BE49-F238E27FC236}">
                <a16:creationId xmlns:a16="http://schemas.microsoft.com/office/drawing/2014/main" id="{30E6AEED-61AC-4593-9541-61D333D6BEBB}"/>
              </a:ext>
            </a:extLst>
          </p:cNvPr>
          <p:cNvSpPr/>
          <p:nvPr/>
        </p:nvSpPr>
        <p:spPr>
          <a:xfrm>
            <a:off x="6982070" y="5190354"/>
            <a:ext cx="642038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355F4D24-3698-4538-96F4-3336B91C9C7F}"/>
              </a:ext>
            </a:extLst>
          </p:cNvPr>
          <p:cNvSpPr/>
          <p:nvPr/>
        </p:nvSpPr>
        <p:spPr>
          <a:xfrm>
            <a:off x="7628816" y="5198167"/>
            <a:ext cx="642038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Freeform 21">
            <a:extLst>
              <a:ext uri="{FF2B5EF4-FFF2-40B4-BE49-F238E27FC236}">
                <a16:creationId xmlns:a16="http://schemas.microsoft.com/office/drawing/2014/main" id="{41B8B7E7-795C-40D2-9078-F66848B67B47}"/>
              </a:ext>
            </a:extLst>
          </p:cNvPr>
          <p:cNvSpPr/>
          <p:nvPr/>
        </p:nvSpPr>
        <p:spPr>
          <a:xfrm>
            <a:off x="8270854" y="5191434"/>
            <a:ext cx="642038" cy="1328610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CEFADD-B50A-4B97-9640-8EE604BD2D53}"/>
              </a:ext>
            </a:extLst>
          </p:cNvPr>
          <p:cNvSpPr txBox="1"/>
          <p:nvPr/>
        </p:nvSpPr>
        <p:spPr>
          <a:xfrm>
            <a:off x="3574551" y="596869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7A99D9-D9B6-4A0A-AF21-7EE40B36D157}"/>
              </a:ext>
            </a:extLst>
          </p:cNvPr>
          <p:cNvCxnSpPr/>
          <p:nvPr/>
        </p:nvCxnSpPr>
        <p:spPr>
          <a:xfrm flipV="1">
            <a:off x="8885069" y="1013528"/>
            <a:ext cx="0" cy="575854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88EF256B-4C0E-4813-BCA8-77866C31FCB4}"/>
              </a:ext>
            </a:extLst>
          </p:cNvPr>
          <p:cNvSpPr txBox="1"/>
          <p:nvPr/>
        </p:nvSpPr>
        <p:spPr>
          <a:xfrm>
            <a:off x="8698949" y="596869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6A4664-8EC4-496D-A0DE-AAABE73839FA}"/>
              </a:ext>
            </a:extLst>
          </p:cNvPr>
          <p:cNvSpPr txBox="1"/>
          <p:nvPr/>
        </p:nvSpPr>
        <p:spPr>
          <a:xfrm>
            <a:off x="9755400" y="1677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E87AF9E-179E-437F-AE79-10F10B798865}"/>
              </a:ext>
            </a:extLst>
          </p:cNvPr>
          <p:cNvSpPr txBox="1"/>
          <p:nvPr/>
        </p:nvSpPr>
        <p:spPr>
          <a:xfrm>
            <a:off x="9755400" y="36413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AF6267-7CD8-42A5-8C3D-ADD278C72631}"/>
              </a:ext>
            </a:extLst>
          </p:cNvPr>
          <p:cNvSpPr txBox="1"/>
          <p:nvPr/>
        </p:nvSpPr>
        <p:spPr>
          <a:xfrm>
            <a:off x="9755400" y="55871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E744968-1CFA-4C93-B031-838292179A36}"/>
              </a:ext>
            </a:extLst>
          </p:cNvPr>
          <p:cNvSpPr txBox="1"/>
          <p:nvPr/>
        </p:nvSpPr>
        <p:spPr>
          <a:xfrm>
            <a:off x="3565658" y="5968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2ED15BD-59A7-4527-97AF-2381A3FADF32}"/>
              </a:ext>
            </a:extLst>
          </p:cNvPr>
          <p:cNvSpPr txBox="1"/>
          <p:nvPr/>
        </p:nvSpPr>
        <p:spPr>
          <a:xfrm>
            <a:off x="8610645" y="587991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BB0CEE0-531E-4C12-839A-B7AC4285D0AC}"/>
              </a:ext>
            </a:extLst>
          </p:cNvPr>
          <p:cNvSpPr txBox="1"/>
          <p:nvPr/>
        </p:nvSpPr>
        <p:spPr>
          <a:xfrm>
            <a:off x="9939104" y="168679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Hz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95A7E2D-C4DD-46AB-B4E5-8CDCA36F1C84}"/>
              </a:ext>
            </a:extLst>
          </p:cNvPr>
          <p:cNvSpPr txBox="1"/>
          <p:nvPr/>
        </p:nvSpPr>
        <p:spPr>
          <a:xfrm>
            <a:off x="9944980" y="363396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Hz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FB9C76-F6C5-47E2-B3AC-7FD381754A0F}"/>
              </a:ext>
            </a:extLst>
          </p:cNvPr>
          <p:cNvSpPr txBox="1"/>
          <p:nvPr/>
        </p:nvSpPr>
        <p:spPr>
          <a:xfrm>
            <a:off x="9933102" y="558867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Hz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2433EDA8-C855-43C1-A289-4868CF98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68" y="130235"/>
            <a:ext cx="2965674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571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0" grpId="0"/>
      <p:bldP spid="72" grpId="0"/>
      <p:bldP spid="76" grpId="0"/>
      <p:bldP spid="77" grpId="0"/>
      <p:bldP spid="78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9E05A7-299B-4682-930B-F92584E8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13" y="1455798"/>
            <a:ext cx="10515600" cy="5114335"/>
          </a:xfrm>
        </p:spPr>
        <p:txBody>
          <a:bodyPr>
            <a:normAutofit fontScale="92500"/>
          </a:bodyPr>
          <a:lstStyle/>
          <a:p>
            <a:pPr marL="0" indent="0" defTabSz="685811">
              <a:buNone/>
            </a:pPr>
            <a:r>
              <a:rPr lang="en-GB" sz="4800" b="1" dirty="0">
                <a:latin typeface="Comic Sans MS" panose="030F0702030302020204" pitchFamily="66" charset="0"/>
              </a:rPr>
              <a:t>Frequency (f)</a:t>
            </a:r>
          </a:p>
          <a:p>
            <a:pPr marL="0" indent="0" defTabSz="685811">
              <a:buNone/>
            </a:pPr>
            <a:r>
              <a:rPr lang="en-GB" sz="4800" dirty="0">
                <a:latin typeface="Comic Sans MS" panose="030F0702030302020204" pitchFamily="66" charset="0"/>
              </a:rPr>
              <a:t>Is the number of complete waves passing a certain point per second.</a:t>
            </a:r>
          </a:p>
          <a:p>
            <a:pPr marL="0" indent="0" defTabSz="685811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defTabSz="685811">
              <a:buNone/>
            </a:pPr>
            <a:r>
              <a:rPr lang="en-GB" sz="4800" b="1" dirty="0">
                <a:latin typeface="Comic Sans MS" panose="030F0702030302020204" pitchFamily="66" charset="0"/>
              </a:rPr>
              <a:t>Frequency</a:t>
            </a:r>
            <a:r>
              <a:rPr lang="en-GB" sz="4800" dirty="0">
                <a:latin typeface="Comic Sans MS" panose="030F0702030302020204" pitchFamily="66" charset="0"/>
              </a:rPr>
              <a:t> is measured in hertz (Hz).</a:t>
            </a:r>
          </a:p>
          <a:p>
            <a:pPr marL="0" indent="0" defTabSz="685811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defTabSz="685811">
              <a:buNone/>
            </a:pPr>
            <a:r>
              <a:rPr lang="en-GB" sz="4800" dirty="0">
                <a:latin typeface="Comic Sans MS" panose="030F0702030302020204" pitchFamily="66" charset="0"/>
              </a:rPr>
              <a:t>Where 1 Hz is 1 wave per second.</a:t>
            </a:r>
          </a:p>
          <a:p>
            <a:pPr defTabSz="685811"/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19E7D4-1615-4EDE-AF42-8D3176BE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68" y="130235"/>
            <a:ext cx="2965674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40876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19E7D4-1615-4EDE-AF42-8D3176BE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23" y="579554"/>
            <a:ext cx="5062165" cy="83496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Period of a Wave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B4D51-21E9-45D6-9761-9362ED525757}"/>
              </a:ext>
            </a:extLst>
          </p:cNvPr>
          <p:cNvSpPr/>
          <p:nvPr/>
        </p:nvSpPr>
        <p:spPr>
          <a:xfrm>
            <a:off x="5796855" y="3720226"/>
            <a:ext cx="225998" cy="1698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310E7-D5C9-4705-A93D-99FBC5EA9C9A}"/>
              </a:ext>
            </a:extLst>
          </p:cNvPr>
          <p:cNvGrpSpPr/>
          <p:nvPr/>
        </p:nvGrpSpPr>
        <p:grpSpPr>
          <a:xfrm>
            <a:off x="1785877" y="3709894"/>
            <a:ext cx="1927084" cy="1927084"/>
            <a:chOff x="1992604" y="1149195"/>
            <a:chExt cx="1927084" cy="19270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B78F17-D24F-42DC-983C-ECE12EBE9F1B}"/>
                </a:ext>
              </a:extLst>
            </p:cNvPr>
            <p:cNvSpPr/>
            <p:nvPr/>
          </p:nvSpPr>
          <p:spPr>
            <a:xfrm>
              <a:off x="1992604" y="1149195"/>
              <a:ext cx="1927084" cy="19270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B414B0-F4B2-4AD2-AE0F-091F904303A9}"/>
                </a:ext>
              </a:extLst>
            </p:cNvPr>
            <p:cNvSpPr/>
            <p:nvPr/>
          </p:nvSpPr>
          <p:spPr>
            <a:xfrm>
              <a:off x="2871118" y="1166859"/>
              <a:ext cx="169828" cy="1698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D36E4370-F91B-4AF7-9BA9-3B40CC45EEF2}"/>
                </a:ext>
              </a:extLst>
            </p:cNvPr>
            <p:cNvSpPr/>
            <p:nvPr/>
          </p:nvSpPr>
          <p:spPr>
            <a:xfrm>
              <a:off x="2356037" y="1512628"/>
              <a:ext cx="1200218" cy="1200218"/>
            </a:xfrm>
            <a:prstGeom prst="arc">
              <a:avLst>
                <a:gd name="adj1" fmla="val 18872407"/>
                <a:gd name="adj2" fmla="val 3064549"/>
              </a:avLst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BD4B075F-7822-4191-8EEC-AF9ADE8D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719" y="4159190"/>
            <a:ext cx="1113819" cy="85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23">
            <a:extLst>
              <a:ext uri="{FF2B5EF4-FFF2-40B4-BE49-F238E27FC236}">
                <a16:creationId xmlns:a16="http://schemas.microsoft.com/office/drawing/2014/main" id="{36480DD8-332B-4758-B39A-6490E0B764A3}"/>
              </a:ext>
            </a:extLst>
          </p:cNvPr>
          <p:cNvSpPr/>
          <p:nvPr/>
        </p:nvSpPr>
        <p:spPr>
          <a:xfrm>
            <a:off x="5132581" y="4478450"/>
            <a:ext cx="576064" cy="28534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24C55CF5-AAA1-4AB4-B076-BBAD58E7469F}"/>
              </a:ext>
            </a:extLst>
          </p:cNvPr>
          <p:cNvSpPr/>
          <p:nvPr/>
        </p:nvSpPr>
        <p:spPr>
          <a:xfrm>
            <a:off x="6174692" y="3727557"/>
            <a:ext cx="1928173" cy="1899091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  <a:gd name="connsiteX0" fmla="*/ -1 w 4571999"/>
              <a:gd name="connsiteY0" fmla="*/ 0 h 742384"/>
              <a:gd name="connsiteX1" fmla="*/ 1520982 w 4571999"/>
              <a:gd name="connsiteY1" fmla="*/ 371192 h 742384"/>
              <a:gd name="connsiteX2" fmla="*/ 3051017 w 4571999"/>
              <a:gd name="connsiteY2" fmla="*/ 742384 h 742384"/>
              <a:gd name="connsiteX3" fmla="*/ 4571999 w 4571999"/>
              <a:gd name="connsiteY3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99" h="742384">
                <a:moveTo>
                  <a:pt x="-1" y="0"/>
                </a:moveTo>
                <a:cubicBezTo>
                  <a:pt x="506993" y="0"/>
                  <a:pt x="1520982" y="371192"/>
                  <a:pt x="1520982" y="371192"/>
                </a:cubicBezTo>
                <a:cubicBezTo>
                  <a:pt x="2029485" y="494923"/>
                  <a:pt x="2542514" y="742384"/>
                  <a:pt x="3051017" y="742384"/>
                </a:cubicBezTo>
                <a:cubicBezTo>
                  <a:pt x="3559520" y="742384"/>
                  <a:pt x="4065759" y="556788"/>
                  <a:pt x="4571999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27">
            <a:extLst>
              <a:ext uri="{FF2B5EF4-FFF2-40B4-BE49-F238E27FC236}">
                <a16:creationId xmlns:a16="http://schemas.microsoft.com/office/drawing/2014/main" id="{CF3074AF-587F-4D17-B133-D0ABA186431C}"/>
              </a:ext>
            </a:extLst>
          </p:cNvPr>
          <p:cNvSpPr/>
          <p:nvPr/>
        </p:nvSpPr>
        <p:spPr>
          <a:xfrm>
            <a:off x="8093721" y="3738744"/>
            <a:ext cx="2569625" cy="1899091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03C1C-C2D5-4625-9234-3DE71061CA1E}"/>
              </a:ext>
            </a:extLst>
          </p:cNvPr>
          <p:cNvSpPr/>
          <p:nvPr/>
        </p:nvSpPr>
        <p:spPr>
          <a:xfrm>
            <a:off x="6193920" y="3554256"/>
            <a:ext cx="4486671" cy="222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F50822-CBC3-4A1E-80D9-F5FB842D84C4}"/>
              </a:ext>
            </a:extLst>
          </p:cNvPr>
          <p:cNvCxnSpPr/>
          <p:nvPr/>
        </p:nvCxnSpPr>
        <p:spPr>
          <a:xfrm>
            <a:off x="2772759" y="3721020"/>
            <a:ext cx="4709803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FC0316-761D-4818-8FC6-5C6075DBC8A8}"/>
              </a:ext>
            </a:extLst>
          </p:cNvPr>
          <p:cNvCxnSpPr/>
          <p:nvPr/>
        </p:nvCxnSpPr>
        <p:spPr>
          <a:xfrm flipV="1">
            <a:off x="2749419" y="5626649"/>
            <a:ext cx="4733143" cy="118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B3B1462-F451-4884-B35F-9A5F1C2A7B32}"/>
              </a:ext>
            </a:extLst>
          </p:cNvPr>
          <p:cNvSpPr/>
          <p:nvPr/>
        </p:nvSpPr>
        <p:spPr>
          <a:xfrm>
            <a:off x="6015790" y="3721020"/>
            <a:ext cx="178130" cy="1905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5A81A5-1DBD-4B7C-926A-A9561CF4401C}"/>
              </a:ext>
            </a:extLst>
          </p:cNvPr>
          <p:cNvCxnSpPr/>
          <p:nvPr/>
        </p:nvCxnSpPr>
        <p:spPr>
          <a:xfrm flipV="1">
            <a:off x="6186479" y="3182152"/>
            <a:ext cx="3310" cy="5132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2F823D-214A-4B25-9150-E075182195CC}"/>
              </a:ext>
            </a:extLst>
          </p:cNvPr>
          <p:cNvCxnSpPr/>
          <p:nvPr/>
        </p:nvCxnSpPr>
        <p:spPr>
          <a:xfrm flipV="1">
            <a:off x="8739705" y="3182152"/>
            <a:ext cx="3310" cy="5132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4F69E8-DB86-475E-B238-289BD184B869}"/>
              </a:ext>
            </a:extLst>
          </p:cNvPr>
          <p:cNvCxnSpPr/>
          <p:nvPr/>
        </p:nvCxnSpPr>
        <p:spPr>
          <a:xfrm>
            <a:off x="6186479" y="3326168"/>
            <a:ext cx="2556536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7051B0-8A1C-4D34-9AC3-C75AF0C241AB}"/>
              </a:ext>
            </a:extLst>
          </p:cNvPr>
          <p:cNvSpPr txBox="1"/>
          <p:nvPr/>
        </p:nvSpPr>
        <p:spPr>
          <a:xfrm>
            <a:off x="6459457" y="2864503"/>
            <a:ext cx="209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Wavelength (</a:t>
            </a:r>
            <a:r>
              <a:rPr lang="en-GB" sz="2400" dirty="0">
                <a:sym typeface="Symbol"/>
              </a:rPr>
              <a:t>)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03097F-6AB6-4E16-AFBE-13F17E3007FB}"/>
              </a:ext>
            </a:extLst>
          </p:cNvPr>
          <p:cNvSpPr txBox="1"/>
          <p:nvPr/>
        </p:nvSpPr>
        <p:spPr>
          <a:xfrm>
            <a:off x="1423507" y="2784815"/>
            <a:ext cx="2481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Time to Complete</a:t>
            </a:r>
          </a:p>
          <a:p>
            <a:pPr algn="ctr"/>
            <a:r>
              <a:rPr lang="en-GB" sz="2400" dirty="0"/>
              <a:t>1 Cycle (rotation)</a:t>
            </a:r>
          </a:p>
        </p:txBody>
      </p:sp>
    </p:spTree>
    <p:extLst>
      <p:ext uri="{BB962C8B-B14F-4D97-AF65-F5344CB8AC3E}">
        <p14:creationId xmlns:p14="http://schemas.microsoft.com/office/powerpoint/2010/main" val="18489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4.5869E-6 C -0.0007 -4.5869E-6 -0.00156 0.05763 -0.00156 0.12937 C -0.00156 0.20088 -0.0007 0.2592 0.00052 0.2592 C 0.00174 0.2592 0.00312 0.20088 0.00312 0.12937 C 0.00312 0.05763 0.00174 -4.5869E-6 0.00052 -4.5869E-6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9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27848 -4.07407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9E05A7-299B-4682-930B-F92584E8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90" y="1613430"/>
            <a:ext cx="8383387" cy="2975503"/>
          </a:xfrm>
        </p:spPr>
        <p:txBody>
          <a:bodyPr>
            <a:normAutofit/>
          </a:bodyPr>
          <a:lstStyle/>
          <a:p>
            <a:pPr marL="0" indent="0" defTabSz="685811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Period (T)</a:t>
            </a:r>
          </a:p>
          <a:p>
            <a:pPr marL="0" indent="0" defTabSz="685811">
              <a:buNone/>
            </a:pPr>
            <a:r>
              <a:rPr lang="en-GB" sz="2400" dirty="0">
                <a:latin typeface="Comic Sans MS" panose="030F0702030302020204" pitchFamily="66" charset="0"/>
              </a:rPr>
              <a:t>Time taken for a wave to pass a fixed reference point.</a:t>
            </a:r>
          </a:p>
          <a:p>
            <a:pPr marL="0" indent="0" defTabSz="685811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defTabSz="685811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Period</a:t>
            </a:r>
            <a:r>
              <a:rPr lang="en-GB" sz="2400" dirty="0">
                <a:latin typeface="Comic Sans MS" panose="030F0702030302020204" pitchFamily="66" charset="0"/>
              </a:rPr>
              <a:t> is measured in seconds (s).</a:t>
            </a:r>
          </a:p>
          <a:p>
            <a:pPr marL="0" indent="0" defTabSz="685811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defTabSz="685811">
              <a:buNone/>
            </a:pPr>
            <a:r>
              <a:rPr lang="en-GB" sz="2400" dirty="0">
                <a:latin typeface="Comic Sans MS" panose="030F0702030302020204" pitchFamily="66" charset="0"/>
              </a:rPr>
              <a:t>Period can be calculated from the frequency:</a:t>
            </a:r>
          </a:p>
          <a:p>
            <a:pPr defTabSz="685811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19E7D4-1615-4EDE-AF42-8D3176BE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68" y="130235"/>
            <a:ext cx="8855232" cy="1325563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Period of a wave and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5B8FC3-9242-45AA-AECC-1F0D16C88B16}"/>
                  </a:ext>
                </a:extLst>
              </p:cNvPr>
              <p:cNvSpPr txBox="1"/>
              <p:nvPr/>
            </p:nvSpPr>
            <p:spPr>
              <a:xfrm>
                <a:off x="1643482" y="5111611"/>
                <a:ext cx="3145926" cy="949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/>
                        <m:t>Period</m:t>
                      </m:r>
                      <m:r>
                        <m:rPr>
                          <m:nor/>
                        </m:rPr>
                        <a:rPr lang="en-GB" sz="2800" b="0" i="0" smtClean="0"/>
                        <m:t> 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Frequency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5B8FC3-9242-45AA-AECC-1F0D16C8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82" y="5111611"/>
                <a:ext cx="3145926" cy="9491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B3519F-686B-4908-81CD-46C5F431D40F}"/>
                  </a:ext>
                </a:extLst>
              </p:cNvPr>
              <p:cNvSpPr txBox="1"/>
              <p:nvPr/>
            </p:nvSpPr>
            <p:spPr>
              <a:xfrm>
                <a:off x="6342210" y="5096798"/>
                <a:ext cx="3145926" cy="888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/>
                        <m:t>Frequency</m:t>
                      </m:r>
                      <m:r>
                        <m:rPr>
                          <m:nor/>
                        </m:rPr>
                        <a:rPr lang="en-GB" sz="2800" b="0" i="0" smtClean="0"/>
                        <m:t> 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Period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B3519F-686B-4908-81CD-46C5F431D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210" y="5096798"/>
                <a:ext cx="3145926" cy="8886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5AF8D0-D70C-4276-93FF-4DC9D84B50C4}"/>
                  </a:ext>
                </a:extLst>
              </p:cNvPr>
              <p:cNvSpPr txBox="1"/>
              <p:nvPr/>
            </p:nvSpPr>
            <p:spPr>
              <a:xfrm>
                <a:off x="5276879" y="5279508"/>
                <a:ext cx="580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/>
                        <m:t>or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5AF8D0-D70C-4276-93FF-4DC9D84B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79" y="5279508"/>
                <a:ext cx="58060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67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240F43-E42A-40BF-8F23-BC53D9F7F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7351"/>
              </p:ext>
            </p:extLst>
          </p:nvPr>
        </p:nvGraphicFramePr>
        <p:xfrm>
          <a:off x="1690386" y="2012000"/>
          <a:ext cx="4060884" cy="45700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0442">
                  <a:extLst>
                    <a:ext uri="{9D8B030D-6E8A-4147-A177-3AD203B41FA5}">
                      <a16:colId xmlns:a16="http://schemas.microsoft.com/office/drawing/2014/main" val="2608035206"/>
                    </a:ext>
                  </a:extLst>
                </a:gridCol>
                <a:gridCol w="2030442">
                  <a:extLst>
                    <a:ext uri="{9D8B030D-6E8A-4147-A177-3AD203B41FA5}">
                      <a16:colId xmlns:a16="http://schemas.microsoft.com/office/drawing/2014/main" val="3010771467"/>
                    </a:ext>
                  </a:extLst>
                </a:gridCol>
              </a:tblGrid>
              <a:tr h="7391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Period</a:t>
                      </a:r>
                    </a:p>
                    <a:p>
                      <a:pPr algn="ctr"/>
                      <a:r>
                        <a:rPr lang="en-GB" sz="2400" dirty="0"/>
                        <a:t>(s)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Frequency</a:t>
                      </a:r>
                    </a:p>
                    <a:p>
                      <a:pPr algn="ctr"/>
                      <a:r>
                        <a:rPr lang="en-GB" sz="2400" dirty="0"/>
                        <a:t>(Hz)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339622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613224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76348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40466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0.05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827554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1000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887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C168E8-963F-481E-820F-B2FC30253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46305"/>
              </p:ext>
            </p:extLst>
          </p:nvPr>
        </p:nvGraphicFramePr>
        <p:xfrm>
          <a:off x="6096000" y="2012000"/>
          <a:ext cx="4060884" cy="45700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0442">
                  <a:extLst>
                    <a:ext uri="{9D8B030D-6E8A-4147-A177-3AD203B41FA5}">
                      <a16:colId xmlns:a16="http://schemas.microsoft.com/office/drawing/2014/main" val="2608035206"/>
                    </a:ext>
                  </a:extLst>
                </a:gridCol>
                <a:gridCol w="2030442">
                  <a:extLst>
                    <a:ext uri="{9D8B030D-6E8A-4147-A177-3AD203B41FA5}">
                      <a16:colId xmlns:a16="http://schemas.microsoft.com/office/drawing/2014/main" val="3010771467"/>
                    </a:ext>
                  </a:extLst>
                </a:gridCol>
              </a:tblGrid>
              <a:tr h="7391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Period</a:t>
                      </a:r>
                    </a:p>
                    <a:p>
                      <a:pPr algn="ctr"/>
                      <a:r>
                        <a:rPr lang="en-GB" sz="2400" dirty="0"/>
                        <a:t>(s)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Frequency</a:t>
                      </a:r>
                    </a:p>
                    <a:p>
                      <a:pPr algn="ctr"/>
                      <a:r>
                        <a:rPr lang="en-GB" sz="2400" dirty="0"/>
                        <a:t>(Hz)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339622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3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613224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76348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40466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x 10</a:t>
                      </a:r>
                      <a:r>
                        <a:rPr lang="en-GB" sz="32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827554"/>
                  </a:ext>
                </a:extLst>
              </a:tr>
              <a:tr h="7494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x 10</a:t>
                      </a:r>
                      <a:r>
                        <a:rPr lang="en-GB" sz="32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8879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B7B559B-62B2-4FDD-8125-A72EF139A61A}"/>
              </a:ext>
            </a:extLst>
          </p:cNvPr>
          <p:cNvSpPr/>
          <p:nvPr/>
        </p:nvSpPr>
        <p:spPr>
          <a:xfrm>
            <a:off x="2370580" y="2969610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0.5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B1B731-0274-43CE-AE6B-BCA1CBF29169}"/>
              </a:ext>
            </a:extLst>
          </p:cNvPr>
          <p:cNvSpPr/>
          <p:nvPr/>
        </p:nvSpPr>
        <p:spPr>
          <a:xfrm>
            <a:off x="4339746" y="3697045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0.2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25EA9-2861-4467-BD0B-1F49AA1F6758}"/>
              </a:ext>
            </a:extLst>
          </p:cNvPr>
          <p:cNvSpPr/>
          <p:nvPr/>
        </p:nvSpPr>
        <p:spPr>
          <a:xfrm>
            <a:off x="4235551" y="4462187"/>
            <a:ext cx="918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0.02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36D593-A4CB-46E9-9474-87948CA07B2A}"/>
              </a:ext>
            </a:extLst>
          </p:cNvPr>
          <p:cNvSpPr/>
          <p:nvPr/>
        </p:nvSpPr>
        <p:spPr>
          <a:xfrm>
            <a:off x="2425082" y="523072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896109-E49E-476B-A230-00566B6746E5}"/>
              </a:ext>
            </a:extLst>
          </p:cNvPr>
          <p:cNvSpPr/>
          <p:nvPr/>
        </p:nvSpPr>
        <p:spPr>
          <a:xfrm>
            <a:off x="2174191" y="5942154"/>
            <a:ext cx="1127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0.001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BE64DC-B8B3-4D35-AC1F-36153640E61E}"/>
              </a:ext>
            </a:extLst>
          </p:cNvPr>
          <p:cNvSpPr/>
          <p:nvPr/>
        </p:nvSpPr>
        <p:spPr>
          <a:xfrm>
            <a:off x="8703369" y="294348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250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E016BA-EFBD-4E0C-A3D8-93F0F9700F34}"/>
              </a:ext>
            </a:extLst>
          </p:cNvPr>
          <p:cNvSpPr/>
          <p:nvPr/>
        </p:nvSpPr>
        <p:spPr>
          <a:xfrm>
            <a:off x="8440477" y="3697045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0.0005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B0B23-8FCF-47A8-A612-8CE0BC383D2C}"/>
              </a:ext>
            </a:extLst>
          </p:cNvPr>
          <p:cNvSpPr/>
          <p:nvPr/>
        </p:nvSpPr>
        <p:spPr>
          <a:xfrm>
            <a:off x="6453025" y="4462187"/>
            <a:ext cx="133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10,000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099AD2-8B5A-47B9-A68C-82EBD88D504C}"/>
              </a:ext>
            </a:extLst>
          </p:cNvPr>
          <p:cNvSpPr/>
          <p:nvPr/>
        </p:nvSpPr>
        <p:spPr>
          <a:xfrm>
            <a:off x="8544671" y="5230721"/>
            <a:ext cx="1127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333.3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631D14-6E03-47BD-8084-3AEAEBDBB944}"/>
              </a:ext>
            </a:extLst>
          </p:cNvPr>
          <p:cNvSpPr/>
          <p:nvPr/>
        </p:nvSpPr>
        <p:spPr>
          <a:xfrm>
            <a:off x="6375761" y="5923300"/>
            <a:ext cx="1407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457A"/>
                </a:solidFill>
              </a:rPr>
              <a:t>2 x 10</a:t>
            </a:r>
            <a:r>
              <a:rPr lang="en-GB" sz="3200" b="1" baseline="30000" dirty="0">
                <a:solidFill>
                  <a:srgbClr val="00457A"/>
                </a:solidFill>
              </a:rPr>
              <a:t>-9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0ADD0F5-E7B4-489C-B1A5-D4CD97D5D86A}"/>
              </a:ext>
            </a:extLst>
          </p:cNvPr>
          <p:cNvSpPr txBox="1">
            <a:spLocks noChangeArrowheads="1"/>
          </p:cNvSpPr>
          <p:nvPr/>
        </p:nvSpPr>
        <p:spPr>
          <a:xfrm>
            <a:off x="175624" y="222028"/>
            <a:ext cx="9981260" cy="6246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2 – Period of a Wave and Frequency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7B24A69-4E8C-4CAA-8475-E3119A43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46" y="1014616"/>
            <a:ext cx="9914038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Using the previous equations calculate the following: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FE92EB8-DC52-487A-B319-7972F6A62192}"/>
              </a:ext>
            </a:extLst>
          </p:cNvPr>
          <p:cNvSpPr txBox="1">
            <a:spLocks/>
          </p:cNvSpPr>
          <p:nvPr/>
        </p:nvSpPr>
        <p:spPr>
          <a:xfrm>
            <a:off x="8440477" y="975526"/>
            <a:ext cx="4050266" cy="56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The Wave Speed Equation</a:t>
            </a: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20471129-3998-424B-BD59-1AE88CD937ED}"/>
              </a:ext>
            </a:extLst>
          </p:cNvPr>
          <p:cNvSpPr/>
          <p:nvPr/>
        </p:nvSpPr>
        <p:spPr>
          <a:xfrm>
            <a:off x="5377678" y="3757531"/>
            <a:ext cx="1723549" cy="616045"/>
          </a:xfrm>
          <a:prstGeom prst="roundRect">
            <a:avLst/>
          </a:prstGeom>
          <a:solidFill>
            <a:srgbClr val="F5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A3390-3768-4804-BB81-4ED3C9676CD6}"/>
                  </a:ext>
                </a:extLst>
              </p:cNvPr>
              <p:cNvSpPr txBox="1"/>
              <p:nvPr/>
            </p:nvSpPr>
            <p:spPr>
              <a:xfrm>
                <a:off x="2359144" y="2930324"/>
                <a:ext cx="76370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3600" b="0" i="0" smtClean="0"/>
                        <m:t>Wave</m:t>
                      </m:r>
                      <m:r>
                        <m:rPr>
                          <m:nor/>
                        </m:rPr>
                        <a:rPr lang="en-GB" sz="3600" b="0" i="0" smtClean="0"/>
                        <m:t> </m:t>
                      </m:r>
                      <m:r>
                        <m:rPr>
                          <m:nor/>
                        </m:rPr>
                        <a:rPr lang="en-GB" sz="3600" b="0" i="0" smtClean="0"/>
                        <m:t>Speed</m:t>
                      </m:r>
                      <m:r>
                        <m:rPr>
                          <m:nor/>
                        </m:rPr>
                        <a:rPr lang="en-GB" sz="3600" b="0" i="0" smtClean="0"/>
                        <m:t> = </m:t>
                      </m:r>
                      <m:r>
                        <m:rPr>
                          <m:nor/>
                        </m:rPr>
                        <a:rPr lang="en-GB" sz="3600" b="0" i="0" smtClean="0"/>
                        <m:t>frequency</m:t>
                      </m:r>
                      <m:r>
                        <m:rPr>
                          <m:nor/>
                        </m:rPr>
                        <a:rPr lang="en-GB" sz="3600" b="0" i="0" smtClean="0"/>
                        <m:t> </m:t>
                      </m:r>
                      <m:r>
                        <m:rPr>
                          <m:nor/>
                        </m:rPr>
                        <a:rPr lang="en-GB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3600" b="0" i="0" smtClean="0"/>
                        <m:t> </m:t>
                      </m:r>
                      <m:r>
                        <m:rPr>
                          <m:nor/>
                        </m:rPr>
                        <a:rPr lang="en-GB" sz="3600" b="0" i="0" smtClean="0"/>
                        <m:t>wavelength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A3390-3768-4804-BB81-4ED3C9676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144" y="2930324"/>
                <a:ext cx="763702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72A1A5-0062-4A69-866C-D6BC61DA5ADA}"/>
                  </a:ext>
                </a:extLst>
              </p:cNvPr>
              <p:cNvSpPr txBox="1"/>
              <p:nvPr/>
            </p:nvSpPr>
            <p:spPr>
              <a:xfrm>
                <a:off x="5377678" y="3754360"/>
                <a:ext cx="17235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3600" b="0" i="0" smtClean="0"/>
                        <m:t>v</m:t>
                      </m:r>
                      <m:r>
                        <m:rPr>
                          <m:nor/>
                        </m:rPr>
                        <a:rPr lang="en-GB" sz="3600" b="0" i="0" smtClean="0"/>
                        <m:t>= </m:t>
                      </m:r>
                      <m:r>
                        <m:rPr>
                          <m:nor/>
                        </m:rPr>
                        <a:rPr lang="en-GB" sz="3600" b="0" i="0" smtClean="0"/>
                        <m:t>f</m:t>
                      </m:r>
                      <m:r>
                        <m:rPr>
                          <m:nor/>
                        </m:rPr>
                        <a:rPr lang="en-GB" sz="3600" b="0" i="0" smtClean="0"/>
                        <m:t> </m:t>
                      </m:r>
                      <m:r>
                        <m:rPr>
                          <m:nor/>
                        </m:rPr>
                        <a:rPr lang="en-GB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3600" b="0" i="0" smtClean="0"/>
                        <m:t> </m:t>
                      </m:r>
                      <m:r>
                        <m:rPr>
                          <m:nor/>
                        </m:rPr>
                        <a:rPr lang="el-GR" sz="3600" b="0" i="0" smtClean="0">
                          <a:ea typeface="Cambria Math"/>
                        </a:rPr>
                        <m:t>λ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72A1A5-0062-4A69-866C-D6BC61DA5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78" y="3754360"/>
                <a:ext cx="172354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23A2D3B-F94B-4C31-919D-B8B21308C819}"/>
              </a:ext>
            </a:extLst>
          </p:cNvPr>
          <p:cNvSpPr txBox="1"/>
          <p:nvPr/>
        </p:nvSpPr>
        <p:spPr>
          <a:xfrm>
            <a:off x="3206618" y="1759386"/>
            <a:ext cx="6149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The Wave Speed Equation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CACBD-8B88-463E-8118-9DC6BEE0D68F}"/>
              </a:ext>
            </a:extLst>
          </p:cNvPr>
          <p:cNvSpPr txBox="1"/>
          <p:nvPr/>
        </p:nvSpPr>
        <p:spPr>
          <a:xfrm>
            <a:off x="3834723" y="4844460"/>
            <a:ext cx="48094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Wave Speed is measured in </a:t>
            </a:r>
            <a:r>
              <a:rPr lang="en-GB" sz="2800" b="1" dirty="0"/>
              <a:t>m/s</a:t>
            </a:r>
          </a:p>
          <a:p>
            <a:r>
              <a:rPr lang="en-GB" sz="2800" dirty="0"/>
              <a:t>Frequency is measured in </a:t>
            </a:r>
            <a:r>
              <a:rPr lang="en-GB" sz="2800" b="1" dirty="0"/>
              <a:t>Hz</a:t>
            </a:r>
          </a:p>
          <a:p>
            <a:r>
              <a:rPr lang="en-GB" sz="2800" dirty="0"/>
              <a:t>Wavelength is measured in </a:t>
            </a:r>
            <a:r>
              <a:rPr lang="en-GB" sz="28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445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The Wave Speed Equation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D2E71B3-F5C0-4F33-ACA7-2D4C1B77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97" y="1452751"/>
            <a:ext cx="1085823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144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8288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2860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1.</a:t>
            </a:r>
            <a:r>
              <a:rPr lang="en-GB" altLang="en-US" sz="2000" dirty="0">
                <a:latin typeface="Arial" panose="020B0604020202020204" pitchFamily="34" charset="0"/>
              </a:rPr>
              <a:t>	What formula relates velocity, wavelength and frequency?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2.</a:t>
            </a:r>
            <a:r>
              <a:rPr lang="en-GB" altLang="en-US" sz="2000" dirty="0">
                <a:latin typeface="Arial" panose="020B0604020202020204" pitchFamily="34" charset="0"/>
              </a:rPr>
              <a:t>	What are the units of wavelength?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3.</a:t>
            </a:r>
            <a:r>
              <a:rPr lang="en-GB" altLang="en-US" sz="2000" dirty="0">
                <a:latin typeface="Arial" panose="020B0604020202020204" pitchFamily="34" charset="0"/>
              </a:rPr>
              <a:t>	What are the units of frequency?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4.</a:t>
            </a:r>
            <a:r>
              <a:rPr lang="en-GB" altLang="en-US" sz="2000" dirty="0">
                <a:latin typeface="Arial" panose="020B0604020202020204" pitchFamily="34" charset="0"/>
              </a:rPr>
              <a:t>   What are the units of velocity?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5.</a:t>
            </a:r>
            <a:r>
              <a:rPr lang="en-GB" altLang="en-US" sz="2000" dirty="0">
                <a:latin typeface="Arial" panose="020B0604020202020204" pitchFamily="34" charset="0"/>
              </a:rPr>
              <a:t>   What is the velocity of a wave with a frequency of 2</a:t>
            </a:r>
            <a:r>
              <a:rPr lang="en-GB" altLang="en-US" sz="2000" b="1" dirty="0">
                <a:latin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</a:rPr>
              <a:t>5Hz and a wavelength of 4m?</a:t>
            </a:r>
          </a:p>
        </p:txBody>
      </p:sp>
    </p:spTree>
    <p:extLst>
      <p:ext uri="{BB962C8B-B14F-4D97-AF65-F5344CB8AC3E}">
        <p14:creationId xmlns:p14="http://schemas.microsoft.com/office/powerpoint/2010/main" val="1632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The Wave Speed Equation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D2E71B3-F5C0-4F33-ACA7-2D4C1B77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97" y="1452751"/>
            <a:ext cx="1085823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144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8288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2860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1.</a:t>
            </a:r>
            <a:r>
              <a:rPr lang="en-GB" altLang="en-US" sz="2000" dirty="0">
                <a:latin typeface="Arial" panose="020B0604020202020204" pitchFamily="34" charset="0"/>
              </a:rPr>
              <a:t>	What formula relates velocity, wavelength and frequency?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2.</a:t>
            </a:r>
            <a:r>
              <a:rPr lang="en-GB" altLang="en-US" sz="2000" dirty="0">
                <a:latin typeface="Arial" panose="020B0604020202020204" pitchFamily="34" charset="0"/>
              </a:rPr>
              <a:t>	What are the units of wavelength?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3.</a:t>
            </a:r>
            <a:r>
              <a:rPr lang="en-GB" altLang="en-US" sz="2000" dirty="0">
                <a:latin typeface="Arial" panose="020B0604020202020204" pitchFamily="34" charset="0"/>
              </a:rPr>
              <a:t>	What are the units of frequency?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4.</a:t>
            </a:r>
            <a:r>
              <a:rPr lang="en-GB" altLang="en-US" sz="2000" dirty="0">
                <a:latin typeface="Arial" panose="020B0604020202020204" pitchFamily="34" charset="0"/>
              </a:rPr>
              <a:t>   What are the units of velocity?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5.</a:t>
            </a:r>
            <a:r>
              <a:rPr lang="en-GB" altLang="en-US" sz="2000" dirty="0">
                <a:latin typeface="Arial" panose="020B0604020202020204" pitchFamily="34" charset="0"/>
              </a:rPr>
              <a:t>   What is the velocity of a wave with a frequency of 2</a:t>
            </a:r>
            <a:r>
              <a:rPr lang="en-GB" altLang="en-US" sz="2000" b="1" dirty="0">
                <a:latin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</a:rPr>
              <a:t>5Hz and a wavelength of 4m?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FF52D4B-C0CF-4E84-8D61-FC3AF527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122" y="1849133"/>
            <a:ext cx="63793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Velocity = frequency x wavelength</a:t>
            </a:r>
            <a:endParaRPr lang="en-GB" altLang="en-US" b="1" baseline="30000" dirty="0">
              <a:solidFill>
                <a:srgbClr val="00457A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11C453A-23AF-4D6E-BE5D-123031BC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122" y="2774268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Metres (m)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0C5AD23-0563-4A8F-ADF9-4ED8D18D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122" y="4642672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Metres per second (m/s)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871272A-E5EA-4470-AB63-6441A0C4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6844" y="3699403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Hertz (Hz)</a:t>
            </a:r>
            <a:endParaRPr lang="en-GB" altLang="en-US" b="1" baseline="30000" dirty="0">
              <a:solidFill>
                <a:srgbClr val="00457A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4302371-3333-4541-A825-5F31B46A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122" y="5776396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10m/s</a:t>
            </a:r>
          </a:p>
        </p:txBody>
      </p:sp>
    </p:spTree>
    <p:extLst>
      <p:ext uri="{BB962C8B-B14F-4D97-AF65-F5344CB8AC3E}">
        <p14:creationId xmlns:p14="http://schemas.microsoft.com/office/powerpoint/2010/main" val="14178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>
            <a:extLst>
              <a:ext uri="{FF2B5EF4-FFF2-40B4-BE49-F238E27FC236}">
                <a16:creationId xmlns:a16="http://schemas.microsoft.com/office/drawing/2014/main" id="{FDC422BC-9CD2-4CFD-9DB7-191E06AC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43" y="1364757"/>
            <a:ext cx="53957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Symbol" panose="05050102010706020507" pitchFamily="18" charset="2"/>
              </a:rPr>
              <a:t>These waves are rippling across a pond.</a:t>
            </a:r>
          </a:p>
          <a:p>
            <a:pPr>
              <a:spcBef>
                <a:spcPct val="50000"/>
              </a:spcBef>
            </a:pPr>
            <a:r>
              <a:rPr lang="en-GB" altLang="en-US" dirty="0"/>
              <a:t>The frequency of the waves is </a:t>
            </a:r>
            <a:r>
              <a:rPr lang="en-GB" altLang="en-US" b="1" dirty="0"/>
              <a:t>0.2</a:t>
            </a:r>
            <a:r>
              <a:rPr lang="en-GB" altLang="en-US" sz="1000" b="1" dirty="0"/>
              <a:t> </a:t>
            </a:r>
            <a:r>
              <a:rPr lang="en-GB" altLang="en-US" b="1" dirty="0"/>
              <a:t>Hz</a:t>
            </a:r>
            <a:r>
              <a:rPr lang="en-GB" altLang="en-US" dirty="0">
                <a:sym typeface="Symbol" panose="05050102010706020507" pitchFamily="18" charset="2"/>
              </a:rPr>
              <a:t> and the length of each wave is estimated at </a:t>
            </a:r>
            <a:r>
              <a:rPr lang="en-GB" altLang="en-US" b="1" dirty="0">
                <a:sym typeface="Symbol" panose="05050102010706020507" pitchFamily="18" charset="2"/>
              </a:rPr>
              <a:t>0.15</a:t>
            </a:r>
            <a:r>
              <a:rPr lang="en-GB" altLang="en-US" sz="1000" b="1" dirty="0">
                <a:sym typeface="Symbol" panose="05050102010706020507" pitchFamily="18" charset="2"/>
              </a:rPr>
              <a:t> </a:t>
            </a:r>
            <a:r>
              <a:rPr lang="en-GB" altLang="en-US" b="1" dirty="0">
                <a:sym typeface="Symbol" panose="05050102010706020507" pitchFamily="18" charset="2"/>
              </a:rPr>
              <a:t>m</a:t>
            </a:r>
            <a:r>
              <a:rPr lang="en-GB" altLang="en-US" dirty="0"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altLang="en-US" dirty="0"/>
              <a:t>What is the wave speed?</a:t>
            </a:r>
          </a:p>
        </p:txBody>
      </p:sp>
      <p:sp>
        <p:nvSpPr>
          <p:cNvPr id="32772" name="Text Box 7">
            <a:extLst>
              <a:ext uri="{FF2B5EF4-FFF2-40B4-BE49-F238E27FC236}">
                <a16:creationId xmlns:a16="http://schemas.microsoft.com/office/drawing/2014/main" id="{65319BC6-2772-4A4F-BC27-CAF90ED3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2" y="5608559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32773" name="Rectangle 11">
            <a:extLst>
              <a:ext uri="{FF2B5EF4-FFF2-40B4-BE49-F238E27FC236}">
                <a16:creationId xmlns:a16="http://schemas.microsoft.com/office/drawing/2014/main" id="{6B6F2D40-3125-43AB-A346-643F0BA339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344" y="220741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latin typeface="+mn-lt"/>
                <a:ea typeface="+mn-ea"/>
                <a:cs typeface="+mn-cs"/>
              </a:rPr>
              <a:t>Calculating wave speed – example</a:t>
            </a:r>
          </a:p>
        </p:txBody>
      </p:sp>
      <p:sp>
        <p:nvSpPr>
          <p:cNvPr id="317453" name="Text Box 13">
            <a:extLst>
              <a:ext uri="{FF2B5EF4-FFF2-40B4-BE49-F238E27FC236}">
                <a16:creationId xmlns:a16="http://schemas.microsoft.com/office/drawing/2014/main" id="{42E57298-9DAC-4BD7-9218-6B70AADA9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3" y="4647883"/>
            <a:ext cx="686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 dirty="0">
                <a:solidFill>
                  <a:srgbClr val="00457A"/>
                </a:solidFill>
              </a:rPr>
              <a:t>wave speed  =  frequency × wavelength</a:t>
            </a:r>
            <a:endParaRPr lang="en-GB" altLang="en-US" sz="2800" b="1" u="sng" dirty="0">
              <a:solidFill>
                <a:srgbClr val="00457A"/>
              </a:solidFill>
            </a:endParaRPr>
          </a:p>
        </p:txBody>
      </p:sp>
      <p:sp>
        <p:nvSpPr>
          <p:cNvPr id="317454" name="Text Box 14">
            <a:extLst>
              <a:ext uri="{FF2B5EF4-FFF2-40B4-BE49-F238E27FC236}">
                <a16:creationId xmlns:a16="http://schemas.microsoft.com/office/drawing/2014/main" id="{3DA3504B-9927-4C98-9FD6-74507878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597" y="5292408"/>
            <a:ext cx="4305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 dirty="0">
                <a:solidFill>
                  <a:srgbClr val="00457A"/>
                </a:solidFill>
              </a:rPr>
              <a:t>=     0.2</a:t>
            </a:r>
            <a:r>
              <a:rPr lang="en-GB" altLang="en-US" sz="1200" b="1" dirty="0">
                <a:solidFill>
                  <a:srgbClr val="00457A"/>
                </a:solidFill>
              </a:rPr>
              <a:t> </a:t>
            </a:r>
            <a:r>
              <a:rPr lang="en-GB" altLang="en-US" sz="2800" b="1" dirty="0">
                <a:solidFill>
                  <a:srgbClr val="00457A"/>
                </a:solidFill>
              </a:rPr>
              <a:t>Hz    </a:t>
            </a:r>
            <a:r>
              <a:rPr lang="en-GB" altLang="en-US" sz="1500" b="1" dirty="0">
                <a:solidFill>
                  <a:srgbClr val="00457A"/>
                </a:solidFill>
              </a:rPr>
              <a:t>  </a:t>
            </a:r>
            <a:r>
              <a:rPr lang="en-GB" altLang="en-US" sz="2800" b="1" dirty="0">
                <a:solidFill>
                  <a:srgbClr val="00457A"/>
                </a:solidFill>
              </a:rPr>
              <a:t>×     0.15</a:t>
            </a:r>
            <a:r>
              <a:rPr lang="en-GB" altLang="en-US" sz="1200" b="1" dirty="0">
                <a:solidFill>
                  <a:srgbClr val="00457A"/>
                </a:solidFill>
              </a:rPr>
              <a:t> </a:t>
            </a:r>
            <a:r>
              <a:rPr lang="en-GB" altLang="en-US" sz="2800" b="1" dirty="0">
                <a:solidFill>
                  <a:srgbClr val="00457A"/>
                </a:solidFill>
              </a:rPr>
              <a:t>m</a:t>
            </a:r>
          </a:p>
        </p:txBody>
      </p:sp>
      <p:sp>
        <p:nvSpPr>
          <p:cNvPr id="317455" name="Text Box 15">
            <a:extLst>
              <a:ext uri="{FF2B5EF4-FFF2-40B4-BE49-F238E27FC236}">
                <a16:creationId xmlns:a16="http://schemas.microsoft.com/office/drawing/2014/main" id="{BBD9824A-350D-4225-951D-85AA2E11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2" y="5927408"/>
            <a:ext cx="220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 dirty="0">
                <a:solidFill>
                  <a:srgbClr val="00457A"/>
                </a:solidFill>
              </a:rPr>
              <a:t>=   0.03</a:t>
            </a:r>
            <a:r>
              <a:rPr lang="en-GB" altLang="en-US" sz="2100" b="1" dirty="0">
                <a:solidFill>
                  <a:srgbClr val="00457A"/>
                </a:solidFill>
              </a:rPr>
              <a:t> </a:t>
            </a:r>
            <a:r>
              <a:rPr lang="en-GB" altLang="en-US" sz="2800" b="1" dirty="0">
                <a:solidFill>
                  <a:srgbClr val="00457A"/>
                </a:solidFill>
              </a:rPr>
              <a:t>m/s</a:t>
            </a:r>
          </a:p>
        </p:txBody>
      </p:sp>
      <p:pic>
        <p:nvPicPr>
          <p:cNvPr id="20" name="Picture 2" descr="Image result for water ripples gif">
            <a:extLst>
              <a:ext uri="{FF2B5EF4-FFF2-40B4-BE49-F238E27FC236}">
                <a16:creationId xmlns:a16="http://schemas.microsoft.com/office/drawing/2014/main" id="{993C4514-D286-41FE-9189-490C7D96BC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14541"/>
            <a:ext cx="4760277" cy="2677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11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>
            <a:extLst>
              <a:ext uri="{FF2B5EF4-FFF2-40B4-BE49-F238E27FC236}">
                <a16:creationId xmlns:a16="http://schemas.microsoft.com/office/drawing/2014/main" id="{9027349B-2FCC-4142-A821-A5CAFF97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560" y="2148786"/>
            <a:ext cx="8624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All electromagnetic waves travel at </a:t>
            </a:r>
            <a:r>
              <a:rPr lang="en-GB" altLang="en-US" b="1" dirty="0"/>
              <a:t>300,000,000</a:t>
            </a:r>
            <a:r>
              <a:rPr lang="en-GB" altLang="en-US" sz="1000" b="1" dirty="0"/>
              <a:t> </a:t>
            </a:r>
            <a:r>
              <a:rPr lang="en-GB" altLang="en-US" b="1" dirty="0"/>
              <a:t>m/s</a:t>
            </a:r>
            <a:r>
              <a:rPr lang="en-GB" altLang="en-US" dirty="0"/>
              <a:t> through a vacuum.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26DE8578-4608-427B-90AD-11330301E2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2833" y="374037"/>
            <a:ext cx="9151073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+mn-lt"/>
                <a:ea typeface="+mn-ea"/>
                <a:cs typeface="+mn-cs"/>
              </a:rPr>
              <a:t>The speed of electromagnetic </a:t>
            </a:r>
            <a:r>
              <a:rPr lang="en-GB" altLang="en-US" dirty="0"/>
              <a:t>(EM) waves</a:t>
            </a:r>
          </a:p>
        </p:txBody>
      </p:sp>
      <p:sp>
        <p:nvSpPr>
          <p:cNvPr id="33797" name="TextBox 3">
            <a:extLst>
              <a:ext uri="{FF2B5EF4-FFF2-40B4-BE49-F238E27FC236}">
                <a16:creationId xmlns:a16="http://schemas.microsoft.com/office/drawing/2014/main" id="{31FC4FA3-FBAD-4B13-B604-F15455DCB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370" y="3363688"/>
            <a:ext cx="5472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A satellite may broadcast at a frequency of </a:t>
            </a:r>
            <a:r>
              <a:rPr lang="en-GB" altLang="en-US" b="1" dirty="0"/>
              <a:t>98</a:t>
            </a:r>
            <a:r>
              <a:rPr lang="en-GB" altLang="en-US" sz="1000" b="1" dirty="0"/>
              <a:t> </a:t>
            </a:r>
            <a:r>
              <a:rPr lang="en-GB" altLang="en-US" b="1" dirty="0" err="1"/>
              <a:t>MHz</a:t>
            </a:r>
            <a:r>
              <a:rPr lang="en-GB" altLang="en-US" dirty="0" err="1"/>
              <a:t>.</a:t>
            </a:r>
            <a:r>
              <a:rPr lang="en-GB" altLang="en-US" dirty="0"/>
              <a:t> Calculate the wavelength of this radio wave.</a:t>
            </a:r>
          </a:p>
        </p:txBody>
      </p:sp>
      <p:sp>
        <p:nvSpPr>
          <p:cNvPr id="33807" name="Rectangle 15">
            <a:extLst>
              <a:ext uri="{FF2B5EF4-FFF2-40B4-BE49-F238E27FC236}">
                <a16:creationId xmlns:a16="http://schemas.microsoft.com/office/drawing/2014/main" id="{FC06396A-9873-4C33-BEC9-B79FA7C9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861" y="5941322"/>
            <a:ext cx="115288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600" dirty="0">
                <a:solidFill>
                  <a:srgbClr val="00457A"/>
                </a:solidFill>
                <a:sym typeface="Symbol" panose="05050102010706020507" pitchFamily="18" charset="2"/>
              </a:rPr>
              <a:t>=</a:t>
            </a:r>
            <a:r>
              <a:rPr lang="en-GB" altLang="en-US" sz="2600" b="1" dirty="0">
                <a:solidFill>
                  <a:srgbClr val="00457A"/>
                </a:solidFill>
                <a:sym typeface="Symbol" panose="05050102010706020507" pitchFamily="18" charset="2"/>
              </a:rPr>
              <a:t> 3.1</a:t>
            </a:r>
            <a:r>
              <a:rPr lang="en-GB" altLang="en-US" sz="1000" b="1" dirty="0">
                <a:solidFill>
                  <a:srgbClr val="00457A"/>
                </a:solidFill>
                <a:sym typeface="Symbol" panose="05050102010706020507" pitchFamily="18" charset="2"/>
              </a:rPr>
              <a:t> </a:t>
            </a:r>
            <a:r>
              <a:rPr lang="en-GB" altLang="en-US" sz="2600" b="1" dirty="0">
                <a:solidFill>
                  <a:srgbClr val="00457A"/>
                </a:solidFill>
                <a:sym typeface="Symbol" panose="05050102010706020507" pitchFamily="18" charset="2"/>
              </a:rPr>
              <a:t>m</a:t>
            </a:r>
          </a:p>
        </p:txBody>
      </p:sp>
      <p:sp>
        <p:nvSpPr>
          <p:cNvPr id="33799" name="TextBox 5">
            <a:extLst>
              <a:ext uri="{FF2B5EF4-FFF2-40B4-BE49-F238E27FC236}">
                <a16:creationId xmlns:a16="http://schemas.microsoft.com/office/drawing/2014/main" id="{C64B5A18-32CC-4A60-A593-76D4AAC2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637" y="4714184"/>
            <a:ext cx="1400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GB" altLang="en-US" sz="2600" b="1" dirty="0">
                <a:solidFill>
                  <a:srgbClr val="00457A"/>
                </a:solidFill>
                <a:sym typeface="Symbol" panose="05050102010706020507" pitchFamily="18" charset="2"/>
              </a:rPr>
              <a:t> </a:t>
            </a:r>
            <a:r>
              <a:rPr lang="en-GB" altLang="en-US" sz="2600" dirty="0">
                <a:solidFill>
                  <a:srgbClr val="00457A"/>
                </a:solidFill>
              </a:rPr>
              <a:t>=</a:t>
            </a:r>
            <a:r>
              <a:rPr lang="en-GB" altLang="en-US" sz="2600" b="1" dirty="0">
                <a:solidFill>
                  <a:srgbClr val="00457A"/>
                </a:solidFill>
              </a:rPr>
              <a:t> v ÷ </a:t>
            </a:r>
            <a:r>
              <a:rPr lang="en-GB" altLang="en-US" sz="2600" b="1" dirty="0">
                <a:solidFill>
                  <a:srgbClr val="00457A"/>
                </a:solidFill>
                <a:sym typeface="Symbol" panose="05050102010706020507" pitchFamily="18" charset="2"/>
              </a:rPr>
              <a:t>f</a:t>
            </a:r>
          </a:p>
        </p:txBody>
      </p:sp>
      <p:sp>
        <p:nvSpPr>
          <p:cNvPr id="33806" name="Rectangle 14">
            <a:extLst>
              <a:ext uri="{FF2B5EF4-FFF2-40B4-BE49-F238E27FC236}">
                <a16:creationId xmlns:a16="http://schemas.microsoft.com/office/drawing/2014/main" id="{59D20302-D792-493A-A6E2-735FD7E1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274" y="5326960"/>
            <a:ext cx="369428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GB" altLang="en-US" sz="2600" dirty="0">
                <a:solidFill>
                  <a:srgbClr val="00457A"/>
                </a:solidFill>
                <a:sym typeface="Symbol" panose="05050102010706020507" pitchFamily="18" charset="2"/>
              </a:rPr>
              <a:t>=</a:t>
            </a:r>
            <a:r>
              <a:rPr lang="en-GB" altLang="en-US" sz="2600" b="1" dirty="0">
                <a:solidFill>
                  <a:srgbClr val="00457A"/>
                </a:solidFill>
                <a:sym typeface="Symbol" panose="05050102010706020507" pitchFamily="18" charset="2"/>
              </a:rPr>
              <a:t> 3 x 10</a:t>
            </a:r>
            <a:r>
              <a:rPr lang="en-GB" altLang="en-US" sz="2600" b="1" baseline="30000" dirty="0">
                <a:solidFill>
                  <a:srgbClr val="00457A"/>
                </a:solidFill>
                <a:sym typeface="Symbol" panose="05050102010706020507" pitchFamily="18" charset="2"/>
              </a:rPr>
              <a:t>8</a:t>
            </a:r>
            <a:r>
              <a:rPr lang="en-GB" altLang="en-US" sz="1000" b="1" dirty="0">
                <a:solidFill>
                  <a:srgbClr val="00457A"/>
                </a:solidFill>
                <a:sym typeface="Symbol" panose="05050102010706020507" pitchFamily="18" charset="2"/>
              </a:rPr>
              <a:t> </a:t>
            </a:r>
            <a:r>
              <a:rPr lang="en-GB" altLang="en-US" sz="2600" b="1" dirty="0">
                <a:solidFill>
                  <a:srgbClr val="00457A"/>
                </a:solidFill>
                <a:sym typeface="Symbol" panose="05050102010706020507" pitchFamily="18" charset="2"/>
              </a:rPr>
              <a:t>m/s ÷ 98 x 10</a:t>
            </a:r>
            <a:r>
              <a:rPr lang="en-GB" altLang="en-US" sz="2600" b="1" baseline="30000" dirty="0">
                <a:solidFill>
                  <a:srgbClr val="00457A"/>
                </a:solidFill>
                <a:sym typeface="Symbol" panose="05050102010706020507" pitchFamily="18" charset="2"/>
              </a:rPr>
              <a:t>6</a:t>
            </a:r>
            <a:r>
              <a:rPr lang="en-GB" altLang="en-US" sz="1000" b="1" dirty="0">
                <a:solidFill>
                  <a:srgbClr val="00457A"/>
                </a:solidFill>
                <a:sym typeface="Symbol" panose="05050102010706020507" pitchFamily="18" charset="2"/>
              </a:rPr>
              <a:t> </a:t>
            </a:r>
            <a:r>
              <a:rPr lang="en-GB" altLang="en-US" sz="2600" b="1" dirty="0">
                <a:solidFill>
                  <a:srgbClr val="00457A"/>
                </a:solidFill>
                <a:sym typeface="Symbol" panose="05050102010706020507" pitchFamily="18" charset="2"/>
              </a:rPr>
              <a:t>Hz</a:t>
            </a:r>
          </a:p>
        </p:txBody>
      </p:sp>
      <p:sp>
        <p:nvSpPr>
          <p:cNvPr id="33796" name="TextBox 2">
            <a:extLst>
              <a:ext uri="{FF2B5EF4-FFF2-40B4-BE49-F238E27FC236}">
                <a16:creationId xmlns:a16="http://schemas.microsoft.com/office/drawing/2014/main" id="{4B5797E9-2BB8-47FB-AFA2-6496D432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370" y="2774793"/>
            <a:ext cx="430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 dirty="0"/>
              <a:t>300,000,000</a:t>
            </a:r>
            <a:r>
              <a:rPr lang="en-GB" altLang="en-US" sz="1000" b="1" dirty="0"/>
              <a:t> </a:t>
            </a:r>
            <a:r>
              <a:rPr lang="en-GB" altLang="en-US" b="1" dirty="0"/>
              <a:t>m/s </a:t>
            </a:r>
            <a:r>
              <a:rPr lang="en-GB" altLang="en-US" dirty="0"/>
              <a:t>=</a:t>
            </a:r>
            <a:r>
              <a:rPr lang="en-GB" altLang="en-US" b="1" dirty="0"/>
              <a:t> 3 x 10</a:t>
            </a:r>
            <a:r>
              <a:rPr lang="en-GB" altLang="en-US" b="1" baseline="30000" dirty="0"/>
              <a:t>8</a:t>
            </a:r>
            <a:r>
              <a:rPr lang="en-GB" altLang="en-US" sz="1000" b="1" dirty="0"/>
              <a:t> </a:t>
            </a:r>
            <a:r>
              <a:rPr lang="en-GB" altLang="en-US" b="1" dirty="0"/>
              <a:t>m/s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776226-7ECD-473A-8274-D96896BEC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1" y="3476023"/>
            <a:ext cx="28575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56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7" grpId="0"/>
      <p:bldP spid="33799" grpId="0"/>
      <p:bldP spid="33806" grpId="0"/>
      <p:bldP spid="337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8800"/>
            <a:ext cx="8610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/>
              <a:t>GOOD PROGRESS:</a:t>
            </a:r>
          </a:p>
          <a:p>
            <a:pPr marL="0" indent="0">
              <a:buNone/>
            </a:pPr>
            <a:r>
              <a:rPr lang="en-GB" dirty="0"/>
              <a:t>Identify the wavelength and amplitude of a wave from a simple diagram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/>
              <a:t>Describe how the frequency of a wave is the number of waves produced each second and measured in Hz.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OUTSTANDING PROGRESS:</a:t>
            </a:r>
          </a:p>
          <a:p>
            <a:pPr marL="0" indent="0">
              <a:buNone/>
            </a:pPr>
            <a:r>
              <a:rPr lang="en-GB" dirty="0"/>
              <a:t>Calculate the period of a wave from the frequency and wavelength</a:t>
            </a:r>
          </a:p>
          <a:p>
            <a:pPr marL="0" indent="0">
              <a:buNone/>
            </a:pPr>
            <a:r>
              <a:rPr lang="en-GB" dirty="0"/>
              <a:t>Calculate the wave seed from the frequency and wavelength</a:t>
            </a:r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1752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1752600" y="228602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5" name="Text Box 3">
            <a:extLst>
              <a:ext uri="{FF2B5EF4-FFF2-40B4-BE49-F238E27FC236}">
                <a16:creationId xmlns:a16="http://schemas.microsoft.com/office/drawing/2014/main" id="{D840A1C8-1B59-4E80-A9F6-31986104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147" y="1952999"/>
            <a:ext cx="7924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144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8288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2860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1.</a:t>
            </a:r>
            <a:r>
              <a:rPr lang="en-GB" altLang="en-US" sz="2000" dirty="0">
                <a:latin typeface="Arial" panose="020B0604020202020204" pitchFamily="34" charset="0"/>
              </a:rPr>
              <a:t>	What is the velocity of a wave with a frequency of 245Hz and a wavelength of 40m?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2.</a:t>
            </a:r>
            <a:r>
              <a:rPr lang="en-GB" altLang="en-US" sz="2000" dirty="0">
                <a:latin typeface="Arial" panose="020B0604020202020204" pitchFamily="34" charset="0"/>
              </a:rPr>
              <a:t>	A wave has a velocity of 500m/s and a wavelength of 2m. What is the frequency of the wave?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3.</a:t>
            </a:r>
            <a:r>
              <a:rPr lang="en-GB" altLang="en-US" sz="2000" dirty="0">
                <a:latin typeface="Arial" panose="020B0604020202020204" pitchFamily="34" charset="0"/>
              </a:rPr>
              <a:t>	A wave has a velocity of 330m/s and a frequency of 160Hz. What is the wavelength of the wave?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4.</a:t>
            </a:r>
            <a:r>
              <a:rPr lang="en-GB" altLang="en-US" sz="2000" dirty="0">
                <a:latin typeface="Arial" panose="020B0604020202020204" pitchFamily="34" charset="0"/>
              </a:rPr>
              <a:t>   What is the velocity of a wave with a frequency of 0</a:t>
            </a:r>
            <a:r>
              <a:rPr lang="en-GB" altLang="en-US" sz="2000" b="1" dirty="0">
                <a:latin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</a:rPr>
              <a:t>5Hz and a wavelength of 25cm?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7F68B8-74E4-4BC6-B6CD-788004C015C2}"/>
              </a:ext>
            </a:extLst>
          </p:cNvPr>
          <p:cNvSpPr txBox="1">
            <a:spLocks noChangeArrowheads="1"/>
          </p:cNvSpPr>
          <p:nvPr/>
        </p:nvSpPr>
        <p:spPr>
          <a:xfrm>
            <a:off x="565091" y="503796"/>
            <a:ext cx="6750109" cy="6246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3 – Wave Formula</a:t>
            </a:r>
          </a:p>
        </p:txBody>
      </p:sp>
    </p:spTree>
    <p:extLst>
      <p:ext uri="{BB962C8B-B14F-4D97-AF65-F5344CB8AC3E}">
        <p14:creationId xmlns:p14="http://schemas.microsoft.com/office/powerpoint/2010/main" val="18467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5" name="Text Box 3">
            <a:extLst>
              <a:ext uri="{FF2B5EF4-FFF2-40B4-BE49-F238E27FC236}">
                <a16:creationId xmlns:a16="http://schemas.microsoft.com/office/drawing/2014/main" id="{D840A1C8-1B59-4E80-A9F6-31986104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147" y="1952999"/>
            <a:ext cx="7924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144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8288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2860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1.</a:t>
            </a:r>
            <a:r>
              <a:rPr lang="en-GB" altLang="en-US" sz="2000" dirty="0">
                <a:latin typeface="Arial" panose="020B0604020202020204" pitchFamily="34" charset="0"/>
              </a:rPr>
              <a:t>	What is the velocity of a wave with a frequency of 245Hz and a wavelength of 40m?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2.</a:t>
            </a:r>
            <a:r>
              <a:rPr lang="en-GB" altLang="en-US" sz="2000" dirty="0">
                <a:latin typeface="Arial" panose="020B0604020202020204" pitchFamily="34" charset="0"/>
              </a:rPr>
              <a:t>	A wave has a velocity of 500m/s and a wavelength of 2m. What is the frequency of the wave?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3.</a:t>
            </a:r>
            <a:r>
              <a:rPr lang="en-GB" altLang="en-US" sz="2000" dirty="0">
                <a:latin typeface="Arial" panose="020B0604020202020204" pitchFamily="34" charset="0"/>
              </a:rPr>
              <a:t>	A wave has a velocity of 330m/s and a frequency of 160Hz. What is the wavelength of the wave?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4.</a:t>
            </a:r>
            <a:r>
              <a:rPr lang="en-GB" altLang="en-US" sz="2000" dirty="0">
                <a:latin typeface="Arial" panose="020B0604020202020204" pitchFamily="34" charset="0"/>
              </a:rPr>
              <a:t>   What is the velocity of a wave with a frequency of 0</a:t>
            </a:r>
            <a:r>
              <a:rPr lang="en-GB" altLang="en-US" sz="2000" b="1" dirty="0">
                <a:latin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</a:rPr>
              <a:t>5Hz and a wavelength of 25cm?</a:t>
            </a:r>
          </a:p>
        </p:txBody>
      </p:sp>
      <p:sp>
        <p:nvSpPr>
          <p:cNvPr id="1482756" name="Text Box 4">
            <a:extLst>
              <a:ext uri="{FF2B5EF4-FFF2-40B4-BE49-F238E27FC236}">
                <a16:creationId xmlns:a16="http://schemas.microsoft.com/office/drawing/2014/main" id="{F13CC257-07CA-40C6-97B9-ECC078AB5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348" y="2699124"/>
            <a:ext cx="273739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9 800m/s</a:t>
            </a:r>
            <a:endParaRPr lang="en-GB" altLang="en-US" b="1" baseline="30000" dirty="0">
              <a:solidFill>
                <a:srgbClr val="00457A"/>
              </a:solidFill>
              <a:latin typeface="Arial" panose="020B0604020202020204" pitchFamily="34" charset="0"/>
            </a:endParaRPr>
          </a:p>
        </p:txBody>
      </p:sp>
      <p:sp>
        <p:nvSpPr>
          <p:cNvPr id="1482757" name="Text Box 5">
            <a:extLst>
              <a:ext uri="{FF2B5EF4-FFF2-40B4-BE49-F238E27FC236}">
                <a16:creationId xmlns:a16="http://schemas.microsoft.com/office/drawing/2014/main" id="{DFAA8284-BA4F-4841-AED6-2BDA26500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347" y="3934199"/>
            <a:ext cx="218018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250Hz</a:t>
            </a:r>
          </a:p>
        </p:txBody>
      </p:sp>
      <p:sp>
        <p:nvSpPr>
          <p:cNvPr id="1482758" name="Text Box 6">
            <a:extLst>
              <a:ext uri="{FF2B5EF4-FFF2-40B4-BE49-F238E27FC236}">
                <a16:creationId xmlns:a16="http://schemas.microsoft.com/office/drawing/2014/main" id="{5CF2994B-5D25-4DE1-B561-328E10CD2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347" y="5137524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2.0625m</a:t>
            </a:r>
          </a:p>
        </p:txBody>
      </p:sp>
      <p:sp>
        <p:nvSpPr>
          <p:cNvPr id="1482760" name="Text Box 8">
            <a:extLst>
              <a:ext uri="{FF2B5EF4-FFF2-40B4-BE49-F238E27FC236}">
                <a16:creationId xmlns:a16="http://schemas.microsoft.com/office/drawing/2014/main" id="{CB607F6A-4DC6-4AA9-988C-A2ADA0709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347" y="6356724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0.125m/s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5F7D83-524D-428A-9E82-D7A6B3F88DB9}"/>
              </a:ext>
            </a:extLst>
          </p:cNvPr>
          <p:cNvSpPr txBox="1">
            <a:spLocks/>
          </p:cNvSpPr>
          <p:nvPr/>
        </p:nvSpPr>
        <p:spPr>
          <a:xfrm>
            <a:off x="7170477" y="651225"/>
            <a:ext cx="4050266" cy="56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2EE0E-CD93-45C2-A004-68606F7E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90214A-D0D8-41B5-978C-4DD2901073FC}"/>
              </a:ext>
            </a:extLst>
          </p:cNvPr>
          <p:cNvSpPr txBox="1">
            <a:spLocks noChangeArrowheads="1"/>
          </p:cNvSpPr>
          <p:nvPr/>
        </p:nvSpPr>
        <p:spPr>
          <a:xfrm>
            <a:off x="287311" y="692587"/>
            <a:ext cx="6750109" cy="6246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3 – Wave Formula</a:t>
            </a:r>
          </a:p>
        </p:txBody>
      </p:sp>
    </p:spTree>
    <p:extLst>
      <p:ext uri="{BB962C8B-B14F-4D97-AF65-F5344CB8AC3E}">
        <p14:creationId xmlns:p14="http://schemas.microsoft.com/office/powerpoint/2010/main" val="31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5" grpId="0"/>
      <p:bldP spid="1482756" grpId="0"/>
      <p:bldP spid="1482757" grpId="0"/>
      <p:bldP spid="1482758" grpId="0"/>
      <p:bldP spid="148276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3" name="Text Box 3">
            <a:extLst>
              <a:ext uri="{FF2B5EF4-FFF2-40B4-BE49-F238E27FC236}">
                <a16:creationId xmlns:a16="http://schemas.microsoft.com/office/drawing/2014/main" id="{ED7969AC-D462-4DE1-B346-00793FE66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45" y="2057401"/>
            <a:ext cx="7924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144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8288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2860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1.</a:t>
            </a:r>
            <a:r>
              <a:rPr lang="en-GB" altLang="en-US" sz="2000" dirty="0">
                <a:latin typeface="Arial" panose="020B0604020202020204" pitchFamily="34" charset="0"/>
              </a:rPr>
              <a:t>	What is the velocity of a wave with a frequency of 2kHz and a wavelength of 400m?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2.</a:t>
            </a:r>
            <a:r>
              <a:rPr lang="en-GB" altLang="en-US" sz="2000" dirty="0">
                <a:latin typeface="Arial" panose="020B0604020202020204" pitchFamily="34" charset="0"/>
              </a:rPr>
              <a:t>	A wave has a velocity of 300 000 000m/s and a wavelength of 20m. What is the frequency of the wave?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3.</a:t>
            </a:r>
            <a:r>
              <a:rPr lang="en-GB" altLang="en-US" sz="2000" dirty="0">
                <a:latin typeface="Arial" panose="020B0604020202020204" pitchFamily="34" charset="0"/>
              </a:rPr>
              <a:t>	A wave has a velocity of 300 000km/s and a frequency of 25kHz. What is the wavelength of the wave?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4.</a:t>
            </a:r>
            <a:r>
              <a:rPr lang="en-GB" altLang="en-US" sz="2000" dirty="0">
                <a:latin typeface="Arial" panose="020B0604020202020204" pitchFamily="34" charset="0"/>
              </a:rPr>
              <a:t>   What is the velocity of a wave with a frequency of 0</a:t>
            </a:r>
            <a:r>
              <a:rPr lang="en-GB" altLang="en-US" sz="2000" b="1" dirty="0">
                <a:latin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</a:rPr>
              <a:t>02Hz and a wavelength of 5m?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66081-4632-4780-8875-0274C349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F8265C-9DA1-454E-AFB3-223F97EF4224}"/>
              </a:ext>
            </a:extLst>
          </p:cNvPr>
          <p:cNvSpPr txBox="1">
            <a:spLocks noChangeArrowheads="1"/>
          </p:cNvSpPr>
          <p:nvPr/>
        </p:nvSpPr>
        <p:spPr>
          <a:xfrm>
            <a:off x="565091" y="503796"/>
            <a:ext cx="6750109" cy="6246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3 – Wave Formula</a:t>
            </a:r>
          </a:p>
        </p:txBody>
      </p:sp>
    </p:spTree>
    <p:extLst>
      <p:ext uri="{BB962C8B-B14F-4D97-AF65-F5344CB8AC3E}">
        <p14:creationId xmlns:p14="http://schemas.microsoft.com/office/powerpoint/2010/main" val="34763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3" name="Text Box 3">
            <a:extLst>
              <a:ext uri="{FF2B5EF4-FFF2-40B4-BE49-F238E27FC236}">
                <a16:creationId xmlns:a16="http://schemas.microsoft.com/office/drawing/2014/main" id="{ED7969AC-D462-4DE1-B346-00793FE66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45" y="2057401"/>
            <a:ext cx="7924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144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8288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286000" indent="-4572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1.</a:t>
            </a:r>
            <a:r>
              <a:rPr lang="en-GB" altLang="en-US" sz="2000" dirty="0">
                <a:latin typeface="Arial" panose="020B0604020202020204" pitchFamily="34" charset="0"/>
              </a:rPr>
              <a:t>	What is the velocity of a wave with a frequency of 2kHz and a wavelength of 400m?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2.</a:t>
            </a:r>
            <a:r>
              <a:rPr lang="en-GB" altLang="en-US" sz="2000" dirty="0">
                <a:latin typeface="Arial" panose="020B0604020202020204" pitchFamily="34" charset="0"/>
              </a:rPr>
              <a:t>	A wave has a velocity of 300 000 000m/s and a wavelength of 20m. What is the frequency of the wave?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3.</a:t>
            </a:r>
            <a:r>
              <a:rPr lang="en-GB" altLang="en-US" sz="2000" dirty="0">
                <a:latin typeface="Arial" panose="020B0604020202020204" pitchFamily="34" charset="0"/>
              </a:rPr>
              <a:t>	A wave has a velocity of 300 000km/s and a frequency of 25kHz. What is the wavelength of the wave?</a:t>
            </a:r>
          </a:p>
          <a:p>
            <a:pPr algn="l"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4.</a:t>
            </a:r>
            <a:r>
              <a:rPr lang="en-GB" altLang="en-US" sz="2000" dirty="0">
                <a:latin typeface="Arial" panose="020B0604020202020204" pitchFamily="34" charset="0"/>
              </a:rPr>
              <a:t>   What is the velocity of a wave with a frequency of 0</a:t>
            </a:r>
            <a:r>
              <a:rPr lang="en-GB" altLang="en-US" sz="2000" b="1" dirty="0">
                <a:latin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</a:rPr>
              <a:t>02Hz and a wavelength of 5m?</a:t>
            </a:r>
          </a:p>
        </p:txBody>
      </p:sp>
      <p:sp>
        <p:nvSpPr>
          <p:cNvPr id="1484804" name="Text Box 4">
            <a:extLst>
              <a:ext uri="{FF2B5EF4-FFF2-40B4-BE49-F238E27FC236}">
                <a16:creationId xmlns:a16="http://schemas.microsoft.com/office/drawing/2014/main" id="{11807584-5C92-4F91-90E5-CCEA9599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45" y="2803526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800 000m/s</a:t>
            </a:r>
            <a:endParaRPr lang="en-GB" altLang="en-US" b="1" baseline="30000" dirty="0">
              <a:solidFill>
                <a:srgbClr val="00457A"/>
              </a:solidFill>
              <a:latin typeface="Arial" panose="020B0604020202020204" pitchFamily="34" charset="0"/>
            </a:endParaRPr>
          </a:p>
        </p:txBody>
      </p:sp>
      <p:sp>
        <p:nvSpPr>
          <p:cNvPr id="1484805" name="Text Box 5">
            <a:extLst>
              <a:ext uri="{FF2B5EF4-FFF2-40B4-BE49-F238E27FC236}">
                <a16:creationId xmlns:a16="http://schemas.microsoft.com/office/drawing/2014/main" id="{287CD145-5AB0-4088-A8A1-112577FB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45" y="4038601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15 000 000Hz or 15MHz</a:t>
            </a:r>
          </a:p>
        </p:txBody>
      </p:sp>
      <p:sp>
        <p:nvSpPr>
          <p:cNvPr id="1484806" name="Text Box 6">
            <a:extLst>
              <a:ext uri="{FF2B5EF4-FFF2-40B4-BE49-F238E27FC236}">
                <a16:creationId xmlns:a16="http://schemas.microsoft.com/office/drawing/2014/main" id="{E221C3B2-C10C-459F-9A25-034D74DB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45" y="5241926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12 000m or 12km</a:t>
            </a:r>
          </a:p>
        </p:txBody>
      </p:sp>
      <p:sp>
        <p:nvSpPr>
          <p:cNvPr id="1484807" name="Text Box 7">
            <a:extLst>
              <a:ext uri="{FF2B5EF4-FFF2-40B4-BE49-F238E27FC236}">
                <a16:creationId xmlns:a16="http://schemas.microsoft.com/office/drawing/2014/main" id="{4405D04E-3369-4404-A23C-199F42AA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45" y="6461126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rgbClr val="00457A"/>
                </a:solidFill>
                <a:latin typeface="Arial" panose="020B0604020202020204" pitchFamily="34" charset="0"/>
              </a:rPr>
              <a:t>0.1m/s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D585F81-06B9-49E3-8DEC-207136EF0DE5}"/>
              </a:ext>
            </a:extLst>
          </p:cNvPr>
          <p:cNvSpPr txBox="1">
            <a:spLocks/>
          </p:cNvSpPr>
          <p:nvPr/>
        </p:nvSpPr>
        <p:spPr>
          <a:xfrm>
            <a:off x="8042635" y="560116"/>
            <a:ext cx="4050266" cy="56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9823E4-3AE0-445B-B230-31C74CBC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DD17BA-1ADA-4897-9983-22BAF0E180FA}"/>
              </a:ext>
            </a:extLst>
          </p:cNvPr>
          <p:cNvSpPr txBox="1">
            <a:spLocks noChangeArrowheads="1"/>
          </p:cNvSpPr>
          <p:nvPr/>
        </p:nvSpPr>
        <p:spPr>
          <a:xfrm>
            <a:off x="565091" y="503796"/>
            <a:ext cx="6750109" cy="6246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3 – Wave Formula</a:t>
            </a:r>
          </a:p>
        </p:txBody>
      </p:sp>
    </p:spTree>
    <p:extLst>
      <p:ext uri="{BB962C8B-B14F-4D97-AF65-F5344CB8AC3E}">
        <p14:creationId xmlns:p14="http://schemas.microsoft.com/office/powerpoint/2010/main" val="31073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03" grpId="0"/>
      <p:bldP spid="1484804" grpId="0"/>
      <p:bldP spid="1484805" grpId="0"/>
      <p:bldP spid="1484806" grpId="0"/>
      <p:bldP spid="148480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9E05A7-299B-4682-930B-F92584E8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13" y="2242709"/>
            <a:ext cx="10515600" cy="3354714"/>
          </a:xfrm>
        </p:spPr>
        <p:txBody>
          <a:bodyPr>
            <a:normAutofit/>
          </a:bodyPr>
          <a:lstStyle/>
          <a:p>
            <a:pPr marL="914400" indent="-914400" defTabSz="685811">
              <a:buFont typeface="+mj-lt"/>
              <a:buAutoNum type="arabicPeriod"/>
            </a:pPr>
            <a:r>
              <a:rPr lang="en-GB" sz="4800" dirty="0">
                <a:latin typeface="Comic Sans MS" panose="030F0702030302020204" pitchFamily="66" charset="0"/>
              </a:rPr>
              <a:t>Draw a simple diagram of a waveform in your book.</a:t>
            </a:r>
          </a:p>
          <a:p>
            <a:pPr marL="914400" indent="-914400" defTabSz="685811">
              <a:buFont typeface="+mj-lt"/>
              <a:buAutoNum type="arabicPeriod"/>
            </a:pPr>
            <a:r>
              <a:rPr lang="en-GB" sz="4800" dirty="0">
                <a:latin typeface="Comic Sans MS" panose="030F0702030302020204" pitchFamily="66" charset="0"/>
              </a:rPr>
              <a:t>Have a go labelling any key terms you might already know.</a:t>
            </a:r>
          </a:p>
          <a:p>
            <a:pPr defTabSz="685811"/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13A98-C449-4BCE-AC0D-C0EA38045CD1}"/>
              </a:ext>
            </a:extLst>
          </p:cNvPr>
          <p:cNvSpPr txBox="1">
            <a:spLocks noChangeArrowheads="1"/>
          </p:cNvSpPr>
          <p:nvPr/>
        </p:nvSpPr>
        <p:spPr>
          <a:xfrm>
            <a:off x="455813" y="695697"/>
            <a:ext cx="8264853" cy="112975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1 – Drawing and labelling waves</a:t>
            </a:r>
          </a:p>
        </p:txBody>
      </p:sp>
    </p:spTree>
    <p:extLst>
      <p:ext uri="{BB962C8B-B14F-4D97-AF65-F5344CB8AC3E}">
        <p14:creationId xmlns:p14="http://schemas.microsoft.com/office/powerpoint/2010/main" val="25367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9E05A7-299B-4682-930B-F92584E8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79" y="1514576"/>
            <a:ext cx="10515600" cy="2363157"/>
          </a:xfrm>
        </p:spPr>
        <p:txBody>
          <a:bodyPr>
            <a:normAutofit/>
          </a:bodyPr>
          <a:lstStyle/>
          <a:p>
            <a:pPr marL="914400" indent="-914400" defTabSz="685811">
              <a:buFont typeface="+mj-lt"/>
              <a:buAutoNum type="arabicPeriod"/>
            </a:pPr>
            <a:r>
              <a:rPr lang="en-GB" sz="4800" dirty="0">
                <a:latin typeface="Comic Sans MS" panose="030F0702030302020204" pitchFamily="66" charset="0"/>
              </a:rPr>
              <a:t>Using a ruler draw the diagram of the wave below exactly as it appears. </a:t>
            </a:r>
          </a:p>
          <a:p>
            <a:pPr marL="0" indent="0" defTabSz="685811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13A98-C449-4BCE-AC0D-C0EA38045CD1}"/>
              </a:ext>
            </a:extLst>
          </p:cNvPr>
          <p:cNvSpPr txBox="1">
            <a:spLocks noChangeArrowheads="1"/>
          </p:cNvSpPr>
          <p:nvPr/>
        </p:nvSpPr>
        <p:spPr>
          <a:xfrm>
            <a:off x="134079" y="144407"/>
            <a:ext cx="8264853" cy="112975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– Drawing and labelling waves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0A0E0C-6EE3-439E-A96E-FF88613827AF}"/>
              </a:ext>
            </a:extLst>
          </p:cNvPr>
          <p:cNvGrpSpPr/>
          <p:nvPr/>
        </p:nvGrpSpPr>
        <p:grpSpPr>
          <a:xfrm>
            <a:off x="2822254" y="4118143"/>
            <a:ext cx="5139250" cy="1822504"/>
            <a:chOff x="1520982" y="1390472"/>
            <a:chExt cx="3365732" cy="746146"/>
          </a:xfrm>
        </p:grpSpPr>
        <p:sp>
          <p:nvSpPr>
            <p:cNvPr id="5" name="Freeform 38">
              <a:extLst>
                <a:ext uri="{FF2B5EF4-FFF2-40B4-BE49-F238E27FC236}">
                  <a16:creationId xmlns:a16="http://schemas.microsoft.com/office/drawing/2014/main" id="{E0E34FAB-B63C-4F95-8EFB-694B2C67BFD2}"/>
                </a:ext>
              </a:extLst>
            </p:cNvPr>
            <p:cNvSpPr/>
            <p:nvPr/>
          </p:nvSpPr>
          <p:spPr>
            <a:xfrm>
              <a:off x="1520982" y="1394234"/>
              <a:ext cx="1682866" cy="74238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Freeform 39">
              <a:extLst>
                <a:ext uri="{FF2B5EF4-FFF2-40B4-BE49-F238E27FC236}">
                  <a16:creationId xmlns:a16="http://schemas.microsoft.com/office/drawing/2014/main" id="{252BF462-567D-4F03-AD56-A2FC9B7C9DC0}"/>
                </a:ext>
              </a:extLst>
            </p:cNvPr>
            <p:cNvSpPr/>
            <p:nvPr/>
          </p:nvSpPr>
          <p:spPr>
            <a:xfrm>
              <a:off x="3203848" y="1390472"/>
              <a:ext cx="1682866" cy="74238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961C88-F5E6-45B3-A0AD-33C482902F73}"/>
              </a:ext>
            </a:extLst>
          </p:cNvPr>
          <p:cNvGrpSpPr/>
          <p:nvPr/>
        </p:nvGrpSpPr>
        <p:grpSpPr>
          <a:xfrm>
            <a:off x="2822254" y="3764660"/>
            <a:ext cx="5760640" cy="2520280"/>
            <a:chOff x="1542722" y="2360426"/>
            <a:chExt cx="5760640" cy="25202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4B300-FBD8-4BE1-8FB4-3C0C7B5698B7}"/>
                </a:ext>
              </a:extLst>
            </p:cNvPr>
            <p:cNvCxnSpPr/>
            <p:nvPr/>
          </p:nvCxnSpPr>
          <p:spPr>
            <a:xfrm flipV="1">
              <a:off x="1542722" y="3627123"/>
              <a:ext cx="5760640" cy="918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5C3F17-AA85-4BB1-81A3-6B3E9B846A15}"/>
                </a:ext>
              </a:extLst>
            </p:cNvPr>
            <p:cNvCxnSpPr/>
            <p:nvPr/>
          </p:nvCxnSpPr>
          <p:spPr>
            <a:xfrm flipV="1">
              <a:off x="1542722" y="2360426"/>
              <a:ext cx="0" cy="252028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56CCD2-566D-4AD3-ABAF-2DFA48F9B2FC}"/>
              </a:ext>
            </a:extLst>
          </p:cNvPr>
          <p:cNvSpPr txBox="1">
            <a:spLocks/>
          </p:cNvSpPr>
          <p:nvPr/>
        </p:nvSpPr>
        <p:spPr>
          <a:xfrm>
            <a:off x="8582894" y="512437"/>
            <a:ext cx="4050266" cy="85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13A98-C449-4BCE-AC0D-C0EA38045CD1}"/>
              </a:ext>
            </a:extLst>
          </p:cNvPr>
          <p:cNvSpPr txBox="1">
            <a:spLocks noChangeArrowheads="1"/>
          </p:cNvSpPr>
          <p:nvPr/>
        </p:nvSpPr>
        <p:spPr>
          <a:xfrm>
            <a:off x="134079" y="144407"/>
            <a:ext cx="8264853" cy="112975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– Drawing and labelling waves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56CCD2-566D-4AD3-ABAF-2DFA48F9B2FC}"/>
              </a:ext>
            </a:extLst>
          </p:cNvPr>
          <p:cNvSpPr txBox="1">
            <a:spLocks/>
          </p:cNvSpPr>
          <p:nvPr/>
        </p:nvSpPr>
        <p:spPr>
          <a:xfrm>
            <a:off x="8582894" y="512437"/>
            <a:ext cx="4050266" cy="85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E88D6E-8962-49D0-BD0A-701F84D32A54}"/>
              </a:ext>
            </a:extLst>
          </p:cNvPr>
          <p:cNvGrpSpPr/>
          <p:nvPr/>
        </p:nvGrpSpPr>
        <p:grpSpPr>
          <a:xfrm>
            <a:off x="2267565" y="2657309"/>
            <a:ext cx="5139250" cy="1822504"/>
            <a:chOff x="1520982" y="1390472"/>
            <a:chExt cx="3365732" cy="746146"/>
          </a:xfrm>
        </p:grpSpPr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CBED8249-C7F4-4B62-AE6D-8B341F3C86C1}"/>
                </a:ext>
              </a:extLst>
            </p:cNvPr>
            <p:cNvSpPr/>
            <p:nvPr/>
          </p:nvSpPr>
          <p:spPr>
            <a:xfrm>
              <a:off x="1520982" y="1394234"/>
              <a:ext cx="1682866" cy="74238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AB62573A-C5F9-4142-8D01-31EEF9616506}"/>
                </a:ext>
              </a:extLst>
            </p:cNvPr>
            <p:cNvSpPr/>
            <p:nvPr/>
          </p:nvSpPr>
          <p:spPr>
            <a:xfrm>
              <a:off x="3203848" y="1390472"/>
              <a:ext cx="1682866" cy="74238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42FABD-E66F-4B71-A40B-2BDA95D18480}"/>
              </a:ext>
            </a:extLst>
          </p:cNvPr>
          <p:cNvCxnSpPr>
            <a:stCxn id="14" idx="0"/>
          </p:cNvCxnSpPr>
          <p:nvPr/>
        </p:nvCxnSpPr>
        <p:spPr>
          <a:xfrm flipV="1">
            <a:off x="2267565" y="3563966"/>
            <a:ext cx="5760640" cy="918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AA2E88-0165-40F9-9E9D-0529CD9EFEF3}"/>
              </a:ext>
            </a:extLst>
          </p:cNvPr>
          <p:cNvGrpSpPr/>
          <p:nvPr/>
        </p:nvGrpSpPr>
        <p:grpSpPr>
          <a:xfrm>
            <a:off x="2909017" y="2141378"/>
            <a:ext cx="2556536" cy="588277"/>
            <a:chOff x="2184174" y="1945428"/>
            <a:chExt cx="2556536" cy="58827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4EA689-6AA7-4643-A06A-AFE91D655DCD}"/>
                </a:ext>
              </a:extLst>
            </p:cNvPr>
            <p:cNvCxnSpPr>
              <a:stCxn id="14" idx="1"/>
            </p:cNvCxnSpPr>
            <p:nvPr/>
          </p:nvCxnSpPr>
          <p:spPr>
            <a:xfrm flipV="1">
              <a:off x="2909017" y="1945428"/>
              <a:ext cx="3310" cy="51324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B1A7A0-6332-4ABA-B856-E33C2E8F0B2F}"/>
                </a:ext>
              </a:extLst>
            </p:cNvPr>
            <p:cNvCxnSpPr/>
            <p:nvPr/>
          </p:nvCxnSpPr>
          <p:spPr>
            <a:xfrm flipV="1">
              <a:off x="4737400" y="2020460"/>
              <a:ext cx="3310" cy="51324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D5F07F-07BA-4549-9245-5898BF869557}"/>
                </a:ext>
              </a:extLst>
            </p:cNvPr>
            <p:cNvCxnSpPr/>
            <p:nvPr/>
          </p:nvCxnSpPr>
          <p:spPr>
            <a:xfrm>
              <a:off x="2184174" y="2164476"/>
              <a:ext cx="25565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9A2BE5-4F08-4952-8A48-4154523A1B54}"/>
              </a:ext>
            </a:extLst>
          </p:cNvPr>
          <p:cNvGrpSpPr/>
          <p:nvPr/>
        </p:nvGrpSpPr>
        <p:grpSpPr>
          <a:xfrm>
            <a:off x="4837190" y="3562665"/>
            <a:ext cx="2556536" cy="1254884"/>
            <a:chOff x="4112347" y="3429872"/>
            <a:chExt cx="2556536" cy="125488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BDC9A0-5E02-4FD7-872B-1B5AAB434D3F}"/>
                </a:ext>
              </a:extLst>
            </p:cNvPr>
            <p:cNvCxnSpPr/>
            <p:nvPr/>
          </p:nvCxnSpPr>
          <p:spPr>
            <a:xfrm flipV="1">
              <a:off x="4112347" y="3429872"/>
              <a:ext cx="3310" cy="125488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0B2FC47-82F1-4750-A319-BB2D952D4792}"/>
                </a:ext>
              </a:extLst>
            </p:cNvPr>
            <p:cNvCxnSpPr/>
            <p:nvPr/>
          </p:nvCxnSpPr>
          <p:spPr>
            <a:xfrm flipV="1">
              <a:off x="6665573" y="3429872"/>
              <a:ext cx="3310" cy="125488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D2FAF9D-870A-4E4E-8EB0-4A3CBE21C6C6}"/>
                </a:ext>
              </a:extLst>
            </p:cNvPr>
            <p:cNvCxnSpPr/>
            <p:nvPr/>
          </p:nvCxnSpPr>
          <p:spPr>
            <a:xfrm>
              <a:off x="4112347" y="4523834"/>
              <a:ext cx="25565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BBEAFBE-21D7-4802-87E3-D605D70B515F}"/>
              </a:ext>
            </a:extLst>
          </p:cNvPr>
          <p:cNvSpPr/>
          <p:nvPr/>
        </p:nvSpPr>
        <p:spPr>
          <a:xfrm>
            <a:off x="1535882" y="5650601"/>
            <a:ext cx="8824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57A"/>
                </a:solidFill>
              </a:rPr>
              <a:t>Frequency (f)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is the number of </a:t>
            </a:r>
            <a:r>
              <a:rPr lang="en-GB" sz="2800" b="1" dirty="0">
                <a:solidFill>
                  <a:srgbClr val="00457A"/>
                </a:solidFill>
              </a:rPr>
              <a:t>complete waves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passing a certain point </a:t>
            </a:r>
            <a:r>
              <a:rPr lang="en-GB" sz="2800" b="1" dirty="0">
                <a:solidFill>
                  <a:srgbClr val="00457A"/>
                </a:solidFill>
              </a:rPr>
              <a:t>per second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and is measured in </a:t>
            </a:r>
            <a:r>
              <a:rPr lang="en-GB" sz="3200" b="1" dirty="0">
                <a:solidFill>
                  <a:srgbClr val="00457A"/>
                </a:solidFill>
              </a:rPr>
              <a:t>Hz</a:t>
            </a:r>
            <a:endParaRPr lang="en-GB" sz="2400" b="1" dirty="0">
              <a:solidFill>
                <a:srgbClr val="00457A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BC4F0DC-D383-48A2-BBA9-5B6430238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9" b="18838"/>
          <a:stretch/>
        </p:blipFill>
        <p:spPr>
          <a:xfrm>
            <a:off x="3035574" y="1862829"/>
            <a:ext cx="2409825" cy="4111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C29927-7ED8-47FC-890F-4AEDEA406F8B}"/>
              </a:ext>
            </a:extLst>
          </p:cNvPr>
          <p:cNvSpPr txBox="1"/>
          <p:nvPr/>
        </p:nvSpPr>
        <p:spPr>
          <a:xfrm>
            <a:off x="5947968" y="470420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676E7E1-C3F5-45F5-A657-03785ED4D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9" b="18838"/>
          <a:stretch/>
        </p:blipFill>
        <p:spPr>
          <a:xfrm>
            <a:off x="4969650" y="4720611"/>
            <a:ext cx="2409825" cy="41115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82607C4-42E8-4241-B057-1E6E1D3F1428}"/>
              </a:ext>
            </a:extLst>
          </p:cNvPr>
          <p:cNvGrpSpPr/>
          <p:nvPr/>
        </p:nvGrpSpPr>
        <p:grpSpPr>
          <a:xfrm>
            <a:off x="2411581" y="2682427"/>
            <a:ext cx="2525043" cy="1722354"/>
            <a:chOff x="1686738" y="2745584"/>
            <a:chExt cx="2525043" cy="172235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6EB7E9A-AF85-4254-AB2F-A847C15D9801}"/>
                </a:ext>
              </a:extLst>
            </p:cNvPr>
            <p:cNvCxnSpPr/>
            <p:nvPr/>
          </p:nvCxnSpPr>
          <p:spPr>
            <a:xfrm>
              <a:off x="2190794" y="2745584"/>
              <a:ext cx="0" cy="8929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66C72C-71EE-421E-BFF0-6A8319FF5FFC}"/>
                </a:ext>
              </a:extLst>
            </p:cNvPr>
            <p:cNvCxnSpPr>
              <a:stCxn id="14" idx="3"/>
            </p:cNvCxnSpPr>
            <p:nvPr/>
          </p:nvCxnSpPr>
          <p:spPr>
            <a:xfrm flipV="1">
              <a:off x="4195738" y="3561280"/>
              <a:ext cx="16043" cy="90665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03FA057-CE4A-4E37-8575-AEBA0AE0570F}"/>
                </a:ext>
              </a:extLst>
            </p:cNvPr>
            <p:cNvGrpSpPr/>
            <p:nvPr/>
          </p:nvGrpSpPr>
          <p:grpSpPr>
            <a:xfrm>
              <a:off x="1686738" y="3182983"/>
              <a:ext cx="1792178" cy="1128728"/>
              <a:chOff x="1686738" y="3182983"/>
              <a:chExt cx="1792178" cy="11287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F77EC4A-5834-4762-AF30-6B2F9D12F647}"/>
                  </a:ext>
                </a:extLst>
              </p:cNvPr>
              <p:cNvCxnSpPr/>
              <p:nvPr/>
            </p:nvCxnSpPr>
            <p:spPr>
              <a:xfrm flipV="1">
                <a:off x="1686738" y="3182983"/>
                <a:ext cx="504056" cy="97764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2AAA551-2ECF-4207-BBB0-0D0545C30B09}"/>
                  </a:ext>
                </a:extLst>
              </p:cNvPr>
              <p:cNvCxnSpPr/>
              <p:nvPr/>
            </p:nvCxnSpPr>
            <p:spPr>
              <a:xfrm flipV="1">
                <a:off x="2262802" y="4089641"/>
                <a:ext cx="1216114" cy="22207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ECB689B-37BA-4421-AA1B-E4E60624A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629" y="4114158"/>
            <a:ext cx="1771650" cy="46672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82452D-7FE0-4390-9E96-29CFEFCC1933}"/>
              </a:ext>
            </a:extLst>
          </p:cNvPr>
          <p:cNvCxnSpPr/>
          <p:nvPr/>
        </p:nvCxnSpPr>
        <p:spPr>
          <a:xfrm flipV="1">
            <a:off x="2267565" y="2297269"/>
            <a:ext cx="0" cy="25202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10E031-3C0A-4DDE-8F8A-9829EC2B37DC}"/>
              </a:ext>
            </a:extLst>
          </p:cNvPr>
          <p:cNvCxnSpPr/>
          <p:nvPr/>
        </p:nvCxnSpPr>
        <p:spPr>
          <a:xfrm flipH="1">
            <a:off x="6770525" y="2858287"/>
            <a:ext cx="745725" cy="6991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8372002-636A-4623-9E7D-FB7EDDAA3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88" y="2503079"/>
            <a:ext cx="1924050" cy="447675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C2803A-0F4F-42CA-A490-BE867AC25EBA}"/>
              </a:ext>
            </a:extLst>
          </p:cNvPr>
          <p:cNvCxnSpPr/>
          <p:nvPr/>
        </p:nvCxnSpPr>
        <p:spPr>
          <a:xfrm flipV="1">
            <a:off x="3552377" y="4549704"/>
            <a:ext cx="563725" cy="5723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56C51F-E509-4711-9D65-475DA71CF7ED}"/>
              </a:ext>
            </a:extLst>
          </p:cNvPr>
          <p:cNvCxnSpPr>
            <a:cxnSpLocks/>
          </p:cNvCxnSpPr>
          <p:nvPr/>
        </p:nvCxnSpPr>
        <p:spPr>
          <a:xfrm flipH="1">
            <a:off x="5625574" y="2171982"/>
            <a:ext cx="576594" cy="4436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DFCD5777-0009-47AA-821C-7B33CADCE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091" y="1819620"/>
            <a:ext cx="1019175" cy="4762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5C66C3-4B23-47F3-89FD-A4B8C6374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289" y="5029338"/>
            <a:ext cx="1238250" cy="5143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1CC7344-5661-40EB-9869-544908B490F7}"/>
              </a:ext>
            </a:extLst>
          </p:cNvPr>
          <p:cNvSpPr txBox="1"/>
          <p:nvPr/>
        </p:nvSpPr>
        <p:spPr>
          <a:xfrm>
            <a:off x="4011596" y="178497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AF0237-A270-4F5C-B3F2-154856727F93}"/>
              </a:ext>
            </a:extLst>
          </p:cNvPr>
          <p:cNvSpPr txBox="1"/>
          <p:nvPr/>
        </p:nvSpPr>
        <p:spPr>
          <a:xfrm>
            <a:off x="2405683" y="404173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4A07E3-13C3-42F1-BAB9-19EE28629B73}"/>
              </a:ext>
            </a:extLst>
          </p:cNvPr>
          <p:cNvSpPr txBox="1"/>
          <p:nvPr/>
        </p:nvSpPr>
        <p:spPr>
          <a:xfrm>
            <a:off x="7541821" y="2476937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D8FF47-76D3-4F2F-8132-263870D8E4E3}"/>
              </a:ext>
            </a:extLst>
          </p:cNvPr>
          <p:cNvSpPr txBox="1"/>
          <p:nvPr/>
        </p:nvSpPr>
        <p:spPr>
          <a:xfrm>
            <a:off x="6237410" y="180334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D46132-BEF0-4157-88DE-1D9359547050}"/>
              </a:ext>
            </a:extLst>
          </p:cNvPr>
          <p:cNvSpPr txBox="1"/>
          <p:nvPr/>
        </p:nvSpPr>
        <p:spPr>
          <a:xfrm>
            <a:off x="3448976" y="492242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8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3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3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3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5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5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9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9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06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0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9" grpId="0"/>
      <p:bldP spid="29" grpId="1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Wavelength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00B806-9D9C-4E70-8F09-B52A6EB5F1F4}"/>
              </a:ext>
            </a:extLst>
          </p:cNvPr>
          <p:cNvGrpSpPr/>
          <p:nvPr/>
        </p:nvGrpSpPr>
        <p:grpSpPr>
          <a:xfrm>
            <a:off x="1785065" y="2288185"/>
            <a:ext cx="3595244" cy="1274962"/>
            <a:chOff x="1520982" y="1390472"/>
            <a:chExt cx="3365732" cy="746146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2F0A7892-3625-4138-BD67-F67C0AECF038}"/>
                </a:ext>
              </a:extLst>
            </p:cNvPr>
            <p:cNvSpPr/>
            <p:nvPr/>
          </p:nvSpPr>
          <p:spPr>
            <a:xfrm>
              <a:off x="1520982" y="1394234"/>
              <a:ext cx="1682866" cy="74238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58C96F76-D42C-4B53-97E8-4F0D0E899B8D}"/>
                </a:ext>
              </a:extLst>
            </p:cNvPr>
            <p:cNvSpPr/>
            <p:nvPr/>
          </p:nvSpPr>
          <p:spPr>
            <a:xfrm>
              <a:off x="3203848" y="1390472"/>
              <a:ext cx="1682866" cy="74238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C96872-6B11-4E0F-82A7-40824377CC62}"/>
              </a:ext>
            </a:extLst>
          </p:cNvPr>
          <p:cNvCxnSpPr>
            <a:stCxn id="9" idx="0"/>
          </p:cNvCxnSpPr>
          <p:nvPr/>
        </p:nvCxnSpPr>
        <p:spPr>
          <a:xfrm flipV="1">
            <a:off x="1785065" y="2922452"/>
            <a:ext cx="4029947" cy="64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15881C-BA5B-4A99-90F2-08ACCCA0632E}"/>
              </a:ext>
            </a:extLst>
          </p:cNvPr>
          <p:cNvCxnSpPr/>
          <p:nvPr/>
        </p:nvCxnSpPr>
        <p:spPr>
          <a:xfrm flipV="1">
            <a:off x="1785065" y="2036314"/>
            <a:ext cx="0" cy="17631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38525F-A35B-4CC8-97E2-931616050B39}"/>
              </a:ext>
            </a:extLst>
          </p:cNvPr>
          <p:cNvGrpSpPr/>
          <p:nvPr/>
        </p:nvGrpSpPr>
        <p:grpSpPr>
          <a:xfrm>
            <a:off x="3582687" y="2921542"/>
            <a:ext cx="1841725" cy="1218805"/>
            <a:chOff x="4112347" y="3429872"/>
            <a:chExt cx="2632668" cy="174223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3D3C5D-15B4-4EA0-B19F-715F760EDD2C}"/>
                </a:ext>
              </a:extLst>
            </p:cNvPr>
            <p:cNvCxnSpPr/>
            <p:nvPr/>
          </p:nvCxnSpPr>
          <p:spPr>
            <a:xfrm flipV="1">
              <a:off x="4112347" y="3429872"/>
              <a:ext cx="3310" cy="125488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BFB68C-E34F-439D-B069-71843152FA42}"/>
                </a:ext>
              </a:extLst>
            </p:cNvPr>
            <p:cNvCxnSpPr/>
            <p:nvPr/>
          </p:nvCxnSpPr>
          <p:spPr>
            <a:xfrm flipV="1">
              <a:off x="6665573" y="3429872"/>
              <a:ext cx="3310" cy="125488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0A4FCDF-BBA7-4814-A479-AD9573110595}"/>
                </a:ext>
              </a:extLst>
            </p:cNvPr>
            <p:cNvCxnSpPr/>
            <p:nvPr/>
          </p:nvCxnSpPr>
          <p:spPr>
            <a:xfrm>
              <a:off x="4112347" y="4523834"/>
              <a:ext cx="25565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16B7B4-BA36-43B8-9622-C874ACA907C7}"/>
                </a:ext>
              </a:extLst>
            </p:cNvPr>
            <p:cNvSpPr txBox="1"/>
            <p:nvPr/>
          </p:nvSpPr>
          <p:spPr>
            <a:xfrm>
              <a:off x="4201534" y="4600163"/>
              <a:ext cx="2543481" cy="571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Wavelength (</a:t>
              </a:r>
              <a:r>
                <a:rPr lang="en-GB" sz="2000" dirty="0">
                  <a:sym typeface="Symbol"/>
                </a:rPr>
                <a:t>)</a:t>
              </a:r>
              <a:endParaRPr lang="en-GB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4740-C2C8-41D3-AAC2-6D2EAECD470C}"/>
              </a:ext>
            </a:extLst>
          </p:cNvPr>
          <p:cNvGrpSpPr/>
          <p:nvPr/>
        </p:nvGrpSpPr>
        <p:grpSpPr>
          <a:xfrm>
            <a:off x="2233803" y="1623905"/>
            <a:ext cx="1841725" cy="670709"/>
            <a:chOff x="1037306" y="978745"/>
            <a:chExt cx="2632668" cy="95875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5F996E-78C1-41BB-9BEB-79B18397C353}"/>
                </a:ext>
              </a:extLst>
            </p:cNvPr>
            <p:cNvCxnSpPr/>
            <p:nvPr/>
          </p:nvCxnSpPr>
          <p:spPr>
            <a:xfrm flipV="1">
              <a:off x="3590532" y="1424250"/>
              <a:ext cx="3310" cy="51324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62F9D5-E250-4C7A-B26F-E5AF228D9606}"/>
                </a:ext>
              </a:extLst>
            </p:cNvPr>
            <p:cNvCxnSpPr/>
            <p:nvPr/>
          </p:nvCxnSpPr>
          <p:spPr>
            <a:xfrm>
              <a:off x="1037306" y="1568266"/>
              <a:ext cx="25565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21AA83-11FA-4C58-BDF0-7B2F4FE74F0C}"/>
                </a:ext>
              </a:extLst>
            </p:cNvPr>
            <p:cNvSpPr txBox="1"/>
            <p:nvPr/>
          </p:nvSpPr>
          <p:spPr>
            <a:xfrm>
              <a:off x="1126493" y="978745"/>
              <a:ext cx="2543481" cy="571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Wavelength (</a:t>
              </a:r>
              <a:r>
                <a:rPr lang="en-GB" sz="2000" dirty="0">
                  <a:sym typeface="Symbol"/>
                </a:rPr>
                <a:t>)</a:t>
              </a:r>
              <a:endParaRPr lang="en-GB" sz="2000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78C67B-0E66-4B80-800F-62DE1AF045B5}"/>
                </a:ext>
              </a:extLst>
            </p:cNvPr>
            <p:cNvCxnSpPr/>
            <p:nvPr/>
          </p:nvCxnSpPr>
          <p:spPr>
            <a:xfrm flipV="1">
              <a:off x="1046616" y="1415061"/>
              <a:ext cx="3310" cy="51324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B930B4-A9B8-45A6-8E2B-45767B498FBC}"/>
              </a:ext>
            </a:extLst>
          </p:cNvPr>
          <p:cNvGrpSpPr/>
          <p:nvPr/>
        </p:nvGrpSpPr>
        <p:grpSpPr>
          <a:xfrm>
            <a:off x="6192473" y="3596829"/>
            <a:ext cx="4029947" cy="2516442"/>
            <a:chOff x="395854" y="978745"/>
            <a:chExt cx="5760640" cy="35971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6DB6BCB-0FDE-42D4-B180-20C2F526BB8E}"/>
                </a:ext>
              </a:extLst>
            </p:cNvPr>
            <p:cNvGrpSpPr/>
            <p:nvPr/>
          </p:nvGrpSpPr>
          <p:grpSpPr>
            <a:xfrm>
              <a:off x="395854" y="1928306"/>
              <a:ext cx="5139250" cy="1822504"/>
              <a:chOff x="1520982" y="1390472"/>
              <a:chExt cx="3365732" cy="746146"/>
            </a:xfrm>
          </p:grpSpPr>
          <p:sp>
            <p:nvSpPr>
              <p:cNvPr id="38" name="Freeform 54">
                <a:extLst>
                  <a:ext uri="{FF2B5EF4-FFF2-40B4-BE49-F238E27FC236}">
                    <a16:creationId xmlns:a16="http://schemas.microsoft.com/office/drawing/2014/main" id="{FC5683A2-1ADB-47E9-B5FE-922495B7824A}"/>
                  </a:ext>
                </a:extLst>
              </p:cNvPr>
              <p:cNvSpPr/>
              <p:nvPr/>
            </p:nvSpPr>
            <p:spPr>
              <a:xfrm>
                <a:off x="1520982" y="1394234"/>
                <a:ext cx="1682866" cy="742384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Freeform 55">
                <a:extLst>
                  <a:ext uri="{FF2B5EF4-FFF2-40B4-BE49-F238E27FC236}">
                    <a16:creationId xmlns:a16="http://schemas.microsoft.com/office/drawing/2014/main" id="{F85003F3-6AD0-4571-8227-D50CE2E2B565}"/>
                  </a:ext>
                </a:extLst>
              </p:cNvPr>
              <p:cNvSpPr/>
              <p:nvPr/>
            </p:nvSpPr>
            <p:spPr>
              <a:xfrm>
                <a:off x="3203848" y="1390472"/>
                <a:ext cx="1682866" cy="742384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4A8061D-AE6A-47D5-9EBF-40D20DEDBA3A}"/>
                </a:ext>
              </a:extLst>
            </p:cNvPr>
            <p:cNvCxnSpPr>
              <a:stCxn id="38" idx="0"/>
            </p:cNvCxnSpPr>
            <p:nvPr/>
          </p:nvCxnSpPr>
          <p:spPr>
            <a:xfrm flipV="1">
              <a:off x="395854" y="2834963"/>
              <a:ext cx="5760640" cy="918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5430EB-E4B9-48BA-AB70-EBE53066527B}"/>
                </a:ext>
              </a:extLst>
            </p:cNvPr>
            <p:cNvCxnSpPr/>
            <p:nvPr/>
          </p:nvCxnSpPr>
          <p:spPr>
            <a:xfrm flipV="1">
              <a:off x="395854" y="1568266"/>
              <a:ext cx="0" cy="252028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995B5F-FF49-451C-86AC-A1EBC2008552}"/>
                </a:ext>
              </a:extLst>
            </p:cNvPr>
            <p:cNvGrpSpPr/>
            <p:nvPr/>
          </p:nvGrpSpPr>
          <p:grpSpPr>
            <a:xfrm>
              <a:off x="2965479" y="2833662"/>
              <a:ext cx="2556536" cy="1742231"/>
              <a:chOff x="4112347" y="3429872"/>
              <a:chExt cx="2556536" cy="174223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278B56F-6F9F-4CDE-BA7E-7732BF3DFA6C}"/>
                  </a:ext>
                </a:extLst>
              </p:cNvPr>
              <p:cNvCxnSpPr/>
              <p:nvPr/>
            </p:nvCxnSpPr>
            <p:spPr>
              <a:xfrm flipV="1">
                <a:off x="4112347" y="3429872"/>
                <a:ext cx="3310" cy="12548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87221C-EBCC-4A12-A835-537F2B6B8EFB}"/>
                  </a:ext>
                </a:extLst>
              </p:cNvPr>
              <p:cNvCxnSpPr/>
              <p:nvPr/>
            </p:nvCxnSpPr>
            <p:spPr>
              <a:xfrm flipV="1">
                <a:off x="6665573" y="3429872"/>
                <a:ext cx="3310" cy="12548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FE5A76C-4C45-4115-8C2E-CFE5CB626404}"/>
                  </a:ext>
                </a:extLst>
              </p:cNvPr>
              <p:cNvCxnSpPr/>
              <p:nvPr/>
            </p:nvCxnSpPr>
            <p:spPr>
              <a:xfrm>
                <a:off x="4112347" y="4523834"/>
                <a:ext cx="255653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0D17F0-939E-4AC9-9117-6AE474E2BE61}"/>
                  </a:ext>
                </a:extLst>
              </p:cNvPr>
              <p:cNvSpPr txBox="1"/>
              <p:nvPr/>
            </p:nvSpPr>
            <p:spPr>
              <a:xfrm>
                <a:off x="4985792" y="4600162"/>
                <a:ext cx="742881" cy="57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2m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E24A26-D6A8-4E54-88B6-8342FC1AD915}"/>
                </a:ext>
              </a:extLst>
            </p:cNvPr>
            <p:cNvGrpSpPr/>
            <p:nvPr/>
          </p:nvGrpSpPr>
          <p:grpSpPr>
            <a:xfrm>
              <a:off x="1037306" y="978745"/>
              <a:ext cx="2556536" cy="958750"/>
              <a:chOff x="1037306" y="978745"/>
              <a:chExt cx="2556536" cy="95875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15D6A86-2563-4A6C-B643-4F8B0291F866}"/>
                  </a:ext>
                </a:extLst>
              </p:cNvPr>
              <p:cNvCxnSpPr/>
              <p:nvPr/>
            </p:nvCxnSpPr>
            <p:spPr>
              <a:xfrm flipV="1">
                <a:off x="3590532" y="1424250"/>
                <a:ext cx="3310" cy="513245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D84379C-DE53-4F1F-8853-E5FF96A56A10}"/>
                  </a:ext>
                </a:extLst>
              </p:cNvPr>
              <p:cNvCxnSpPr/>
              <p:nvPr/>
            </p:nvCxnSpPr>
            <p:spPr>
              <a:xfrm>
                <a:off x="1037306" y="1568266"/>
                <a:ext cx="255653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DE711E-4356-467D-82C3-118A257E5C2A}"/>
                  </a:ext>
                </a:extLst>
              </p:cNvPr>
              <p:cNvSpPr txBox="1"/>
              <p:nvPr/>
            </p:nvSpPr>
            <p:spPr>
              <a:xfrm>
                <a:off x="1897680" y="978745"/>
                <a:ext cx="742881" cy="571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2m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633F2FB-009F-493C-98FC-8CBAE7FDFD0F}"/>
                  </a:ext>
                </a:extLst>
              </p:cNvPr>
              <p:cNvCxnSpPr/>
              <p:nvPr/>
            </p:nvCxnSpPr>
            <p:spPr>
              <a:xfrm flipV="1">
                <a:off x="1046616" y="1415061"/>
                <a:ext cx="3310" cy="513245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E0DC003-75FD-4092-9863-B629C50BF749}"/>
              </a:ext>
            </a:extLst>
          </p:cNvPr>
          <p:cNvSpPr txBox="1"/>
          <p:nvPr/>
        </p:nvSpPr>
        <p:spPr>
          <a:xfrm>
            <a:off x="7416339" y="3033499"/>
            <a:ext cx="2726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Wavelength = 2m</a:t>
            </a:r>
          </a:p>
        </p:txBody>
      </p:sp>
    </p:spTree>
    <p:extLst>
      <p:ext uri="{BB962C8B-B14F-4D97-AF65-F5344CB8AC3E}">
        <p14:creationId xmlns:p14="http://schemas.microsoft.com/office/powerpoint/2010/main" val="16339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Wavelength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EEC44F6-9446-401C-9CE4-3E06A98E436F}"/>
              </a:ext>
            </a:extLst>
          </p:cNvPr>
          <p:cNvCxnSpPr/>
          <p:nvPr/>
        </p:nvCxnSpPr>
        <p:spPr>
          <a:xfrm flipV="1">
            <a:off x="1878350" y="2382785"/>
            <a:ext cx="0" cy="17631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30323E-C1C7-48B6-A257-C5E5AC8D1523}"/>
              </a:ext>
            </a:extLst>
          </p:cNvPr>
          <p:cNvGrpSpPr/>
          <p:nvPr/>
        </p:nvGrpSpPr>
        <p:grpSpPr>
          <a:xfrm>
            <a:off x="2169230" y="1928560"/>
            <a:ext cx="2439319" cy="670709"/>
            <a:chOff x="1037306" y="978745"/>
            <a:chExt cx="2556536" cy="95875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FC3DFF-78EF-4909-AB8E-78C97FB91DB2}"/>
                </a:ext>
              </a:extLst>
            </p:cNvPr>
            <p:cNvCxnSpPr/>
            <p:nvPr/>
          </p:nvCxnSpPr>
          <p:spPr>
            <a:xfrm flipV="1">
              <a:off x="3590532" y="1424250"/>
              <a:ext cx="3310" cy="51324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6E18B04-B608-42CC-B434-CEF59DFD2ABA}"/>
                </a:ext>
              </a:extLst>
            </p:cNvPr>
            <p:cNvCxnSpPr/>
            <p:nvPr/>
          </p:nvCxnSpPr>
          <p:spPr>
            <a:xfrm>
              <a:off x="1037306" y="1568266"/>
              <a:ext cx="25565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1CAE15-308C-4024-892B-E202A4BB8666}"/>
                </a:ext>
              </a:extLst>
            </p:cNvPr>
            <p:cNvSpPr txBox="1"/>
            <p:nvPr/>
          </p:nvSpPr>
          <p:spPr>
            <a:xfrm>
              <a:off x="2008166" y="978745"/>
              <a:ext cx="544667" cy="571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4m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78CC634-3626-44D5-AA6A-23ED10535470}"/>
                </a:ext>
              </a:extLst>
            </p:cNvPr>
            <p:cNvCxnSpPr/>
            <p:nvPr/>
          </p:nvCxnSpPr>
          <p:spPr>
            <a:xfrm flipV="1">
              <a:off x="1046616" y="1415061"/>
              <a:ext cx="3310" cy="51324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4AC5FB9-5150-4435-9FAC-400409CE30C5}"/>
              </a:ext>
            </a:extLst>
          </p:cNvPr>
          <p:cNvSpPr txBox="1"/>
          <p:nvPr/>
        </p:nvSpPr>
        <p:spPr>
          <a:xfrm>
            <a:off x="1895636" y="4045672"/>
            <a:ext cx="3574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Wavelength = 4/2 = 2m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BC334A6-3122-4705-9E69-369A3346275E}"/>
              </a:ext>
            </a:extLst>
          </p:cNvPr>
          <p:cNvCxnSpPr>
            <a:stCxn id="52" idx="0"/>
          </p:cNvCxnSpPr>
          <p:nvPr/>
        </p:nvCxnSpPr>
        <p:spPr>
          <a:xfrm flipV="1">
            <a:off x="6120452" y="5126956"/>
            <a:ext cx="4029946" cy="64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74C599A-4CE2-45F2-8243-3657CA42080C}"/>
              </a:ext>
            </a:extLst>
          </p:cNvPr>
          <p:cNvCxnSpPr/>
          <p:nvPr/>
        </p:nvCxnSpPr>
        <p:spPr>
          <a:xfrm flipV="1">
            <a:off x="6120451" y="4240818"/>
            <a:ext cx="0" cy="17631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D1D8A77-7983-4E57-A7D7-C9A03FB1597E}"/>
              </a:ext>
            </a:extLst>
          </p:cNvPr>
          <p:cNvGrpSpPr/>
          <p:nvPr/>
        </p:nvGrpSpPr>
        <p:grpSpPr>
          <a:xfrm>
            <a:off x="6120452" y="4492689"/>
            <a:ext cx="3624108" cy="1276637"/>
            <a:chOff x="4554942" y="4195497"/>
            <a:chExt cx="4828068" cy="1276637"/>
          </a:xfrm>
        </p:grpSpPr>
        <p:sp>
          <p:nvSpPr>
            <p:cNvPr id="52" name="Freeform 73">
              <a:extLst>
                <a:ext uri="{FF2B5EF4-FFF2-40B4-BE49-F238E27FC236}">
                  <a16:creationId xmlns:a16="http://schemas.microsoft.com/office/drawing/2014/main" id="{D3647A60-7CAD-491B-80D3-E9CFB282B2EA}"/>
                </a:ext>
              </a:extLst>
            </p:cNvPr>
            <p:cNvSpPr/>
            <p:nvPr/>
          </p:nvSpPr>
          <p:spPr>
            <a:xfrm>
              <a:off x="4554942" y="4201925"/>
              <a:ext cx="1207353" cy="126853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Freeform 74">
              <a:extLst>
                <a:ext uri="{FF2B5EF4-FFF2-40B4-BE49-F238E27FC236}">
                  <a16:creationId xmlns:a16="http://schemas.microsoft.com/office/drawing/2014/main" id="{428DDDFC-2548-4268-B922-256C080CE9EA}"/>
                </a:ext>
              </a:extLst>
            </p:cNvPr>
            <p:cNvSpPr/>
            <p:nvPr/>
          </p:nvSpPr>
          <p:spPr>
            <a:xfrm>
              <a:off x="5762295" y="4195497"/>
              <a:ext cx="1207353" cy="126853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Freeform 75">
              <a:extLst>
                <a:ext uri="{FF2B5EF4-FFF2-40B4-BE49-F238E27FC236}">
                  <a16:creationId xmlns:a16="http://schemas.microsoft.com/office/drawing/2014/main" id="{ED459677-39E9-48A5-8C46-7866ADB8D68A}"/>
                </a:ext>
              </a:extLst>
            </p:cNvPr>
            <p:cNvSpPr/>
            <p:nvPr/>
          </p:nvSpPr>
          <p:spPr>
            <a:xfrm>
              <a:off x="6971697" y="4203600"/>
              <a:ext cx="1207353" cy="126853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 76">
              <a:extLst>
                <a:ext uri="{FF2B5EF4-FFF2-40B4-BE49-F238E27FC236}">
                  <a16:creationId xmlns:a16="http://schemas.microsoft.com/office/drawing/2014/main" id="{73D54685-1937-4326-A1AC-B20BAE7BA77D}"/>
                </a:ext>
              </a:extLst>
            </p:cNvPr>
            <p:cNvSpPr/>
            <p:nvPr/>
          </p:nvSpPr>
          <p:spPr>
            <a:xfrm>
              <a:off x="8175657" y="4200552"/>
              <a:ext cx="1207353" cy="126853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AB6D947-A62A-4E34-BF87-569E1A0FD926}"/>
              </a:ext>
            </a:extLst>
          </p:cNvPr>
          <p:cNvSpPr txBox="1"/>
          <p:nvPr/>
        </p:nvSpPr>
        <p:spPr>
          <a:xfrm>
            <a:off x="5990480" y="3624724"/>
            <a:ext cx="242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Wavelength = 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7BFAB4-A491-47D0-A7D7-53ED1BCDCDCE}"/>
              </a:ext>
            </a:extLst>
          </p:cNvPr>
          <p:cNvSpPr txBox="1"/>
          <p:nvPr/>
        </p:nvSpPr>
        <p:spPr>
          <a:xfrm>
            <a:off x="6585390" y="44667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020182-67E8-4D2A-B449-6CC144395545}"/>
              </a:ext>
            </a:extLst>
          </p:cNvPr>
          <p:cNvSpPr txBox="1"/>
          <p:nvPr/>
        </p:nvSpPr>
        <p:spPr>
          <a:xfrm>
            <a:off x="7544653" y="44667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3F8A59-13A9-497B-8F80-6A06169E4464}"/>
              </a:ext>
            </a:extLst>
          </p:cNvPr>
          <p:cNvSpPr txBox="1"/>
          <p:nvPr/>
        </p:nvSpPr>
        <p:spPr>
          <a:xfrm>
            <a:off x="8469135" y="44609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306F07C-BA0F-4AFF-BBD9-79BE090908B9}"/>
              </a:ext>
            </a:extLst>
          </p:cNvPr>
          <p:cNvGrpSpPr/>
          <p:nvPr/>
        </p:nvGrpSpPr>
        <p:grpSpPr>
          <a:xfrm>
            <a:off x="6325482" y="4504398"/>
            <a:ext cx="2753325" cy="1717507"/>
            <a:chOff x="4759972" y="4207206"/>
            <a:chExt cx="1788465" cy="171750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245893F-236F-4802-9033-208A097B4E62}"/>
                </a:ext>
              </a:extLst>
            </p:cNvPr>
            <p:cNvGrpSpPr/>
            <p:nvPr/>
          </p:nvGrpSpPr>
          <p:grpSpPr>
            <a:xfrm>
              <a:off x="4759972" y="4207206"/>
              <a:ext cx="1788465" cy="1717507"/>
              <a:chOff x="4814836" y="5046839"/>
              <a:chExt cx="1788465" cy="877874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5390EEA-339F-41DE-9C9E-11292A793CC9}"/>
                  </a:ext>
                </a:extLst>
              </p:cNvPr>
              <p:cNvCxnSpPr/>
              <p:nvPr/>
            </p:nvCxnSpPr>
            <p:spPr>
              <a:xfrm flipV="1">
                <a:off x="4814836" y="5046839"/>
                <a:ext cx="2316" cy="87787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150E583-F802-45DE-A641-227FC5E18C63}"/>
                  </a:ext>
                </a:extLst>
              </p:cNvPr>
              <p:cNvCxnSpPr/>
              <p:nvPr/>
            </p:nvCxnSpPr>
            <p:spPr>
              <a:xfrm flipV="1">
                <a:off x="6600985" y="5046839"/>
                <a:ext cx="2316" cy="87787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9F76C9C-1E6C-43E8-915D-D3E19A15FB68}"/>
                </a:ext>
              </a:extLst>
            </p:cNvPr>
            <p:cNvCxnSpPr/>
            <p:nvPr/>
          </p:nvCxnSpPr>
          <p:spPr>
            <a:xfrm>
              <a:off x="4759972" y="5812137"/>
              <a:ext cx="178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1284811-4415-40E1-A9EE-D38DB8A5EC02}"/>
              </a:ext>
            </a:extLst>
          </p:cNvPr>
          <p:cNvSpPr txBox="1"/>
          <p:nvPr/>
        </p:nvSpPr>
        <p:spPr>
          <a:xfrm>
            <a:off x="7412002" y="6162726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E16FEE-1121-4EAE-BF51-8D61937460D9}"/>
              </a:ext>
            </a:extLst>
          </p:cNvPr>
          <p:cNvSpPr txBox="1"/>
          <p:nvPr/>
        </p:nvSpPr>
        <p:spPr>
          <a:xfrm>
            <a:off x="8540253" y="3601256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6/3 = 2m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5F3DB1-018E-411B-952C-C56B21190D2F}"/>
              </a:ext>
            </a:extLst>
          </p:cNvPr>
          <p:cNvGrpSpPr/>
          <p:nvPr/>
        </p:nvGrpSpPr>
        <p:grpSpPr>
          <a:xfrm>
            <a:off x="1903162" y="2791745"/>
            <a:ext cx="3624108" cy="1271948"/>
            <a:chOff x="191637" y="4203792"/>
            <a:chExt cx="5395915" cy="1271948"/>
          </a:xfrm>
        </p:grpSpPr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045B2A9B-9EEE-4A19-889E-0FC7D0D95DB6}"/>
                </a:ext>
              </a:extLst>
            </p:cNvPr>
            <p:cNvSpPr/>
            <p:nvPr/>
          </p:nvSpPr>
          <p:spPr>
            <a:xfrm>
              <a:off x="191637" y="4205531"/>
              <a:ext cx="1797622" cy="126853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919B19EF-C963-4F3E-96AA-318BB9C9F30C}"/>
                </a:ext>
              </a:extLst>
            </p:cNvPr>
            <p:cNvSpPr/>
            <p:nvPr/>
          </p:nvSpPr>
          <p:spPr>
            <a:xfrm>
              <a:off x="1989258" y="4203792"/>
              <a:ext cx="1797621" cy="126853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8EE99348-433C-4C01-8C77-D5F1BDED3D4C}"/>
                </a:ext>
              </a:extLst>
            </p:cNvPr>
            <p:cNvSpPr/>
            <p:nvPr/>
          </p:nvSpPr>
          <p:spPr>
            <a:xfrm>
              <a:off x="3789930" y="4207206"/>
              <a:ext cx="1797622" cy="1268534"/>
            </a:xfrm>
            <a:custGeom>
              <a:avLst/>
              <a:gdLst>
                <a:gd name="connsiteX0" fmla="*/ 0 w 6092982"/>
                <a:gd name="connsiteY0" fmla="*/ 371192 h 742384"/>
                <a:gd name="connsiteX1" fmla="*/ 1520982 w 6092982"/>
                <a:gd name="connsiteY1" fmla="*/ 0 h 742384"/>
                <a:gd name="connsiteX2" fmla="*/ 3041965 w 6092982"/>
                <a:gd name="connsiteY2" fmla="*/ 371192 h 742384"/>
                <a:gd name="connsiteX3" fmla="*/ 4572000 w 6092982"/>
                <a:gd name="connsiteY3" fmla="*/ 742384 h 742384"/>
                <a:gd name="connsiteX4" fmla="*/ 6092982 w 6092982"/>
                <a:gd name="connsiteY4" fmla="*/ 371192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2982" h="742384">
                  <a:moveTo>
                    <a:pt x="0" y="371192"/>
                  </a:moveTo>
                  <a:cubicBezTo>
                    <a:pt x="506994" y="185596"/>
                    <a:pt x="1013988" y="0"/>
                    <a:pt x="1520982" y="0"/>
                  </a:cubicBezTo>
                  <a:cubicBezTo>
                    <a:pt x="2027976" y="0"/>
                    <a:pt x="3041965" y="371192"/>
                    <a:pt x="3041965" y="371192"/>
                  </a:cubicBezTo>
                  <a:cubicBezTo>
                    <a:pt x="3550468" y="494923"/>
                    <a:pt x="4063497" y="742384"/>
                    <a:pt x="4572000" y="742384"/>
                  </a:cubicBezTo>
                  <a:cubicBezTo>
                    <a:pt x="5080503" y="742384"/>
                    <a:pt x="5586742" y="556788"/>
                    <a:pt x="6092982" y="3711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51BEDFE1-019B-4C6E-B0A6-586A1BF1E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91" y="2709103"/>
            <a:ext cx="1212239" cy="142575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2CB96FCD-AA37-4F2F-BC95-4FC72C334BE1}"/>
              </a:ext>
            </a:extLst>
          </p:cNvPr>
          <p:cNvSpPr txBox="1"/>
          <p:nvPr/>
        </p:nvSpPr>
        <p:spPr>
          <a:xfrm>
            <a:off x="2608622" y="25829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C29AA48-AF53-4495-8EC8-0359491C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83" y="2711473"/>
            <a:ext cx="1212239" cy="142575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E813831-937D-47B1-A804-4617B02F410F}"/>
              </a:ext>
            </a:extLst>
          </p:cNvPr>
          <p:cNvSpPr txBox="1"/>
          <p:nvPr/>
        </p:nvSpPr>
        <p:spPr>
          <a:xfrm>
            <a:off x="3856707" y="25895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FD39E6D-62AB-47E3-B358-310401938841}"/>
              </a:ext>
            </a:extLst>
          </p:cNvPr>
          <p:cNvCxnSpPr>
            <a:cxnSpLocks/>
          </p:cNvCxnSpPr>
          <p:nvPr/>
        </p:nvCxnSpPr>
        <p:spPr>
          <a:xfrm flipV="1">
            <a:off x="1871206" y="3433872"/>
            <a:ext cx="4029946" cy="64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D0E40CB4-8649-4CF8-9E3F-55A62084E0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DC"/>
              </a:clrFrom>
              <a:clrTo>
                <a:srgbClr val="F5F5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5346" y="4348020"/>
            <a:ext cx="925334" cy="161933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2AC6885-9EC7-4F0A-A738-7ABB4EC0EC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DC"/>
              </a:clrFrom>
              <a:clrTo>
                <a:srgbClr val="F5F5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5711" y="4353114"/>
            <a:ext cx="925334" cy="161933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04F45F1-3279-4ADB-9CDA-9FA0E278B3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DC"/>
              </a:clrFrom>
              <a:clrTo>
                <a:srgbClr val="F5F5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1990" y="4361278"/>
            <a:ext cx="925334" cy="16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5" grpId="0"/>
      <p:bldP spid="66" grpId="0"/>
      <p:bldP spid="78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Amplitude</a:t>
            </a:r>
          </a:p>
        </p:txBody>
      </p:sp>
      <p:sp>
        <p:nvSpPr>
          <p:cNvPr id="41" name="Freeform 46">
            <a:extLst>
              <a:ext uri="{FF2B5EF4-FFF2-40B4-BE49-F238E27FC236}">
                <a16:creationId xmlns:a16="http://schemas.microsoft.com/office/drawing/2014/main" id="{811E4B5B-756F-4667-8019-B916C8A415F4}"/>
              </a:ext>
            </a:extLst>
          </p:cNvPr>
          <p:cNvSpPr/>
          <p:nvPr/>
        </p:nvSpPr>
        <p:spPr>
          <a:xfrm>
            <a:off x="2281282" y="2363133"/>
            <a:ext cx="2569625" cy="1813315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62DAC06-5A59-4D74-BA22-DFACEDFEF3D5}"/>
              </a:ext>
            </a:extLst>
          </p:cNvPr>
          <p:cNvCxnSpPr>
            <a:stCxn id="41" idx="0"/>
          </p:cNvCxnSpPr>
          <p:nvPr/>
        </p:nvCxnSpPr>
        <p:spPr>
          <a:xfrm>
            <a:off x="2281282" y="3269790"/>
            <a:ext cx="302927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C2A5BFF-807D-4B08-89FA-C97DCAC4B002}"/>
              </a:ext>
            </a:extLst>
          </p:cNvPr>
          <p:cNvCxnSpPr/>
          <p:nvPr/>
        </p:nvCxnSpPr>
        <p:spPr>
          <a:xfrm flipV="1">
            <a:off x="2281282" y="1993904"/>
            <a:ext cx="0" cy="25202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49C464A-3686-4ADA-8CE5-5F9A45EDAA62}"/>
              </a:ext>
            </a:extLst>
          </p:cNvPr>
          <p:cNvCxnSpPr>
            <a:cxnSpLocks/>
          </p:cNvCxnSpPr>
          <p:nvPr/>
        </p:nvCxnSpPr>
        <p:spPr>
          <a:xfrm>
            <a:off x="2884226" y="2347387"/>
            <a:ext cx="6620" cy="90665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9B72194-4683-440F-B16E-A231E5575CAE}"/>
              </a:ext>
            </a:extLst>
          </p:cNvPr>
          <p:cNvCxnSpPr>
            <a:cxnSpLocks/>
          </p:cNvCxnSpPr>
          <p:nvPr/>
        </p:nvCxnSpPr>
        <p:spPr>
          <a:xfrm flipV="1">
            <a:off x="4224172" y="3269790"/>
            <a:ext cx="16043" cy="90665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9834AEC-83D4-4F67-80BE-F78034164010}"/>
              </a:ext>
            </a:extLst>
          </p:cNvPr>
          <p:cNvSpPr txBox="1"/>
          <p:nvPr/>
        </p:nvSpPr>
        <p:spPr>
          <a:xfrm>
            <a:off x="1257042" y="3819700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Amplitude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FADBC54-D912-4C9C-AC4F-1DFC6737B75C}"/>
              </a:ext>
            </a:extLst>
          </p:cNvPr>
          <p:cNvCxnSpPr/>
          <p:nvPr/>
        </p:nvCxnSpPr>
        <p:spPr>
          <a:xfrm flipV="1">
            <a:off x="2318092" y="2913042"/>
            <a:ext cx="504056" cy="97764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E6E40C5-D4E3-4459-8A4F-CFCBF30DCC3E}"/>
              </a:ext>
            </a:extLst>
          </p:cNvPr>
          <p:cNvCxnSpPr/>
          <p:nvPr/>
        </p:nvCxnSpPr>
        <p:spPr>
          <a:xfrm flipV="1">
            <a:off x="2894156" y="3819700"/>
            <a:ext cx="1216114" cy="22207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55">
            <a:extLst>
              <a:ext uri="{FF2B5EF4-FFF2-40B4-BE49-F238E27FC236}">
                <a16:creationId xmlns:a16="http://schemas.microsoft.com/office/drawing/2014/main" id="{9307241B-C2B9-4BFF-8E98-7DD3F0025047}"/>
              </a:ext>
            </a:extLst>
          </p:cNvPr>
          <p:cNvSpPr/>
          <p:nvPr/>
        </p:nvSpPr>
        <p:spPr>
          <a:xfrm>
            <a:off x="6096000" y="4203383"/>
            <a:ext cx="2569625" cy="1813315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3ACB3B8-8BAE-4B87-ACFE-C7EE181F0C8F}"/>
              </a:ext>
            </a:extLst>
          </p:cNvPr>
          <p:cNvCxnSpPr>
            <a:stCxn id="87" idx="0"/>
          </p:cNvCxnSpPr>
          <p:nvPr/>
        </p:nvCxnSpPr>
        <p:spPr>
          <a:xfrm>
            <a:off x="6096000" y="5110040"/>
            <a:ext cx="302927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A525BAF-D86D-49E0-BF52-C847DCCA6E65}"/>
              </a:ext>
            </a:extLst>
          </p:cNvPr>
          <p:cNvCxnSpPr/>
          <p:nvPr/>
        </p:nvCxnSpPr>
        <p:spPr>
          <a:xfrm flipV="1">
            <a:off x="6096000" y="3834154"/>
            <a:ext cx="0" cy="25202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A4E8A75-90D2-4222-8179-5FA2CEFECD6A}"/>
              </a:ext>
            </a:extLst>
          </p:cNvPr>
          <p:cNvGrpSpPr/>
          <p:nvPr/>
        </p:nvGrpSpPr>
        <p:grpSpPr>
          <a:xfrm>
            <a:off x="6780881" y="4206797"/>
            <a:ext cx="1302764" cy="1813315"/>
            <a:chOff x="3250793" y="2260213"/>
            <a:chExt cx="1302764" cy="1813315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99184D0-8AFE-4EDF-AB86-244CF24A0F82}"/>
                </a:ext>
              </a:extLst>
            </p:cNvPr>
            <p:cNvCxnSpPr>
              <a:stCxn id="87" idx="1"/>
            </p:cNvCxnSpPr>
            <p:nvPr/>
          </p:nvCxnSpPr>
          <p:spPr>
            <a:xfrm>
              <a:off x="3250793" y="2260213"/>
              <a:ext cx="6620" cy="90665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0F806AF-6D3D-429B-B679-DB72C317F143}"/>
                </a:ext>
              </a:extLst>
            </p:cNvPr>
            <p:cNvCxnSpPr>
              <a:stCxn id="87" idx="3"/>
            </p:cNvCxnSpPr>
            <p:nvPr/>
          </p:nvCxnSpPr>
          <p:spPr>
            <a:xfrm flipV="1">
              <a:off x="4537514" y="3166870"/>
              <a:ext cx="16043" cy="90665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F46A6B71-8643-4890-9FEE-C7FE97D8E6B8}"/>
              </a:ext>
            </a:extLst>
          </p:cNvPr>
          <p:cNvSpPr txBox="1"/>
          <p:nvPr/>
        </p:nvSpPr>
        <p:spPr>
          <a:xfrm>
            <a:off x="6192834" y="4628686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79F72C-229B-45C0-A252-0F6DEA88C4E2}"/>
              </a:ext>
            </a:extLst>
          </p:cNvPr>
          <p:cNvSpPr txBox="1"/>
          <p:nvPr/>
        </p:nvSpPr>
        <p:spPr>
          <a:xfrm>
            <a:off x="7466155" y="501119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AC21E6B-E3C5-4278-B37C-5048E77D6225}"/>
              </a:ext>
            </a:extLst>
          </p:cNvPr>
          <p:cNvSpPr txBox="1"/>
          <p:nvPr/>
        </p:nvSpPr>
        <p:spPr>
          <a:xfrm>
            <a:off x="7082843" y="3968118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Amplitude = 3m</a:t>
            </a:r>
          </a:p>
        </p:txBody>
      </p:sp>
    </p:spTree>
    <p:extLst>
      <p:ext uri="{BB962C8B-B14F-4D97-AF65-F5344CB8AC3E}">
        <p14:creationId xmlns:p14="http://schemas.microsoft.com/office/powerpoint/2010/main" val="36742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Amplitude</a:t>
            </a:r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06A35222-AD94-4758-89DC-89D08C3728F6}"/>
              </a:ext>
            </a:extLst>
          </p:cNvPr>
          <p:cNvSpPr/>
          <p:nvPr/>
        </p:nvSpPr>
        <p:spPr>
          <a:xfrm>
            <a:off x="2245759" y="2559182"/>
            <a:ext cx="2569625" cy="1813315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D3C425-C491-4651-87E3-530189033FA0}"/>
              </a:ext>
            </a:extLst>
          </p:cNvPr>
          <p:cNvCxnSpPr>
            <a:stCxn id="23" idx="0"/>
          </p:cNvCxnSpPr>
          <p:nvPr/>
        </p:nvCxnSpPr>
        <p:spPr>
          <a:xfrm>
            <a:off x="2245759" y="3465839"/>
            <a:ext cx="302927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19E83C-E3B9-4F50-B1F1-F7C206A0AD08}"/>
              </a:ext>
            </a:extLst>
          </p:cNvPr>
          <p:cNvCxnSpPr/>
          <p:nvPr/>
        </p:nvCxnSpPr>
        <p:spPr>
          <a:xfrm flipV="1">
            <a:off x="2245759" y="2189953"/>
            <a:ext cx="0" cy="25202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B26A13-C72E-4F6F-8429-52CC27A6B0F5}"/>
              </a:ext>
            </a:extLst>
          </p:cNvPr>
          <p:cNvCxnSpPr>
            <a:stCxn id="23" idx="1"/>
          </p:cNvCxnSpPr>
          <p:nvPr/>
        </p:nvCxnSpPr>
        <p:spPr>
          <a:xfrm>
            <a:off x="2887211" y="2559182"/>
            <a:ext cx="6620" cy="90665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C62A93-C1D5-4DFA-8759-907F529BA504}"/>
              </a:ext>
            </a:extLst>
          </p:cNvPr>
          <p:cNvCxnSpPr/>
          <p:nvPr/>
        </p:nvCxnSpPr>
        <p:spPr>
          <a:xfrm flipV="1">
            <a:off x="2875484" y="3465839"/>
            <a:ext cx="16043" cy="90665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D233186-AA99-46A7-9607-0F5DB223168D}"/>
              </a:ext>
            </a:extLst>
          </p:cNvPr>
          <p:cNvSpPr txBox="1"/>
          <p:nvPr/>
        </p:nvSpPr>
        <p:spPr>
          <a:xfrm>
            <a:off x="2239663" y="3478549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A2E8B0-F5EF-4703-AF5D-ABA8ED4858B4}"/>
              </a:ext>
            </a:extLst>
          </p:cNvPr>
          <p:cNvSpPr txBox="1"/>
          <p:nvPr/>
        </p:nvSpPr>
        <p:spPr>
          <a:xfrm>
            <a:off x="2313853" y="202772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Amplitude = 6/2 = 3m</a:t>
            </a:r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1622484C-6FE3-4C90-9835-8D9316950523}"/>
              </a:ext>
            </a:extLst>
          </p:cNvPr>
          <p:cNvSpPr/>
          <p:nvPr/>
        </p:nvSpPr>
        <p:spPr>
          <a:xfrm>
            <a:off x="6605094" y="4248723"/>
            <a:ext cx="2569625" cy="1813315"/>
          </a:xfrm>
          <a:custGeom>
            <a:avLst/>
            <a:gdLst>
              <a:gd name="connsiteX0" fmla="*/ 0 w 6092982"/>
              <a:gd name="connsiteY0" fmla="*/ 371192 h 742384"/>
              <a:gd name="connsiteX1" fmla="*/ 1520982 w 6092982"/>
              <a:gd name="connsiteY1" fmla="*/ 0 h 742384"/>
              <a:gd name="connsiteX2" fmla="*/ 3041965 w 6092982"/>
              <a:gd name="connsiteY2" fmla="*/ 371192 h 742384"/>
              <a:gd name="connsiteX3" fmla="*/ 4572000 w 6092982"/>
              <a:gd name="connsiteY3" fmla="*/ 742384 h 742384"/>
              <a:gd name="connsiteX4" fmla="*/ 6092982 w 6092982"/>
              <a:gd name="connsiteY4" fmla="*/ 371192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982" h="742384">
                <a:moveTo>
                  <a:pt x="0" y="371192"/>
                </a:moveTo>
                <a:cubicBezTo>
                  <a:pt x="506994" y="185596"/>
                  <a:pt x="1013988" y="0"/>
                  <a:pt x="1520982" y="0"/>
                </a:cubicBezTo>
                <a:cubicBezTo>
                  <a:pt x="2027976" y="0"/>
                  <a:pt x="3041965" y="371192"/>
                  <a:pt x="3041965" y="371192"/>
                </a:cubicBezTo>
                <a:cubicBezTo>
                  <a:pt x="3550468" y="494923"/>
                  <a:pt x="4063497" y="742384"/>
                  <a:pt x="4572000" y="742384"/>
                </a:cubicBezTo>
                <a:cubicBezTo>
                  <a:pt x="5080503" y="742384"/>
                  <a:pt x="5586742" y="556788"/>
                  <a:pt x="6092982" y="37119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F9A962-D145-478F-99FC-6536358669D6}"/>
              </a:ext>
            </a:extLst>
          </p:cNvPr>
          <p:cNvCxnSpPr>
            <a:stCxn id="30" idx="0"/>
          </p:cNvCxnSpPr>
          <p:nvPr/>
        </p:nvCxnSpPr>
        <p:spPr>
          <a:xfrm>
            <a:off x="6605094" y="5155380"/>
            <a:ext cx="302927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024D13-3D72-4B89-864D-A58918841986}"/>
              </a:ext>
            </a:extLst>
          </p:cNvPr>
          <p:cNvCxnSpPr/>
          <p:nvPr/>
        </p:nvCxnSpPr>
        <p:spPr>
          <a:xfrm flipV="1">
            <a:off x="6605094" y="3879494"/>
            <a:ext cx="0" cy="25202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F94111F-DF9C-467F-835F-BDFF1E6DCDFC}"/>
              </a:ext>
            </a:extLst>
          </p:cNvPr>
          <p:cNvCxnSpPr>
            <a:stCxn id="30" idx="1"/>
          </p:cNvCxnSpPr>
          <p:nvPr/>
        </p:nvCxnSpPr>
        <p:spPr>
          <a:xfrm>
            <a:off x="7246546" y="4248723"/>
            <a:ext cx="6620" cy="90665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D1575BA-C9FF-45D8-A0E1-7ADB81038548}"/>
              </a:ext>
            </a:extLst>
          </p:cNvPr>
          <p:cNvCxnSpPr/>
          <p:nvPr/>
        </p:nvCxnSpPr>
        <p:spPr>
          <a:xfrm flipV="1">
            <a:off x="7234819" y="5155380"/>
            <a:ext cx="16043" cy="90665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98B3149-778A-4E3D-AEB9-B4C9E59C4974}"/>
              </a:ext>
            </a:extLst>
          </p:cNvPr>
          <p:cNvSpPr txBox="1"/>
          <p:nvPr/>
        </p:nvSpPr>
        <p:spPr>
          <a:xfrm>
            <a:off x="6511734" y="5166761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429009-0FC9-4DF3-BFD0-60789201436F}"/>
              </a:ext>
            </a:extLst>
          </p:cNvPr>
          <p:cNvSpPr txBox="1"/>
          <p:nvPr/>
        </p:nvSpPr>
        <p:spPr>
          <a:xfrm>
            <a:off x="6786399" y="3356274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Amplitude = 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0DFC23-EE9E-4D2C-ACEC-A93D5DB4F1A2}"/>
              </a:ext>
            </a:extLst>
          </p:cNvPr>
          <p:cNvSpPr txBox="1"/>
          <p:nvPr/>
        </p:nvSpPr>
        <p:spPr>
          <a:xfrm>
            <a:off x="8910569" y="3356274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12/2 = 6m</a:t>
            </a:r>
          </a:p>
        </p:txBody>
      </p:sp>
    </p:spTree>
    <p:extLst>
      <p:ext uri="{BB962C8B-B14F-4D97-AF65-F5344CB8AC3E}">
        <p14:creationId xmlns:p14="http://schemas.microsoft.com/office/powerpoint/2010/main" val="36098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29" grpId="0"/>
      <p:bldP spid="30" grpId="0" animBg="1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7690FB-D61F-446D-954E-A2BB53D8D2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893592-2F24-4110-B6FE-42AA5A4AFC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40D73-6B70-4D0C-80BA-C85FDE8A9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1290</Words>
  <Application>Microsoft Office PowerPoint</Application>
  <PresentationFormat>Widescreen</PresentationFormat>
  <Paragraphs>249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Office Theme</vt:lpstr>
      <vt:lpstr>The Nature of Waves</vt:lpstr>
      <vt:lpstr>PowerPoint Presentation</vt:lpstr>
      <vt:lpstr>PowerPoint Presentation</vt:lpstr>
      <vt:lpstr>PowerPoint Presentation</vt:lpstr>
      <vt:lpstr>PowerPoint Presentation</vt:lpstr>
      <vt:lpstr>Wavelength</vt:lpstr>
      <vt:lpstr>Wavelength</vt:lpstr>
      <vt:lpstr>Amplitude</vt:lpstr>
      <vt:lpstr>Amplitude</vt:lpstr>
      <vt:lpstr>Frequency</vt:lpstr>
      <vt:lpstr>Frequency</vt:lpstr>
      <vt:lpstr>Period of a Wave</vt:lpstr>
      <vt:lpstr>Period of a wave and frequency</vt:lpstr>
      <vt:lpstr>Using the previous equations calculate the following:</vt:lpstr>
      <vt:lpstr>The Wave Speed Equation</vt:lpstr>
      <vt:lpstr>The Wave Speed Equation</vt:lpstr>
      <vt:lpstr>The Wave Speed Equation</vt:lpstr>
      <vt:lpstr>Calculating wave speed – example</vt:lpstr>
      <vt:lpstr>The speed of electromagnetic (EM) waves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Amie Holden</cp:lastModifiedBy>
  <cp:revision>94</cp:revision>
  <dcterms:created xsi:type="dcterms:W3CDTF">2020-04-07T11:39:08Z</dcterms:created>
  <dcterms:modified xsi:type="dcterms:W3CDTF">2020-11-23T14:26:39Z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