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6" r:id="rId7"/>
    <p:sldId id="260" r:id="rId8"/>
    <p:sldId id="261" r:id="rId9"/>
    <p:sldId id="259" r:id="rId10"/>
    <p:sldId id="262" r:id="rId11"/>
    <p:sldId id="263" r:id="rId12"/>
    <p:sldId id="26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6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Monday, 28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Scalar and Vector Quantities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u="sng" dirty="0"/>
              <a:t>What are the units for</a:t>
            </a:r>
          </a:p>
          <a:p>
            <a:r>
              <a:rPr lang="en-GB" sz="3200" dirty="0"/>
              <a:t>Speed</a:t>
            </a:r>
          </a:p>
          <a:p>
            <a:r>
              <a:rPr lang="en-GB" sz="3200" dirty="0"/>
              <a:t>Mass</a:t>
            </a:r>
          </a:p>
          <a:p>
            <a:r>
              <a:rPr lang="en-GB" sz="3200" dirty="0"/>
              <a:t>Weight</a:t>
            </a:r>
          </a:p>
          <a:p>
            <a:r>
              <a:rPr lang="en-GB" sz="3200" dirty="0"/>
              <a:t>Force</a:t>
            </a:r>
          </a:p>
          <a:p>
            <a:r>
              <a:rPr lang="en-GB" sz="3200" dirty="0"/>
              <a:t>Distance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is a scalar quantity?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is a vector quantity?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Which of the following are scalar quantities?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                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power, velocity, force, mass, distance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Identify quantities as either scalar or vector</a:t>
            </a:r>
          </a:p>
          <a:p>
            <a:pPr marL="0" indent="0">
              <a:buNone/>
            </a:pPr>
            <a:r>
              <a:rPr lang="en-GB" sz="3200" dirty="0"/>
              <a:t>Define scalar and vector quantities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Draw scale diagrams to represent a vector quantity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Scalar-size but no direction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>Vector- size and direction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>Magnitude- size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9053-9267-4153-864C-1DBBB3B0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9B9B-7CF9-48D9-BF78-9BEC810D3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scalar quantity has size but no direction</a:t>
            </a:r>
          </a:p>
          <a:p>
            <a:r>
              <a:rPr lang="en-GB" dirty="0"/>
              <a:t>We also use the word magnitude for size</a:t>
            </a:r>
          </a:p>
          <a:p>
            <a:r>
              <a:rPr lang="en-GB" dirty="0"/>
              <a:t>Examples include</a:t>
            </a:r>
          </a:p>
          <a:p>
            <a:r>
              <a:rPr lang="en-GB" dirty="0">
                <a:latin typeface="Comic Sans MS" panose="030F0702030302020204" pitchFamily="66" charset="0"/>
              </a:rPr>
              <a:t>Speed</a:t>
            </a:r>
          </a:p>
          <a:p>
            <a:r>
              <a:rPr lang="en-GB" dirty="0">
                <a:latin typeface="Comic Sans MS" panose="030F0702030302020204" pitchFamily="66" charset="0"/>
              </a:rPr>
              <a:t>Distance</a:t>
            </a:r>
          </a:p>
          <a:p>
            <a:r>
              <a:rPr lang="en-GB" dirty="0">
                <a:latin typeface="Comic Sans MS" panose="030F0702030302020204" pitchFamily="66" charset="0"/>
              </a:rPr>
              <a:t>Time</a:t>
            </a:r>
          </a:p>
          <a:p>
            <a:r>
              <a:rPr lang="en-GB" dirty="0">
                <a:latin typeface="Comic Sans MS" panose="030F0702030302020204" pitchFamily="66" charset="0"/>
              </a:rPr>
              <a:t>Mass </a:t>
            </a:r>
          </a:p>
          <a:p>
            <a:r>
              <a:rPr lang="en-GB" dirty="0">
                <a:latin typeface="Comic Sans MS" panose="030F0702030302020204" pitchFamily="66" charset="0"/>
              </a:rPr>
              <a:t>energy </a:t>
            </a:r>
          </a:p>
          <a:p>
            <a:r>
              <a:rPr lang="en-GB" dirty="0">
                <a:latin typeface="Comic Sans MS" panose="030F0702030302020204" pitchFamily="66" charset="0"/>
              </a:rPr>
              <a:t>power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77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4B2B-8581-4758-A90C-BA63263B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BDAC-BF1B-49F2-86BB-4AB77DEAD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vector quantity has both magnitude and direction</a:t>
            </a:r>
          </a:p>
          <a:p>
            <a:r>
              <a:rPr lang="en-GB" dirty="0"/>
              <a:t>Example include</a:t>
            </a:r>
          </a:p>
          <a:p>
            <a:r>
              <a:rPr lang="en-GB" dirty="0">
                <a:latin typeface="Comic Sans MS" panose="030F0702030302020204" pitchFamily="66" charset="0"/>
              </a:rPr>
              <a:t>Acceleration</a:t>
            </a:r>
          </a:p>
          <a:p>
            <a:r>
              <a:rPr lang="en-GB" dirty="0">
                <a:latin typeface="Comic Sans MS" panose="030F0702030302020204" pitchFamily="66" charset="0"/>
              </a:rPr>
              <a:t>Force</a:t>
            </a:r>
          </a:p>
          <a:p>
            <a:r>
              <a:rPr lang="en-GB" dirty="0">
                <a:latin typeface="Comic Sans MS" panose="030F0702030302020204" pitchFamily="66" charset="0"/>
              </a:rPr>
              <a:t>Weight</a:t>
            </a:r>
          </a:p>
          <a:p>
            <a:r>
              <a:rPr lang="en-GB" dirty="0">
                <a:latin typeface="Comic Sans MS" panose="030F0702030302020204" pitchFamily="66" charset="0"/>
              </a:rPr>
              <a:t>Velocity</a:t>
            </a:r>
          </a:p>
          <a:p>
            <a:r>
              <a:rPr lang="en-GB" dirty="0">
                <a:latin typeface="Comic Sans MS" panose="030F0702030302020204" pitchFamily="66" charset="0"/>
              </a:rPr>
              <a:t>displacement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3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9D08E4-AE55-4742-B151-E6384FEF5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451" y="1020725"/>
            <a:ext cx="7059334" cy="50504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2FD62B-1FD7-49E4-832E-D1439A78AA81}"/>
              </a:ext>
            </a:extLst>
          </p:cNvPr>
          <p:cNvSpPr txBox="1"/>
          <p:nvPr/>
        </p:nvSpPr>
        <p:spPr>
          <a:xfrm>
            <a:off x="1998921" y="257468"/>
            <a:ext cx="85592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Representing Vector Quantities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EEFE990-ADF5-4637-A316-4543ED944993}"/>
              </a:ext>
            </a:extLst>
          </p:cNvPr>
          <p:cNvSpPr txBox="1">
            <a:spLocks/>
          </p:cNvSpPr>
          <p:nvPr/>
        </p:nvSpPr>
        <p:spPr>
          <a:xfrm>
            <a:off x="263353" y="1562014"/>
            <a:ext cx="5544616" cy="30923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Using arrows</a:t>
            </a:r>
          </a:p>
          <a:p>
            <a:r>
              <a:rPr lang="en-GB" dirty="0">
                <a:latin typeface="Comic Sans MS" panose="030F0702030302020204" pitchFamily="66" charset="0"/>
              </a:rPr>
              <a:t>Arrow direction shows direction</a:t>
            </a:r>
          </a:p>
          <a:p>
            <a:r>
              <a:rPr lang="en-GB" dirty="0">
                <a:latin typeface="Comic Sans MS" panose="030F0702030302020204" pitchFamily="66" charset="0"/>
              </a:rPr>
              <a:t>Length of arrow shows the magnitude</a:t>
            </a:r>
          </a:p>
        </p:txBody>
      </p:sp>
    </p:spTree>
    <p:extLst>
      <p:ext uri="{BB962C8B-B14F-4D97-AF65-F5344CB8AC3E}">
        <p14:creationId xmlns:p14="http://schemas.microsoft.com/office/powerpoint/2010/main" val="29931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BD4223-6BBE-4320-B985-34B1E4C96007}"/>
              </a:ext>
            </a:extLst>
          </p:cNvPr>
          <p:cNvSpPr txBox="1"/>
          <p:nvPr/>
        </p:nvSpPr>
        <p:spPr>
          <a:xfrm>
            <a:off x="1401090" y="276552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Scale diagrams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2CE8623-BC21-40F1-A310-B2EBDC6B10DA}"/>
              </a:ext>
            </a:extLst>
          </p:cNvPr>
          <p:cNvSpPr txBox="1">
            <a:spLocks/>
          </p:cNvSpPr>
          <p:nvPr/>
        </p:nvSpPr>
        <p:spPr>
          <a:xfrm>
            <a:off x="803575" y="1131955"/>
            <a:ext cx="9680331" cy="531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When more than one force acts on an object, the forces sometimes need to be shown on a scale diagram.</a:t>
            </a:r>
          </a:p>
          <a:p>
            <a:r>
              <a:rPr lang="en-GB" dirty="0"/>
              <a:t>For example: two forces of 3.0N and 4.0 N act at right angles to each other</a:t>
            </a:r>
          </a:p>
          <a:p>
            <a:r>
              <a:rPr lang="en-GB" dirty="0"/>
              <a:t>We need to show the forces on a scale diagram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0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DFA12-73F5-4F53-A60C-67A35BFC96E6}"/>
              </a:ext>
            </a:extLst>
          </p:cNvPr>
          <p:cNvSpPr txBox="1"/>
          <p:nvPr/>
        </p:nvSpPr>
        <p:spPr>
          <a:xfrm>
            <a:off x="381373" y="123263"/>
            <a:ext cx="1003236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latin typeface="Comic Sans MS" panose="030F0702030302020204" pitchFamily="66" charset="0"/>
              </a:rPr>
              <a:t>Scale diagrams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80DE7675-DAA4-4284-A1B4-6D75C448F5EF}"/>
              </a:ext>
            </a:extLst>
          </p:cNvPr>
          <p:cNvSpPr txBox="1">
            <a:spLocks/>
          </p:cNvSpPr>
          <p:nvPr/>
        </p:nvSpPr>
        <p:spPr>
          <a:xfrm>
            <a:off x="91195" y="771596"/>
            <a:ext cx="12008656" cy="60864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We can use the scale 10mm=1N</a:t>
            </a:r>
          </a:p>
          <a:p>
            <a:r>
              <a:rPr lang="en-GB" sz="4000" dirty="0"/>
              <a:t>Draw the scale diagram</a:t>
            </a:r>
          </a:p>
          <a:p>
            <a:endParaRPr lang="en-GB" sz="4000" dirty="0"/>
          </a:p>
          <a:p>
            <a:endParaRPr lang="en-GB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0E4650-62FF-49FF-B1B4-825461D46F40}"/>
              </a:ext>
            </a:extLst>
          </p:cNvPr>
          <p:cNvSpPr/>
          <p:nvPr/>
        </p:nvSpPr>
        <p:spPr>
          <a:xfrm>
            <a:off x="1617863" y="3339295"/>
            <a:ext cx="267982" cy="2473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B5BEEE-A169-40ED-840B-9373E0ABC477}"/>
              </a:ext>
            </a:extLst>
          </p:cNvPr>
          <p:cNvCxnSpPr>
            <a:stCxn id="4" idx="3"/>
          </p:cNvCxnSpPr>
          <p:nvPr/>
        </p:nvCxnSpPr>
        <p:spPr>
          <a:xfrm flipV="1">
            <a:off x="1885845" y="3441635"/>
            <a:ext cx="1028162" cy="213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792A247-E57F-4FBC-9968-16AA5985B4A3}"/>
              </a:ext>
            </a:extLst>
          </p:cNvPr>
          <p:cNvCxnSpPr>
            <a:cxnSpLocks/>
          </p:cNvCxnSpPr>
          <p:nvPr/>
        </p:nvCxnSpPr>
        <p:spPr>
          <a:xfrm>
            <a:off x="1725875" y="3549647"/>
            <a:ext cx="0" cy="1738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4C65536-B4C2-4B00-B76B-668F21F5B754}"/>
              </a:ext>
            </a:extLst>
          </p:cNvPr>
          <p:cNvSpPr txBox="1"/>
          <p:nvPr/>
        </p:nvSpPr>
        <p:spPr>
          <a:xfrm>
            <a:off x="2639305" y="2697468"/>
            <a:ext cx="1339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3.0N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CEE26-20A1-425D-9242-1ACF4D00A170}"/>
              </a:ext>
            </a:extLst>
          </p:cNvPr>
          <p:cNvSpPr txBox="1"/>
          <p:nvPr/>
        </p:nvSpPr>
        <p:spPr>
          <a:xfrm>
            <a:off x="304705" y="4933902"/>
            <a:ext cx="1339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4.0N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F258D-1F3F-42CC-A18A-41D29814DD47}"/>
              </a:ext>
            </a:extLst>
          </p:cNvPr>
          <p:cNvSpPr txBox="1"/>
          <p:nvPr/>
        </p:nvSpPr>
        <p:spPr>
          <a:xfrm>
            <a:off x="91195" y="2661186"/>
            <a:ext cx="3790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5377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44C98C-5737-4C57-B9F7-247EEA079065}"/>
              </a:ext>
            </a:extLst>
          </p:cNvPr>
          <p:cNvSpPr txBox="1"/>
          <p:nvPr/>
        </p:nvSpPr>
        <p:spPr>
          <a:xfrm>
            <a:off x="1520623" y="186821"/>
            <a:ext cx="8087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Task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A4996FFF-488E-4827-8148-1D97E1F1D8AA}"/>
              </a:ext>
            </a:extLst>
          </p:cNvPr>
          <p:cNvSpPr txBox="1">
            <a:spLocks/>
          </p:cNvSpPr>
          <p:nvPr/>
        </p:nvSpPr>
        <p:spPr>
          <a:xfrm>
            <a:off x="0" y="771596"/>
            <a:ext cx="12192000" cy="60864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sz="3600" dirty="0"/>
              <a:t>Draw the following to scale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GB" sz="3200" dirty="0"/>
              <a:t>Two forces of 8.5N and 13N act at right angles to each other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GB" sz="3200" dirty="0"/>
              <a:t>A parachutist with air resistance of 20N and weight of 9.8N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GB" sz="3200" dirty="0"/>
              <a:t>A car has forward force of 5N, drag of 3N, gravity of 9.8N and </a:t>
            </a:r>
            <a:r>
              <a:rPr lang="en-GB" sz="3200"/>
              <a:t>upthrust </a:t>
            </a:r>
            <a:r>
              <a:rPr lang="en-GB" sz="3200" dirty="0"/>
              <a:t>of 9.8N</a:t>
            </a:r>
          </a:p>
          <a:p>
            <a:pPr marL="457200" indent="-457200">
              <a:buFont typeface="+mj-lt"/>
              <a:buAutoNum type="arabicPeriod"/>
            </a:pPr>
            <a:endParaRPr lang="en-GB" sz="3600" dirty="0"/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Describe scalar and vector quantities, you must include some examples of both and use the word magnitude in your description.</a:t>
            </a:r>
          </a:p>
        </p:txBody>
      </p:sp>
    </p:spTree>
    <p:extLst>
      <p:ext uri="{BB962C8B-B14F-4D97-AF65-F5344CB8AC3E}">
        <p14:creationId xmlns:p14="http://schemas.microsoft.com/office/powerpoint/2010/main" val="179057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D0EB0-E4F6-46EE-8C7E-6EFEFC543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319A-BDF0-46F5-8DEA-7964CEB71C2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59863E-05EA-48BA-9A72-4C90679136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Progress Indicators</vt:lpstr>
      <vt:lpstr>Word Consciousness</vt:lpstr>
      <vt:lpstr>Scalar</vt:lpstr>
      <vt:lpstr>Vector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8</cp:revision>
  <dcterms:created xsi:type="dcterms:W3CDTF">2019-11-05T19:03:23Z</dcterms:created>
  <dcterms:modified xsi:type="dcterms:W3CDTF">2020-09-28T14:11:51Z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