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66" r:id="rId7"/>
    <p:sldId id="260" r:id="rId8"/>
    <p:sldId id="261" r:id="rId9"/>
    <p:sldId id="259" r:id="rId10"/>
    <p:sldId id="262" r:id="rId11"/>
    <p:sldId id="263" r:id="rId12"/>
    <p:sldId id="264" r:id="rId13"/>
    <p:sldId id="25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6" y="2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004D6-C367-487A-B670-E267EB18B57A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B30F-A94C-4E29-8320-396A5BFBE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C923-A31F-4495-8F4D-18443E89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42FA3-1493-4C1A-8A60-6A243201B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6DFE-81AB-4710-AC20-C456950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2389-760E-4B43-8A38-341DCC3D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A0A0-01B2-48EE-AF4D-2E627C4B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3B99-A738-4330-BDAD-8B5877F6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9CC21-595F-491F-9CED-DC1C7F1E4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4A9D-B2FC-44D5-910D-A3C3DE1F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9B1CE-AD32-4DC1-932C-21BE5318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85A0-1D1C-41BC-B751-97E544F5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5D1D4-B03D-4949-BA9D-6CBF9B084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EE60-70C8-4191-AE33-B585527F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123A-B5FD-436A-BE1A-2BFFDD81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69D7-000A-46BC-AA26-E64AA0CF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DFE5C-CB4C-440F-A3E6-43FC212F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F29-ECB1-4F9A-A2A4-92390951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FEF76-11ED-4626-8A20-2A5A93F6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B48A-42E0-4FE4-B6E8-E4E2C40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8647-229A-49E1-9B9F-A15B1837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82C6-0A80-43D6-9F32-F54BDD2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D7BC-B63F-417A-94F3-51D7DE64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E5A4-F8CA-4A7B-ABCC-BDC95A20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A35B-0871-45C5-8D5C-3C5A29E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7B1C-F537-4FAD-84CC-7575B4F1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289F-DBDF-4710-B070-BAF8C6C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049E-FD1F-40C1-B3F0-C46D3F8F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FADC-E162-4DA6-91C2-305293DBE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B6620-F449-4F8F-824E-78AEE519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49ACB-69DE-4F7D-93F5-58F0F2A4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CC49F-40B9-4EF4-9D17-878EECA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764A-20D8-422E-A791-7A45D61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9D95-E3B9-4A16-B761-4DAF9D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1F4-4C91-4A4E-86B1-10A50FC8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A967B-BC47-42FC-86EA-3927EB591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12623-51D0-4B1A-9634-AD7399D8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AB45F-9576-48D4-8D77-0669459CE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A423-45C8-4413-BC4E-4691D6C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50F32-65EB-46CA-BA72-8B549923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1C6E0-4778-4123-B0BD-5EE25715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ABCC-3159-48A3-A061-0ECECF9D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08B94-473E-41FC-B84F-0C3B964F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AAC3-1CF9-4F71-AD83-F8D85DB4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B77AD-EF2B-4E3B-A280-A5BE38E7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4DD88-1664-491C-923E-B600699A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E7166-2414-48B7-ABA8-B581B8CE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F75A-69E5-4152-BFE1-B1BE6CA1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1706-58BA-4FE8-BC3D-F3CBAF2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CB54-69D3-4D8E-8DF3-077A3C09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C205D-0CC0-4E22-912E-5AF4D573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3C50E-1F68-4E5F-B939-63A14274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83CC7-E27B-4AB5-9025-F3DD9E7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2423D-9BF8-4AED-B6E3-1D25B6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EFFF-48AD-49CF-BAB2-3699BF5E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F188-DAFF-4C13-B407-AE74E67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E8B-D5FC-45B8-8A7E-51AB378C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6E97F-73D3-4CAA-B671-17C1F30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49569-30E3-40B3-8D49-57924135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B0B61-CC33-44C1-A7EE-5F3E68E5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2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3815F-F712-414C-AE27-26B55C20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58319-5677-4092-AEA9-9A6D0957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E16-7752-4263-BAF7-5AA980275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715B-0E3A-466A-8B53-9D291B01D0C3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90FF-98E2-45F4-BF05-81F5E268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3DA-EF89-4219-9102-ABA66CB01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/>
              <a:t>Monday, 28 September 2020</a:t>
            </a:fld>
            <a:endParaRPr lang="en-GB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/>
              <a:t>CwK</a:t>
            </a:r>
            <a:endParaRPr lang="en-GB" sz="2400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6AD77-5F0F-4FAF-AACD-88D75353E36F}"/>
              </a:ext>
            </a:extLst>
          </p:cNvPr>
          <p:cNvSpPr txBox="1"/>
          <p:nvPr/>
        </p:nvSpPr>
        <p:spPr>
          <a:xfrm>
            <a:off x="1531088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Scalar and Vector Quantities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333153" y="2076893"/>
            <a:ext cx="11362661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Do Now Activity</a:t>
            </a:r>
          </a:p>
          <a:p>
            <a:endParaRPr lang="en-GB" sz="3200" u="sng" dirty="0"/>
          </a:p>
          <a:p>
            <a:r>
              <a:rPr lang="en-GB" sz="3200" u="sng" dirty="0"/>
              <a:t>What are the units for</a:t>
            </a:r>
          </a:p>
          <a:p>
            <a:r>
              <a:rPr lang="en-GB" sz="3200" dirty="0"/>
              <a:t>Speed</a:t>
            </a:r>
          </a:p>
          <a:p>
            <a:r>
              <a:rPr lang="en-GB" sz="3200" dirty="0"/>
              <a:t>Mass</a:t>
            </a:r>
          </a:p>
          <a:p>
            <a:r>
              <a:rPr lang="en-GB" sz="3200" dirty="0"/>
              <a:t>Weight</a:t>
            </a:r>
          </a:p>
          <a:p>
            <a:r>
              <a:rPr lang="en-GB" sz="3200" dirty="0"/>
              <a:t>Force</a:t>
            </a:r>
          </a:p>
          <a:p>
            <a:r>
              <a:rPr lang="en-GB" sz="3200" dirty="0"/>
              <a:t>Distance</a:t>
            </a:r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804F-8178-4B3E-BBF2-8DF3A84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FD2D-1CE2-43FF-8CAB-EDBACBD6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What is a scalar quantity?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What is a vector quantity?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Which of the following are scalar quantities?</a:t>
            </a: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                  </a:t>
            </a: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power, velocity, force, mass, distance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37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/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10515600" cy="520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/>
              <a:t>Good Progress</a:t>
            </a:r>
          </a:p>
          <a:p>
            <a:pPr marL="0" indent="0">
              <a:buNone/>
            </a:pPr>
            <a:r>
              <a:rPr lang="en-GB" sz="3200" dirty="0"/>
              <a:t>Identify quantities as either scalar or vector</a:t>
            </a:r>
          </a:p>
          <a:p>
            <a:pPr marL="0" indent="0">
              <a:buNone/>
            </a:pPr>
            <a:r>
              <a:rPr lang="en-GB" sz="3200" dirty="0"/>
              <a:t>Define scalar and vector quantities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u="sng" dirty="0"/>
              <a:t>Outstanding Progress</a:t>
            </a:r>
          </a:p>
          <a:p>
            <a:pPr marL="0" indent="0">
              <a:buNone/>
            </a:pPr>
            <a:r>
              <a:rPr lang="en-GB" sz="3200" dirty="0"/>
              <a:t>Draw scale diagrams to represent a vector quantity</a:t>
            </a:r>
          </a:p>
          <a:p>
            <a:pPr marL="0" indent="0">
              <a:buNone/>
            </a:pPr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E883E-EBDF-4517-8D86-82F446C2B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241" y="99311"/>
            <a:ext cx="5668926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Word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68509-283E-4606-89D7-A81A6A34C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r>
              <a:rPr lang="en-GB" sz="4400" dirty="0"/>
              <a:t>Scalar-size but no direction</a:t>
            </a:r>
          </a:p>
          <a:p>
            <a:r>
              <a:rPr lang="en-GB" sz="4400" dirty="0">
                <a:latin typeface="Comic Sans MS" panose="030F0702030302020204" pitchFamily="66" charset="0"/>
              </a:rPr>
              <a:t>Vector- size and direction</a:t>
            </a:r>
          </a:p>
          <a:p>
            <a:r>
              <a:rPr lang="en-GB" sz="4400" dirty="0">
                <a:latin typeface="Comic Sans MS" panose="030F0702030302020204" pitchFamily="66" charset="0"/>
              </a:rPr>
              <a:t>Magnitude- size</a:t>
            </a:r>
          </a:p>
          <a:p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18360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49053-9267-4153-864C-1DBBB3B02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Scalar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9B9B-7CF9-48D9-BF78-9BEC810D3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 scalar quantity has size but no direction</a:t>
            </a:r>
          </a:p>
          <a:p>
            <a:r>
              <a:rPr lang="en-GB" dirty="0"/>
              <a:t>We also use the word magnitude for size</a:t>
            </a:r>
          </a:p>
          <a:p>
            <a:r>
              <a:rPr lang="en-GB" dirty="0"/>
              <a:t>Examples include</a:t>
            </a:r>
          </a:p>
          <a:p>
            <a:r>
              <a:rPr lang="en-GB" dirty="0">
                <a:latin typeface="Comic Sans MS" panose="030F0702030302020204" pitchFamily="66" charset="0"/>
              </a:rPr>
              <a:t>Speed</a:t>
            </a:r>
          </a:p>
          <a:p>
            <a:r>
              <a:rPr lang="en-GB" dirty="0">
                <a:latin typeface="Comic Sans MS" panose="030F0702030302020204" pitchFamily="66" charset="0"/>
              </a:rPr>
              <a:t>Distance</a:t>
            </a:r>
          </a:p>
          <a:p>
            <a:r>
              <a:rPr lang="en-GB" dirty="0">
                <a:latin typeface="Comic Sans MS" panose="030F0702030302020204" pitchFamily="66" charset="0"/>
              </a:rPr>
              <a:t>Time</a:t>
            </a:r>
          </a:p>
          <a:p>
            <a:r>
              <a:rPr lang="en-GB" dirty="0">
                <a:latin typeface="Comic Sans MS" panose="030F0702030302020204" pitchFamily="66" charset="0"/>
              </a:rPr>
              <a:t>Mass </a:t>
            </a:r>
          </a:p>
          <a:p>
            <a:r>
              <a:rPr lang="en-GB" dirty="0">
                <a:latin typeface="Comic Sans MS" panose="030F0702030302020204" pitchFamily="66" charset="0"/>
              </a:rPr>
              <a:t>energy </a:t>
            </a:r>
          </a:p>
          <a:p>
            <a:r>
              <a:rPr lang="en-GB" dirty="0">
                <a:latin typeface="Comic Sans MS" panose="030F0702030302020204" pitchFamily="66" charset="0"/>
              </a:rPr>
              <a:t>power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77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54B2B-8581-4758-A90C-BA63263B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EBDAC-BF1B-49F2-86BB-4AB77DEAD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vector quantity has both magnitude and direction</a:t>
            </a:r>
          </a:p>
          <a:p>
            <a:r>
              <a:rPr lang="en-GB" dirty="0"/>
              <a:t>Example include</a:t>
            </a:r>
          </a:p>
          <a:p>
            <a:r>
              <a:rPr lang="en-GB" dirty="0">
                <a:latin typeface="Comic Sans MS" panose="030F0702030302020204" pitchFamily="66" charset="0"/>
              </a:rPr>
              <a:t>Acceleration</a:t>
            </a:r>
          </a:p>
          <a:p>
            <a:r>
              <a:rPr lang="en-GB" dirty="0">
                <a:latin typeface="Comic Sans MS" panose="030F0702030302020204" pitchFamily="66" charset="0"/>
              </a:rPr>
              <a:t>Force</a:t>
            </a:r>
          </a:p>
          <a:p>
            <a:r>
              <a:rPr lang="en-GB" dirty="0">
                <a:latin typeface="Comic Sans MS" panose="030F0702030302020204" pitchFamily="66" charset="0"/>
              </a:rPr>
              <a:t>Weight</a:t>
            </a:r>
          </a:p>
          <a:p>
            <a:r>
              <a:rPr lang="en-GB" dirty="0">
                <a:latin typeface="Comic Sans MS" panose="030F0702030302020204" pitchFamily="66" charset="0"/>
              </a:rPr>
              <a:t>Velocity</a:t>
            </a:r>
          </a:p>
          <a:p>
            <a:r>
              <a:rPr lang="en-GB" dirty="0">
                <a:latin typeface="Comic Sans MS" panose="030F0702030302020204" pitchFamily="66" charset="0"/>
              </a:rPr>
              <a:t>displacement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435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9D08E4-AE55-4742-B151-E6384FEF5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451" y="1020725"/>
            <a:ext cx="7059334" cy="505046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2FD62B-1FD7-49E4-832E-D1439A78AA81}"/>
              </a:ext>
            </a:extLst>
          </p:cNvPr>
          <p:cNvSpPr txBox="1"/>
          <p:nvPr/>
        </p:nvSpPr>
        <p:spPr>
          <a:xfrm>
            <a:off x="1998921" y="257468"/>
            <a:ext cx="855920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Representing Vector Quantities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EEFE990-ADF5-4637-A316-4543ED944993}"/>
              </a:ext>
            </a:extLst>
          </p:cNvPr>
          <p:cNvSpPr txBox="1">
            <a:spLocks/>
          </p:cNvSpPr>
          <p:nvPr/>
        </p:nvSpPr>
        <p:spPr>
          <a:xfrm>
            <a:off x="263353" y="1562014"/>
            <a:ext cx="5544616" cy="30923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Using arrows</a:t>
            </a:r>
          </a:p>
          <a:p>
            <a:r>
              <a:rPr lang="en-GB" dirty="0">
                <a:latin typeface="Comic Sans MS" panose="030F0702030302020204" pitchFamily="66" charset="0"/>
              </a:rPr>
              <a:t>Arrow direction shows direction</a:t>
            </a:r>
          </a:p>
          <a:p>
            <a:r>
              <a:rPr lang="en-GB" dirty="0">
                <a:latin typeface="Comic Sans MS" panose="030F0702030302020204" pitchFamily="66" charset="0"/>
              </a:rPr>
              <a:t>Length of arrow shows the magnitude</a:t>
            </a:r>
          </a:p>
        </p:txBody>
      </p:sp>
    </p:spTree>
    <p:extLst>
      <p:ext uri="{BB962C8B-B14F-4D97-AF65-F5344CB8AC3E}">
        <p14:creationId xmlns:p14="http://schemas.microsoft.com/office/powerpoint/2010/main" val="299313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BD4223-6BBE-4320-B985-34B1E4C96007}"/>
              </a:ext>
            </a:extLst>
          </p:cNvPr>
          <p:cNvSpPr txBox="1"/>
          <p:nvPr/>
        </p:nvSpPr>
        <p:spPr>
          <a:xfrm>
            <a:off x="1401090" y="276552"/>
            <a:ext cx="8087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Scale diagrams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42CE8623-BC21-40F1-A310-B2EBDC6B10DA}"/>
              </a:ext>
            </a:extLst>
          </p:cNvPr>
          <p:cNvSpPr txBox="1">
            <a:spLocks/>
          </p:cNvSpPr>
          <p:nvPr/>
        </p:nvSpPr>
        <p:spPr>
          <a:xfrm>
            <a:off x="803575" y="1131955"/>
            <a:ext cx="9680331" cy="531480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When more than one force acts on an object, the forces sometimes need to be shown on a scale diagram.</a:t>
            </a:r>
          </a:p>
          <a:p>
            <a:r>
              <a:rPr lang="en-GB" dirty="0"/>
              <a:t>For example: two forces of 3.0N and 4.0 N act at right angles to each other</a:t>
            </a:r>
          </a:p>
          <a:p>
            <a:r>
              <a:rPr lang="en-GB" dirty="0"/>
              <a:t>We need to show the forces on a scale diagram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09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BDFA12-73F5-4F53-A60C-67A35BFC96E6}"/>
              </a:ext>
            </a:extLst>
          </p:cNvPr>
          <p:cNvSpPr txBox="1"/>
          <p:nvPr/>
        </p:nvSpPr>
        <p:spPr>
          <a:xfrm>
            <a:off x="381373" y="123263"/>
            <a:ext cx="1003236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>
                <a:latin typeface="Comic Sans MS" panose="030F0702030302020204" pitchFamily="66" charset="0"/>
              </a:rPr>
              <a:t>Scale diagrams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80DE7675-DAA4-4284-A1B4-6D75C448F5EF}"/>
              </a:ext>
            </a:extLst>
          </p:cNvPr>
          <p:cNvSpPr txBox="1">
            <a:spLocks/>
          </p:cNvSpPr>
          <p:nvPr/>
        </p:nvSpPr>
        <p:spPr>
          <a:xfrm>
            <a:off x="91195" y="771596"/>
            <a:ext cx="12008656" cy="60864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/>
              <a:t>We can use the scale 10mm=1N</a:t>
            </a:r>
          </a:p>
          <a:p>
            <a:r>
              <a:rPr lang="en-GB" sz="4000" dirty="0"/>
              <a:t>Draw the scale diagram</a:t>
            </a:r>
          </a:p>
          <a:p>
            <a:endParaRPr lang="en-GB" sz="4000" dirty="0"/>
          </a:p>
          <a:p>
            <a:endParaRPr lang="en-GB" sz="4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0E4650-62FF-49FF-B1B4-825461D46F40}"/>
              </a:ext>
            </a:extLst>
          </p:cNvPr>
          <p:cNvSpPr/>
          <p:nvPr/>
        </p:nvSpPr>
        <p:spPr>
          <a:xfrm>
            <a:off x="1617863" y="3339295"/>
            <a:ext cx="267982" cy="2473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2B5BEEE-A169-40ED-840B-9373E0ABC477}"/>
              </a:ext>
            </a:extLst>
          </p:cNvPr>
          <p:cNvCxnSpPr>
            <a:stCxn id="4" idx="3"/>
          </p:cNvCxnSpPr>
          <p:nvPr/>
        </p:nvCxnSpPr>
        <p:spPr>
          <a:xfrm flipV="1">
            <a:off x="1885845" y="3441635"/>
            <a:ext cx="1028162" cy="2135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792A247-E57F-4FBC-9968-16AA5985B4A3}"/>
              </a:ext>
            </a:extLst>
          </p:cNvPr>
          <p:cNvCxnSpPr>
            <a:cxnSpLocks/>
          </p:cNvCxnSpPr>
          <p:nvPr/>
        </p:nvCxnSpPr>
        <p:spPr>
          <a:xfrm>
            <a:off x="1725875" y="3549647"/>
            <a:ext cx="0" cy="173819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4C65536-B4C2-4B00-B76B-668F21F5B754}"/>
              </a:ext>
            </a:extLst>
          </p:cNvPr>
          <p:cNvSpPr txBox="1"/>
          <p:nvPr/>
        </p:nvSpPr>
        <p:spPr>
          <a:xfrm>
            <a:off x="2639305" y="2697468"/>
            <a:ext cx="1339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3.0N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5CEE26-20A1-425D-9242-1ACF4D00A170}"/>
              </a:ext>
            </a:extLst>
          </p:cNvPr>
          <p:cNvSpPr txBox="1"/>
          <p:nvPr/>
        </p:nvSpPr>
        <p:spPr>
          <a:xfrm>
            <a:off x="304705" y="4933902"/>
            <a:ext cx="1339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4.0N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CF258D-1F3F-42CC-A18A-41D29814DD47}"/>
              </a:ext>
            </a:extLst>
          </p:cNvPr>
          <p:cNvSpPr txBox="1"/>
          <p:nvPr/>
        </p:nvSpPr>
        <p:spPr>
          <a:xfrm>
            <a:off x="91195" y="2661186"/>
            <a:ext cx="3790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53779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44C98C-5737-4C57-B9F7-247EEA079065}"/>
              </a:ext>
            </a:extLst>
          </p:cNvPr>
          <p:cNvSpPr txBox="1"/>
          <p:nvPr/>
        </p:nvSpPr>
        <p:spPr>
          <a:xfrm>
            <a:off x="1520623" y="186821"/>
            <a:ext cx="8087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Comic Sans MS" panose="030F0702030302020204" pitchFamily="66" charset="0"/>
              </a:rPr>
              <a:t>Task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A4996FFF-488E-4827-8148-1D97E1F1D8AA}"/>
              </a:ext>
            </a:extLst>
          </p:cNvPr>
          <p:cNvSpPr txBox="1">
            <a:spLocks/>
          </p:cNvSpPr>
          <p:nvPr/>
        </p:nvSpPr>
        <p:spPr>
          <a:xfrm>
            <a:off x="0" y="771596"/>
            <a:ext cx="12192000" cy="60864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GB" sz="3600" dirty="0"/>
              <a:t>Draw the following to scale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GB" sz="3200" dirty="0"/>
              <a:t>Two forces of 8.5N and 13N act at right angles to each other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GB" sz="3200" dirty="0"/>
              <a:t>A parachutist with air resistance of 20N and weight of 9.8N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GB" sz="3200" dirty="0"/>
              <a:t>A car has forward force of 5N, drag of 3N, gravity of 9.8N and </a:t>
            </a:r>
            <a:r>
              <a:rPr lang="en-GB" sz="3200"/>
              <a:t>upthrust </a:t>
            </a:r>
            <a:r>
              <a:rPr lang="en-GB" sz="3200" dirty="0"/>
              <a:t>of 9.8N</a:t>
            </a:r>
          </a:p>
          <a:p>
            <a:pPr marL="457200" indent="-457200">
              <a:buFont typeface="+mj-lt"/>
              <a:buAutoNum type="arabicPeriod"/>
            </a:pPr>
            <a:endParaRPr lang="en-GB" sz="3600" dirty="0"/>
          </a:p>
          <a:p>
            <a:pPr marL="457200" indent="-457200">
              <a:buFont typeface="+mj-lt"/>
              <a:buAutoNum type="arabicPeriod"/>
            </a:pPr>
            <a:r>
              <a:rPr lang="en-GB" sz="3600" dirty="0"/>
              <a:t>Describe scalar and vector quantities, you must include some examples of both and use the word magnitude in your description.</a:t>
            </a:r>
          </a:p>
        </p:txBody>
      </p:sp>
    </p:spTree>
    <p:extLst>
      <p:ext uri="{BB962C8B-B14F-4D97-AF65-F5344CB8AC3E}">
        <p14:creationId xmlns:p14="http://schemas.microsoft.com/office/powerpoint/2010/main" val="1790573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5D0EB0-E4F6-46EE-8C7E-6EFEFC5430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2D319A-BDF0-46F5-8DEA-7964CEB71C2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F59863E-05EA-48BA-9A72-4C90679136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281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Progress Indicators</vt:lpstr>
      <vt:lpstr>Word Consciousness</vt:lpstr>
      <vt:lpstr>Scalar</vt:lpstr>
      <vt:lpstr>Vector</vt:lpstr>
      <vt:lpstr>PowerPoint Presentation</vt:lpstr>
      <vt:lpstr>PowerPoint Presentation</vt:lpstr>
      <vt:lpstr>PowerPoint Presentation</vt:lpstr>
      <vt:lpstr>PowerPoint Presentation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Sutton</dc:creator>
  <cp:lastModifiedBy>Dawn Sutton</cp:lastModifiedBy>
  <cp:revision>8</cp:revision>
  <dcterms:created xsi:type="dcterms:W3CDTF">2019-11-05T19:03:23Z</dcterms:created>
  <dcterms:modified xsi:type="dcterms:W3CDTF">2020-09-28T14:11:51Z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