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34" r:id="rId3"/>
    <p:sldId id="316" r:id="rId4"/>
    <p:sldId id="317" r:id="rId5"/>
    <p:sldId id="269" r:id="rId6"/>
    <p:sldId id="295" r:id="rId7"/>
    <p:sldId id="264" r:id="rId8"/>
    <p:sldId id="322" r:id="rId9"/>
    <p:sldId id="323" r:id="rId10"/>
    <p:sldId id="313" r:id="rId11"/>
    <p:sldId id="296" r:id="rId12"/>
    <p:sldId id="263" r:id="rId13"/>
    <p:sldId id="297" r:id="rId14"/>
    <p:sldId id="298" r:id="rId15"/>
    <p:sldId id="324" r:id="rId16"/>
    <p:sldId id="325" r:id="rId17"/>
    <p:sldId id="327" r:id="rId18"/>
    <p:sldId id="326" r:id="rId19"/>
    <p:sldId id="309" r:id="rId20"/>
    <p:sldId id="261" r:id="rId21"/>
    <p:sldId id="262" r:id="rId22"/>
    <p:sldId id="299" r:id="rId23"/>
    <p:sldId id="260" r:id="rId24"/>
    <p:sldId id="318" r:id="rId25"/>
    <p:sldId id="319" r:id="rId26"/>
    <p:sldId id="276" r:id="rId27"/>
    <p:sldId id="329" r:id="rId28"/>
    <p:sldId id="320" r:id="rId29"/>
    <p:sldId id="321" r:id="rId30"/>
    <p:sldId id="277" r:id="rId31"/>
    <p:sldId id="278" r:id="rId32"/>
    <p:sldId id="279" r:id="rId33"/>
    <p:sldId id="300" r:id="rId34"/>
    <p:sldId id="301" r:id="rId35"/>
    <p:sldId id="285" r:id="rId36"/>
    <p:sldId id="268" r:id="rId37"/>
    <p:sldId id="272" r:id="rId38"/>
    <p:sldId id="302" r:id="rId39"/>
    <p:sldId id="303" r:id="rId40"/>
    <p:sldId id="287" r:id="rId41"/>
    <p:sldId id="330" r:id="rId42"/>
    <p:sldId id="304" r:id="rId43"/>
    <p:sldId id="306" r:id="rId44"/>
    <p:sldId id="280" r:id="rId45"/>
    <p:sldId id="305" r:id="rId46"/>
    <p:sldId id="331" r:id="rId47"/>
    <p:sldId id="333" r:id="rId48"/>
    <p:sldId id="332" r:id="rId49"/>
    <p:sldId id="288" r:id="rId50"/>
    <p:sldId id="290" r:id="rId51"/>
  </p:sldIdLst>
  <p:sldSz cx="6858000" cy="9906000" type="A4"/>
  <p:notesSz cx="6889750"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8" d="100"/>
          <a:sy n="48" d="100"/>
        </p:scale>
        <p:origin x="2358" y="3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558" cy="501015"/>
          </a:xfrm>
          <a:prstGeom prst="rect">
            <a:avLst/>
          </a:prstGeom>
        </p:spPr>
        <p:txBody>
          <a:bodyPr vert="horz" lIns="92455" tIns="46227" rIns="92455" bIns="46227" rtlCol="0"/>
          <a:lstStyle>
            <a:lvl1pPr algn="l">
              <a:defRPr sz="1200"/>
            </a:lvl1pPr>
          </a:lstStyle>
          <a:p>
            <a:endParaRPr lang="en-GB"/>
          </a:p>
        </p:txBody>
      </p:sp>
      <p:sp>
        <p:nvSpPr>
          <p:cNvPr id="3" name="Date Placeholder 2"/>
          <p:cNvSpPr>
            <a:spLocks noGrp="1"/>
          </p:cNvSpPr>
          <p:nvPr>
            <p:ph type="dt" idx="1"/>
          </p:nvPr>
        </p:nvSpPr>
        <p:spPr>
          <a:xfrm>
            <a:off x="3902598" y="0"/>
            <a:ext cx="2985558" cy="501015"/>
          </a:xfrm>
          <a:prstGeom prst="rect">
            <a:avLst/>
          </a:prstGeom>
        </p:spPr>
        <p:txBody>
          <a:bodyPr vert="horz" lIns="92455" tIns="46227" rIns="92455" bIns="46227" rtlCol="0"/>
          <a:lstStyle>
            <a:lvl1pPr algn="r">
              <a:defRPr sz="1200"/>
            </a:lvl1pPr>
          </a:lstStyle>
          <a:p>
            <a:fld id="{DF84CB2E-9939-4F30-BC3F-EFD2032EF0E4}" type="datetimeFigureOut">
              <a:rPr lang="en-GB" smtClean="0"/>
              <a:pPr/>
              <a:t>24/04/2019</a:t>
            </a:fld>
            <a:endParaRPr lang="en-GB"/>
          </a:p>
        </p:txBody>
      </p:sp>
      <p:sp>
        <p:nvSpPr>
          <p:cNvPr id="4" name="Slide Image Placeholder 3"/>
          <p:cNvSpPr>
            <a:spLocks noGrp="1" noRot="1" noChangeAspect="1"/>
          </p:cNvSpPr>
          <p:nvPr>
            <p:ph type="sldImg" idx="2"/>
          </p:nvPr>
        </p:nvSpPr>
        <p:spPr>
          <a:xfrm>
            <a:off x="2143125" y="750888"/>
            <a:ext cx="2603500" cy="3759200"/>
          </a:xfrm>
          <a:prstGeom prst="rect">
            <a:avLst/>
          </a:prstGeom>
          <a:noFill/>
          <a:ln w="12700">
            <a:solidFill>
              <a:prstClr val="black"/>
            </a:solidFill>
          </a:ln>
        </p:spPr>
        <p:txBody>
          <a:bodyPr vert="horz" lIns="92455" tIns="46227" rIns="92455" bIns="46227" rtlCol="0" anchor="ctr"/>
          <a:lstStyle/>
          <a:p>
            <a:endParaRPr lang="en-GB"/>
          </a:p>
        </p:txBody>
      </p:sp>
      <p:sp>
        <p:nvSpPr>
          <p:cNvPr id="5" name="Notes Placeholder 4"/>
          <p:cNvSpPr>
            <a:spLocks noGrp="1"/>
          </p:cNvSpPr>
          <p:nvPr>
            <p:ph type="body" sz="quarter" idx="3"/>
          </p:nvPr>
        </p:nvSpPr>
        <p:spPr>
          <a:xfrm>
            <a:off x="688976" y="4759643"/>
            <a:ext cx="5511800" cy="4509135"/>
          </a:xfrm>
          <a:prstGeom prst="rect">
            <a:avLst/>
          </a:prstGeom>
        </p:spPr>
        <p:txBody>
          <a:bodyPr vert="horz" lIns="92455" tIns="46227" rIns="92455" bIns="462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17546"/>
            <a:ext cx="2985558" cy="501015"/>
          </a:xfrm>
          <a:prstGeom prst="rect">
            <a:avLst/>
          </a:prstGeom>
        </p:spPr>
        <p:txBody>
          <a:bodyPr vert="horz" lIns="92455" tIns="46227" rIns="92455" bIns="46227" rtlCol="0" anchor="b"/>
          <a:lstStyle>
            <a:lvl1pPr algn="l">
              <a:defRPr sz="1200"/>
            </a:lvl1pPr>
          </a:lstStyle>
          <a:p>
            <a:endParaRPr lang="en-GB"/>
          </a:p>
        </p:txBody>
      </p:sp>
      <p:sp>
        <p:nvSpPr>
          <p:cNvPr id="7" name="Slide Number Placeholder 6"/>
          <p:cNvSpPr>
            <a:spLocks noGrp="1"/>
          </p:cNvSpPr>
          <p:nvPr>
            <p:ph type="sldNum" sz="quarter" idx="5"/>
          </p:nvPr>
        </p:nvSpPr>
        <p:spPr>
          <a:xfrm>
            <a:off x="3902598" y="9517546"/>
            <a:ext cx="2985558" cy="501015"/>
          </a:xfrm>
          <a:prstGeom prst="rect">
            <a:avLst/>
          </a:prstGeom>
        </p:spPr>
        <p:txBody>
          <a:bodyPr vert="horz" lIns="92455" tIns="46227" rIns="92455" bIns="46227" rtlCol="0" anchor="b"/>
          <a:lstStyle>
            <a:lvl1pPr algn="r">
              <a:defRPr sz="1200"/>
            </a:lvl1pPr>
          </a:lstStyle>
          <a:p>
            <a:fld id="{B638256F-FD18-4E4B-855D-D253531F398B}" type="slidenum">
              <a:rPr lang="en-GB" smtClean="0"/>
              <a:pPr/>
              <a:t>‹#›</a:t>
            </a:fld>
            <a:endParaRPr lang="en-GB"/>
          </a:p>
        </p:txBody>
      </p:sp>
    </p:spTree>
    <p:extLst>
      <p:ext uri="{BB962C8B-B14F-4D97-AF65-F5344CB8AC3E}">
        <p14:creationId xmlns:p14="http://schemas.microsoft.com/office/powerpoint/2010/main" val="2455251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38256F-FD18-4E4B-855D-D253531F398B}" type="slidenum">
              <a:rPr lang="en-GB" smtClean="0"/>
              <a:pPr/>
              <a:t>33</a:t>
            </a:fld>
            <a:endParaRPr lang="en-GB"/>
          </a:p>
        </p:txBody>
      </p:sp>
    </p:spTree>
    <p:extLst>
      <p:ext uri="{BB962C8B-B14F-4D97-AF65-F5344CB8AC3E}">
        <p14:creationId xmlns:p14="http://schemas.microsoft.com/office/powerpoint/2010/main" val="1768936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38256F-FD18-4E4B-855D-D253531F398B}" type="slidenum">
              <a:rPr lang="en-GB" smtClean="0"/>
              <a:pPr/>
              <a:t>34</a:t>
            </a:fld>
            <a:endParaRPr lang="en-GB"/>
          </a:p>
        </p:txBody>
      </p:sp>
    </p:spTree>
    <p:extLst>
      <p:ext uri="{BB962C8B-B14F-4D97-AF65-F5344CB8AC3E}">
        <p14:creationId xmlns:p14="http://schemas.microsoft.com/office/powerpoint/2010/main" val="241307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2"/>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F4543BC-6BAB-42D3-90C1-0FC25E2A69D5}" type="datetimeFigureOut">
              <a:rPr lang="en-GB" smtClean="0"/>
              <a:pPr/>
              <a:t>24/04/2019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E7B18-2CAD-416E-B684-35BFAD7EC665}" type="slidenum">
              <a:rPr lang="en-GB" smtClean="0"/>
              <a:pPr/>
              <a:t>‹#›</a:t>
            </a:fld>
            <a:endParaRPr lang="en-GB"/>
          </a:p>
        </p:txBody>
      </p:sp>
    </p:spTree>
    <p:extLst>
      <p:ext uri="{BB962C8B-B14F-4D97-AF65-F5344CB8AC3E}">
        <p14:creationId xmlns:p14="http://schemas.microsoft.com/office/powerpoint/2010/main" val="24482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4543BC-6BAB-42D3-90C1-0FC25E2A69D5}" type="datetimeFigureOut">
              <a:rPr lang="en-GB" smtClean="0"/>
              <a:pPr/>
              <a:t>24/04/2019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E7B18-2CAD-416E-B684-35BFAD7EC665}" type="slidenum">
              <a:rPr lang="en-GB" smtClean="0"/>
              <a:pPr/>
              <a:t>‹#›</a:t>
            </a:fld>
            <a:endParaRPr lang="en-GB"/>
          </a:p>
        </p:txBody>
      </p:sp>
    </p:spTree>
    <p:extLst>
      <p:ext uri="{BB962C8B-B14F-4D97-AF65-F5344CB8AC3E}">
        <p14:creationId xmlns:p14="http://schemas.microsoft.com/office/powerpoint/2010/main" val="85004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0"/>
            <a:ext cx="1543050" cy="845220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96700"/>
            <a:ext cx="4514850" cy="84522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4543BC-6BAB-42D3-90C1-0FC25E2A69D5}" type="datetimeFigureOut">
              <a:rPr lang="en-GB" smtClean="0"/>
              <a:pPr/>
              <a:t>24/04/2019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E7B18-2CAD-416E-B684-35BFAD7EC665}" type="slidenum">
              <a:rPr lang="en-GB" smtClean="0"/>
              <a:pPr/>
              <a:t>‹#›</a:t>
            </a:fld>
            <a:endParaRPr lang="en-GB"/>
          </a:p>
        </p:txBody>
      </p:sp>
    </p:spTree>
    <p:extLst>
      <p:ext uri="{BB962C8B-B14F-4D97-AF65-F5344CB8AC3E}">
        <p14:creationId xmlns:p14="http://schemas.microsoft.com/office/powerpoint/2010/main" val="3542682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4543BC-6BAB-42D3-90C1-0FC25E2A69D5}" type="datetimeFigureOut">
              <a:rPr lang="en-GB" smtClean="0"/>
              <a:pPr/>
              <a:t>24/04/2019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E7B18-2CAD-416E-B684-35BFAD7EC665}" type="slidenum">
              <a:rPr lang="en-GB" smtClean="0"/>
              <a:pPr/>
              <a:t>‹#›</a:t>
            </a:fld>
            <a:endParaRPr lang="en-GB"/>
          </a:p>
        </p:txBody>
      </p:sp>
    </p:spTree>
    <p:extLst>
      <p:ext uri="{BB962C8B-B14F-4D97-AF65-F5344CB8AC3E}">
        <p14:creationId xmlns:p14="http://schemas.microsoft.com/office/powerpoint/2010/main" val="17693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4543BC-6BAB-42D3-90C1-0FC25E2A69D5}" type="datetimeFigureOut">
              <a:rPr lang="en-GB" smtClean="0"/>
              <a:pPr/>
              <a:t>24/04/2019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E7B18-2CAD-416E-B684-35BFAD7EC665}" type="slidenum">
              <a:rPr lang="en-GB" smtClean="0"/>
              <a:pPr/>
              <a:t>‹#›</a:t>
            </a:fld>
            <a:endParaRPr lang="en-GB"/>
          </a:p>
        </p:txBody>
      </p:sp>
    </p:spTree>
    <p:extLst>
      <p:ext uri="{BB962C8B-B14F-4D97-AF65-F5344CB8AC3E}">
        <p14:creationId xmlns:p14="http://schemas.microsoft.com/office/powerpoint/2010/main" val="2586304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F4543BC-6BAB-42D3-90C1-0FC25E2A69D5}" type="datetimeFigureOut">
              <a:rPr lang="en-GB" smtClean="0"/>
              <a:pPr/>
              <a:t>24/04/2019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1E7B18-2CAD-416E-B684-35BFAD7EC665}" type="slidenum">
              <a:rPr lang="en-GB" smtClean="0"/>
              <a:pPr/>
              <a:t>‹#›</a:t>
            </a:fld>
            <a:endParaRPr lang="en-GB"/>
          </a:p>
        </p:txBody>
      </p:sp>
    </p:spTree>
    <p:extLst>
      <p:ext uri="{BB962C8B-B14F-4D97-AF65-F5344CB8AC3E}">
        <p14:creationId xmlns:p14="http://schemas.microsoft.com/office/powerpoint/2010/main" val="2852204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F4543BC-6BAB-42D3-90C1-0FC25E2A69D5}" type="datetimeFigureOut">
              <a:rPr lang="en-GB" smtClean="0"/>
              <a:pPr/>
              <a:t>24/04/2019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1E7B18-2CAD-416E-B684-35BFAD7EC665}" type="slidenum">
              <a:rPr lang="en-GB" smtClean="0"/>
              <a:pPr/>
              <a:t>‹#›</a:t>
            </a:fld>
            <a:endParaRPr lang="en-GB"/>
          </a:p>
        </p:txBody>
      </p:sp>
    </p:spTree>
    <p:extLst>
      <p:ext uri="{BB962C8B-B14F-4D97-AF65-F5344CB8AC3E}">
        <p14:creationId xmlns:p14="http://schemas.microsoft.com/office/powerpoint/2010/main" val="343296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F4543BC-6BAB-42D3-90C1-0FC25E2A69D5}" type="datetimeFigureOut">
              <a:rPr lang="en-GB" smtClean="0"/>
              <a:pPr/>
              <a:t>24/04/2019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1E7B18-2CAD-416E-B684-35BFAD7EC665}" type="slidenum">
              <a:rPr lang="en-GB" smtClean="0"/>
              <a:pPr/>
              <a:t>‹#›</a:t>
            </a:fld>
            <a:endParaRPr lang="en-GB"/>
          </a:p>
        </p:txBody>
      </p:sp>
    </p:spTree>
    <p:extLst>
      <p:ext uri="{BB962C8B-B14F-4D97-AF65-F5344CB8AC3E}">
        <p14:creationId xmlns:p14="http://schemas.microsoft.com/office/powerpoint/2010/main" val="68277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543BC-6BAB-42D3-90C1-0FC25E2A69D5}" type="datetimeFigureOut">
              <a:rPr lang="en-GB" smtClean="0"/>
              <a:pPr/>
              <a:t>24/04/2019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1E7B18-2CAD-416E-B684-35BFAD7EC665}" type="slidenum">
              <a:rPr lang="en-GB" smtClean="0"/>
              <a:pPr/>
              <a:t>‹#›</a:t>
            </a:fld>
            <a:endParaRPr lang="en-GB"/>
          </a:p>
        </p:txBody>
      </p:sp>
    </p:spTree>
    <p:extLst>
      <p:ext uri="{BB962C8B-B14F-4D97-AF65-F5344CB8AC3E}">
        <p14:creationId xmlns:p14="http://schemas.microsoft.com/office/powerpoint/2010/main" val="2605861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4543BC-6BAB-42D3-90C1-0FC25E2A69D5}" type="datetimeFigureOut">
              <a:rPr lang="en-GB" smtClean="0"/>
              <a:pPr/>
              <a:t>24/04/2019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1E7B18-2CAD-416E-B684-35BFAD7EC665}" type="slidenum">
              <a:rPr lang="en-GB" smtClean="0"/>
              <a:pPr/>
              <a:t>‹#›</a:t>
            </a:fld>
            <a:endParaRPr lang="en-GB"/>
          </a:p>
        </p:txBody>
      </p:sp>
    </p:spTree>
    <p:extLst>
      <p:ext uri="{BB962C8B-B14F-4D97-AF65-F5344CB8AC3E}">
        <p14:creationId xmlns:p14="http://schemas.microsoft.com/office/powerpoint/2010/main" val="708807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4543BC-6BAB-42D3-90C1-0FC25E2A69D5}" type="datetimeFigureOut">
              <a:rPr lang="en-GB" smtClean="0"/>
              <a:pPr/>
              <a:t>24/04/2019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1E7B18-2CAD-416E-B684-35BFAD7EC665}" type="slidenum">
              <a:rPr lang="en-GB" smtClean="0"/>
              <a:pPr/>
              <a:t>‹#›</a:t>
            </a:fld>
            <a:endParaRPr lang="en-GB"/>
          </a:p>
        </p:txBody>
      </p:sp>
    </p:spTree>
    <p:extLst>
      <p:ext uri="{BB962C8B-B14F-4D97-AF65-F5344CB8AC3E}">
        <p14:creationId xmlns:p14="http://schemas.microsoft.com/office/powerpoint/2010/main" val="1200414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7F4543BC-6BAB-42D3-90C1-0FC25E2A69D5}" type="datetimeFigureOut">
              <a:rPr lang="en-GB" smtClean="0"/>
              <a:pPr/>
              <a:t>24/04/2019</a:t>
            </a:fld>
            <a:endParaRPr lang="en-GB"/>
          </a:p>
        </p:txBody>
      </p:sp>
      <p:sp>
        <p:nvSpPr>
          <p:cNvPr id="5" name="Footer Placeholder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731E7B18-2CAD-416E-B684-35BFAD7EC665}" type="slidenum">
              <a:rPr lang="en-GB" smtClean="0"/>
              <a:pPr/>
              <a:t>‹#›</a:t>
            </a:fld>
            <a:endParaRPr lang="en-GB"/>
          </a:p>
        </p:txBody>
      </p:sp>
    </p:spTree>
    <p:extLst>
      <p:ext uri="{BB962C8B-B14F-4D97-AF65-F5344CB8AC3E}">
        <p14:creationId xmlns:p14="http://schemas.microsoft.com/office/powerpoint/2010/main" val="1778432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560512"/>
            <a:ext cx="5829300" cy="2123369"/>
          </a:xfrm>
        </p:spPr>
        <p:txBody>
          <a:bodyPr/>
          <a:lstStyle/>
          <a:p>
            <a:r>
              <a:rPr lang="en-GB" dirty="0"/>
              <a:t>Food Preparation and Nutrition</a:t>
            </a:r>
            <a:br>
              <a:rPr lang="en-GB" dirty="0"/>
            </a:br>
            <a:r>
              <a:rPr lang="en-GB" dirty="0"/>
              <a:t>GCSE Revision 2019</a:t>
            </a:r>
          </a:p>
        </p:txBody>
      </p:sp>
      <p:sp>
        <p:nvSpPr>
          <p:cNvPr id="4" name="Rectangle 3"/>
          <p:cNvSpPr/>
          <p:nvPr/>
        </p:nvSpPr>
        <p:spPr>
          <a:xfrm>
            <a:off x="332656" y="344488"/>
            <a:ext cx="6192688" cy="9217024"/>
          </a:xfrm>
          <a:prstGeom prst="rect">
            <a:avLst/>
          </a:prstGeom>
          <a:noFill/>
          <a:ln w="3810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939122574"/>
              </p:ext>
            </p:extLst>
          </p:nvPr>
        </p:nvGraphicFramePr>
        <p:xfrm>
          <a:off x="836712" y="4582160"/>
          <a:ext cx="5256584" cy="4145280"/>
        </p:xfrm>
        <a:graphic>
          <a:graphicData uri="http://schemas.openxmlformats.org/drawingml/2006/table">
            <a:tbl>
              <a:tblPr firstRow="1" bandRow="1">
                <a:tableStyleId>{5940675A-B579-460E-94D1-54222C63F5DA}</a:tableStyleId>
              </a:tblPr>
              <a:tblGrid>
                <a:gridCol w="2232248">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0">
                <a:tc>
                  <a:txBody>
                    <a:bodyPr/>
                    <a:lstStyle/>
                    <a:p>
                      <a:r>
                        <a:rPr lang="en-GB" sz="3200" dirty="0"/>
                        <a:t>Name:</a:t>
                      </a:r>
                    </a:p>
                  </a:txBody>
                  <a:tcPr/>
                </a:tc>
                <a:tc>
                  <a:txBody>
                    <a:bodyPr/>
                    <a:lstStyle/>
                    <a:p>
                      <a:endParaRPr lang="en-GB" sz="3200" dirty="0"/>
                    </a:p>
                    <a:p>
                      <a:endParaRPr lang="en-GB" sz="3200" dirty="0"/>
                    </a:p>
                  </a:txBody>
                  <a:tcPr/>
                </a:tc>
                <a:extLst>
                  <a:ext uri="{0D108BD9-81ED-4DB2-BD59-A6C34878D82A}">
                    <a16:rowId xmlns:a16="http://schemas.microsoft.com/office/drawing/2014/main" val="10000"/>
                  </a:ext>
                </a:extLst>
              </a:tr>
              <a:tr h="370840">
                <a:tc>
                  <a:txBody>
                    <a:bodyPr/>
                    <a:lstStyle/>
                    <a:p>
                      <a:r>
                        <a:rPr lang="en-GB" sz="3200" dirty="0"/>
                        <a:t>Target Grade:</a:t>
                      </a:r>
                    </a:p>
                  </a:txBody>
                  <a:tcPr/>
                </a:tc>
                <a:tc>
                  <a:txBody>
                    <a:bodyPr/>
                    <a:lstStyle/>
                    <a:p>
                      <a:endParaRPr lang="en-GB"/>
                    </a:p>
                  </a:txBody>
                  <a:tcPr/>
                </a:tc>
                <a:extLst>
                  <a:ext uri="{0D108BD9-81ED-4DB2-BD59-A6C34878D82A}">
                    <a16:rowId xmlns:a16="http://schemas.microsoft.com/office/drawing/2014/main" val="10001"/>
                  </a:ext>
                </a:extLst>
              </a:tr>
              <a:tr h="370840">
                <a:tc gridSpan="2">
                  <a:txBody>
                    <a:bodyPr/>
                    <a:lstStyle/>
                    <a:p>
                      <a:pPr algn="ctr"/>
                      <a:r>
                        <a:rPr lang="en-GB" sz="2400" b="1" dirty="0"/>
                        <a:t>Examination (1</a:t>
                      </a:r>
                      <a:r>
                        <a:rPr lang="en-GB" sz="2400" b="1" baseline="0" dirty="0"/>
                        <a:t> ¾ </a:t>
                      </a:r>
                      <a:r>
                        <a:rPr lang="en-GB" sz="2400" b="1" dirty="0"/>
                        <a:t>hours)</a:t>
                      </a:r>
                    </a:p>
                  </a:txBody>
                  <a:tcPr/>
                </a:tc>
                <a:tc hMerge="1">
                  <a:txBody>
                    <a:bodyPr/>
                    <a:lstStyle/>
                    <a:p>
                      <a:endParaRPr lang="en-GB"/>
                    </a:p>
                  </a:txBody>
                  <a:tcPr/>
                </a:tc>
                <a:extLst>
                  <a:ext uri="{0D108BD9-81ED-4DB2-BD59-A6C34878D82A}">
                    <a16:rowId xmlns:a16="http://schemas.microsoft.com/office/drawing/2014/main" val="10002"/>
                  </a:ext>
                </a:extLst>
              </a:tr>
              <a:tr h="370840">
                <a:tc>
                  <a:txBody>
                    <a:bodyPr/>
                    <a:lstStyle/>
                    <a:p>
                      <a:r>
                        <a:rPr lang="en-GB" sz="2400" dirty="0"/>
                        <a:t>Section</a:t>
                      </a:r>
                      <a:r>
                        <a:rPr lang="en-GB" sz="2400" baseline="0" dirty="0"/>
                        <a:t> A</a:t>
                      </a:r>
                    </a:p>
                    <a:p>
                      <a:pPr fontAlgn="base"/>
                      <a:r>
                        <a:rPr lang="en-GB" sz="2400" dirty="0">
                          <a:effectLst/>
                        </a:rPr>
                        <a:t>Multiple choice questions (20 marks)</a:t>
                      </a:r>
                    </a:p>
                  </a:txBody>
                  <a:tcPr/>
                </a:tc>
                <a:tc>
                  <a:txBody>
                    <a:bodyPr/>
                    <a:lstStyle/>
                    <a:p>
                      <a:r>
                        <a:rPr lang="en-GB" sz="2400" dirty="0"/>
                        <a:t>Section B</a:t>
                      </a:r>
                    </a:p>
                    <a:p>
                      <a:pPr fontAlgn="base"/>
                      <a:r>
                        <a:rPr lang="en-GB" sz="2400" dirty="0">
                          <a:effectLst/>
                        </a:rPr>
                        <a:t>Five questions each with a number of sub questions (80 marks)</a:t>
                      </a:r>
                    </a:p>
                  </a:txBody>
                  <a:tcPr/>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rotWithShape="1">
          <a:blip r:embed="rId2"/>
          <a:srcRect l="14027" t="14563" r="73244" b="72640"/>
          <a:stretch/>
        </p:blipFill>
        <p:spPr>
          <a:xfrm>
            <a:off x="1844824" y="2675308"/>
            <a:ext cx="3240360" cy="1831508"/>
          </a:xfrm>
          <a:prstGeom prst="rect">
            <a:avLst/>
          </a:prstGeom>
        </p:spPr>
      </p:pic>
    </p:spTree>
    <p:extLst>
      <p:ext uri="{BB962C8B-B14F-4D97-AF65-F5344CB8AC3E}">
        <p14:creationId xmlns:p14="http://schemas.microsoft.com/office/powerpoint/2010/main" val="935113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60693557"/>
              </p:ext>
            </p:extLst>
          </p:nvPr>
        </p:nvGraphicFramePr>
        <p:xfrm>
          <a:off x="188640" y="33941"/>
          <a:ext cx="6480720" cy="9753600"/>
        </p:xfrm>
        <a:graphic>
          <a:graphicData uri="http://schemas.openxmlformats.org/drawingml/2006/table">
            <a:tbl>
              <a:tblPr firstRow="1" firstCol="1" bandRow="1">
                <a:tableStyleId>{5C22544A-7EE6-4342-B048-85BDC9FD1C3A}</a:tableStyleId>
              </a:tblPr>
              <a:tblGrid>
                <a:gridCol w="1093945">
                  <a:extLst>
                    <a:ext uri="{9D8B030D-6E8A-4147-A177-3AD203B41FA5}">
                      <a16:colId xmlns:a16="http://schemas.microsoft.com/office/drawing/2014/main" val="1394732336"/>
                    </a:ext>
                  </a:extLst>
                </a:gridCol>
                <a:gridCol w="1141904">
                  <a:extLst>
                    <a:ext uri="{9D8B030D-6E8A-4147-A177-3AD203B41FA5}">
                      <a16:colId xmlns:a16="http://schemas.microsoft.com/office/drawing/2014/main" val="2535273079"/>
                    </a:ext>
                  </a:extLst>
                </a:gridCol>
                <a:gridCol w="1171715">
                  <a:extLst>
                    <a:ext uri="{9D8B030D-6E8A-4147-A177-3AD203B41FA5}">
                      <a16:colId xmlns:a16="http://schemas.microsoft.com/office/drawing/2014/main" val="4135667110"/>
                    </a:ext>
                  </a:extLst>
                </a:gridCol>
                <a:gridCol w="999327">
                  <a:extLst>
                    <a:ext uri="{9D8B030D-6E8A-4147-A177-3AD203B41FA5}">
                      <a16:colId xmlns:a16="http://schemas.microsoft.com/office/drawing/2014/main" val="34821434"/>
                    </a:ext>
                  </a:extLst>
                </a:gridCol>
                <a:gridCol w="1179489">
                  <a:extLst>
                    <a:ext uri="{9D8B030D-6E8A-4147-A177-3AD203B41FA5}">
                      <a16:colId xmlns:a16="http://schemas.microsoft.com/office/drawing/2014/main" val="2276334286"/>
                    </a:ext>
                  </a:extLst>
                </a:gridCol>
                <a:gridCol w="894340">
                  <a:extLst>
                    <a:ext uri="{9D8B030D-6E8A-4147-A177-3AD203B41FA5}">
                      <a16:colId xmlns:a16="http://schemas.microsoft.com/office/drawing/2014/main" val="3241812952"/>
                    </a:ext>
                  </a:extLst>
                </a:gridCol>
              </a:tblGrid>
              <a:tr h="134123">
                <a:tc>
                  <a:txBody>
                    <a:bodyPr/>
                    <a:lstStyle/>
                    <a:p>
                      <a:pPr algn="ctr">
                        <a:spcAft>
                          <a:spcPts val="0"/>
                        </a:spcAft>
                      </a:pPr>
                      <a:r>
                        <a:rPr lang="en-GB" sz="1000">
                          <a:effectLst/>
                        </a:rPr>
                        <a:t>Dietary need</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nchor="ctr"/>
                </a:tc>
                <a:tc>
                  <a:txBody>
                    <a:bodyPr/>
                    <a:lstStyle/>
                    <a:p>
                      <a:pPr algn="ctr">
                        <a:spcAft>
                          <a:spcPts val="0"/>
                        </a:spcAft>
                      </a:pPr>
                      <a:r>
                        <a:rPr lang="en-GB" sz="1000">
                          <a:effectLst/>
                        </a:rPr>
                        <a:t>Description</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nchor="ctr"/>
                </a:tc>
                <a:tc>
                  <a:txBody>
                    <a:bodyPr/>
                    <a:lstStyle/>
                    <a:p>
                      <a:pPr algn="ctr">
                        <a:spcAft>
                          <a:spcPts val="0"/>
                        </a:spcAft>
                      </a:pPr>
                      <a:r>
                        <a:rPr lang="en-GB" sz="1000">
                          <a:effectLst/>
                        </a:rPr>
                        <a:t>Key points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nchor="ctr"/>
                </a:tc>
                <a:tc>
                  <a:txBody>
                    <a:bodyPr/>
                    <a:lstStyle/>
                    <a:p>
                      <a:pPr algn="ctr">
                        <a:spcAft>
                          <a:spcPts val="0"/>
                        </a:spcAft>
                      </a:pPr>
                      <a:r>
                        <a:rPr lang="en-GB" sz="1000">
                          <a:effectLst/>
                        </a:rPr>
                        <a:t>Nutritional needs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nchor="ctr"/>
                </a:tc>
                <a:tc>
                  <a:txBody>
                    <a:bodyPr/>
                    <a:lstStyle/>
                    <a:p>
                      <a:pPr algn="ctr">
                        <a:spcAft>
                          <a:spcPts val="0"/>
                        </a:spcAft>
                      </a:pPr>
                      <a:r>
                        <a:rPr lang="en-GB" sz="1000">
                          <a:effectLst/>
                        </a:rPr>
                        <a:t>Foods to eat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nchor="ctr"/>
                </a:tc>
                <a:tc>
                  <a:txBody>
                    <a:bodyPr/>
                    <a:lstStyle/>
                    <a:p>
                      <a:pPr algn="ctr">
                        <a:spcAft>
                          <a:spcPts val="0"/>
                        </a:spcAft>
                      </a:pPr>
                      <a:r>
                        <a:rPr lang="en-GB" sz="1000">
                          <a:effectLst/>
                        </a:rPr>
                        <a:t>Foods to avoid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nchor="ctr"/>
                </a:tc>
                <a:extLst>
                  <a:ext uri="{0D108BD9-81ED-4DB2-BD59-A6C34878D82A}">
                    <a16:rowId xmlns:a16="http://schemas.microsoft.com/office/drawing/2014/main" val="379950795"/>
                  </a:ext>
                </a:extLst>
              </a:tr>
              <a:tr h="522877">
                <a:tc>
                  <a:txBody>
                    <a:bodyPr/>
                    <a:lstStyle/>
                    <a:p>
                      <a:pPr algn="ctr">
                        <a:spcAft>
                          <a:spcPts val="0"/>
                        </a:spcAft>
                      </a:pPr>
                      <a:r>
                        <a:rPr lang="en-GB" sz="1000">
                          <a:effectLst/>
                        </a:rPr>
                        <a:t>Babies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nchor="ctr"/>
                </a:tc>
                <a:tc>
                  <a:txBody>
                    <a:bodyPr/>
                    <a:lstStyle/>
                    <a:p>
                      <a:pPr>
                        <a:spcAft>
                          <a:spcPts val="0"/>
                        </a:spcAft>
                      </a:pPr>
                      <a:r>
                        <a:rPr lang="en-GB" sz="1000">
                          <a:effectLst/>
                        </a:rPr>
                        <a:t>Age 0-2</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Breast milk or formula provides most nutrients until 6 months. </a:t>
                      </a:r>
                    </a:p>
                    <a:p>
                      <a:pPr>
                        <a:spcAft>
                          <a:spcPts val="0"/>
                        </a:spcAft>
                      </a:pPr>
                      <a:r>
                        <a:rPr lang="en-GB" sz="1000">
                          <a:effectLst/>
                        </a:rPr>
                        <a:t>Avoid food high in salt, fat and sugar.</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extLst>
                  <a:ext uri="{0D108BD9-81ED-4DB2-BD59-A6C34878D82A}">
                    <a16:rowId xmlns:a16="http://schemas.microsoft.com/office/drawing/2014/main" val="3944809660"/>
                  </a:ext>
                </a:extLst>
              </a:tr>
              <a:tr h="326798">
                <a:tc>
                  <a:txBody>
                    <a:bodyPr/>
                    <a:lstStyle/>
                    <a:p>
                      <a:pPr algn="ctr">
                        <a:spcAft>
                          <a:spcPts val="0"/>
                        </a:spcAft>
                      </a:pPr>
                      <a:r>
                        <a:rPr lang="en-GB" sz="1000">
                          <a:effectLst/>
                        </a:rPr>
                        <a:t>Young children</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nchor="ctr"/>
                </a:tc>
                <a:tc>
                  <a:txBody>
                    <a:bodyPr/>
                    <a:lstStyle/>
                    <a:p>
                      <a:pPr>
                        <a:spcAft>
                          <a:spcPts val="0"/>
                        </a:spcAft>
                      </a:pPr>
                      <a:r>
                        <a:rPr lang="en-GB" sz="1000">
                          <a:effectLst/>
                        </a:rPr>
                        <a:t>Age 2-12</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tabLst>
                          <a:tab pos="1236980" algn="l"/>
                        </a:tabLst>
                      </a:pPr>
                      <a:r>
                        <a:rPr lang="en-GB" sz="1000">
                          <a:effectLst/>
                        </a:rPr>
                        <a:t>Meals should not just be smaller versions of adult meals.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extLst>
                  <a:ext uri="{0D108BD9-81ED-4DB2-BD59-A6C34878D82A}">
                    <a16:rowId xmlns:a16="http://schemas.microsoft.com/office/drawing/2014/main" val="3348602525"/>
                  </a:ext>
                </a:extLst>
              </a:tr>
              <a:tr h="784316">
                <a:tc>
                  <a:txBody>
                    <a:bodyPr/>
                    <a:lstStyle/>
                    <a:p>
                      <a:pPr algn="ctr">
                        <a:spcAft>
                          <a:spcPts val="0"/>
                        </a:spcAft>
                      </a:pPr>
                      <a:r>
                        <a:rPr lang="en-GB" sz="1000">
                          <a:effectLst/>
                        </a:rPr>
                        <a:t>Teenagers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nchor="ctr"/>
                </a:tc>
                <a:tc>
                  <a:txBody>
                    <a:bodyPr/>
                    <a:lstStyle/>
                    <a:p>
                      <a:pPr>
                        <a:spcAft>
                          <a:spcPts val="0"/>
                        </a:spcAft>
                      </a:pPr>
                      <a:r>
                        <a:rPr lang="en-GB" sz="1000">
                          <a:effectLst/>
                        </a:rPr>
                        <a:t>Age 13-19</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Girls, more weight conscious than boys, usually consume fewer calories, therefore are more prone to nutritional deficiencies.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extLst>
                  <a:ext uri="{0D108BD9-81ED-4DB2-BD59-A6C34878D82A}">
                    <a16:rowId xmlns:a16="http://schemas.microsoft.com/office/drawing/2014/main" val="4074407121"/>
                  </a:ext>
                </a:extLst>
              </a:tr>
              <a:tr h="321578">
                <a:tc>
                  <a:txBody>
                    <a:bodyPr/>
                    <a:lstStyle/>
                    <a:p>
                      <a:pPr algn="ctr">
                        <a:spcAft>
                          <a:spcPts val="0"/>
                        </a:spcAft>
                      </a:pPr>
                      <a:r>
                        <a:rPr lang="en-GB" sz="1000">
                          <a:effectLst/>
                        </a:rPr>
                        <a:t>Adults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nchor="ctr"/>
                </a:tc>
                <a:tc>
                  <a:txBody>
                    <a:bodyPr/>
                    <a:lstStyle/>
                    <a:p>
                      <a:pPr>
                        <a:spcAft>
                          <a:spcPts val="0"/>
                        </a:spcAft>
                      </a:pPr>
                      <a:r>
                        <a:rPr lang="en-GB" sz="1000">
                          <a:effectLst/>
                        </a:rPr>
                        <a:t>Age 20-65</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Balanced diet following eatwell guide.</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extLst>
                  <a:ext uri="{0D108BD9-81ED-4DB2-BD59-A6C34878D82A}">
                    <a16:rowId xmlns:a16="http://schemas.microsoft.com/office/drawing/2014/main" val="3257686844"/>
                  </a:ext>
                </a:extLst>
              </a:tr>
              <a:tr h="522877">
                <a:tc>
                  <a:txBody>
                    <a:bodyPr/>
                    <a:lstStyle/>
                    <a:p>
                      <a:pPr algn="ctr">
                        <a:spcAft>
                          <a:spcPts val="0"/>
                        </a:spcAft>
                      </a:pPr>
                      <a:r>
                        <a:rPr lang="en-GB" sz="1000">
                          <a:effectLst/>
                        </a:rPr>
                        <a:t>Elderly people</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nchor="ctr"/>
                </a:tc>
                <a:tc>
                  <a:txBody>
                    <a:bodyPr/>
                    <a:lstStyle/>
                    <a:p>
                      <a:pPr>
                        <a:spcAft>
                          <a:spcPts val="0"/>
                        </a:spcAft>
                      </a:pPr>
                      <a:r>
                        <a:rPr lang="en-GB" sz="1000">
                          <a:effectLst/>
                        </a:rPr>
                        <a:t>Age 65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They should be careful not to over eat as they may become fat if they are not very active. </a:t>
                      </a:r>
                    </a:p>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extLst>
                  <a:ext uri="{0D108BD9-81ED-4DB2-BD59-A6C34878D82A}">
                    <a16:rowId xmlns:a16="http://schemas.microsoft.com/office/drawing/2014/main" val="1310355782"/>
                  </a:ext>
                </a:extLst>
              </a:tr>
              <a:tr h="392158">
                <a:tc>
                  <a:txBody>
                    <a:bodyPr/>
                    <a:lstStyle/>
                    <a:p>
                      <a:pPr algn="ctr">
                        <a:spcAft>
                          <a:spcPts val="0"/>
                        </a:spcAft>
                      </a:pPr>
                      <a:r>
                        <a:rPr lang="en-GB" sz="1000">
                          <a:effectLst/>
                        </a:rPr>
                        <a:t>Invalids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nchor="ctr"/>
                </a:tc>
                <a:tc>
                  <a:txBody>
                    <a:bodyPr/>
                    <a:lstStyle/>
                    <a:p>
                      <a:pPr>
                        <a:spcAft>
                          <a:spcPts val="0"/>
                        </a:spcAft>
                      </a:pPr>
                      <a:r>
                        <a:rPr lang="en-GB" sz="1000">
                          <a:effectLst/>
                        </a:rPr>
                        <a:t>Often recovering from illness, an operation, accident or injury.</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People may be bedridden so foods must take this into account.</a:t>
                      </a:r>
                    </a:p>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extLst>
                  <a:ext uri="{0D108BD9-81ED-4DB2-BD59-A6C34878D82A}">
                    <a16:rowId xmlns:a16="http://schemas.microsoft.com/office/drawing/2014/main" val="429122505"/>
                  </a:ext>
                </a:extLst>
              </a:tr>
              <a:tr h="133896">
                <a:tc>
                  <a:txBody>
                    <a:bodyPr/>
                    <a:lstStyle/>
                    <a:p>
                      <a:pPr algn="ctr">
                        <a:spcAft>
                          <a:spcPts val="0"/>
                        </a:spcAft>
                      </a:pPr>
                      <a:r>
                        <a:rPr lang="en-GB" sz="1000">
                          <a:effectLst/>
                        </a:rPr>
                        <a:t>Dietary need</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nchor="ctr"/>
                </a:tc>
                <a:tc>
                  <a:txBody>
                    <a:bodyPr/>
                    <a:lstStyle/>
                    <a:p>
                      <a:pPr algn="ctr">
                        <a:spcAft>
                          <a:spcPts val="0"/>
                        </a:spcAft>
                      </a:pPr>
                      <a:r>
                        <a:rPr lang="en-GB" sz="1000">
                          <a:effectLst/>
                        </a:rPr>
                        <a:t>Description</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nchor="ctr"/>
                </a:tc>
                <a:tc>
                  <a:txBody>
                    <a:bodyPr/>
                    <a:lstStyle/>
                    <a:p>
                      <a:pPr algn="ctr">
                        <a:spcAft>
                          <a:spcPts val="0"/>
                        </a:spcAft>
                      </a:pPr>
                      <a:r>
                        <a:rPr lang="en-GB" sz="1000">
                          <a:effectLst/>
                        </a:rPr>
                        <a:t>Key points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nchor="ctr"/>
                </a:tc>
                <a:tc>
                  <a:txBody>
                    <a:bodyPr/>
                    <a:lstStyle/>
                    <a:p>
                      <a:pPr algn="ctr">
                        <a:spcAft>
                          <a:spcPts val="0"/>
                        </a:spcAft>
                      </a:pPr>
                      <a:r>
                        <a:rPr lang="en-GB" sz="1000">
                          <a:effectLst/>
                        </a:rPr>
                        <a:t>Nutritional needs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nchor="ctr"/>
                </a:tc>
                <a:tc>
                  <a:txBody>
                    <a:bodyPr/>
                    <a:lstStyle/>
                    <a:p>
                      <a:pPr algn="ctr">
                        <a:spcAft>
                          <a:spcPts val="0"/>
                        </a:spcAft>
                      </a:pPr>
                      <a:r>
                        <a:rPr lang="en-GB" sz="1000">
                          <a:effectLst/>
                        </a:rPr>
                        <a:t>Foods to eat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nchor="ctr"/>
                </a:tc>
                <a:tc>
                  <a:txBody>
                    <a:bodyPr/>
                    <a:lstStyle/>
                    <a:p>
                      <a:pPr algn="ctr">
                        <a:spcAft>
                          <a:spcPts val="0"/>
                        </a:spcAft>
                      </a:pPr>
                      <a:r>
                        <a:rPr lang="en-GB" sz="1000">
                          <a:effectLst/>
                        </a:rPr>
                        <a:t>Foods to avoid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nchor="ctr"/>
                </a:tc>
                <a:extLst>
                  <a:ext uri="{0D108BD9-81ED-4DB2-BD59-A6C34878D82A}">
                    <a16:rowId xmlns:a16="http://schemas.microsoft.com/office/drawing/2014/main" val="3789740381"/>
                  </a:ext>
                </a:extLst>
              </a:tr>
              <a:tr h="1176473">
                <a:tc>
                  <a:txBody>
                    <a:bodyPr/>
                    <a:lstStyle/>
                    <a:p>
                      <a:pPr algn="ctr">
                        <a:spcAft>
                          <a:spcPts val="0"/>
                        </a:spcAft>
                      </a:pPr>
                      <a:r>
                        <a:rPr lang="en-GB" sz="1000">
                          <a:effectLst/>
                        </a:rPr>
                        <a:t>Vegetarians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nchor="ctr"/>
                </a:tc>
                <a:tc>
                  <a:txBody>
                    <a:bodyPr/>
                    <a:lstStyle/>
                    <a:p>
                      <a:pPr>
                        <a:spcAft>
                          <a:spcPts val="0"/>
                        </a:spcAft>
                      </a:pPr>
                      <a:r>
                        <a:rPr lang="en-GB" sz="1000">
                          <a:effectLst/>
                        </a:rPr>
                        <a:t>People who do not eat a full range of meat, fish, poultry or animal products.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dirty="0">
                          <a:effectLst/>
                        </a:rPr>
                        <a:t>Lactose vegetarians who eat no animal flesh but do eat animal products Demi or semi vegetarians sometimes do eat white meat and do eat animal products Vegans eat no animal flesh or products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dirty="0">
                          <a:effectLst/>
                        </a:rPr>
                        <a:t>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extLst>
                  <a:ext uri="{0D108BD9-81ED-4DB2-BD59-A6C34878D82A}">
                    <a16:rowId xmlns:a16="http://schemas.microsoft.com/office/drawing/2014/main" val="2124422592"/>
                  </a:ext>
                </a:extLst>
              </a:tr>
              <a:tr h="718956">
                <a:tc>
                  <a:txBody>
                    <a:bodyPr/>
                    <a:lstStyle/>
                    <a:p>
                      <a:pPr algn="ctr">
                        <a:spcAft>
                          <a:spcPts val="0"/>
                        </a:spcAft>
                      </a:pPr>
                      <a:r>
                        <a:rPr lang="en-GB" sz="1000">
                          <a:effectLst/>
                        </a:rPr>
                        <a:t>Religion</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nchor="ctr"/>
                </a:tc>
                <a:tc>
                  <a:txBody>
                    <a:bodyPr/>
                    <a:lstStyle/>
                    <a:p>
                      <a:pPr>
                        <a:spcAft>
                          <a:spcPts val="0"/>
                        </a:spcAft>
                      </a:pPr>
                      <a:r>
                        <a:rPr lang="en-GB" sz="1000">
                          <a:effectLst/>
                        </a:rPr>
                        <a:t>People whose religious beliefs prevent them from eating specific foods.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The caterer must be aware of different </a:t>
                      </a:r>
                      <a:r>
                        <a:rPr lang="en-GB" sz="1000" u="sng">
                          <a:effectLst/>
                        </a:rPr>
                        <a:t>religions</a:t>
                      </a:r>
                      <a:r>
                        <a:rPr lang="en-GB" sz="1000">
                          <a:effectLst/>
                        </a:rPr>
                        <a:t> needs for preparation, cooking and serving of food e.g. </a:t>
                      </a:r>
                      <a:r>
                        <a:rPr lang="en-GB" sz="1000" u="sng">
                          <a:effectLst/>
                        </a:rPr>
                        <a:t>halal </a:t>
                      </a:r>
                      <a:r>
                        <a:rPr lang="en-GB" sz="1000">
                          <a:effectLst/>
                        </a:rPr>
                        <a:t>and </a:t>
                      </a:r>
                      <a:r>
                        <a:rPr lang="en-GB" sz="1000" u="sng">
                          <a:effectLst/>
                        </a:rPr>
                        <a:t>kosher</a:t>
                      </a: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extLst>
                  <a:ext uri="{0D108BD9-81ED-4DB2-BD59-A6C34878D82A}">
                    <a16:rowId xmlns:a16="http://schemas.microsoft.com/office/drawing/2014/main" val="3220002476"/>
                  </a:ext>
                </a:extLst>
              </a:tr>
              <a:tr h="588237">
                <a:tc>
                  <a:txBody>
                    <a:bodyPr/>
                    <a:lstStyle/>
                    <a:p>
                      <a:pPr algn="ctr">
                        <a:spcAft>
                          <a:spcPts val="0"/>
                        </a:spcAft>
                      </a:pPr>
                      <a:r>
                        <a:rPr lang="en-GB" sz="1000">
                          <a:effectLst/>
                        </a:rPr>
                        <a:t>Medical / health related diets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nchor="ctr"/>
                </a:tc>
                <a:tc>
                  <a:txBody>
                    <a:bodyPr/>
                    <a:lstStyle/>
                    <a:p>
                      <a:pPr>
                        <a:spcAft>
                          <a:spcPts val="0"/>
                        </a:spcAft>
                      </a:pPr>
                      <a:r>
                        <a:rPr lang="en-GB" sz="1000">
                          <a:effectLst/>
                        </a:rPr>
                        <a:t>People with a medical condition that affects the foods they can eat (including allergies below)</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Diabetes</a:t>
                      </a:r>
                    </a:p>
                    <a:p>
                      <a:pPr>
                        <a:spcAft>
                          <a:spcPts val="0"/>
                        </a:spcAft>
                      </a:pPr>
                      <a:r>
                        <a:rPr lang="en-GB" sz="1000">
                          <a:effectLst/>
                        </a:rPr>
                        <a:t>Obesity </a:t>
                      </a:r>
                    </a:p>
                    <a:p>
                      <a:pPr>
                        <a:spcAft>
                          <a:spcPts val="0"/>
                        </a:spcAft>
                      </a:pPr>
                      <a:r>
                        <a:rPr lang="en-GB" sz="1000">
                          <a:effectLst/>
                        </a:rPr>
                        <a:t>Heart disease</a:t>
                      </a:r>
                    </a:p>
                    <a:p>
                      <a:pPr>
                        <a:spcAft>
                          <a:spcPts val="0"/>
                        </a:spcAft>
                      </a:pPr>
                      <a:r>
                        <a:rPr lang="en-GB" sz="1000">
                          <a:effectLst/>
                        </a:rPr>
                        <a:t>Low fat, salt or sugar diet</a:t>
                      </a:r>
                    </a:p>
                    <a:p>
                      <a:pPr>
                        <a:spcAft>
                          <a:spcPts val="0"/>
                        </a:spcAft>
                      </a:pPr>
                      <a:r>
                        <a:rPr lang="en-GB" sz="1000">
                          <a:effectLst/>
                        </a:rPr>
                        <a:t>High fibre diet</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extLst>
                  <a:ext uri="{0D108BD9-81ED-4DB2-BD59-A6C34878D82A}">
                    <a16:rowId xmlns:a16="http://schemas.microsoft.com/office/drawing/2014/main" val="3962814925"/>
                  </a:ext>
                </a:extLst>
              </a:tr>
              <a:tr h="915035">
                <a:tc>
                  <a:txBody>
                    <a:bodyPr/>
                    <a:lstStyle/>
                    <a:p>
                      <a:pPr algn="ctr">
                        <a:spcAft>
                          <a:spcPts val="0"/>
                        </a:spcAft>
                      </a:pPr>
                      <a:r>
                        <a:rPr lang="en-GB" sz="1000">
                          <a:effectLst/>
                        </a:rPr>
                        <a:t>Allergies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nchor="ctr"/>
                </a:tc>
                <a:tc>
                  <a:txBody>
                    <a:bodyPr/>
                    <a:lstStyle/>
                    <a:p>
                      <a:pPr>
                        <a:spcAft>
                          <a:spcPts val="0"/>
                        </a:spcAft>
                      </a:pPr>
                      <a:r>
                        <a:rPr lang="en-GB" sz="1000">
                          <a:effectLst/>
                        </a:rPr>
                        <a:t>People who cannot specific foods as they have an allergic reaction. People may also have an intolerance which stops people eating specific foods.</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Common allergies and are nuts, fish, shellfish, eggs, soya and sesame seeds.</a:t>
                      </a:r>
                    </a:p>
                    <a:p>
                      <a:pPr>
                        <a:spcAft>
                          <a:spcPts val="0"/>
                        </a:spcAft>
                      </a:pPr>
                      <a:r>
                        <a:rPr lang="en-GB" sz="1000">
                          <a:effectLst/>
                        </a:rPr>
                        <a:t>Common intolerances are gluten and lactose.</a:t>
                      </a:r>
                    </a:p>
                    <a:p>
                      <a:pPr>
                        <a:spcAft>
                          <a:spcPts val="0"/>
                        </a:spcAft>
                      </a:pPr>
                      <a:r>
                        <a:rPr lang="en-GB" sz="1000">
                          <a:effectLst/>
                        </a:rPr>
                        <a:t>New allergen law December 2014.</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tc>
                  <a:txBody>
                    <a:bodyPr/>
                    <a:lstStyle/>
                    <a:p>
                      <a:pPr>
                        <a:spcAft>
                          <a:spcPts val="0"/>
                        </a:spcAft>
                      </a:pPr>
                      <a:r>
                        <a:rPr lang="en-GB" sz="1000" dirty="0">
                          <a:effectLst/>
                        </a:rPr>
                        <a:t>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510" marR="24510" marT="0" marB="0"/>
                </a:tc>
                <a:extLst>
                  <a:ext uri="{0D108BD9-81ED-4DB2-BD59-A6C34878D82A}">
                    <a16:rowId xmlns:a16="http://schemas.microsoft.com/office/drawing/2014/main" val="2415552813"/>
                  </a:ext>
                </a:extLst>
              </a:tr>
            </a:tbl>
          </a:graphicData>
        </a:graphic>
      </p:graphicFrame>
    </p:spTree>
    <p:extLst>
      <p:ext uri="{BB962C8B-B14F-4D97-AF65-F5344CB8AC3E}">
        <p14:creationId xmlns:p14="http://schemas.microsoft.com/office/powerpoint/2010/main" val="113460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56" y="200472"/>
            <a:ext cx="6172200" cy="523853"/>
          </a:xfrm>
        </p:spPr>
        <p:txBody>
          <a:bodyPr>
            <a:normAutofit/>
          </a:bodyPr>
          <a:lstStyle/>
          <a:p>
            <a:r>
              <a:rPr lang="en-GB" sz="2200" b="1" u="sng" dirty="0"/>
              <a:t>Life stages</a:t>
            </a:r>
          </a:p>
        </p:txBody>
      </p:sp>
      <p:sp>
        <p:nvSpPr>
          <p:cNvPr id="3" name="Content Placeholder 2"/>
          <p:cNvSpPr>
            <a:spLocks noGrp="1"/>
          </p:cNvSpPr>
          <p:nvPr>
            <p:ph idx="1"/>
          </p:nvPr>
        </p:nvSpPr>
        <p:spPr>
          <a:xfrm>
            <a:off x="342900" y="776537"/>
            <a:ext cx="6172200" cy="864095"/>
          </a:xfrm>
        </p:spPr>
        <p:txBody>
          <a:bodyPr>
            <a:normAutofit/>
          </a:bodyPr>
          <a:lstStyle/>
          <a:p>
            <a:pPr marL="0" indent="0">
              <a:buNone/>
            </a:pPr>
            <a:r>
              <a:rPr lang="en-GB" sz="1800" dirty="0"/>
              <a:t>Peoples’ nutritional needs change throughout life. You need to be able to plan a balanced diet for different life stages.</a:t>
            </a:r>
          </a:p>
        </p:txBody>
      </p:sp>
      <p:graphicFrame>
        <p:nvGraphicFramePr>
          <p:cNvPr id="4" name="Table 3"/>
          <p:cNvGraphicFramePr>
            <a:graphicFrameLocks noGrp="1"/>
          </p:cNvGraphicFramePr>
          <p:nvPr>
            <p:extLst>
              <p:ext uri="{D42A27DB-BD31-4B8C-83A1-F6EECF244321}">
                <p14:modId xmlns:p14="http://schemas.microsoft.com/office/powerpoint/2010/main" val="2537004037"/>
              </p:ext>
            </p:extLst>
          </p:nvPr>
        </p:nvGraphicFramePr>
        <p:xfrm>
          <a:off x="404664" y="1692844"/>
          <a:ext cx="6192688" cy="7815536"/>
        </p:xfrm>
        <a:graphic>
          <a:graphicData uri="http://schemas.openxmlformats.org/drawingml/2006/table">
            <a:tbl>
              <a:tblPr firstRow="1" bandRow="1">
                <a:tableStyleId>{5940675A-B579-460E-94D1-54222C63F5DA}</a:tableStyleId>
              </a:tblPr>
              <a:tblGrid>
                <a:gridCol w="1224136">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tblGrid>
              <a:tr h="644762">
                <a:tc>
                  <a:txBody>
                    <a:bodyPr/>
                    <a:lstStyle/>
                    <a:p>
                      <a:pPr algn="ctr"/>
                      <a:r>
                        <a:rPr lang="en-GB" sz="1600" dirty="0">
                          <a:latin typeface="Comic Sans MS" pitchFamily="66" charset="0"/>
                        </a:rPr>
                        <a:t>Special Diet</a:t>
                      </a:r>
                    </a:p>
                  </a:txBody>
                  <a:tcPr/>
                </a:tc>
                <a:tc>
                  <a:txBody>
                    <a:bodyPr/>
                    <a:lstStyle/>
                    <a:p>
                      <a:pPr algn="ctr"/>
                      <a:r>
                        <a:rPr lang="en-GB" sz="1600" dirty="0">
                          <a:latin typeface="Comic Sans MS" pitchFamily="66" charset="0"/>
                        </a:rPr>
                        <a:t>An</a:t>
                      </a:r>
                      <a:r>
                        <a:rPr lang="en-GB" sz="1600" baseline="0" dirty="0">
                          <a:latin typeface="Comic Sans MS" pitchFamily="66" charset="0"/>
                        </a:rPr>
                        <a:t> explanation of diet and changes which need to be made when following the diet</a:t>
                      </a:r>
                      <a:endParaRPr lang="en-GB" sz="1600" dirty="0">
                        <a:latin typeface="Comic Sans MS" pitchFamily="66" charset="0"/>
                      </a:endParaRPr>
                    </a:p>
                  </a:txBody>
                  <a:tcPr/>
                </a:tc>
                <a:extLst>
                  <a:ext uri="{0D108BD9-81ED-4DB2-BD59-A6C34878D82A}">
                    <a16:rowId xmlns:a16="http://schemas.microsoft.com/office/drawing/2014/main" val="10000"/>
                  </a:ext>
                </a:extLst>
              </a:tr>
              <a:tr h="1323458">
                <a:tc>
                  <a:txBody>
                    <a:bodyPr/>
                    <a:lstStyle/>
                    <a:p>
                      <a:r>
                        <a:rPr lang="en-GB" sz="1600" dirty="0">
                          <a:latin typeface="Comic Sans MS" pitchFamily="66" charset="0"/>
                        </a:rPr>
                        <a:t>Young children</a:t>
                      </a:r>
                    </a:p>
                    <a:p>
                      <a:r>
                        <a:rPr lang="en-GB" sz="1600" dirty="0">
                          <a:latin typeface="Comic Sans MS" pitchFamily="66" charset="0"/>
                        </a:rPr>
                        <a:t>(2-5 </a:t>
                      </a:r>
                      <a:r>
                        <a:rPr lang="en-GB" sz="1600" dirty="0" err="1">
                          <a:latin typeface="Comic Sans MS" pitchFamily="66" charset="0"/>
                        </a:rPr>
                        <a:t>yrs</a:t>
                      </a:r>
                      <a:r>
                        <a:rPr lang="en-GB" sz="1600" dirty="0">
                          <a:latin typeface="Comic Sans MS" pitchFamily="66" charset="0"/>
                        </a:rPr>
                        <a:t>)</a:t>
                      </a:r>
                    </a:p>
                  </a:txBody>
                  <a:tcPr/>
                </a:tc>
                <a:tc>
                  <a:txBody>
                    <a:bodyPr/>
                    <a:lstStyle/>
                    <a:p>
                      <a:endParaRPr lang="en-GB" dirty="0"/>
                    </a:p>
                    <a:p>
                      <a:endParaRPr lang="en-GB" dirty="0"/>
                    </a:p>
                    <a:p>
                      <a:endParaRPr lang="en-GB" dirty="0"/>
                    </a:p>
                    <a:p>
                      <a:endParaRPr lang="en-GB" dirty="0"/>
                    </a:p>
                  </a:txBody>
                  <a:tcPr/>
                </a:tc>
                <a:extLst>
                  <a:ext uri="{0D108BD9-81ED-4DB2-BD59-A6C34878D82A}">
                    <a16:rowId xmlns:a16="http://schemas.microsoft.com/office/drawing/2014/main" val="10001"/>
                  </a:ext>
                </a:extLst>
              </a:tr>
              <a:tr h="1323458">
                <a:tc>
                  <a:txBody>
                    <a:bodyPr/>
                    <a:lstStyle/>
                    <a:p>
                      <a:r>
                        <a:rPr lang="en-GB" sz="1600" dirty="0">
                          <a:latin typeface="Comic Sans MS" pitchFamily="66" charset="0"/>
                        </a:rPr>
                        <a:t>Children</a:t>
                      </a:r>
                    </a:p>
                    <a:p>
                      <a:r>
                        <a:rPr lang="en-GB" sz="1600" dirty="0">
                          <a:latin typeface="Comic Sans MS" pitchFamily="66" charset="0"/>
                        </a:rPr>
                        <a:t>(5-12 </a:t>
                      </a:r>
                      <a:r>
                        <a:rPr lang="en-GB" sz="1600" dirty="0" err="1">
                          <a:latin typeface="Comic Sans MS" pitchFamily="66" charset="0"/>
                        </a:rPr>
                        <a:t>yrs</a:t>
                      </a:r>
                      <a:r>
                        <a:rPr lang="en-GB" sz="1600" dirty="0">
                          <a:latin typeface="Comic Sans MS" pitchFamily="66" charset="0"/>
                        </a:rPr>
                        <a:t>)</a:t>
                      </a:r>
                    </a:p>
                  </a:txBody>
                  <a:tcPr/>
                </a:tc>
                <a:tc>
                  <a:txBody>
                    <a:bodyPr/>
                    <a:lstStyle/>
                    <a:p>
                      <a:endParaRPr lang="en-GB" dirty="0"/>
                    </a:p>
                  </a:txBody>
                  <a:tcPr/>
                </a:tc>
                <a:extLst>
                  <a:ext uri="{0D108BD9-81ED-4DB2-BD59-A6C34878D82A}">
                    <a16:rowId xmlns:a16="http://schemas.microsoft.com/office/drawing/2014/main" val="10002"/>
                  </a:ext>
                </a:extLst>
              </a:tr>
              <a:tr h="1018045">
                <a:tc>
                  <a:txBody>
                    <a:bodyPr/>
                    <a:lstStyle/>
                    <a:p>
                      <a:r>
                        <a:rPr lang="en-GB" sz="1600" dirty="0">
                          <a:latin typeface="Comic Sans MS" pitchFamily="66" charset="0"/>
                        </a:rPr>
                        <a:t>Teenagers</a:t>
                      </a:r>
                    </a:p>
                  </a:txBody>
                  <a:tcPr/>
                </a:tc>
                <a:tc>
                  <a:txBody>
                    <a:bodyPr/>
                    <a:lstStyle/>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10003"/>
                  </a:ext>
                </a:extLst>
              </a:tr>
              <a:tr h="1323458">
                <a:tc>
                  <a:txBody>
                    <a:bodyPr/>
                    <a:lstStyle/>
                    <a:p>
                      <a:r>
                        <a:rPr lang="en-GB" sz="1600" dirty="0">
                          <a:latin typeface="Comic Sans MS" pitchFamily="66" charset="0"/>
                        </a:rPr>
                        <a:t>Adults</a:t>
                      </a:r>
                    </a:p>
                  </a:txBody>
                  <a:tcPr/>
                </a:tc>
                <a:tc>
                  <a:txBody>
                    <a:bodyPr/>
                    <a:lstStyle/>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10004"/>
                  </a:ext>
                </a:extLst>
              </a:tr>
              <a:tr h="1323458">
                <a:tc>
                  <a:txBody>
                    <a:bodyPr/>
                    <a:lstStyle/>
                    <a:p>
                      <a:r>
                        <a:rPr lang="en-GB" sz="1600" dirty="0">
                          <a:latin typeface="Comic Sans MS" pitchFamily="66" charset="0"/>
                        </a:rPr>
                        <a:t>Elderly</a:t>
                      </a:r>
                    </a:p>
                  </a:txBody>
                  <a:tcPr/>
                </a:tc>
                <a:tc>
                  <a:txBody>
                    <a:bodyPr/>
                    <a:lstStyle/>
                    <a:p>
                      <a:endParaRPr lang="en-GB" dirty="0"/>
                    </a:p>
                    <a:p>
                      <a:endParaRPr lang="en-GB" dirty="0"/>
                    </a:p>
                    <a:p>
                      <a:endParaRPr lang="en-GB"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29963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56" y="200472"/>
            <a:ext cx="6172200" cy="523853"/>
          </a:xfrm>
        </p:spPr>
        <p:txBody>
          <a:bodyPr>
            <a:normAutofit/>
          </a:bodyPr>
          <a:lstStyle/>
          <a:p>
            <a:r>
              <a:rPr lang="en-GB" sz="2200" b="1" u="sng" dirty="0"/>
              <a:t>Special dietary needs</a:t>
            </a:r>
          </a:p>
        </p:txBody>
      </p:sp>
      <p:sp>
        <p:nvSpPr>
          <p:cNvPr id="3" name="Content Placeholder 2"/>
          <p:cNvSpPr>
            <a:spLocks noGrp="1"/>
          </p:cNvSpPr>
          <p:nvPr>
            <p:ph idx="1"/>
          </p:nvPr>
        </p:nvSpPr>
        <p:spPr>
          <a:xfrm>
            <a:off x="342900" y="776537"/>
            <a:ext cx="6172200" cy="1728191"/>
          </a:xfrm>
        </p:spPr>
        <p:txBody>
          <a:bodyPr>
            <a:normAutofit/>
          </a:bodyPr>
          <a:lstStyle/>
          <a:p>
            <a:pPr marL="0" indent="0">
              <a:buNone/>
            </a:pPr>
            <a:r>
              <a:rPr lang="en-GB" sz="1600" dirty="0">
                <a:latin typeface="Comic Sans MS" pitchFamily="66" charset="0"/>
              </a:rPr>
              <a:t>Some people have to follow a special diet because…</a:t>
            </a:r>
          </a:p>
          <a:p>
            <a:pPr marL="0" indent="0">
              <a:buNone/>
            </a:pPr>
            <a:r>
              <a:rPr lang="en-GB" sz="1600" dirty="0">
                <a:latin typeface="Comic Sans MS" pitchFamily="66" charset="0"/>
              </a:rPr>
              <a:t>1. They may need to lose weight</a:t>
            </a:r>
          </a:p>
          <a:p>
            <a:pPr marL="0" indent="0">
              <a:buNone/>
            </a:pPr>
            <a:r>
              <a:rPr lang="en-GB" sz="1600" dirty="0">
                <a:latin typeface="Comic Sans MS" pitchFamily="66" charset="0"/>
              </a:rPr>
              <a:t>2. They have an illness that needs to be controlled, by what they eat.</a:t>
            </a:r>
          </a:p>
          <a:p>
            <a:pPr marL="0" indent="0">
              <a:buNone/>
            </a:pPr>
            <a:r>
              <a:rPr lang="en-GB" sz="1600" dirty="0">
                <a:latin typeface="Comic Sans MS" pitchFamily="66" charset="0"/>
              </a:rPr>
              <a:t>3. Certain foods make them ill, so they have to avoid eating them</a:t>
            </a:r>
          </a:p>
          <a:p>
            <a:pPr marL="0" indent="0">
              <a:buNone/>
            </a:pPr>
            <a:endParaRPr lang="en-GB" sz="1800" dirty="0"/>
          </a:p>
        </p:txBody>
      </p:sp>
      <p:graphicFrame>
        <p:nvGraphicFramePr>
          <p:cNvPr id="4" name="Table 3"/>
          <p:cNvGraphicFramePr>
            <a:graphicFrameLocks noGrp="1"/>
          </p:cNvGraphicFramePr>
          <p:nvPr>
            <p:extLst>
              <p:ext uri="{D42A27DB-BD31-4B8C-83A1-F6EECF244321}">
                <p14:modId xmlns:p14="http://schemas.microsoft.com/office/powerpoint/2010/main" val="1627927326"/>
              </p:ext>
            </p:extLst>
          </p:nvPr>
        </p:nvGraphicFramePr>
        <p:xfrm>
          <a:off x="404664" y="2504728"/>
          <a:ext cx="6192688" cy="6888480"/>
        </p:xfrm>
        <a:graphic>
          <a:graphicData uri="http://schemas.openxmlformats.org/drawingml/2006/table">
            <a:tbl>
              <a:tblPr firstRow="1" bandRow="1">
                <a:tableStyleId>{5940675A-B579-460E-94D1-54222C63F5DA}</a:tableStyleId>
              </a:tblPr>
              <a:tblGrid>
                <a:gridCol w="1224136">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tblGrid>
              <a:tr h="370840">
                <a:tc>
                  <a:txBody>
                    <a:bodyPr/>
                    <a:lstStyle/>
                    <a:p>
                      <a:pPr algn="ctr"/>
                      <a:r>
                        <a:rPr lang="en-GB" sz="1600" dirty="0">
                          <a:latin typeface="Comic Sans MS" pitchFamily="66" charset="0"/>
                        </a:rPr>
                        <a:t>Special Diet</a:t>
                      </a:r>
                    </a:p>
                  </a:txBody>
                  <a:tcPr/>
                </a:tc>
                <a:tc>
                  <a:txBody>
                    <a:bodyPr/>
                    <a:lstStyle/>
                    <a:p>
                      <a:pPr algn="ctr"/>
                      <a:r>
                        <a:rPr lang="en-GB" sz="1600" dirty="0">
                          <a:latin typeface="Comic Sans MS" pitchFamily="66" charset="0"/>
                        </a:rPr>
                        <a:t>An</a:t>
                      </a:r>
                      <a:r>
                        <a:rPr lang="en-GB" sz="1600" baseline="0" dirty="0">
                          <a:latin typeface="Comic Sans MS" pitchFamily="66" charset="0"/>
                        </a:rPr>
                        <a:t> explanation of diet and changes which need to be made when following the diet</a:t>
                      </a:r>
                      <a:endParaRPr lang="en-GB" sz="1600" dirty="0">
                        <a:latin typeface="Comic Sans MS" pitchFamily="66" charset="0"/>
                      </a:endParaRP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omic Sans MS" pitchFamily="66" charset="0"/>
                        </a:rPr>
                        <a:t>Vegetarian</a:t>
                      </a:r>
                    </a:p>
                    <a:p>
                      <a:endParaRPr lang="en-GB" sz="1600" dirty="0">
                        <a:latin typeface="Comic Sans MS" pitchFamily="66" charset="0"/>
                      </a:endParaRPr>
                    </a:p>
                  </a:txBody>
                  <a:tcPr/>
                </a:tc>
                <a:tc>
                  <a:txBody>
                    <a:bodyPr/>
                    <a:lstStyle/>
                    <a:p>
                      <a:endParaRPr lang="en-GB" dirty="0"/>
                    </a:p>
                    <a:p>
                      <a:endParaRPr lang="en-GB" dirty="0"/>
                    </a:p>
                    <a:p>
                      <a:endParaRPr lang="en-GB" dirty="0"/>
                    </a:p>
                    <a:p>
                      <a:endParaRPr lang="en-GB" dirty="0"/>
                    </a:p>
                  </a:txBody>
                  <a:tcPr/>
                </a:tc>
                <a:extLst>
                  <a:ext uri="{0D108BD9-81ED-4DB2-BD59-A6C34878D82A}">
                    <a16:rowId xmlns:a16="http://schemas.microsoft.com/office/drawing/2014/main" val="10001"/>
                  </a:ext>
                </a:extLst>
              </a:tr>
              <a:tr h="370840">
                <a:tc>
                  <a:txBody>
                    <a:bodyPr/>
                    <a:lstStyle/>
                    <a:p>
                      <a:r>
                        <a:rPr lang="en-GB" sz="1600" dirty="0">
                          <a:effectLst/>
                        </a:rPr>
                        <a:t>Vegan</a:t>
                      </a:r>
                      <a:endParaRPr lang="en-GB" sz="1600" dirty="0">
                        <a:latin typeface="Comic Sans MS" pitchFamily="66" charset="0"/>
                      </a:endParaRPr>
                    </a:p>
                  </a:txBody>
                  <a:tcPr/>
                </a:tc>
                <a:tc>
                  <a:txBody>
                    <a:bodyPr/>
                    <a:lstStyle/>
                    <a:p>
                      <a:endParaRPr lang="en-GB" dirty="0"/>
                    </a:p>
                    <a:p>
                      <a:endParaRPr lang="en-GB" dirty="0"/>
                    </a:p>
                    <a:p>
                      <a:endParaRPr lang="en-GB" dirty="0"/>
                    </a:p>
                  </a:txBody>
                  <a:tcPr/>
                </a:tc>
                <a:extLst>
                  <a:ext uri="{0D108BD9-81ED-4DB2-BD59-A6C34878D82A}">
                    <a16:rowId xmlns:a16="http://schemas.microsoft.com/office/drawing/2014/main" val="10002"/>
                  </a:ext>
                </a:extLst>
              </a:tr>
              <a:tr h="370840">
                <a:tc>
                  <a:txBody>
                    <a:bodyPr/>
                    <a:lstStyle/>
                    <a:p>
                      <a:r>
                        <a:rPr lang="en-GB" sz="1600" dirty="0">
                          <a:latin typeface="Comic Sans MS" pitchFamily="66" charset="0"/>
                        </a:rPr>
                        <a:t>Coeliac disease</a:t>
                      </a:r>
                    </a:p>
                  </a:txBody>
                  <a:tcPr/>
                </a:tc>
                <a:tc>
                  <a:txBody>
                    <a:bodyPr/>
                    <a:lstStyle/>
                    <a:p>
                      <a:endParaRPr lang="en-GB" dirty="0"/>
                    </a:p>
                    <a:p>
                      <a:endParaRPr lang="en-GB" dirty="0">
                        <a:effectLst/>
                      </a:endParaRPr>
                    </a:p>
                    <a:p>
                      <a:endParaRPr lang="en-GB" dirty="0"/>
                    </a:p>
                  </a:txBody>
                  <a:tcPr/>
                </a:tc>
                <a:extLst>
                  <a:ext uri="{0D108BD9-81ED-4DB2-BD59-A6C34878D82A}">
                    <a16:rowId xmlns:a16="http://schemas.microsoft.com/office/drawing/2014/main" val="10003"/>
                  </a:ext>
                </a:extLst>
              </a:tr>
              <a:tr h="370840">
                <a:tc>
                  <a:txBody>
                    <a:bodyPr/>
                    <a:lstStyle/>
                    <a:p>
                      <a:r>
                        <a:rPr lang="en-GB" sz="1600" dirty="0">
                          <a:effectLst/>
                        </a:rPr>
                        <a:t>Lactose intolerant </a:t>
                      </a:r>
                      <a:endParaRPr lang="en-GB" sz="1600" dirty="0">
                        <a:latin typeface="Comic Sans MS" pitchFamily="66" charset="0"/>
                      </a:endParaRPr>
                    </a:p>
                  </a:txBody>
                  <a:tcPr/>
                </a:tc>
                <a:tc>
                  <a:txBody>
                    <a:bodyPr/>
                    <a:lstStyle/>
                    <a:p>
                      <a:endParaRPr lang="en-GB" dirty="0"/>
                    </a:p>
                    <a:p>
                      <a:endParaRPr lang="en-GB" dirty="0"/>
                    </a:p>
                    <a:p>
                      <a:endParaRPr lang="en-GB" dirty="0"/>
                    </a:p>
                    <a:p>
                      <a:endParaRPr lang="en-GB" dirty="0"/>
                    </a:p>
                  </a:txBody>
                  <a:tcPr/>
                </a:tc>
                <a:extLst>
                  <a:ext uri="{0D108BD9-81ED-4DB2-BD59-A6C34878D82A}">
                    <a16:rowId xmlns:a16="http://schemas.microsoft.com/office/drawing/2014/main" val="10004"/>
                  </a:ext>
                </a:extLst>
              </a:tr>
              <a:tr h="786680">
                <a:tc>
                  <a:txBody>
                    <a:bodyPr/>
                    <a:lstStyle/>
                    <a:p>
                      <a:r>
                        <a:rPr lang="en-GB" sz="1600" dirty="0">
                          <a:effectLst/>
                        </a:rPr>
                        <a:t>High fibre diets.</a:t>
                      </a:r>
                      <a:endParaRPr lang="en-GB" sz="1600" dirty="0"/>
                    </a:p>
                  </a:txBody>
                  <a:tcPr/>
                </a:tc>
                <a:tc>
                  <a:txBody>
                    <a:bodyPr/>
                    <a:lstStyle/>
                    <a:p>
                      <a:endParaRPr lang="en-GB" dirty="0"/>
                    </a:p>
                    <a:p>
                      <a:endParaRPr lang="en-GB" dirty="0"/>
                    </a:p>
                    <a:p>
                      <a:endParaRPr lang="en-GB" dirty="0"/>
                    </a:p>
                  </a:txBody>
                  <a:tcPr/>
                </a:tc>
                <a:extLst>
                  <a:ext uri="{0D108BD9-81ED-4DB2-BD59-A6C34878D82A}">
                    <a16:rowId xmlns:a16="http://schemas.microsoft.com/office/drawing/2014/main" val="10005"/>
                  </a:ext>
                </a:extLst>
              </a:tr>
              <a:tr h="370840">
                <a:tc>
                  <a:txBody>
                    <a:bodyPr/>
                    <a:lstStyle/>
                    <a:p>
                      <a:r>
                        <a:rPr lang="en-GB" sz="1600" dirty="0">
                          <a:latin typeface="Comic Sans MS" pitchFamily="66" charset="0"/>
                        </a:rPr>
                        <a:t>Low calorie</a:t>
                      </a:r>
                      <a:r>
                        <a:rPr lang="en-GB" sz="1600" baseline="0" dirty="0">
                          <a:latin typeface="Comic Sans MS" pitchFamily="66" charset="0"/>
                        </a:rPr>
                        <a:t> diets</a:t>
                      </a:r>
                      <a:endParaRPr lang="en-GB" sz="1600" dirty="0">
                        <a:latin typeface="Comic Sans MS" pitchFamily="66" charset="0"/>
                      </a:endParaRPr>
                    </a:p>
                  </a:txBody>
                  <a:tcPr/>
                </a:tc>
                <a:tc>
                  <a:txBody>
                    <a:bodyPr/>
                    <a:lstStyle/>
                    <a:p>
                      <a:endParaRPr lang="en-GB" dirty="0"/>
                    </a:p>
                    <a:p>
                      <a:endParaRPr lang="en-GB" dirty="0"/>
                    </a:p>
                    <a:p>
                      <a:endParaRPr lang="en-GB" dirty="0"/>
                    </a:p>
                    <a:p>
                      <a:endParaRPr lang="en-GB"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72055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56" y="200472"/>
            <a:ext cx="6172200" cy="523853"/>
          </a:xfrm>
        </p:spPr>
        <p:txBody>
          <a:bodyPr>
            <a:normAutofit/>
          </a:bodyPr>
          <a:lstStyle/>
          <a:p>
            <a:r>
              <a:rPr lang="en-GB" sz="2400" b="1" dirty="0"/>
              <a:t>Health</a:t>
            </a:r>
            <a:endParaRPr lang="en-GB" sz="2200" b="1" u="sng" dirty="0"/>
          </a:p>
        </p:txBody>
      </p:sp>
      <p:sp>
        <p:nvSpPr>
          <p:cNvPr id="3" name="Content Placeholder 2"/>
          <p:cNvSpPr>
            <a:spLocks noGrp="1"/>
          </p:cNvSpPr>
          <p:nvPr>
            <p:ph idx="1"/>
          </p:nvPr>
        </p:nvSpPr>
        <p:spPr>
          <a:xfrm>
            <a:off x="342900" y="776537"/>
            <a:ext cx="6172200" cy="576063"/>
          </a:xfrm>
        </p:spPr>
        <p:txBody>
          <a:bodyPr>
            <a:normAutofit lnSpcReduction="10000"/>
          </a:bodyPr>
          <a:lstStyle/>
          <a:p>
            <a:pPr marL="0" indent="0">
              <a:buNone/>
            </a:pPr>
            <a:r>
              <a:rPr lang="en-GB" sz="1600" dirty="0"/>
              <a:t>Explain how diet can affect health and how nutritional needs change in relation to:</a:t>
            </a:r>
            <a:endParaRPr lang="en-GB" sz="1800" dirty="0"/>
          </a:p>
        </p:txBody>
      </p:sp>
      <p:graphicFrame>
        <p:nvGraphicFramePr>
          <p:cNvPr id="4" name="Table 3"/>
          <p:cNvGraphicFramePr>
            <a:graphicFrameLocks noGrp="1"/>
          </p:cNvGraphicFramePr>
          <p:nvPr>
            <p:extLst>
              <p:ext uri="{D42A27DB-BD31-4B8C-83A1-F6EECF244321}">
                <p14:modId xmlns:p14="http://schemas.microsoft.com/office/powerpoint/2010/main" val="125719083"/>
              </p:ext>
            </p:extLst>
          </p:nvPr>
        </p:nvGraphicFramePr>
        <p:xfrm>
          <a:off x="368602" y="1404812"/>
          <a:ext cx="6192688" cy="8107680"/>
        </p:xfrm>
        <a:graphic>
          <a:graphicData uri="http://schemas.openxmlformats.org/drawingml/2006/table">
            <a:tbl>
              <a:tblPr firstRow="1" bandRow="1">
                <a:tableStyleId>{5940675A-B579-460E-94D1-54222C63F5DA}</a:tableStyleId>
              </a:tblPr>
              <a:tblGrid>
                <a:gridCol w="1836262">
                  <a:extLst>
                    <a:ext uri="{9D8B030D-6E8A-4147-A177-3AD203B41FA5}">
                      <a16:colId xmlns:a16="http://schemas.microsoft.com/office/drawing/2014/main" val="20000"/>
                    </a:ext>
                  </a:extLst>
                </a:gridCol>
                <a:gridCol w="4356426">
                  <a:extLst>
                    <a:ext uri="{9D8B030D-6E8A-4147-A177-3AD203B41FA5}">
                      <a16:colId xmlns:a16="http://schemas.microsoft.com/office/drawing/2014/main" val="20001"/>
                    </a:ext>
                  </a:extLst>
                </a:gridCol>
              </a:tblGrid>
              <a:tr h="370840">
                <a:tc>
                  <a:txBody>
                    <a:bodyPr/>
                    <a:lstStyle/>
                    <a:p>
                      <a:pPr algn="ctr"/>
                      <a:r>
                        <a:rPr lang="en-GB" sz="1600" dirty="0">
                          <a:latin typeface="Comic Sans MS" pitchFamily="66" charset="0"/>
                        </a:rPr>
                        <a:t>Diet related health risk</a:t>
                      </a:r>
                    </a:p>
                  </a:txBody>
                  <a:tcPr/>
                </a:tc>
                <a:tc>
                  <a:txBody>
                    <a:bodyPr/>
                    <a:lstStyle/>
                    <a:p>
                      <a:pPr algn="ctr"/>
                      <a:r>
                        <a:rPr lang="en-GB" sz="1600" baseline="0" dirty="0">
                          <a:latin typeface="Comic Sans MS" pitchFamily="66" charset="0"/>
                        </a:rPr>
                        <a:t> Explanation</a:t>
                      </a:r>
                      <a:endParaRPr lang="en-GB" sz="1600" dirty="0">
                        <a:latin typeface="Comic Sans MS" pitchFamily="66" charset="0"/>
                      </a:endParaRPr>
                    </a:p>
                  </a:txBody>
                  <a:tcPr/>
                </a:tc>
                <a:extLst>
                  <a:ext uri="{0D108BD9-81ED-4DB2-BD59-A6C34878D82A}">
                    <a16:rowId xmlns:a16="http://schemas.microsoft.com/office/drawing/2014/main" val="10000"/>
                  </a:ext>
                </a:extLst>
              </a:tr>
              <a:tr h="370840">
                <a:tc>
                  <a:txBody>
                    <a:bodyPr/>
                    <a:lstStyle/>
                    <a:p>
                      <a:pPr fontAlgn="base"/>
                      <a:r>
                        <a:rPr lang="en-GB" sz="1600" dirty="0">
                          <a:effectLst/>
                        </a:rPr>
                        <a:t>Obesity</a:t>
                      </a:r>
                    </a:p>
                    <a:p>
                      <a:endParaRPr lang="en-GB" sz="1600" dirty="0">
                        <a:latin typeface="Comic Sans MS" pitchFamily="66" charset="0"/>
                      </a:endParaRPr>
                    </a:p>
                  </a:txBody>
                  <a:tcPr/>
                </a:tc>
                <a:tc>
                  <a:txBody>
                    <a:bodyPr/>
                    <a:lstStyle/>
                    <a:p>
                      <a:endParaRPr lang="en-GB" dirty="0"/>
                    </a:p>
                    <a:p>
                      <a:endParaRPr lang="en-GB" dirty="0"/>
                    </a:p>
                    <a:p>
                      <a:endParaRPr lang="en-GB" dirty="0"/>
                    </a:p>
                    <a:p>
                      <a:endParaRPr lang="en-GB" dirty="0"/>
                    </a:p>
                  </a:txBody>
                  <a:tcPr/>
                </a:tc>
                <a:extLst>
                  <a:ext uri="{0D108BD9-81ED-4DB2-BD59-A6C34878D82A}">
                    <a16:rowId xmlns:a16="http://schemas.microsoft.com/office/drawing/2014/main" val="10001"/>
                  </a:ext>
                </a:extLst>
              </a:tr>
              <a:tr h="370840">
                <a:tc>
                  <a:txBody>
                    <a:bodyPr/>
                    <a:lstStyle/>
                    <a:p>
                      <a:pPr fontAlgn="base"/>
                      <a:r>
                        <a:rPr lang="en-GB" sz="1600" dirty="0">
                          <a:effectLst/>
                        </a:rPr>
                        <a:t>Cardiovascular health (coronary heart disease (CHD) and high blood pressure)</a:t>
                      </a:r>
                    </a:p>
                  </a:txBody>
                  <a:tcPr/>
                </a:tc>
                <a:tc>
                  <a:txBody>
                    <a:bodyPr/>
                    <a:lstStyle/>
                    <a:p>
                      <a:endParaRPr lang="en-GB" dirty="0"/>
                    </a:p>
                    <a:p>
                      <a:endParaRPr lang="en-GB" dirty="0"/>
                    </a:p>
                    <a:p>
                      <a:endParaRPr lang="en-GB" dirty="0"/>
                    </a:p>
                  </a:txBody>
                  <a:tcPr/>
                </a:tc>
                <a:extLst>
                  <a:ext uri="{0D108BD9-81ED-4DB2-BD59-A6C34878D82A}">
                    <a16:rowId xmlns:a16="http://schemas.microsoft.com/office/drawing/2014/main" val="10002"/>
                  </a:ext>
                </a:extLst>
              </a:tr>
              <a:tr h="370840">
                <a:tc>
                  <a:txBody>
                    <a:bodyPr/>
                    <a:lstStyle/>
                    <a:p>
                      <a:pPr fontAlgn="base"/>
                      <a:r>
                        <a:rPr lang="en-GB" sz="1600" dirty="0">
                          <a:effectLst/>
                        </a:rPr>
                        <a:t>Bone health (rickets and osteoporosis)</a:t>
                      </a:r>
                    </a:p>
                  </a:txBody>
                  <a:tcPr/>
                </a:tc>
                <a:tc>
                  <a:txBody>
                    <a:bodyPr/>
                    <a:lstStyle/>
                    <a:p>
                      <a:endParaRPr lang="en-GB" dirty="0"/>
                    </a:p>
                    <a:p>
                      <a:endParaRPr lang="en-GB" dirty="0">
                        <a:effectLst/>
                      </a:endParaRPr>
                    </a:p>
                    <a:p>
                      <a:endParaRPr lang="en-GB" dirty="0">
                        <a:effectLst/>
                      </a:endParaRPr>
                    </a:p>
                    <a:p>
                      <a:endParaRPr lang="en-GB" dirty="0"/>
                    </a:p>
                  </a:txBody>
                  <a:tcPr/>
                </a:tc>
                <a:extLst>
                  <a:ext uri="{0D108BD9-81ED-4DB2-BD59-A6C34878D82A}">
                    <a16:rowId xmlns:a16="http://schemas.microsoft.com/office/drawing/2014/main" val="10003"/>
                  </a:ext>
                </a:extLst>
              </a:tr>
              <a:tr h="370840">
                <a:tc>
                  <a:txBody>
                    <a:bodyPr/>
                    <a:lstStyle/>
                    <a:p>
                      <a:pPr fontAlgn="base"/>
                      <a:r>
                        <a:rPr lang="en-GB" sz="1600" dirty="0">
                          <a:effectLst/>
                        </a:rPr>
                        <a:t>Dental health</a:t>
                      </a:r>
                    </a:p>
                  </a:txBody>
                  <a:tcPr/>
                </a:tc>
                <a:tc>
                  <a:txBody>
                    <a:bodyPr/>
                    <a:lstStyle/>
                    <a:p>
                      <a:endParaRPr lang="en-GB" dirty="0"/>
                    </a:p>
                    <a:p>
                      <a:endParaRPr lang="en-GB" dirty="0"/>
                    </a:p>
                    <a:p>
                      <a:endParaRPr lang="en-GB" dirty="0"/>
                    </a:p>
                    <a:p>
                      <a:endParaRPr lang="en-GB" dirty="0"/>
                    </a:p>
                  </a:txBody>
                  <a:tcPr/>
                </a:tc>
                <a:extLst>
                  <a:ext uri="{0D108BD9-81ED-4DB2-BD59-A6C34878D82A}">
                    <a16:rowId xmlns:a16="http://schemas.microsoft.com/office/drawing/2014/main" val="10004"/>
                  </a:ext>
                </a:extLst>
              </a:tr>
              <a:tr h="786680">
                <a:tc>
                  <a:txBody>
                    <a:bodyPr/>
                    <a:lstStyle/>
                    <a:p>
                      <a:pPr fontAlgn="base"/>
                      <a:r>
                        <a:rPr lang="en-GB" sz="1600" dirty="0">
                          <a:effectLst/>
                        </a:rPr>
                        <a:t>Iron deficiency anaemia</a:t>
                      </a:r>
                    </a:p>
                  </a:txBody>
                  <a:tcPr/>
                </a:tc>
                <a:tc>
                  <a:txBody>
                    <a:bodyPr/>
                    <a:lstStyle/>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10005"/>
                  </a:ext>
                </a:extLst>
              </a:tr>
              <a:tr h="370840">
                <a:tc>
                  <a:txBody>
                    <a:bodyPr/>
                    <a:lstStyle/>
                    <a:p>
                      <a:pPr fontAlgn="base"/>
                      <a:r>
                        <a:rPr lang="en-GB" sz="1600" dirty="0">
                          <a:effectLst/>
                        </a:rPr>
                        <a:t>Type 2 diabetes</a:t>
                      </a:r>
                    </a:p>
                  </a:txBody>
                  <a:tcPr/>
                </a:tc>
                <a:tc>
                  <a:txBody>
                    <a:bodyPr/>
                    <a:lstStyle/>
                    <a:p>
                      <a:endParaRPr lang="en-GB" dirty="0"/>
                    </a:p>
                    <a:p>
                      <a:endParaRPr lang="en-GB" dirty="0"/>
                    </a:p>
                    <a:p>
                      <a:endParaRPr lang="en-GB" dirty="0"/>
                    </a:p>
                    <a:p>
                      <a:endParaRPr lang="en-GB"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11785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193" y="4021790"/>
            <a:ext cx="6232005" cy="3726784"/>
          </a:xfrm>
          <a:ln>
            <a:solidFill>
              <a:schemeClr val="tx1"/>
            </a:solidFill>
          </a:ln>
        </p:spPr>
        <p:txBody>
          <a:bodyPr>
            <a:normAutofit/>
          </a:bodyPr>
          <a:lstStyle/>
          <a:p>
            <a:pPr marL="0" indent="0">
              <a:buNone/>
            </a:pPr>
            <a:r>
              <a:rPr lang="en-GB" sz="1600" dirty="0">
                <a:latin typeface="Comic Sans MS" pitchFamily="66" charset="0"/>
              </a:rPr>
              <a:t>Describe each method – use diagrams if necessary</a:t>
            </a:r>
          </a:p>
          <a:p>
            <a:pPr marL="0" indent="0">
              <a:buNone/>
            </a:pPr>
            <a:endParaRPr lang="en-GB" sz="1600" dirty="0">
              <a:latin typeface="Comic Sans MS" pitchFamily="66" charset="0"/>
            </a:endParaRPr>
          </a:p>
        </p:txBody>
      </p:sp>
      <p:sp>
        <p:nvSpPr>
          <p:cNvPr id="6" name="TextBox 5"/>
          <p:cNvSpPr txBox="1"/>
          <p:nvPr/>
        </p:nvSpPr>
        <p:spPr>
          <a:xfrm>
            <a:off x="2494466" y="87814"/>
            <a:ext cx="1848584" cy="369332"/>
          </a:xfrm>
          <a:prstGeom prst="rect">
            <a:avLst/>
          </a:prstGeom>
          <a:noFill/>
        </p:spPr>
        <p:txBody>
          <a:bodyPr wrap="none" rtlCol="0">
            <a:spAutoFit/>
          </a:bodyPr>
          <a:lstStyle/>
          <a:p>
            <a:pPr algn="ctr"/>
            <a:r>
              <a:rPr lang="en-GB" b="1" dirty="0"/>
              <a:t>Cooking methods</a:t>
            </a:r>
            <a:endParaRPr lang="en-GB" b="1" u="sng" dirty="0">
              <a:latin typeface="Comic Sans MS" pitchFamily="66" charset="0"/>
            </a:endParaRPr>
          </a:p>
        </p:txBody>
      </p:sp>
      <p:sp>
        <p:nvSpPr>
          <p:cNvPr id="7" name="Rectangle 6"/>
          <p:cNvSpPr/>
          <p:nvPr/>
        </p:nvSpPr>
        <p:spPr>
          <a:xfrm>
            <a:off x="394998" y="2336752"/>
            <a:ext cx="6167126" cy="143116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sz="1600" b="1" dirty="0">
                <a:solidFill>
                  <a:srgbClr val="7030A0"/>
                </a:solidFill>
                <a:effectLst/>
                <a:latin typeface="Helvetica" charset="0"/>
                <a:ea typeface="Times" charset="0"/>
                <a:cs typeface="Times New Roman" charset="0"/>
              </a:rPr>
              <a:t>Food is cooked by heat energy  - Methods of heat transfer</a:t>
            </a:r>
          </a:p>
          <a:p>
            <a:pPr>
              <a:spcBef>
                <a:spcPts val="600"/>
              </a:spcBef>
            </a:pPr>
            <a:r>
              <a:rPr lang="en-GB" sz="1600" dirty="0">
                <a:effectLst/>
                <a:latin typeface="Helvetica" charset="0"/>
                <a:ea typeface="Times" charset="0"/>
                <a:cs typeface="Times New Roman" charset="0"/>
              </a:rPr>
              <a:t>The three ways that heat energy can be passed through food are: </a:t>
            </a:r>
          </a:p>
          <a:p>
            <a:pPr marL="342900" marR="0" lvl="0" indent="-342900">
              <a:spcBef>
                <a:spcPts val="0"/>
              </a:spcBef>
              <a:spcAft>
                <a:spcPts val="0"/>
              </a:spcAft>
              <a:buClr>
                <a:srgbClr val="E78E23"/>
              </a:buClr>
              <a:buSzPts val="1200"/>
              <a:buFont typeface="Symbol" charset="2"/>
              <a:buChar char=""/>
            </a:pPr>
            <a:r>
              <a:rPr lang="en-GB" sz="1600" dirty="0">
                <a:effectLst/>
                <a:latin typeface="Helvetica" charset="0"/>
                <a:ea typeface="Times" charset="0"/>
                <a:cs typeface="Arial" charset="0"/>
              </a:rPr>
              <a:t>convection</a:t>
            </a:r>
          </a:p>
          <a:p>
            <a:pPr marL="342900" marR="0" lvl="0" indent="-342900">
              <a:spcBef>
                <a:spcPts val="0"/>
              </a:spcBef>
              <a:spcAft>
                <a:spcPts val="0"/>
              </a:spcAft>
              <a:buClr>
                <a:srgbClr val="E78E23"/>
              </a:buClr>
              <a:buSzPts val="1200"/>
              <a:buFont typeface="Symbol" charset="2"/>
              <a:buChar char=""/>
            </a:pPr>
            <a:r>
              <a:rPr lang="en-GB" sz="1600" dirty="0">
                <a:effectLst/>
                <a:latin typeface="Helvetica" charset="0"/>
                <a:ea typeface="Times" charset="0"/>
                <a:cs typeface="Arial" charset="0"/>
              </a:rPr>
              <a:t>conduction</a:t>
            </a:r>
          </a:p>
          <a:p>
            <a:pPr marL="342900" marR="0" lvl="0" indent="-342900">
              <a:spcBef>
                <a:spcPts val="0"/>
              </a:spcBef>
              <a:spcAft>
                <a:spcPts val="0"/>
              </a:spcAft>
              <a:buClr>
                <a:srgbClr val="E78E23"/>
              </a:buClr>
              <a:buSzPts val="1200"/>
              <a:buFont typeface="Symbol" charset="2"/>
              <a:buChar char=""/>
            </a:pPr>
            <a:r>
              <a:rPr lang="en-GB" sz="1600" dirty="0">
                <a:effectLst/>
                <a:latin typeface="Helvetica" charset="0"/>
                <a:ea typeface="Times" charset="0"/>
                <a:cs typeface="Arial" charset="0"/>
              </a:rPr>
              <a:t>radiation.</a:t>
            </a:r>
            <a:endParaRPr lang="en-GB" sz="4000" dirty="0">
              <a:effectLst/>
              <a:latin typeface="Helvetica" charset="0"/>
              <a:ea typeface="Times" charset="0"/>
              <a:cs typeface="Arial" charset="0"/>
            </a:endParaRPr>
          </a:p>
        </p:txBody>
      </p:sp>
      <p:sp>
        <p:nvSpPr>
          <p:cNvPr id="8" name="Content Placeholder 2"/>
          <p:cNvSpPr txBox="1">
            <a:spLocks/>
          </p:cNvSpPr>
          <p:nvPr/>
        </p:nvSpPr>
        <p:spPr>
          <a:xfrm>
            <a:off x="361234" y="585355"/>
            <a:ext cx="6286737" cy="1497520"/>
          </a:xfrm>
          <a:prstGeom prst="rect">
            <a:avLst/>
          </a:prstGeom>
          <a:no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dirty="0">
                <a:latin typeface="Comic Sans MS" pitchFamily="66" charset="0"/>
              </a:rPr>
              <a:t>Name 4 reasons for cooking food</a:t>
            </a:r>
          </a:p>
          <a:p>
            <a:pPr marL="0" indent="0">
              <a:buFont typeface="Arial" pitchFamily="34" charset="0"/>
              <a:buNone/>
            </a:pPr>
            <a:r>
              <a:rPr lang="en-GB" sz="1600" dirty="0">
                <a:latin typeface="Comic Sans MS" pitchFamily="66" charset="0"/>
              </a:rPr>
              <a:t>________________________________________________________________________________________________________________________________________________________________________________________________</a:t>
            </a:r>
          </a:p>
        </p:txBody>
      </p:sp>
      <p:sp>
        <p:nvSpPr>
          <p:cNvPr id="9" name="Content Placeholder 2"/>
          <p:cNvSpPr txBox="1">
            <a:spLocks/>
          </p:cNvSpPr>
          <p:nvPr/>
        </p:nvSpPr>
        <p:spPr>
          <a:xfrm>
            <a:off x="335193" y="7824097"/>
            <a:ext cx="6286736" cy="1901784"/>
          </a:xfrm>
          <a:prstGeom prst="rect">
            <a:avLst/>
          </a:prstGeom>
          <a:no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a:t>The selection of appropriate preparation and cooking methods can conserve or modify nutritive value or improve palatability:</a:t>
            </a:r>
          </a:p>
          <a:p>
            <a:pPr marL="0" indent="0">
              <a:buNone/>
            </a:pPr>
            <a:r>
              <a:rPr lang="en-GB" sz="1600" dirty="0"/>
              <a:t>Give examples of different cooking methods for each method</a:t>
            </a:r>
          </a:p>
          <a:p>
            <a:pPr marL="0" indent="0">
              <a:buNone/>
            </a:pPr>
            <a:r>
              <a:rPr lang="en-GB" sz="1600" dirty="0"/>
              <a:t>Water based:</a:t>
            </a:r>
          </a:p>
          <a:p>
            <a:pPr marL="0" indent="0">
              <a:buNone/>
            </a:pPr>
            <a:r>
              <a:rPr lang="en-GB" sz="1600" dirty="0"/>
              <a:t>Dry methods:</a:t>
            </a:r>
          </a:p>
          <a:p>
            <a:pPr marL="0" indent="0">
              <a:buNone/>
            </a:pPr>
            <a:r>
              <a:rPr lang="en-GB" sz="1600" dirty="0"/>
              <a:t>Fat based:</a:t>
            </a:r>
          </a:p>
          <a:p>
            <a:pPr marL="0" indent="0">
              <a:buFont typeface="Arial" pitchFamily="34" charset="0"/>
              <a:buNone/>
            </a:pPr>
            <a:endParaRPr lang="en-GB" sz="1600" dirty="0">
              <a:latin typeface="Comic Sans MS" pitchFamily="66" charset="0"/>
            </a:endParaRPr>
          </a:p>
        </p:txBody>
      </p:sp>
    </p:spTree>
    <p:extLst>
      <p:ext uri="{BB962C8B-B14F-4D97-AF65-F5344CB8AC3E}">
        <p14:creationId xmlns:p14="http://schemas.microsoft.com/office/powerpoint/2010/main" val="87825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E85634-17DA-4415-9FF3-7903A924C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36" y="-231576"/>
            <a:ext cx="7848872" cy="11094717"/>
          </a:xfrm>
          <a:prstGeom prst="rect">
            <a:avLst/>
          </a:prstGeom>
        </p:spPr>
      </p:pic>
    </p:spTree>
    <p:extLst>
      <p:ext uri="{BB962C8B-B14F-4D97-AF65-F5344CB8AC3E}">
        <p14:creationId xmlns:p14="http://schemas.microsoft.com/office/powerpoint/2010/main" val="2667893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95F0F3-E358-4D0E-B0D4-28046A77A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08" y="-663624"/>
            <a:ext cx="7704856" cy="10891144"/>
          </a:xfrm>
          <a:prstGeom prst="rect">
            <a:avLst/>
          </a:prstGeom>
        </p:spPr>
      </p:pic>
    </p:spTree>
    <p:extLst>
      <p:ext uri="{BB962C8B-B14F-4D97-AF65-F5344CB8AC3E}">
        <p14:creationId xmlns:p14="http://schemas.microsoft.com/office/powerpoint/2010/main" val="604476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14EAD3-7B5A-480C-9688-2CE2F0005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08" y="32522"/>
            <a:ext cx="7632848" cy="10789358"/>
          </a:xfrm>
          <a:prstGeom prst="rect">
            <a:avLst/>
          </a:prstGeom>
        </p:spPr>
      </p:pic>
    </p:spTree>
    <p:extLst>
      <p:ext uri="{BB962C8B-B14F-4D97-AF65-F5344CB8AC3E}">
        <p14:creationId xmlns:p14="http://schemas.microsoft.com/office/powerpoint/2010/main" val="1534049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DA6D067-7609-491C-AA98-2E2CA964A4E4}"/>
              </a:ext>
            </a:extLst>
          </p:cNvPr>
          <p:cNvGraphicFramePr>
            <a:graphicFrameLocks noGrp="1"/>
          </p:cNvGraphicFramePr>
          <p:nvPr>
            <p:extLst>
              <p:ext uri="{D42A27DB-BD31-4B8C-83A1-F6EECF244321}">
                <p14:modId xmlns:p14="http://schemas.microsoft.com/office/powerpoint/2010/main" val="874089989"/>
              </p:ext>
            </p:extLst>
          </p:nvPr>
        </p:nvGraphicFramePr>
        <p:xfrm>
          <a:off x="342899" y="272480"/>
          <a:ext cx="6172201" cy="9512521"/>
        </p:xfrm>
        <a:graphic>
          <a:graphicData uri="http://schemas.openxmlformats.org/drawingml/2006/table">
            <a:tbl>
              <a:tblPr/>
              <a:tblGrid>
                <a:gridCol w="485141">
                  <a:extLst>
                    <a:ext uri="{9D8B030D-6E8A-4147-A177-3AD203B41FA5}">
                      <a16:colId xmlns:a16="http://schemas.microsoft.com/office/drawing/2014/main" val="3850074840"/>
                    </a:ext>
                  </a:extLst>
                </a:gridCol>
                <a:gridCol w="1421765">
                  <a:extLst>
                    <a:ext uri="{9D8B030D-6E8A-4147-A177-3AD203B41FA5}">
                      <a16:colId xmlns:a16="http://schemas.microsoft.com/office/drawing/2014/main" val="2794601958"/>
                    </a:ext>
                  </a:extLst>
                </a:gridCol>
                <a:gridCol w="1421765">
                  <a:extLst>
                    <a:ext uri="{9D8B030D-6E8A-4147-A177-3AD203B41FA5}">
                      <a16:colId xmlns:a16="http://schemas.microsoft.com/office/drawing/2014/main" val="3531514625"/>
                    </a:ext>
                  </a:extLst>
                </a:gridCol>
                <a:gridCol w="1421765">
                  <a:extLst>
                    <a:ext uri="{9D8B030D-6E8A-4147-A177-3AD203B41FA5}">
                      <a16:colId xmlns:a16="http://schemas.microsoft.com/office/drawing/2014/main" val="2268268744"/>
                    </a:ext>
                  </a:extLst>
                </a:gridCol>
                <a:gridCol w="1421765">
                  <a:extLst>
                    <a:ext uri="{9D8B030D-6E8A-4147-A177-3AD203B41FA5}">
                      <a16:colId xmlns:a16="http://schemas.microsoft.com/office/drawing/2014/main" val="3906026517"/>
                    </a:ext>
                  </a:extLst>
                </a:gridCol>
              </a:tblGrid>
              <a:tr h="504056">
                <a:tc>
                  <a:txBody>
                    <a:bodyPr/>
                    <a:lstStyle/>
                    <a:p>
                      <a:pPr marR="0" indent="0" algn="l" rtl="0">
                        <a:lnSpc>
                          <a:spcPct val="119000"/>
                        </a:lnSpc>
                        <a:spcBef>
                          <a:spcPts val="0"/>
                        </a:spcBef>
                        <a:spcAft>
                          <a:spcPts val="0"/>
                        </a:spcAft>
                      </a:pPr>
                      <a:r>
                        <a:rPr lang="en-GB" sz="700" b="1" kern="1200" dirty="0">
                          <a:ln>
                            <a:noFill/>
                          </a:ln>
                          <a:solidFill>
                            <a:srgbClr val="000000"/>
                          </a:solidFill>
                          <a:effectLst/>
                          <a:latin typeface="Gill Sans MT" panose="020B0502020104020203" pitchFamily="34" charset="0"/>
                        </a:rPr>
                        <a:t>Heating methods</a:t>
                      </a:r>
                      <a:endParaRPr lang="en-GB" sz="7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900" b="1" kern="1200" dirty="0">
                          <a:ln>
                            <a:noFill/>
                          </a:ln>
                          <a:solidFill>
                            <a:srgbClr val="000000"/>
                          </a:solidFill>
                          <a:effectLst/>
                          <a:latin typeface="Gill Sans MT" panose="020B0502020104020203" pitchFamily="34" charset="0"/>
                        </a:rPr>
                        <a:t>What foods ingredients can you cook with this method</a:t>
                      </a:r>
                      <a:endParaRPr lang="en-GB" sz="8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900" b="1" kern="1200" dirty="0">
                          <a:ln>
                            <a:noFill/>
                          </a:ln>
                          <a:solidFill>
                            <a:srgbClr val="000000"/>
                          </a:solidFill>
                          <a:effectLst/>
                          <a:latin typeface="Gill Sans MT" panose="020B0502020104020203" pitchFamily="34" charset="0"/>
                        </a:rPr>
                        <a:t>What does this mean?</a:t>
                      </a:r>
                      <a:endParaRPr lang="en-GB" sz="8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900" b="1" kern="1200" dirty="0">
                          <a:ln>
                            <a:noFill/>
                          </a:ln>
                          <a:solidFill>
                            <a:srgbClr val="000000"/>
                          </a:solidFill>
                          <a:effectLst/>
                          <a:latin typeface="Gill Sans MT" panose="020B0502020104020203" pitchFamily="34" charset="0"/>
                        </a:rPr>
                        <a:t>What are the effects on the texture, smell and flavour of the food</a:t>
                      </a:r>
                      <a:endParaRPr lang="en-GB" sz="8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900" b="1" kern="1200" dirty="0">
                          <a:ln>
                            <a:noFill/>
                          </a:ln>
                          <a:solidFill>
                            <a:srgbClr val="000000"/>
                          </a:solidFill>
                          <a:effectLst/>
                          <a:latin typeface="Gill Sans MT" panose="020B0502020104020203" pitchFamily="34" charset="0"/>
                        </a:rPr>
                        <a:t>What are the effects on the appearance of the food</a:t>
                      </a:r>
                      <a:endParaRPr lang="en-GB" sz="8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3168476"/>
                  </a:ext>
                </a:extLst>
              </a:tr>
              <a:tr h="349095">
                <a:tc>
                  <a:txBody>
                    <a:bodyPr/>
                    <a:lstStyle/>
                    <a:p>
                      <a:pPr marR="0" indent="0" algn="l" rtl="0">
                        <a:lnSpc>
                          <a:spcPct val="119000"/>
                        </a:lnSpc>
                        <a:spcBef>
                          <a:spcPts val="0"/>
                        </a:spcBef>
                        <a:spcAft>
                          <a:spcPts val="0"/>
                        </a:spcAft>
                      </a:pPr>
                      <a:r>
                        <a:rPr lang="en-GB" sz="800" kern="1200" dirty="0">
                          <a:ln>
                            <a:noFill/>
                          </a:ln>
                          <a:solidFill>
                            <a:srgbClr val="000000"/>
                          </a:solidFill>
                          <a:effectLst/>
                          <a:latin typeface="Gill Sans MT" panose="020B0502020104020203" pitchFamily="34" charset="0"/>
                        </a:rPr>
                        <a:t>Boiling</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p>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a:ln>
                            <a:noFill/>
                          </a:ln>
                          <a:solidFill>
                            <a:srgbClr val="000000"/>
                          </a:solidFill>
                          <a:effectLst/>
                          <a:latin typeface="Arial" panose="020B0604020202020204" pitchFamily="34" charset="0"/>
                        </a:rPr>
                        <a:t> </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a:ln>
                            <a:noFill/>
                          </a:ln>
                          <a:solidFill>
                            <a:srgbClr val="000000"/>
                          </a:solidFill>
                          <a:effectLst/>
                          <a:latin typeface="Arial" panose="020B0604020202020204" pitchFamily="34" charset="0"/>
                        </a:rPr>
                        <a:t> </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a:ln>
                            <a:noFill/>
                          </a:ln>
                          <a:solidFill>
                            <a:srgbClr val="000000"/>
                          </a:solidFill>
                          <a:effectLst/>
                          <a:latin typeface="Arial" panose="020B0604020202020204" pitchFamily="34" charset="0"/>
                        </a:rPr>
                        <a:t> </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4203763"/>
                  </a:ext>
                </a:extLst>
              </a:tr>
              <a:tr h="349095">
                <a:tc>
                  <a:txBody>
                    <a:bodyPr/>
                    <a:lstStyle/>
                    <a:p>
                      <a:pPr marR="0" indent="0" algn="l" rtl="0">
                        <a:lnSpc>
                          <a:spcPct val="119000"/>
                        </a:lnSpc>
                        <a:spcBef>
                          <a:spcPts val="0"/>
                        </a:spcBef>
                        <a:spcAft>
                          <a:spcPts val="0"/>
                        </a:spcAft>
                      </a:pPr>
                      <a:r>
                        <a:rPr lang="en-GB" sz="800" kern="1200">
                          <a:ln>
                            <a:noFill/>
                          </a:ln>
                          <a:solidFill>
                            <a:srgbClr val="000000"/>
                          </a:solidFill>
                          <a:effectLst/>
                          <a:latin typeface="Gill Sans MT" panose="020B0502020104020203" pitchFamily="34" charset="0"/>
                        </a:rPr>
                        <a:t>Braising</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a:ln>
                            <a:noFill/>
                          </a:ln>
                          <a:solidFill>
                            <a:srgbClr val="000000"/>
                          </a:solidFill>
                          <a:effectLst/>
                          <a:latin typeface="Arial" panose="020B0604020202020204" pitchFamily="34" charset="0"/>
                        </a:rPr>
                        <a:t> </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a:ln>
                            <a:noFill/>
                          </a:ln>
                          <a:solidFill>
                            <a:srgbClr val="000000"/>
                          </a:solidFill>
                          <a:effectLst/>
                          <a:latin typeface="Arial" panose="020B0604020202020204" pitchFamily="34" charset="0"/>
                        </a:rPr>
                        <a:t> </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7988922"/>
                  </a:ext>
                </a:extLst>
              </a:tr>
              <a:tr h="349095">
                <a:tc>
                  <a:txBody>
                    <a:bodyPr/>
                    <a:lstStyle/>
                    <a:p>
                      <a:pPr marR="0" indent="0" algn="l" rtl="0">
                        <a:lnSpc>
                          <a:spcPct val="119000"/>
                        </a:lnSpc>
                        <a:spcBef>
                          <a:spcPts val="0"/>
                        </a:spcBef>
                        <a:spcAft>
                          <a:spcPts val="0"/>
                        </a:spcAft>
                      </a:pPr>
                      <a:r>
                        <a:rPr lang="en-GB" sz="800" kern="1200">
                          <a:ln>
                            <a:noFill/>
                          </a:ln>
                          <a:solidFill>
                            <a:srgbClr val="000000"/>
                          </a:solidFill>
                          <a:effectLst/>
                          <a:latin typeface="Gill Sans MT" panose="020B0502020104020203" pitchFamily="34" charset="0"/>
                        </a:rPr>
                        <a:t>Poaching</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a:ln>
                            <a:noFill/>
                          </a:ln>
                          <a:solidFill>
                            <a:srgbClr val="000000"/>
                          </a:solidFill>
                          <a:effectLst/>
                          <a:latin typeface="Arial" panose="020B0604020202020204" pitchFamily="34" charset="0"/>
                        </a:rPr>
                        <a:t> </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a:ln>
                            <a:noFill/>
                          </a:ln>
                          <a:solidFill>
                            <a:srgbClr val="000000"/>
                          </a:solidFill>
                          <a:effectLst/>
                          <a:latin typeface="Arial" panose="020B0604020202020204" pitchFamily="34" charset="0"/>
                        </a:rPr>
                        <a:t> </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6477817"/>
                  </a:ext>
                </a:extLst>
              </a:tr>
              <a:tr h="349095">
                <a:tc>
                  <a:txBody>
                    <a:bodyPr/>
                    <a:lstStyle/>
                    <a:p>
                      <a:pPr marR="0" indent="0" algn="l" rtl="0">
                        <a:lnSpc>
                          <a:spcPct val="119000"/>
                        </a:lnSpc>
                        <a:spcBef>
                          <a:spcPts val="0"/>
                        </a:spcBef>
                        <a:spcAft>
                          <a:spcPts val="0"/>
                        </a:spcAft>
                      </a:pPr>
                      <a:r>
                        <a:rPr lang="en-GB" sz="800" kern="1200">
                          <a:ln>
                            <a:noFill/>
                          </a:ln>
                          <a:solidFill>
                            <a:srgbClr val="000000"/>
                          </a:solidFill>
                          <a:effectLst/>
                          <a:latin typeface="Gill Sans MT" panose="020B0502020104020203" pitchFamily="34" charset="0"/>
                        </a:rPr>
                        <a:t>Simmering</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a:ln>
                            <a:noFill/>
                          </a:ln>
                          <a:solidFill>
                            <a:srgbClr val="000000"/>
                          </a:solidFill>
                          <a:effectLst/>
                          <a:latin typeface="Arial" panose="020B0604020202020204" pitchFamily="34" charset="0"/>
                        </a:rPr>
                        <a:t> </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239239"/>
                  </a:ext>
                </a:extLst>
              </a:tr>
              <a:tr h="349095">
                <a:tc>
                  <a:txBody>
                    <a:bodyPr/>
                    <a:lstStyle/>
                    <a:p>
                      <a:pPr marR="0" indent="0" algn="l" rtl="0">
                        <a:lnSpc>
                          <a:spcPct val="119000"/>
                        </a:lnSpc>
                        <a:spcBef>
                          <a:spcPts val="0"/>
                        </a:spcBef>
                        <a:spcAft>
                          <a:spcPts val="0"/>
                        </a:spcAft>
                      </a:pPr>
                      <a:r>
                        <a:rPr lang="en-GB" sz="800" kern="1200">
                          <a:ln>
                            <a:noFill/>
                          </a:ln>
                          <a:solidFill>
                            <a:srgbClr val="000000"/>
                          </a:solidFill>
                          <a:effectLst/>
                          <a:latin typeface="Gill Sans MT" panose="020B0502020104020203" pitchFamily="34" charset="0"/>
                        </a:rPr>
                        <a:t>Steaming</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a:ln>
                            <a:noFill/>
                          </a:ln>
                          <a:solidFill>
                            <a:srgbClr val="000000"/>
                          </a:solidFill>
                          <a:effectLst/>
                          <a:latin typeface="Arial" panose="020B0604020202020204" pitchFamily="34" charset="0"/>
                        </a:rPr>
                        <a:t> </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a:ln>
                            <a:noFill/>
                          </a:ln>
                          <a:solidFill>
                            <a:srgbClr val="000000"/>
                          </a:solidFill>
                          <a:effectLst/>
                          <a:latin typeface="Arial" panose="020B0604020202020204" pitchFamily="34" charset="0"/>
                        </a:rPr>
                        <a:t> </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272345"/>
                  </a:ext>
                </a:extLst>
              </a:tr>
              <a:tr h="349095">
                <a:tc>
                  <a:txBody>
                    <a:bodyPr/>
                    <a:lstStyle/>
                    <a:p>
                      <a:pPr marR="0" indent="0" algn="l" rtl="0">
                        <a:lnSpc>
                          <a:spcPct val="119000"/>
                        </a:lnSpc>
                        <a:spcBef>
                          <a:spcPts val="0"/>
                        </a:spcBef>
                        <a:spcAft>
                          <a:spcPts val="0"/>
                        </a:spcAft>
                      </a:pPr>
                      <a:r>
                        <a:rPr lang="en-GB" sz="800" kern="1200">
                          <a:ln>
                            <a:noFill/>
                          </a:ln>
                          <a:solidFill>
                            <a:srgbClr val="000000"/>
                          </a:solidFill>
                          <a:effectLst/>
                          <a:latin typeface="Gill Sans MT" panose="020B0502020104020203" pitchFamily="34" charset="0"/>
                        </a:rPr>
                        <a:t>Stewing</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a:ln>
                            <a:noFill/>
                          </a:ln>
                          <a:solidFill>
                            <a:srgbClr val="000000"/>
                          </a:solidFill>
                          <a:effectLst/>
                          <a:latin typeface="Arial" panose="020B0604020202020204" pitchFamily="34" charset="0"/>
                        </a:rPr>
                        <a:t> </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7232211"/>
                  </a:ext>
                </a:extLst>
              </a:tr>
              <a:tr h="196885">
                <a:tc>
                  <a:txBody>
                    <a:bodyPr/>
                    <a:lstStyle/>
                    <a:p>
                      <a:pPr marR="0" indent="0" algn="l" rtl="0">
                        <a:lnSpc>
                          <a:spcPct val="119000"/>
                        </a:lnSpc>
                        <a:spcBef>
                          <a:spcPts val="0"/>
                        </a:spcBef>
                        <a:spcAft>
                          <a:spcPts val="0"/>
                        </a:spcAft>
                      </a:pPr>
                      <a:r>
                        <a:rPr lang="en-GB" sz="800" kern="1200">
                          <a:ln>
                            <a:noFill/>
                          </a:ln>
                          <a:solidFill>
                            <a:srgbClr val="000000"/>
                          </a:solidFill>
                          <a:effectLst/>
                          <a:latin typeface="Gill Sans MT" panose="020B0502020104020203" pitchFamily="34" charset="0"/>
                        </a:rPr>
                        <a:t>Sautéing</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a:ln>
                            <a:noFill/>
                          </a:ln>
                          <a:solidFill>
                            <a:srgbClr val="000000"/>
                          </a:solidFill>
                          <a:effectLst/>
                          <a:latin typeface="Arial" panose="020B0604020202020204" pitchFamily="34" charset="0"/>
                        </a:rPr>
                        <a:t> </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3423040"/>
                  </a:ext>
                </a:extLst>
              </a:tr>
              <a:tr h="349095">
                <a:tc>
                  <a:txBody>
                    <a:bodyPr/>
                    <a:lstStyle/>
                    <a:p>
                      <a:pPr marR="0" indent="0" algn="l" rtl="0">
                        <a:lnSpc>
                          <a:spcPct val="119000"/>
                        </a:lnSpc>
                        <a:spcBef>
                          <a:spcPts val="0"/>
                        </a:spcBef>
                        <a:spcAft>
                          <a:spcPts val="0"/>
                        </a:spcAft>
                      </a:pPr>
                      <a:r>
                        <a:rPr lang="en-GB" sz="800" kern="1200">
                          <a:ln>
                            <a:noFill/>
                          </a:ln>
                          <a:solidFill>
                            <a:srgbClr val="000000"/>
                          </a:solidFill>
                          <a:effectLst/>
                          <a:latin typeface="Gill Sans MT" panose="020B0502020104020203" pitchFamily="34" charset="0"/>
                        </a:rPr>
                        <a:t>BBQ</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a:ln>
                            <a:noFill/>
                          </a:ln>
                          <a:solidFill>
                            <a:srgbClr val="000000"/>
                          </a:solidFill>
                          <a:effectLst/>
                          <a:latin typeface="Arial" panose="020B0604020202020204" pitchFamily="34" charset="0"/>
                        </a:rPr>
                        <a:t> </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a:ln>
                            <a:noFill/>
                          </a:ln>
                          <a:solidFill>
                            <a:srgbClr val="000000"/>
                          </a:solidFill>
                          <a:effectLst/>
                          <a:latin typeface="Arial" panose="020B0604020202020204" pitchFamily="34" charset="0"/>
                        </a:rPr>
                        <a:t> </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9889132"/>
                  </a:ext>
                </a:extLst>
              </a:tr>
              <a:tr h="349095">
                <a:tc>
                  <a:txBody>
                    <a:bodyPr/>
                    <a:lstStyle/>
                    <a:p>
                      <a:pPr marR="0" indent="0" algn="l" rtl="0">
                        <a:lnSpc>
                          <a:spcPct val="119000"/>
                        </a:lnSpc>
                        <a:spcBef>
                          <a:spcPts val="0"/>
                        </a:spcBef>
                        <a:spcAft>
                          <a:spcPts val="0"/>
                        </a:spcAft>
                      </a:pPr>
                      <a:r>
                        <a:rPr lang="en-GB" sz="800" kern="1200">
                          <a:ln>
                            <a:noFill/>
                          </a:ln>
                          <a:solidFill>
                            <a:srgbClr val="000000"/>
                          </a:solidFill>
                          <a:effectLst/>
                          <a:latin typeface="Gill Sans MT" panose="020B0502020104020203" pitchFamily="34" charset="0"/>
                        </a:rPr>
                        <a:t>Roasting</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a:ln>
                            <a:noFill/>
                          </a:ln>
                          <a:solidFill>
                            <a:srgbClr val="000000"/>
                          </a:solidFill>
                          <a:effectLst/>
                          <a:latin typeface="Arial" panose="020B0604020202020204" pitchFamily="34" charset="0"/>
                        </a:rPr>
                        <a:t> </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579999"/>
                  </a:ext>
                </a:extLst>
              </a:tr>
              <a:tr h="349095">
                <a:tc>
                  <a:txBody>
                    <a:bodyPr/>
                    <a:lstStyle/>
                    <a:p>
                      <a:pPr marR="0" indent="0" algn="l" rtl="0">
                        <a:lnSpc>
                          <a:spcPct val="119000"/>
                        </a:lnSpc>
                        <a:spcBef>
                          <a:spcPts val="0"/>
                        </a:spcBef>
                        <a:spcAft>
                          <a:spcPts val="0"/>
                        </a:spcAft>
                      </a:pPr>
                      <a:r>
                        <a:rPr lang="en-GB" sz="800" kern="1200">
                          <a:ln>
                            <a:noFill/>
                          </a:ln>
                          <a:solidFill>
                            <a:srgbClr val="000000"/>
                          </a:solidFill>
                          <a:effectLst/>
                          <a:latin typeface="Gill Sans MT" panose="020B0502020104020203" pitchFamily="34" charset="0"/>
                        </a:rPr>
                        <a:t>Frying</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a:ln>
                            <a:noFill/>
                          </a:ln>
                          <a:solidFill>
                            <a:srgbClr val="000000"/>
                          </a:solidFill>
                          <a:effectLst/>
                          <a:latin typeface="Arial" panose="020B0604020202020204" pitchFamily="34" charset="0"/>
                        </a:rPr>
                        <a:t> </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a:ln>
                            <a:noFill/>
                          </a:ln>
                          <a:solidFill>
                            <a:srgbClr val="000000"/>
                          </a:solidFill>
                          <a:effectLst/>
                          <a:latin typeface="Arial" panose="020B0604020202020204" pitchFamily="34" charset="0"/>
                        </a:rPr>
                        <a:t> </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200562"/>
                  </a:ext>
                </a:extLst>
              </a:tr>
              <a:tr h="349095">
                <a:tc>
                  <a:txBody>
                    <a:bodyPr/>
                    <a:lstStyle/>
                    <a:p>
                      <a:pPr marR="0" indent="0" algn="l" rtl="0">
                        <a:lnSpc>
                          <a:spcPct val="119000"/>
                        </a:lnSpc>
                        <a:spcBef>
                          <a:spcPts val="0"/>
                        </a:spcBef>
                        <a:spcAft>
                          <a:spcPts val="0"/>
                        </a:spcAft>
                      </a:pPr>
                      <a:r>
                        <a:rPr lang="en-GB" sz="800" kern="1200">
                          <a:ln>
                            <a:noFill/>
                          </a:ln>
                          <a:solidFill>
                            <a:srgbClr val="000000"/>
                          </a:solidFill>
                          <a:effectLst/>
                          <a:latin typeface="Gill Sans MT" panose="020B0502020104020203" pitchFamily="34" charset="0"/>
                        </a:rPr>
                        <a:t>Baking</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endParaRPr lang="en-GB" sz="1100" kern="1400" dirty="0">
                        <a:ln>
                          <a:noFill/>
                        </a:ln>
                        <a:solidFill>
                          <a:srgbClr val="000000"/>
                        </a:solidFill>
                        <a:effectLst/>
                        <a:latin typeface="Arial" panose="020B0604020202020204" pitchFamily="34" charset="0"/>
                      </a:endParaRPr>
                    </a:p>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a:ln>
                            <a:noFill/>
                          </a:ln>
                          <a:solidFill>
                            <a:srgbClr val="000000"/>
                          </a:solidFill>
                          <a:effectLst/>
                          <a:latin typeface="Arial" panose="020B0604020202020204" pitchFamily="34" charset="0"/>
                        </a:rPr>
                        <a:t> </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a:ln>
                            <a:noFill/>
                          </a:ln>
                          <a:solidFill>
                            <a:srgbClr val="000000"/>
                          </a:solidFill>
                          <a:effectLst/>
                          <a:latin typeface="Arial" panose="020B0604020202020204" pitchFamily="34" charset="0"/>
                        </a:rPr>
                        <a:t> </a:t>
                      </a:r>
                      <a:endParaRPr lang="en-GB" sz="600" kern="140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100" kern="1400" dirty="0">
                          <a:ln>
                            <a:noFill/>
                          </a:ln>
                          <a:solidFill>
                            <a:srgbClr val="000000"/>
                          </a:solidFill>
                          <a:effectLst/>
                          <a:latin typeface="Arial" panose="020B0604020202020204" pitchFamily="34" charset="0"/>
                        </a:rPr>
                        <a:t> </a:t>
                      </a:r>
                      <a:endParaRPr lang="en-GB" sz="600" kern="1400" dirty="0">
                        <a:ln>
                          <a:noFill/>
                        </a:ln>
                        <a:solidFill>
                          <a:srgbClr val="000000"/>
                        </a:solidFill>
                        <a:effectLst/>
                        <a:latin typeface="Calibri" panose="020F0502020204030204" pitchFamily="34" charset="0"/>
                      </a:endParaRPr>
                    </a:p>
                  </a:txBody>
                  <a:tcPr marL="57749" marR="57749" marT="28875" marB="288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14960"/>
                  </a:ext>
                </a:extLst>
              </a:tr>
            </a:tbl>
          </a:graphicData>
        </a:graphic>
      </p:graphicFrame>
    </p:spTree>
    <p:extLst>
      <p:ext uri="{BB962C8B-B14F-4D97-AF65-F5344CB8AC3E}">
        <p14:creationId xmlns:p14="http://schemas.microsoft.com/office/powerpoint/2010/main" val="1324565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359" y="416496"/>
            <a:ext cx="6456932" cy="8712968"/>
          </a:xfrm>
          <a:prstGeom prst="rect">
            <a:avLst/>
          </a:prstGeom>
        </p:spPr>
      </p:pic>
    </p:spTree>
    <p:extLst>
      <p:ext uri="{BB962C8B-B14F-4D97-AF65-F5344CB8AC3E}">
        <p14:creationId xmlns:p14="http://schemas.microsoft.com/office/powerpoint/2010/main" val="1967376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0560-9EF6-4A93-83D3-7BBCADC7388A}"/>
              </a:ext>
            </a:extLst>
          </p:cNvPr>
          <p:cNvSpPr>
            <a:spLocks noGrp="1"/>
          </p:cNvSpPr>
          <p:nvPr>
            <p:ph type="title"/>
          </p:nvPr>
        </p:nvSpPr>
        <p:spPr/>
        <p:txBody>
          <a:bodyPr/>
          <a:lstStyle/>
          <a:p>
            <a:r>
              <a:rPr lang="en-GB" dirty="0"/>
              <a:t>Revision check list </a:t>
            </a:r>
          </a:p>
        </p:txBody>
      </p:sp>
      <p:sp>
        <p:nvSpPr>
          <p:cNvPr id="3" name="Content Placeholder 2">
            <a:extLst>
              <a:ext uri="{FF2B5EF4-FFF2-40B4-BE49-F238E27FC236}">
                <a16:creationId xmlns:a16="http://schemas.microsoft.com/office/drawing/2014/main" id="{D47902C2-27E3-4093-AA36-B614A716ED3E}"/>
              </a:ext>
            </a:extLst>
          </p:cNvPr>
          <p:cNvSpPr>
            <a:spLocks noGrp="1"/>
          </p:cNvSpPr>
          <p:nvPr>
            <p:ph idx="1"/>
          </p:nvPr>
        </p:nvSpPr>
        <p:spPr>
          <a:xfrm>
            <a:off x="342900" y="1856656"/>
            <a:ext cx="6172200" cy="6537502"/>
          </a:xfrm>
        </p:spPr>
        <p:txBody>
          <a:bodyPr>
            <a:normAutofit fontScale="92500" lnSpcReduction="20000"/>
          </a:bodyPr>
          <a:lstStyle/>
          <a:p>
            <a:pPr>
              <a:buFont typeface="Wingdings" panose="05000000000000000000" pitchFamily="2" charset="2"/>
              <a:buChar char="q"/>
            </a:pPr>
            <a:r>
              <a:rPr lang="en-GB" dirty="0"/>
              <a:t> Macro Nutrients</a:t>
            </a:r>
          </a:p>
          <a:p>
            <a:pPr>
              <a:buFont typeface="Wingdings" panose="05000000000000000000" pitchFamily="2" charset="2"/>
              <a:buChar char="q"/>
            </a:pPr>
            <a:r>
              <a:rPr lang="en-GB" dirty="0"/>
              <a:t> Micro Nutrients</a:t>
            </a:r>
          </a:p>
          <a:p>
            <a:pPr>
              <a:buFont typeface="Wingdings" panose="05000000000000000000" pitchFamily="2" charset="2"/>
              <a:buChar char="q"/>
            </a:pPr>
            <a:r>
              <a:rPr lang="en-GB" dirty="0"/>
              <a:t> Nutritional Groups</a:t>
            </a:r>
          </a:p>
          <a:p>
            <a:pPr>
              <a:buFont typeface="Wingdings" panose="05000000000000000000" pitchFamily="2" charset="2"/>
              <a:buChar char="q"/>
            </a:pPr>
            <a:r>
              <a:rPr lang="en-GB" dirty="0"/>
              <a:t> Cooking methods</a:t>
            </a:r>
          </a:p>
          <a:p>
            <a:pPr>
              <a:buFont typeface="Wingdings" panose="05000000000000000000" pitchFamily="2" charset="2"/>
              <a:buChar char="q"/>
            </a:pPr>
            <a:r>
              <a:rPr lang="en-GB" dirty="0"/>
              <a:t> Chemical &amp; Functional properties</a:t>
            </a:r>
          </a:p>
          <a:p>
            <a:pPr>
              <a:buFont typeface="Wingdings" panose="05000000000000000000" pitchFamily="2" charset="2"/>
              <a:buChar char="q"/>
            </a:pPr>
            <a:r>
              <a:rPr lang="en-GB" dirty="0"/>
              <a:t> Food spoilage &amp; contamination</a:t>
            </a:r>
          </a:p>
          <a:p>
            <a:pPr>
              <a:buFont typeface="Wingdings" panose="05000000000000000000" pitchFamily="2" charset="2"/>
              <a:buChar char="q"/>
            </a:pPr>
            <a:r>
              <a:rPr lang="en-GB" dirty="0"/>
              <a:t> Food safety </a:t>
            </a:r>
          </a:p>
          <a:p>
            <a:pPr>
              <a:buFont typeface="Wingdings" panose="05000000000000000000" pitchFamily="2" charset="2"/>
              <a:buChar char="q"/>
            </a:pPr>
            <a:r>
              <a:rPr lang="en-GB" dirty="0"/>
              <a:t> Food choices</a:t>
            </a:r>
          </a:p>
          <a:p>
            <a:pPr>
              <a:buFont typeface="Wingdings" panose="05000000000000000000" pitchFamily="2" charset="2"/>
              <a:buChar char="q"/>
            </a:pPr>
            <a:r>
              <a:rPr lang="en-GB" dirty="0"/>
              <a:t> British &amp; International cuisines</a:t>
            </a:r>
          </a:p>
          <a:p>
            <a:pPr>
              <a:buFont typeface="Wingdings" panose="05000000000000000000" pitchFamily="2" charset="2"/>
              <a:buChar char="q"/>
            </a:pPr>
            <a:r>
              <a:rPr lang="en-GB" dirty="0"/>
              <a:t> Sensory Evaluations</a:t>
            </a:r>
          </a:p>
          <a:p>
            <a:pPr>
              <a:buFont typeface="Wingdings" panose="05000000000000000000" pitchFamily="2" charset="2"/>
              <a:buChar char="q"/>
            </a:pPr>
            <a:r>
              <a:rPr lang="en-GB" dirty="0"/>
              <a:t> Environment</a:t>
            </a:r>
          </a:p>
          <a:p>
            <a:pPr>
              <a:buFont typeface="Wingdings" panose="05000000000000000000" pitchFamily="2" charset="2"/>
              <a:buChar char="q"/>
            </a:pPr>
            <a:r>
              <a:rPr lang="en-GB" dirty="0"/>
              <a:t> Sustainability </a:t>
            </a:r>
          </a:p>
          <a:p>
            <a:pPr>
              <a:buFont typeface="Wingdings" panose="05000000000000000000" pitchFamily="2" charset="2"/>
              <a:buChar char="q"/>
            </a:pPr>
            <a:r>
              <a:rPr lang="en-GB" dirty="0"/>
              <a:t> Food production</a:t>
            </a:r>
          </a:p>
          <a:p>
            <a:pPr>
              <a:buFont typeface="Wingdings" panose="05000000000000000000" pitchFamily="2" charset="2"/>
              <a:buChar char="q"/>
            </a:pPr>
            <a:r>
              <a:rPr lang="en-GB" dirty="0"/>
              <a:t> Food processes</a:t>
            </a:r>
          </a:p>
        </p:txBody>
      </p:sp>
    </p:spTree>
    <p:extLst>
      <p:ext uri="{BB962C8B-B14F-4D97-AF65-F5344CB8AC3E}">
        <p14:creationId xmlns:p14="http://schemas.microsoft.com/office/powerpoint/2010/main" val="213213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112" y="128464"/>
            <a:ext cx="2294012" cy="451845"/>
          </a:xfrm>
        </p:spPr>
        <p:txBody>
          <a:bodyPr>
            <a:noAutofit/>
          </a:bodyPr>
          <a:lstStyle/>
          <a:p>
            <a:r>
              <a:rPr lang="en-GB" sz="2200" b="1" u="sng" dirty="0">
                <a:latin typeface="Comic Sans MS" pitchFamily="66" charset="0"/>
              </a:rPr>
              <a:t>Protein</a:t>
            </a:r>
          </a:p>
        </p:txBody>
      </p:sp>
      <p:sp>
        <p:nvSpPr>
          <p:cNvPr id="4" name="Oval 3"/>
          <p:cNvSpPr/>
          <p:nvPr/>
        </p:nvSpPr>
        <p:spPr>
          <a:xfrm>
            <a:off x="2780928" y="4512838"/>
            <a:ext cx="1584499" cy="100012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dirty="0"/>
              <a:t>functions of eggs </a:t>
            </a:r>
          </a:p>
        </p:txBody>
      </p:sp>
      <p:sp>
        <p:nvSpPr>
          <p:cNvPr id="5" name="TextBox 4"/>
          <p:cNvSpPr txBox="1">
            <a:spLocks noChangeArrowheads="1"/>
          </p:cNvSpPr>
          <p:nvPr/>
        </p:nvSpPr>
        <p:spPr bwMode="auto">
          <a:xfrm>
            <a:off x="4641561" y="2576736"/>
            <a:ext cx="2004002" cy="2308324"/>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dirty="0">
                <a:latin typeface="Calibri" pitchFamily="34" charset="0"/>
              </a:rPr>
              <a:t>Emulsification:</a:t>
            </a: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p:txBody>
      </p:sp>
      <p:sp>
        <p:nvSpPr>
          <p:cNvPr id="6" name="TextBox 5"/>
          <p:cNvSpPr txBox="1">
            <a:spLocks noChangeArrowheads="1"/>
          </p:cNvSpPr>
          <p:nvPr/>
        </p:nvSpPr>
        <p:spPr bwMode="auto">
          <a:xfrm>
            <a:off x="214313" y="6745149"/>
            <a:ext cx="1846535" cy="255454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dirty="0">
                <a:latin typeface="Calibri" pitchFamily="34" charset="0"/>
              </a:rPr>
              <a:t>Aeration:</a:t>
            </a:r>
          </a:p>
          <a:p>
            <a:pPr eaLnBrk="1" hangingPunct="1"/>
            <a:endParaRPr lang="en-GB" sz="1600" dirty="0">
              <a:latin typeface="Calibri" pitchFamily="34" charset="0"/>
            </a:endParaRPr>
          </a:p>
          <a:p>
            <a:pPr eaLnBrk="1" hangingPunct="1"/>
            <a:endParaRPr lang="en-GB" sz="1600" dirty="0">
              <a:latin typeface="Calibri" pitchFamily="34" charset="0"/>
            </a:endParaRPr>
          </a:p>
          <a:p>
            <a:pPr eaLnBrk="1" hangingPunct="1"/>
            <a:endParaRPr lang="en-GB" sz="1600" dirty="0">
              <a:latin typeface="Calibri" pitchFamily="34" charset="0"/>
            </a:endParaRPr>
          </a:p>
          <a:p>
            <a:pPr eaLnBrk="1" hangingPunct="1"/>
            <a:endParaRPr lang="en-GB" sz="1600" dirty="0">
              <a:latin typeface="Calibri" pitchFamily="34" charset="0"/>
            </a:endParaRPr>
          </a:p>
          <a:p>
            <a:pPr eaLnBrk="1" hangingPunct="1"/>
            <a:endParaRPr lang="en-GB" sz="1600" dirty="0">
              <a:latin typeface="Calibri" pitchFamily="34" charset="0"/>
            </a:endParaRPr>
          </a:p>
          <a:p>
            <a:pPr eaLnBrk="1" hangingPunct="1"/>
            <a:endParaRPr lang="en-GB" sz="1600" dirty="0">
              <a:latin typeface="Calibri" pitchFamily="34" charset="0"/>
            </a:endParaRPr>
          </a:p>
          <a:p>
            <a:pPr eaLnBrk="1" hangingPunct="1"/>
            <a:endParaRPr lang="en-GB" sz="1600" dirty="0">
              <a:latin typeface="Calibri" pitchFamily="34" charset="0"/>
            </a:endParaRPr>
          </a:p>
          <a:p>
            <a:pPr eaLnBrk="1" hangingPunct="1"/>
            <a:endParaRPr lang="en-GB" sz="1600" dirty="0">
              <a:latin typeface="Calibri" pitchFamily="34" charset="0"/>
            </a:endParaRPr>
          </a:p>
          <a:p>
            <a:pPr eaLnBrk="1" hangingPunct="1"/>
            <a:endParaRPr lang="en-GB" sz="1600" dirty="0">
              <a:latin typeface="Calibri" pitchFamily="34" charset="0"/>
            </a:endParaRPr>
          </a:p>
        </p:txBody>
      </p:sp>
      <p:sp>
        <p:nvSpPr>
          <p:cNvPr id="7" name="TextBox 6"/>
          <p:cNvSpPr txBox="1">
            <a:spLocks noChangeArrowheads="1"/>
          </p:cNvSpPr>
          <p:nvPr/>
        </p:nvSpPr>
        <p:spPr bwMode="auto">
          <a:xfrm>
            <a:off x="4971660" y="5012900"/>
            <a:ext cx="1697702" cy="20313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dirty="0">
                <a:latin typeface="Calibri" pitchFamily="34" charset="0"/>
              </a:rPr>
              <a:t>Binding:</a:t>
            </a: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p:txBody>
      </p:sp>
      <p:sp>
        <p:nvSpPr>
          <p:cNvPr id="8" name="TextBox 7"/>
          <p:cNvSpPr txBox="1">
            <a:spLocks noChangeArrowheads="1"/>
          </p:cNvSpPr>
          <p:nvPr/>
        </p:nvSpPr>
        <p:spPr bwMode="auto">
          <a:xfrm>
            <a:off x="3585497" y="704528"/>
            <a:ext cx="2986753" cy="1754326"/>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dirty="0">
                <a:latin typeface="Calibri" pitchFamily="34" charset="0"/>
              </a:rPr>
              <a:t>Thickening:</a:t>
            </a: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p:txBody>
      </p:sp>
      <p:sp>
        <p:nvSpPr>
          <p:cNvPr id="9" name="TextBox 8"/>
          <p:cNvSpPr txBox="1">
            <a:spLocks noChangeArrowheads="1"/>
          </p:cNvSpPr>
          <p:nvPr/>
        </p:nvSpPr>
        <p:spPr bwMode="auto">
          <a:xfrm>
            <a:off x="343489" y="2144688"/>
            <a:ext cx="2223994" cy="20313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dirty="0">
                <a:latin typeface="Calibri" pitchFamily="34" charset="0"/>
              </a:rPr>
              <a:t>Coagulation:</a:t>
            </a: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p:txBody>
      </p:sp>
      <p:sp>
        <p:nvSpPr>
          <p:cNvPr id="10" name="TextBox 9"/>
          <p:cNvSpPr txBox="1">
            <a:spLocks noChangeArrowheads="1"/>
          </p:cNvSpPr>
          <p:nvPr/>
        </p:nvSpPr>
        <p:spPr bwMode="auto">
          <a:xfrm>
            <a:off x="2286000" y="7140907"/>
            <a:ext cx="2339578" cy="2308324"/>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dirty="0">
                <a:latin typeface="Calibri" pitchFamily="34" charset="0"/>
              </a:rPr>
              <a:t>Coating:</a:t>
            </a: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p:txBody>
      </p:sp>
      <p:sp>
        <p:nvSpPr>
          <p:cNvPr id="11" name="TextBox 10"/>
          <p:cNvSpPr txBox="1">
            <a:spLocks noChangeArrowheads="1"/>
          </p:cNvSpPr>
          <p:nvPr/>
        </p:nvSpPr>
        <p:spPr bwMode="auto">
          <a:xfrm>
            <a:off x="4735835" y="7185248"/>
            <a:ext cx="1857375" cy="2308324"/>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dirty="0">
                <a:latin typeface="Calibri" pitchFamily="34" charset="0"/>
              </a:rPr>
              <a:t>Glazing:</a:t>
            </a: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p:txBody>
      </p:sp>
      <p:sp>
        <p:nvSpPr>
          <p:cNvPr id="12" name="TextBox 11"/>
          <p:cNvSpPr txBox="1">
            <a:spLocks noChangeArrowheads="1"/>
          </p:cNvSpPr>
          <p:nvPr/>
        </p:nvSpPr>
        <p:spPr bwMode="auto">
          <a:xfrm>
            <a:off x="1265059" y="272480"/>
            <a:ext cx="2243211" cy="1754326"/>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dirty="0">
                <a:latin typeface="Calibri" pitchFamily="34" charset="0"/>
              </a:rPr>
              <a:t>Garnish:</a:t>
            </a: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p:txBody>
      </p:sp>
      <p:cxnSp>
        <p:nvCxnSpPr>
          <p:cNvPr id="13" name="Straight Arrow Connector 12"/>
          <p:cNvCxnSpPr>
            <a:stCxn id="4" idx="0"/>
          </p:cNvCxnSpPr>
          <p:nvPr/>
        </p:nvCxnSpPr>
        <p:spPr>
          <a:xfrm flipV="1">
            <a:off x="3573178" y="2458854"/>
            <a:ext cx="431886" cy="2053984"/>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047813" y="2026806"/>
            <a:ext cx="165163" cy="25362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H="1" flipV="1">
            <a:off x="2567483" y="4176013"/>
            <a:ext cx="372833" cy="5248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flipH="1">
            <a:off x="2095687" y="5396678"/>
            <a:ext cx="952126" cy="12873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4" idx="4"/>
          </p:cNvCxnSpPr>
          <p:nvPr/>
        </p:nvCxnSpPr>
        <p:spPr>
          <a:xfrm flipH="1">
            <a:off x="3508270" y="5512963"/>
            <a:ext cx="64908" cy="15312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4" idx="5"/>
          </p:cNvCxnSpPr>
          <p:nvPr/>
        </p:nvCxnSpPr>
        <p:spPr>
          <a:xfrm>
            <a:off x="4133382" y="5366498"/>
            <a:ext cx="602453" cy="18187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a:stCxn id="4" idx="6"/>
            <a:endCxn id="7" idx="1"/>
          </p:cNvCxnSpPr>
          <p:nvPr/>
        </p:nvCxnSpPr>
        <p:spPr>
          <a:xfrm>
            <a:off x="4365427" y="5012901"/>
            <a:ext cx="606233" cy="10156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4" idx="7"/>
          </p:cNvCxnSpPr>
          <p:nvPr/>
        </p:nvCxnSpPr>
        <p:spPr>
          <a:xfrm flipV="1">
            <a:off x="4133382" y="4304928"/>
            <a:ext cx="492196" cy="354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TextBox 20"/>
          <p:cNvSpPr txBox="1">
            <a:spLocks noChangeArrowheads="1"/>
          </p:cNvSpPr>
          <p:nvPr/>
        </p:nvSpPr>
        <p:spPr bwMode="auto">
          <a:xfrm>
            <a:off x="214313" y="4563050"/>
            <a:ext cx="1846534" cy="20313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dirty="0">
                <a:latin typeface="Calibri" pitchFamily="34" charset="0"/>
              </a:rPr>
              <a:t>Enriching:</a:t>
            </a: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a:p>
            <a:pPr eaLnBrk="1" hangingPunct="1"/>
            <a:endParaRPr lang="en-GB" b="1" dirty="0">
              <a:latin typeface="Calibri" pitchFamily="34" charset="0"/>
            </a:endParaRPr>
          </a:p>
        </p:txBody>
      </p:sp>
      <p:cxnSp>
        <p:nvCxnSpPr>
          <p:cNvPr id="22" name="Straight Arrow Connector 21"/>
          <p:cNvCxnSpPr>
            <a:stCxn id="4" idx="2"/>
            <a:endCxn id="21" idx="3"/>
          </p:cNvCxnSpPr>
          <p:nvPr/>
        </p:nvCxnSpPr>
        <p:spPr>
          <a:xfrm flipH="1">
            <a:off x="2060847" y="5012901"/>
            <a:ext cx="720081" cy="5658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7857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88840" y="416496"/>
            <a:ext cx="2949846" cy="369332"/>
          </a:xfrm>
          <a:prstGeom prst="rect">
            <a:avLst/>
          </a:prstGeom>
          <a:noFill/>
        </p:spPr>
        <p:txBody>
          <a:bodyPr wrap="none" rtlCol="0">
            <a:spAutoFit/>
          </a:bodyPr>
          <a:lstStyle/>
          <a:p>
            <a:r>
              <a:rPr lang="en-GB" b="1" u="sng" dirty="0">
                <a:latin typeface="Comic Sans MS" pitchFamily="66" charset="0"/>
              </a:rPr>
              <a:t>The Functions of Protein</a:t>
            </a:r>
          </a:p>
        </p:txBody>
      </p:sp>
      <p:graphicFrame>
        <p:nvGraphicFramePr>
          <p:cNvPr id="6" name="Table 5"/>
          <p:cNvGraphicFramePr>
            <a:graphicFrameLocks noGrp="1"/>
          </p:cNvGraphicFramePr>
          <p:nvPr>
            <p:extLst>
              <p:ext uri="{D42A27DB-BD31-4B8C-83A1-F6EECF244321}">
                <p14:modId xmlns:p14="http://schemas.microsoft.com/office/powerpoint/2010/main" val="2232175064"/>
              </p:ext>
            </p:extLst>
          </p:nvPr>
        </p:nvGraphicFramePr>
        <p:xfrm>
          <a:off x="331415" y="2595818"/>
          <a:ext cx="6264696" cy="6312773"/>
        </p:xfrm>
        <a:graphic>
          <a:graphicData uri="http://schemas.openxmlformats.org/drawingml/2006/table">
            <a:tbl>
              <a:tblPr firstRow="1" bandRow="1">
                <a:tableStyleId>{5940675A-B579-460E-94D1-54222C63F5DA}</a:tableStyleId>
              </a:tblPr>
              <a:tblGrid>
                <a:gridCol w="1584176">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tblGrid>
              <a:tr h="610826">
                <a:tc>
                  <a:txBody>
                    <a:bodyPr/>
                    <a:lstStyle/>
                    <a:p>
                      <a:pPr algn="ctr"/>
                      <a:r>
                        <a:rPr lang="en-GB" sz="1400" b="1" dirty="0">
                          <a:latin typeface="Comic Sans MS" pitchFamily="66" charset="0"/>
                        </a:rPr>
                        <a:t>Function</a:t>
                      </a:r>
                    </a:p>
                  </a:txBody>
                  <a:tcPr/>
                </a:tc>
                <a:tc>
                  <a:txBody>
                    <a:bodyPr/>
                    <a:lstStyle/>
                    <a:p>
                      <a:pPr algn="ctr"/>
                      <a:r>
                        <a:rPr lang="en-GB" sz="1400" b="1" dirty="0">
                          <a:latin typeface="Comic Sans MS" pitchFamily="66" charset="0"/>
                        </a:rPr>
                        <a:t>Description</a:t>
                      </a:r>
                    </a:p>
                  </a:txBody>
                  <a:tcPr/>
                </a:tc>
                <a:extLst>
                  <a:ext uri="{0D108BD9-81ED-4DB2-BD59-A6C34878D82A}">
                    <a16:rowId xmlns:a16="http://schemas.microsoft.com/office/drawing/2014/main" val="10000"/>
                  </a:ext>
                </a:extLst>
              </a:tr>
              <a:tr h="1639124">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600" kern="1200" dirty="0">
                          <a:solidFill>
                            <a:schemeClr val="tx1"/>
                          </a:solidFill>
                          <a:effectLst/>
                          <a:latin typeface="+mn-lt"/>
                          <a:ea typeface="+mn-ea"/>
                          <a:cs typeface="+mn-cs"/>
                        </a:rPr>
                        <a:t>protein denaturation</a:t>
                      </a:r>
                    </a:p>
                    <a:p>
                      <a:endParaRPr lang="en-GB" dirty="0">
                        <a:latin typeface="Comic Sans MS" pitchFamily="66" charset="0"/>
                      </a:endParaRPr>
                    </a:p>
                  </a:txBody>
                  <a:tcPr/>
                </a:tc>
                <a:tc>
                  <a:txBody>
                    <a:bodyPr/>
                    <a:lstStyle/>
                    <a:p>
                      <a:pPr fontAlgn="base"/>
                      <a:endParaRPr lang="en-GB" sz="1400" dirty="0">
                        <a:effectLst/>
                      </a:endParaRPr>
                    </a:p>
                  </a:txBody>
                  <a:tcPr/>
                </a:tc>
                <a:extLst>
                  <a:ext uri="{0D108BD9-81ED-4DB2-BD59-A6C34878D82A}">
                    <a16:rowId xmlns:a16="http://schemas.microsoft.com/office/drawing/2014/main" val="10001"/>
                  </a:ext>
                </a:extLst>
              </a:tr>
              <a:tr h="1247560">
                <a:tc>
                  <a:txBody>
                    <a:bodyPr/>
                    <a:lstStyle/>
                    <a:p>
                      <a:pPr fontAlgn="base"/>
                      <a:r>
                        <a:rPr lang="en-GB" sz="1600" dirty="0">
                          <a:effectLst/>
                        </a:rPr>
                        <a:t>protein coagulation</a:t>
                      </a:r>
                    </a:p>
                  </a:txBody>
                  <a:tcPr/>
                </a:tc>
                <a:tc>
                  <a:txBody>
                    <a:bodyPr/>
                    <a:lstStyle/>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txBody>
                  <a:tcPr/>
                </a:tc>
                <a:extLst>
                  <a:ext uri="{0D108BD9-81ED-4DB2-BD59-A6C34878D82A}">
                    <a16:rowId xmlns:a16="http://schemas.microsoft.com/office/drawing/2014/main" val="10002"/>
                  </a:ext>
                </a:extLst>
              </a:tr>
              <a:tr h="1189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rPr>
                        <a:t>gluten formation</a:t>
                      </a:r>
                    </a:p>
                    <a:p>
                      <a:endParaRPr lang="en-GB" sz="1600" dirty="0">
                        <a:latin typeface="Comic Sans MS" pitchFamily="66" charset="0"/>
                      </a:endParaRPr>
                    </a:p>
                  </a:txBody>
                  <a:tcPr/>
                </a:tc>
                <a:tc>
                  <a:txBody>
                    <a:bodyPr/>
                    <a:lstStyle/>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txBody>
                  <a:tcPr/>
                </a:tc>
                <a:extLst>
                  <a:ext uri="{0D108BD9-81ED-4DB2-BD59-A6C34878D82A}">
                    <a16:rowId xmlns:a16="http://schemas.microsoft.com/office/drawing/2014/main" val="10003"/>
                  </a:ext>
                </a:extLst>
              </a:tr>
              <a:tr h="1228183">
                <a:tc>
                  <a:txBody>
                    <a:bodyPr/>
                    <a:lstStyle/>
                    <a:p>
                      <a:r>
                        <a:rPr lang="en-GB" sz="1600" dirty="0">
                          <a:effectLst/>
                        </a:rPr>
                        <a:t>foam formation</a:t>
                      </a:r>
                      <a:endParaRPr lang="en-GB" sz="1600" dirty="0">
                        <a:latin typeface="Comic Sans MS" pitchFamily="66" charset="0"/>
                      </a:endParaRPr>
                    </a:p>
                  </a:txBody>
                  <a:tcPr/>
                </a:tc>
                <a:tc>
                  <a:txBody>
                    <a:bodyPr/>
                    <a:lstStyle/>
                    <a:p>
                      <a:endParaRPr lang="en-GB" dirty="0">
                        <a:latin typeface="Comic Sans MS" pitchFamily="66" charset="0"/>
                      </a:endParaRP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nvSpPr>
        <p:spPr>
          <a:xfrm>
            <a:off x="361994" y="942063"/>
            <a:ext cx="6286737" cy="1497520"/>
          </a:xfrm>
          <a:prstGeom prst="rect">
            <a:avLst/>
          </a:prstGeom>
          <a:noFill/>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r>
              <a:rPr lang="en-GB" sz="1600" dirty="0"/>
              <a:t>You need to understand the scientific principles underlying these processes when preparing and cooking food</a:t>
            </a:r>
          </a:p>
          <a:p>
            <a:pPr marL="0" indent="0" fontAlgn="base">
              <a:buNone/>
            </a:pPr>
            <a:r>
              <a:rPr lang="en-GB" sz="1600" dirty="0"/>
              <a:t>You also need to be able to explain the working characteristics, functional and chemical properties of proteins.</a:t>
            </a:r>
          </a:p>
          <a:p>
            <a:pPr marL="0" indent="0" fontAlgn="base">
              <a:buNone/>
            </a:pPr>
            <a:endParaRPr lang="en-GB" sz="1600" dirty="0"/>
          </a:p>
          <a:p>
            <a:pPr marL="0" indent="0" fontAlgn="base">
              <a:buNone/>
            </a:pPr>
            <a:r>
              <a:rPr lang="en-GB" sz="1600" dirty="0"/>
              <a:t>Use images if appropriate </a:t>
            </a:r>
          </a:p>
        </p:txBody>
      </p:sp>
    </p:spTree>
    <p:extLst>
      <p:ext uri="{BB962C8B-B14F-4D97-AF65-F5344CB8AC3E}">
        <p14:creationId xmlns:p14="http://schemas.microsoft.com/office/powerpoint/2010/main" val="2741913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1258" y="191929"/>
            <a:ext cx="2547492" cy="369332"/>
          </a:xfrm>
          <a:prstGeom prst="rect">
            <a:avLst/>
          </a:prstGeom>
          <a:noFill/>
        </p:spPr>
        <p:txBody>
          <a:bodyPr wrap="none" rtlCol="0">
            <a:spAutoFit/>
          </a:bodyPr>
          <a:lstStyle/>
          <a:p>
            <a:r>
              <a:rPr lang="en-GB" b="1" u="sng" dirty="0">
                <a:latin typeface="Comic Sans MS" pitchFamily="66" charset="0"/>
              </a:rPr>
              <a:t>The Functions of Fat</a:t>
            </a:r>
          </a:p>
        </p:txBody>
      </p:sp>
      <p:graphicFrame>
        <p:nvGraphicFramePr>
          <p:cNvPr id="6" name="Table 5"/>
          <p:cNvGraphicFramePr>
            <a:graphicFrameLocks noGrp="1"/>
          </p:cNvGraphicFramePr>
          <p:nvPr>
            <p:extLst>
              <p:ext uri="{D42A27DB-BD31-4B8C-83A1-F6EECF244321}">
                <p14:modId xmlns:p14="http://schemas.microsoft.com/office/powerpoint/2010/main" val="2548910415"/>
              </p:ext>
            </p:extLst>
          </p:nvPr>
        </p:nvGraphicFramePr>
        <p:xfrm>
          <a:off x="332656" y="759489"/>
          <a:ext cx="6264696" cy="4129075"/>
        </p:xfrm>
        <a:graphic>
          <a:graphicData uri="http://schemas.openxmlformats.org/drawingml/2006/table">
            <a:tbl>
              <a:tblPr firstRow="1" bandRow="1">
                <a:tableStyleId>{5940675A-B579-460E-94D1-54222C63F5DA}</a:tableStyleId>
              </a:tblPr>
              <a:tblGrid>
                <a:gridCol w="1656184">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tblGrid>
              <a:tr h="360040">
                <a:tc>
                  <a:txBody>
                    <a:bodyPr/>
                    <a:lstStyle/>
                    <a:p>
                      <a:pPr algn="ctr"/>
                      <a:r>
                        <a:rPr lang="en-GB" sz="1400" b="1" dirty="0">
                          <a:latin typeface="Comic Sans MS" pitchFamily="66" charset="0"/>
                        </a:rPr>
                        <a:t>Function</a:t>
                      </a:r>
                    </a:p>
                  </a:txBody>
                  <a:tcPr/>
                </a:tc>
                <a:tc>
                  <a:txBody>
                    <a:bodyPr/>
                    <a:lstStyle/>
                    <a:p>
                      <a:pPr algn="ctr"/>
                      <a:r>
                        <a:rPr lang="en-GB" sz="1400" b="1" dirty="0">
                          <a:latin typeface="Comic Sans MS" pitchFamily="66" charset="0"/>
                        </a:rPr>
                        <a:t>Description</a:t>
                      </a:r>
                    </a:p>
                  </a:txBody>
                  <a:tcPr/>
                </a:tc>
                <a:extLst>
                  <a:ext uri="{0D108BD9-81ED-4DB2-BD59-A6C34878D82A}">
                    <a16:rowId xmlns:a16="http://schemas.microsoft.com/office/drawing/2014/main" val="10000"/>
                  </a:ext>
                </a:extLst>
              </a:tr>
              <a:tr h="1017254">
                <a:tc>
                  <a:txBody>
                    <a:bodyPr/>
                    <a:lstStyle/>
                    <a:p>
                      <a:endParaRPr lang="en-GB" dirty="0">
                        <a:latin typeface="Comic Sans MS" pitchFamily="66" charset="0"/>
                      </a:endParaRPr>
                    </a:p>
                  </a:txBody>
                  <a:tcPr/>
                </a:tc>
                <a:tc>
                  <a:txBody>
                    <a:bodyPr/>
                    <a:lstStyle/>
                    <a:p>
                      <a:r>
                        <a:rPr lang="en-GB" sz="1400" dirty="0">
                          <a:latin typeface="Comic Sans MS" pitchFamily="66" charset="0"/>
                        </a:rPr>
                        <a:t>Fat coats the flour particles, preventing</a:t>
                      </a:r>
                      <a:r>
                        <a:rPr lang="en-GB" sz="1400" baseline="0" dirty="0">
                          <a:latin typeface="Comic Sans MS" pitchFamily="66" charset="0"/>
                        </a:rPr>
                        <a:t> the flour absorbing the water.  Preventing the water absorption stops the gluten developing.  If the gluten cannot develop the mixture is shortened giving a crumbly, melt in the mouth texture.</a:t>
                      </a:r>
                      <a:endParaRPr lang="en-GB" sz="1400" dirty="0">
                        <a:latin typeface="Comic Sans MS" pitchFamily="66" charset="0"/>
                      </a:endParaRPr>
                    </a:p>
                  </a:txBody>
                  <a:tcPr/>
                </a:tc>
                <a:extLst>
                  <a:ext uri="{0D108BD9-81ED-4DB2-BD59-A6C34878D82A}">
                    <a16:rowId xmlns:a16="http://schemas.microsoft.com/office/drawing/2014/main" val="10001"/>
                  </a:ext>
                </a:extLst>
              </a:tr>
              <a:tr h="651102">
                <a:tc>
                  <a:txBody>
                    <a:bodyPr/>
                    <a:lstStyle/>
                    <a:p>
                      <a:endParaRPr lang="en-GB" sz="1600" dirty="0">
                        <a:latin typeface="Comic Sans MS" pitchFamily="66" charset="0"/>
                      </a:endParaRPr>
                    </a:p>
                  </a:txBody>
                  <a:tcPr/>
                </a:tc>
                <a:tc>
                  <a:txBody>
                    <a:bodyPr/>
                    <a:lstStyle/>
                    <a:p>
                      <a:r>
                        <a:rPr lang="en-GB" sz="1400" dirty="0">
                          <a:latin typeface="Comic Sans MS" pitchFamily="66" charset="0"/>
                        </a:rPr>
                        <a:t>Required to add air into food.  </a:t>
                      </a:r>
                      <a:r>
                        <a:rPr lang="en-GB" sz="1400" dirty="0" err="1">
                          <a:latin typeface="Comic Sans MS" pitchFamily="66" charset="0"/>
                        </a:rPr>
                        <a:t>Eg</a:t>
                      </a:r>
                      <a:r>
                        <a:rPr lang="en-GB" sz="1400" baseline="0" dirty="0">
                          <a:latin typeface="Comic Sans MS" pitchFamily="66" charset="0"/>
                        </a:rPr>
                        <a:t>. When fat is creamed with sugar to helps traps air</a:t>
                      </a:r>
                    </a:p>
                  </a:txBody>
                  <a:tcPr/>
                </a:tc>
                <a:extLst>
                  <a:ext uri="{0D108BD9-81ED-4DB2-BD59-A6C34878D82A}">
                    <a16:rowId xmlns:a16="http://schemas.microsoft.com/office/drawing/2014/main" val="10002"/>
                  </a:ext>
                </a:extLst>
              </a:tr>
              <a:tr h="799993">
                <a:tc>
                  <a:txBody>
                    <a:bodyPr/>
                    <a:lstStyle/>
                    <a:p>
                      <a:r>
                        <a:rPr lang="en-GB" sz="1600" dirty="0">
                          <a:latin typeface="Comic Sans MS" pitchFamily="66" charset="0"/>
                        </a:rPr>
                        <a:t>Plasticity</a:t>
                      </a:r>
                    </a:p>
                  </a:txBody>
                  <a:tcPr/>
                </a:tc>
                <a:tc>
                  <a:txBody>
                    <a:bodyPr/>
                    <a:lstStyle/>
                    <a:p>
                      <a:endParaRPr lang="en-GB" dirty="0">
                        <a:latin typeface="Comic Sans MS" pitchFamily="66" charset="0"/>
                      </a:endParaRPr>
                    </a:p>
                    <a:p>
                      <a:endParaRPr lang="en-GB" dirty="0">
                        <a:latin typeface="Comic Sans MS" pitchFamily="66" charset="0"/>
                      </a:endParaRPr>
                    </a:p>
                  </a:txBody>
                  <a:tcPr/>
                </a:tc>
                <a:extLst>
                  <a:ext uri="{0D108BD9-81ED-4DB2-BD59-A6C34878D82A}">
                    <a16:rowId xmlns:a16="http://schemas.microsoft.com/office/drawing/2014/main" val="10003"/>
                  </a:ext>
                </a:extLst>
              </a:tr>
              <a:tr h="1159700">
                <a:tc>
                  <a:txBody>
                    <a:bodyPr/>
                    <a:lstStyle/>
                    <a:p>
                      <a:r>
                        <a:rPr lang="en-GB" sz="1600" dirty="0">
                          <a:latin typeface="Comic Sans MS" pitchFamily="66" charset="0"/>
                        </a:rPr>
                        <a:t>Emulsification</a:t>
                      </a:r>
                    </a:p>
                  </a:txBody>
                  <a:tcPr/>
                </a:tc>
                <a:tc>
                  <a:txBody>
                    <a:bodyPr/>
                    <a:lstStyle/>
                    <a:p>
                      <a:endParaRPr lang="en-GB" dirty="0">
                        <a:latin typeface="Comic Sans MS" pitchFamily="66" charset="0"/>
                      </a:endParaRPr>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1916832" y="5086792"/>
            <a:ext cx="3685624" cy="369332"/>
          </a:xfrm>
          <a:prstGeom prst="rect">
            <a:avLst/>
          </a:prstGeom>
          <a:noFill/>
        </p:spPr>
        <p:txBody>
          <a:bodyPr wrap="none" rtlCol="0">
            <a:spAutoFit/>
          </a:bodyPr>
          <a:lstStyle/>
          <a:p>
            <a:r>
              <a:rPr lang="en-GB" b="1" u="sng" dirty="0">
                <a:latin typeface="Comic Sans MS" pitchFamily="66" charset="0"/>
              </a:rPr>
              <a:t>The Functions of Carbohydrate</a:t>
            </a:r>
          </a:p>
        </p:txBody>
      </p:sp>
      <p:graphicFrame>
        <p:nvGraphicFramePr>
          <p:cNvPr id="8" name="Table 7"/>
          <p:cNvGraphicFramePr>
            <a:graphicFrameLocks noGrp="1"/>
          </p:cNvGraphicFramePr>
          <p:nvPr>
            <p:extLst>
              <p:ext uri="{D42A27DB-BD31-4B8C-83A1-F6EECF244321}">
                <p14:modId xmlns:p14="http://schemas.microsoft.com/office/powerpoint/2010/main" val="3478074833"/>
              </p:ext>
            </p:extLst>
          </p:nvPr>
        </p:nvGraphicFramePr>
        <p:xfrm>
          <a:off x="310003" y="5654352"/>
          <a:ext cx="6264696" cy="3840793"/>
        </p:xfrm>
        <a:graphic>
          <a:graphicData uri="http://schemas.openxmlformats.org/drawingml/2006/table">
            <a:tbl>
              <a:tblPr firstRow="1" bandRow="1">
                <a:tableStyleId>{5940675A-B579-460E-94D1-54222C63F5DA}</a:tableStyleId>
              </a:tblPr>
              <a:tblGrid>
                <a:gridCol w="1728192">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360039">
                <a:tc>
                  <a:txBody>
                    <a:bodyPr/>
                    <a:lstStyle/>
                    <a:p>
                      <a:pPr algn="ctr"/>
                      <a:r>
                        <a:rPr lang="en-GB" sz="1400" b="1" dirty="0">
                          <a:latin typeface="Comic Sans MS" pitchFamily="66" charset="0"/>
                        </a:rPr>
                        <a:t>Function</a:t>
                      </a:r>
                    </a:p>
                  </a:txBody>
                  <a:tcPr/>
                </a:tc>
                <a:tc>
                  <a:txBody>
                    <a:bodyPr/>
                    <a:lstStyle/>
                    <a:p>
                      <a:pPr algn="ctr"/>
                      <a:r>
                        <a:rPr lang="en-GB" sz="1400" b="1" dirty="0">
                          <a:latin typeface="Comic Sans MS" pitchFamily="66" charset="0"/>
                        </a:rPr>
                        <a:t>Description</a:t>
                      </a:r>
                    </a:p>
                  </a:txBody>
                  <a:tcPr/>
                </a:tc>
                <a:extLst>
                  <a:ext uri="{0D108BD9-81ED-4DB2-BD59-A6C34878D82A}">
                    <a16:rowId xmlns:a16="http://schemas.microsoft.com/office/drawing/2014/main" val="10000"/>
                  </a:ext>
                </a:extLst>
              </a:tr>
              <a:tr h="1152128">
                <a:tc>
                  <a:txBody>
                    <a:bodyPr/>
                    <a:lstStyle/>
                    <a:p>
                      <a:pPr marL="0" algn="l" defTabSz="914400" rtl="0" eaLnBrk="1" fontAlgn="base" latinLnBrk="0" hangingPunct="1"/>
                      <a:r>
                        <a:rPr lang="en-GB" sz="1600" kern="1200" dirty="0">
                          <a:solidFill>
                            <a:schemeClr val="tx1"/>
                          </a:solidFill>
                          <a:effectLst/>
                          <a:latin typeface="+mn-lt"/>
                          <a:ea typeface="+mn-ea"/>
                          <a:cs typeface="+mn-cs"/>
                        </a:rPr>
                        <a:t>Gelatinisation</a:t>
                      </a:r>
                    </a:p>
                  </a:txBody>
                  <a:tcPr/>
                </a:tc>
                <a:tc>
                  <a:txBody>
                    <a:bodyPr/>
                    <a:lstStyle/>
                    <a:p>
                      <a:endParaRPr lang="en-GB" dirty="0"/>
                    </a:p>
                  </a:txBody>
                  <a:tcPr/>
                </a:tc>
                <a:extLst>
                  <a:ext uri="{0D108BD9-81ED-4DB2-BD59-A6C34878D82A}">
                    <a16:rowId xmlns:a16="http://schemas.microsoft.com/office/drawing/2014/main" val="10001"/>
                  </a:ext>
                </a:extLst>
              </a:tr>
              <a:tr h="651102">
                <a:tc>
                  <a:txBody>
                    <a:bodyPr/>
                    <a:lstStyle/>
                    <a:p>
                      <a:pPr marL="0" algn="l" defTabSz="914400" rtl="0" eaLnBrk="1" fontAlgn="base" latinLnBrk="0" hangingPunct="1"/>
                      <a:r>
                        <a:rPr lang="en-GB" sz="1600" kern="1200" dirty="0" err="1">
                          <a:solidFill>
                            <a:schemeClr val="tx1"/>
                          </a:solidFill>
                          <a:effectLst/>
                          <a:latin typeface="+mn-lt"/>
                          <a:ea typeface="+mn-ea"/>
                          <a:cs typeface="+mn-cs"/>
                        </a:rPr>
                        <a:t>Dextrinisation</a:t>
                      </a:r>
                      <a:endParaRPr lang="en-GB" sz="1600" kern="1200" dirty="0">
                        <a:solidFill>
                          <a:schemeClr val="tx1"/>
                        </a:solidFill>
                        <a:effectLst/>
                        <a:latin typeface="+mn-lt"/>
                        <a:ea typeface="+mn-ea"/>
                        <a:cs typeface="+mn-cs"/>
                      </a:endParaRPr>
                    </a:p>
                  </a:txBody>
                  <a:tcPr/>
                </a:tc>
                <a:tc>
                  <a:txBody>
                    <a:bodyPr/>
                    <a:lstStyle/>
                    <a:p>
                      <a:endParaRPr lang="en-GB" dirty="0"/>
                    </a:p>
                    <a:p>
                      <a:endParaRPr lang="en-GB" dirty="0"/>
                    </a:p>
                    <a:p>
                      <a:endParaRPr lang="en-GB" dirty="0"/>
                    </a:p>
                    <a:p>
                      <a:endParaRPr lang="en-GB" dirty="0"/>
                    </a:p>
                  </a:txBody>
                  <a:tcPr/>
                </a:tc>
                <a:extLst>
                  <a:ext uri="{0D108BD9-81ED-4DB2-BD59-A6C34878D82A}">
                    <a16:rowId xmlns:a16="http://schemas.microsoft.com/office/drawing/2014/main" val="10002"/>
                  </a:ext>
                </a:extLst>
              </a:tr>
              <a:tr h="1139906">
                <a:tc>
                  <a:txBody>
                    <a:bodyPr/>
                    <a:lstStyle/>
                    <a:p>
                      <a:pPr marL="0" algn="l" defTabSz="914400" rtl="0" eaLnBrk="1" fontAlgn="base" latinLnBrk="0" hangingPunct="1"/>
                      <a:r>
                        <a:rPr lang="en-GB" sz="1600" kern="1200" dirty="0">
                          <a:solidFill>
                            <a:schemeClr val="tx1"/>
                          </a:solidFill>
                          <a:effectLst/>
                          <a:latin typeface="+mn-lt"/>
                          <a:ea typeface="+mn-ea"/>
                          <a:cs typeface="+mn-cs"/>
                        </a:rPr>
                        <a:t>caramelisation</a:t>
                      </a:r>
                    </a:p>
                  </a:txBody>
                  <a:tcPr/>
                </a:tc>
                <a:tc>
                  <a:txBody>
                    <a:bodyPr/>
                    <a:lstStyle/>
                    <a:p>
                      <a:endParaRPr lang="en-GB" dirty="0">
                        <a:latin typeface="Comic Sans MS" pitchFamily="66" charset="0"/>
                      </a:endParaRPr>
                    </a:p>
                    <a:p>
                      <a:endParaRPr lang="en-GB" dirty="0">
                        <a:latin typeface="Comic Sans MS" pitchFamily="66"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08412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451845"/>
          </a:xfrm>
        </p:spPr>
        <p:txBody>
          <a:bodyPr>
            <a:normAutofit/>
          </a:bodyPr>
          <a:lstStyle/>
          <a:p>
            <a:r>
              <a:rPr lang="en-GB" sz="2200" b="1" u="sng" dirty="0">
                <a:latin typeface="Comic Sans MS" pitchFamily="66" charset="0"/>
              </a:rPr>
              <a:t>Raising Agents</a:t>
            </a:r>
          </a:p>
        </p:txBody>
      </p:sp>
      <p:sp>
        <p:nvSpPr>
          <p:cNvPr id="4" name="Rectangle 3"/>
          <p:cNvSpPr/>
          <p:nvPr/>
        </p:nvSpPr>
        <p:spPr>
          <a:xfrm>
            <a:off x="364220" y="848544"/>
            <a:ext cx="6089115" cy="5355312"/>
          </a:xfrm>
          <a:prstGeom prst="rect">
            <a:avLst/>
          </a:prstGeom>
        </p:spPr>
        <p:txBody>
          <a:bodyPr wrap="square">
            <a:spAutoFit/>
          </a:bodyPr>
          <a:lstStyle/>
          <a:p>
            <a:r>
              <a:rPr lang="en-GB" dirty="0">
                <a:latin typeface="Comic Sans MS" pitchFamily="66" charset="0"/>
              </a:rPr>
              <a:t>How are raising agents added into food products?</a:t>
            </a:r>
          </a:p>
          <a:p>
            <a:endParaRPr lang="en-GB" dirty="0">
              <a:latin typeface="Comic Sans MS" pitchFamily="66" charset="0"/>
            </a:endParaRPr>
          </a:p>
          <a:p>
            <a:r>
              <a:rPr lang="en-GB" dirty="0">
                <a:latin typeface="Comic Sans MS" pitchFamily="66" charset="0"/>
              </a:rPr>
              <a:t>Mechanical:</a:t>
            </a: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r>
              <a:rPr lang="en-GB" dirty="0">
                <a:latin typeface="Comic Sans MS" pitchFamily="66" charset="0"/>
              </a:rPr>
              <a:t>Chemical:</a:t>
            </a: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r>
              <a:rPr lang="en-GB" dirty="0">
                <a:latin typeface="Comic Sans MS" pitchFamily="66" charset="0"/>
              </a:rPr>
              <a:t>Biological:</a:t>
            </a:r>
          </a:p>
          <a:p>
            <a:endParaRPr lang="en-GB" dirty="0">
              <a:latin typeface="Comic Sans MS" pitchFamily="66" charset="0"/>
            </a:endParaRPr>
          </a:p>
          <a:p>
            <a:endParaRPr lang="en-GB" dirty="0">
              <a:latin typeface="Comic Sans MS" pitchFamily="66" charset="0"/>
            </a:endParaRPr>
          </a:p>
          <a:p>
            <a:r>
              <a:rPr lang="en-GB" dirty="0">
                <a:latin typeface="Comic Sans MS" pitchFamily="66" charset="0"/>
              </a:rPr>
              <a:t>Steam</a:t>
            </a:r>
          </a:p>
          <a:p>
            <a:endParaRPr lang="en-GB" dirty="0">
              <a:latin typeface="Comic Sans MS" pitchFamily="66" charset="0"/>
            </a:endParaRPr>
          </a:p>
          <a:p>
            <a:r>
              <a:rPr lang="en-GB" dirty="0">
                <a:latin typeface="Comic Sans MS" pitchFamily="66" charset="0"/>
              </a:rPr>
              <a:t>  </a:t>
            </a:r>
          </a:p>
          <a:p>
            <a:r>
              <a:rPr lang="en-GB" dirty="0">
                <a:latin typeface="Comic Sans MS" pitchFamily="66" charset="0"/>
              </a:rPr>
              <a:t>In the table give examples how air, steam and carbon dioxide act as raising agents:</a:t>
            </a:r>
          </a:p>
          <a:p>
            <a:r>
              <a:rPr lang="en-GB" dirty="0"/>
              <a:t> </a:t>
            </a:r>
          </a:p>
        </p:txBody>
      </p:sp>
      <p:graphicFrame>
        <p:nvGraphicFramePr>
          <p:cNvPr id="5" name="Table 4"/>
          <p:cNvGraphicFramePr>
            <a:graphicFrameLocks noGrp="1"/>
          </p:cNvGraphicFramePr>
          <p:nvPr>
            <p:extLst>
              <p:ext uri="{D42A27DB-BD31-4B8C-83A1-F6EECF244321}">
                <p14:modId xmlns:p14="http://schemas.microsoft.com/office/powerpoint/2010/main" val="395478816"/>
              </p:ext>
            </p:extLst>
          </p:nvPr>
        </p:nvGraphicFramePr>
        <p:xfrm>
          <a:off x="384442" y="6033120"/>
          <a:ext cx="6089116" cy="3494281"/>
        </p:xfrm>
        <a:graphic>
          <a:graphicData uri="http://schemas.openxmlformats.org/drawingml/2006/table">
            <a:tbl>
              <a:tblPr/>
              <a:tblGrid>
                <a:gridCol w="1522279">
                  <a:extLst>
                    <a:ext uri="{9D8B030D-6E8A-4147-A177-3AD203B41FA5}">
                      <a16:colId xmlns:a16="http://schemas.microsoft.com/office/drawing/2014/main" val="20000"/>
                    </a:ext>
                  </a:extLst>
                </a:gridCol>
                <a:gridCol w="1522279">
                  <a:extLst>
                    <a:ext uri="{9D8B030D-6E8A-4147-A177-3AD203B41FA5}">
                      <a16:colId xmlns:a16="http://schemas.microsoft.com/office/drawing/2014/main" val="20001"/>
                    </a:ext>
                  </a:extLst>
                </a:gridCol>
                <a:gridCol w="1522279">
                  <a:extLst>
                    <a:ext uri="{9D8B030D-6E8A-4147-A177-3AD203B41FA5}">
                      <a16:colId xmlns:a16="http://schemas.microsoft.com/office/drawing/2014/main" val="20002"/>
                    </a:ext>
                  </a:extLst>
                </a:gridCol>
                <a:gridCol w="1522279">
                  <a:extLst>
                    <a:ext uri="{9D8B030D-6E8A-4147-A177-3AD203B41FA5}">
                      <a16:colId xmlns:a16="http://schemas.microsoft.com/office/drawing/2014/main" val="20003"/>
                    </a:ext>
                  </a:extLst>
                </a:gridCol>
              </a:tblGrid>
              <a:tr h="411314">
                <a:tc>
                  <a:txBody>
                    <a:bodyPr/>
                    <a:lstStyle/>
                    <a:p>
                      <a:pPr marR="0" indent="0" algn="ctr" rtl="0">
                        <a:spcBef>
                          <a:spcPts val="0"/>
                        </a:spcBef>
                        <a:spcAft>
                          <a:spcPts val="0"/>
                        </a:spcAft>
                      </a:pPr>
                      <a:r>
                        <a:rPr lang="en-GB" sz="1800" b="1" kern="1400" dirty="0">
                          <a:solidFill>
                            <a:srgbClr val="000000"/>
                          </a:solidFill>
                          <a:effectLst/>
                          <a:latin typeface="Comic Sans MS" pitchFamily="66" charset="0"/>
                        </a:rPr>
                        <a:t>Chemical </a:t>
                      </a:r>
                      <a:endParaRPr lang="en-GB" sz="1800" kern="1400" dirty="0">
                        <a:solidFill>
                          <a:srgbClr val="000000"/>
                        </a:solidFill>
                        <a:effectLst/>
                        <a:latin typeface="Comic Sans MS" pitchFamily="66"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GB" sz="1800" b="1" kern="1400" dirty="0">
                          <a:solidFill>
                            <a:srgbClr val="000000"/>
                          </a:solidFill>
                          <a:effectLst/>
                          <a:latin typeface="Comic Sans MS" pitchFamily="66" charset="0"/>
                        </a:rPr>
                        <a:t>Mechanical</a:t>
                      </a:r>
                      <a:r>
                        <a:rPr lang="en-GB" sz="1800" b="1" kern="1400" baseline="0" dirty="0">
                          <a:solidFill>
                            <a:srgbClr val="000000"/>
                          </a:solidFill>
                          <a:effectLst/>
                          <a:latin typeface="Comic Sans MS" pitchFamily="66" charset="0"/>
                        </a:rPr>
                        <a:t> </a:t>
                      </a:r>
                      <a:endParaRPr lang="en-GB" sz="1800" kern="1400" dirty="0">
                        <a:solidFill>
                          <a:srgbClr val="000000"/>
                        </a:solidFill>
                        <a:effectLst/>
                        <a:latin typeface="Comic Sans MS" pitchFamily="66"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GB" sz="1800" b="1" kern="1400" dirty="0">
                          <a:solidFill>
                            <a:srgbClr val="000000"/>
                          </a:solidFill>
                          <a:effectLst/>
                          <a:latin typeface="Comic Sans MS" pitchFamily="66" charset="0"/>
                        </a:rPr>
                        <a:t>Biological </a:t>
                      </a:r>
                      <a:endParaRPr lang="en-GB" sz="1800" kern="1400" dirty="0">
                        <a:solidFill>
                          <a:srgbClr val="000000"/>
                        </a:solidFill>
                        <a:effectLst/>
                        <a:latin typeface="Comic Sans MS" pitchFamily="66"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GB" sz="1800" b="1" kern="1400" dirty="0">
                          <a:solidFill>
                            <a:srgbClr val="000000"/>
                          </a:solidFill>
                          <a:effectLst/>
                          <a:latin typeface="Comic Sans MS" pitchFamily="66" charset="0"/>
                          <a:ea typeface="+mn-ea"/>
                          <a:cs typeface="+mn-cs"/>
                        </a:rPr>
                        <a:t>Steam </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82967">
                <a:tc>
                  <a:txBody>
                    <a:bodyPr/>
                    <a:lstStyle/>
                    <a:p>
                      <a:pPr marR="0" indent="0" algn="l" rtl="0">
                        <a:spcBef>
                          <a:spcPts val="0"/>
                        </a:spcBef>
                        <a:spcAft>
                          <a:spcPts val="0"/>
                        </a:spcAft>
                      </a:pPr>
                      <a:r>
                        <a:rPr lang="en-GB" sz="1000" kern="1400">
                          <a:solidFill>
                            <a:srgbClr val="000000"/>
                          </a:solidFill>
                          <a:effectLst/>
                          <a:latin typeface="Times New Roman"/>
                        </a:rPr>
                        <a:t> </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dirty="0">
                          <a:solidFill>
                            <a:srgbClr val="000000"/>
                          </a:solidFill>
                          <a:effectLst/>
                          <a:latin typeface="Times New Roman"/>
                        </a:rPr>
                        <a:t> </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dirty="0">
                          <a:solidFill>
                            <a:srgbClr val="000000"/>
                          </a:solidFill>
                          <a:effectLst/>
                          <a:latin typeface="Times New Roman"/>
                        </a:rPr>
                        <a:t> </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GB" sz="1000" kern="1400" dirty="0">
                        <a:solidFill>
                          <a:srgbClr val="000000"/>
                        </a:solidFill>
                        <a:effectLst/>
                        <a:latin typeface="Times New Roman"/>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Control 1"/>
          <p:cNvSpPr>
            <a:spLocks noChangeArrowheads="1" noChangeShapeType="1"/>
          </p:cNvSpPr>
          <p:nvPr/>
        </p:nvSpPr>
        <p:spPr bwMode="auto">
          <a:xfrm>
            <a:off x="1412875" y="5381625"/>
            <a:ext cx="4679950" cy="26273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GB"/>
          </a:p>
        </p:txBody>
      </p:sp>
    </p:spTree>
    <p:extLst>
      <p:ext uri="{BB962C8B-B14F-4D97-AF65-F5344CB8AC3E}">
        <p14:creationId xmlns:p14="http://schemas.microsoft.com/office/powerpoint/2010/main" val="3488131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2C6F84-57B1-4774-B0AF-AA87EAED6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961"/>
            <a:ext cx="6858000" cy="9694077"/>
          </a:xfrm>
          <a:prstGeom prst="rect">
            <a:avLst/>
          </a:prstGeom>
        </p:spPr>
      </p:pic>
    </p:spTree>
    <p:extLst>
      <p:ext uri="{BB962C8B-B14F-4D97-AF65-F5344CB8AC3E}">
        <p14:creationId xmlns:p14="http://schemas.microsoft.com/office/powerpoint/2010/main" val="1001293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54BDB0-85D1-4C15-86FB-DB712AAEF3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961"/>
            <a:ext cx="6858000" cy="9694077"/>
          </a:xfrm>
          <a:prstGeom prst="rect">
            <a:avLst/>
          </a:prstGeom>
        </p:spPr>
      </p:pic>
    </p:spTree>
    <p:extLst>
      <p:ext uri="{BB962C8B-B14F-4D97-AF65-F5344CB8AC3E}">
        <p14:creationId xmlns:p14="http://schemas.microsoft.com/office/powerpoint/2010/main" val="3252939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160" y="546442"/>
            <a:ext cx="6172200" cy="523853"/>
          </a:xfrm>
        </p:spPr>
        <p:txBody>
          <a:bodyPr>
            <a:normAutofit/>
          </a:bodyPr>
          <a:lstStyle/>
          <a:p>
            <a:r>
              <a:rPr lang="en-GB" sz="2200" b="1" u="sng" dirty="0">
                <a:latin typeface="Comic Sans MS" pitchFamily="66" charset="0"/>
              </a:rPr>
              <a:t>Food Spoilage</a:t>
            </a:r>
          </a:p>
        </p:txBody>
      </p:sp>
      <p:sp>
        <p:nvSpPr>
          <p:cNvPr id="3" name="Content Placeholder 2"/>
          <p:cNvSpPr>
            <a:spLocks noGrp="1"/>
          </p:cNvSpPr>
          <p:nvPr>
            <p:ph idx="1"/>
          </p:nvPr>
        </p:nvSpPr>
        <p:spPr>
          <a:xfrm>
            <a:off x="240160" y="992560"/>
            <a:ext cx="6429200" cy="8640960"/>
          </a:xfrm>
        </p:spPr>
        <p:txBody>
          <a:bodyPr>
            <a:normAutofit/>
          </a:bodyPr>
          <a:lstStyle/>
          <a:p>
            <a:pPr marL="0" indent="0">
              <a:buNone/>
            </a:pPr>
            <a:r>
              <a:rPr lang="en-GB" sz="1600" b="1" dirty="0">
                <a:latin typeface="Comic Sans MS" pitchFamily="66" charset="0"/>
              </a:rPr>
              <a:t>What 4 conditions do Bacteria like to grow in? (Give examples and explanations)</a:t>
            </a:r>
          </a:p>
          <a:p>
            <a:pPr marL="0" indent="0">
              <a:buNone/>
            </a:pPr>
            <a:endParaRPr lang="en-GB" sz="2600" dirty="0">
              <a:latin typeface="Comic Sans MS" pitchFamily="66" charset="0"/>
            </a:endParaRPr>
          </a:p>
          <a:p>
            <a:pPr marL="0" indent="0">
              <a:buNone/>
            </a:pPr>
            <a:endParaRPr lang="en-GB" dirty="0">
              <a:latin typeface="Comic Sans MS" pitchFamily="66" charset="0"/>
            </a:endParaRPr>
          </a:p>
          <a:p>
            <a:pPr marL="0" indent="0">
              <a:buNone/>
            </a:pPr>
            <a:endParaRPr lang="en-GB" dirty="0">
              <a:latin typeface="Comic Sans MS" pitchFamily="66" charset="0"/>
            </a:endParaRPr>
          </a:p>
          <a:p>
            <a:pPr marL="0" indent="0">
              <a:buNone/>
            </a:pPr>
            <a:endParaRPr lang="en-GB" dirty="0">
              <a:latin typeface="Comic Sans MS" pitchFamily="66" charset="0"/>
            </a:endParaRPr>
          </a:p>
          <a:p>
            <a:pPr marL="0" indent="0">
              <a:buNone/>
            </a:pPr>
            <a:endParaRPr lang="en-GB" sz="1800" b="1" dirty="0">
              <a:latin typeface="Comic Sans MS" pitchFamily="66" charset="0"/>
            </a:endParaRPr>
          </a:p>
          <a:p>
            <a:pPr marL="0" indent="0">
              <a:buNone/>
            </a:pPr>
            <a:endParaRPr lang="en-GB" sz="1800" b="1" dirty="0">
              <a:latin typeface="Comic Sans MS" pitchFamily="66" charset="0"/>
            </a:endParaRPr>
          </a:p>
          <a:p>
            <a:pPr marL="0" indent="0">
              <a:buNone/>
            </a:pPr>
            <a:r>
              <a:rPr lang="en-GB" sz="1800" b="1" dirty="0">
                <a:latin typeface="Comic Sans MS" pitchFamily="66" charset="0"/>
              </a:rPr>
              <a:t>How do we stop bacteria growing in food?</a:t>
            </a:r>
            <a:endParaRPr lang="en-GB" sz="1800" dirty="0">
              <a:latin typeface="Comic Sans MS" pitchFamily="66" charset="0"/>
            </a:endParaRPr>
          </a:p>
          <a:p>
            <a:pPr marL="0" indent="0">
              <a:buNone/>
            </a:pPr>
            <a:r>
              <a:rPr lang="en-GB" sz="1800" dirty="0">
                <a:latin typeface="Comic Sans MS" pitchFamily="66" charset="0"/>
              </a:rPr>
              <a:t>T</a:t>
            </a:r>
          </a:p>
          <a:p>
            <a:pPr marL="0" indent="0">
              <a:buNone/>
            </a:pPr>
            <a:r>
              <a:rPr lang="en-GB" sz="1800" dirty="0">
                <a:latin typeface="Comic Sans MS" pitchFamily="66" charset="0"/>
              </a:rPr>
              <a:t>  </a:t>
            </a:r>
          </a:p>
          <a:p>
            <a:pPr marL="0" indent="0">
              <a:buNone/>
            </a:pPr>
            <a:r>
              <a:rPr lang="en-GB" sz="1800" dirty="0">
                <a:latin typeface="Comic Sans MS" pitchFamily="66" charset="0"/>
              </a:rPr>
              <a:t>F</a:t>
            </a:r>
          </a:p>
          <a:p>
            <a:pPr marL="0" indent="0">
              <a:buNone/>
            </a:pPr>
            <a:r>
              <a:rPr lang="en-GB" sz="1800" dirty="0">
                <a:latin typeface="Comic Sans MS" pitchFamily="66" charset="0"/>
              </a:rPr>
              <a:t> </a:t>
            </a:r>
          </a:p>
          <a:p>
            <a:pPr marL="0" indent="0">
              <a:buNone/>
            </a:pPr>
            <a:r>
              <a:rPr lang="en-GB" sz="1800" dirty="0">
                <a:latin typeface="Comic Sans MS" pitchFamily="66" charset="0"/>
              </a:rPr>
              <a:t>T</a:t>
            </a:r>
          </a:p>
          <a:p>
            <a:pPr marL="0" indent="0">
              <a:buNone/>
            </a:pPr>
            <a:r>
              <a:rPr lang="en-GB" sz="1800" dirty="0">
                <a:latin typeface="Comic Sans MS" pitchFamily="66" charset="0"/>
              </a:rPr>
              <a:t>  </a:t>
            </a:r>
          </a:p>
          <a:p>
            <a:pPr marL="0" indent="0">
              <a:buNone/>
            </a:pPr>
            <a:r>
              <a:rPr lang="en-GB" sz="1800" dirty="0">
                <a:latin typeface="Comic Sans MS" pitchFamily="66" charset="0"/>
              </a:rPr>
              <a:t>M</a:t>
            </a:r>
          </a:p>
          <a:p>
            <a:pPr marL="0" indent="0">
              <a:buNone/>
            </a:pPr>
            <a:endParaRPr lang="en-GB" sz="2100" dirty="0">
              <a:latin typeface="Comic Sans MS" pitchFamily="66" charset="0"/>
            </a:endParaRPr>
          </a:p>
          <a:p>
            <a:pPr marL="0" indent="0">
              <a:buNone/>
            </a:pPr>
            <a:r>
              <a:rPr lang="en-GB" sz="1600" b="1" dirty="0"/>
              <a:t>The signs of food spoilage  - give examples of foods for each of the below</a:t>
            </a:r>
          </a:p>
          <a:p>
            <a:pPr fontAlgn="base"/>
            <a:r>
              <a:rPr lang="en-GB" sz="1600" dirty="0" err="1"/>
              <a:t>enzymic</a:t>
            </a:r>
            <a:r>
              <a:rPr lang="en-GB" sz="1600" dirty="0"/>
              <a:t> action </a:t>
            </a:r>
          </a:p>
          <a:p>
            <a:pPr fontAlgn="base"/>
            <a:endParaRPr lang="en-GB" sz="1600" dirty="0"/>
          </a:p>
          <a:p>
            <a:pPr fontAlgn="base"/>
            <a:r>
              <a:rPr lang="en-GB" sz="1600" dirty="0"/>
              <a:t>mould growth</a:t>
            </a:r>
          </a:p>
          <a:p>
            <a:pPr fontAlgn="base"/>
            <a:endParaRPr lang="en-GB" sz="1600" dirty="0"/>
          </a:p>
          <a:p>
            <a:pPr fontAlgn="base"/>
            <a:r>
              <a:rPr lang="en-GB" sz="1600" dirty="0"/>
              <a:t>yeast action</a:t>
            </a:r>
          </a:p>
          <a:p>
            <a:pPr marL="0" indent="0">
              <a:buNone/>
            </a:pPr>
            <a:endParaRPr lang="en-GB" sz="2100" dirty="0">
              <a:latin typeface="Comic Sans MS" pitchFamily="66" charset="0"/>
            </a:endParaRPr>
          </a:p>
          <a:p>
            <a:pPr marL="0" indent="0">
              <a:buNone/>
            </a:pPr>
            <a:endParaRPr lang="en-GB" dirty="0">
              <a:latin typeface="Comic Sans MS" pitchFamily="66" charset="0"/>
            </a:endParaRPr>
          </a:p>
          <a:p>
            <a:pPr marL="0" indent="0">
              <a:buNone/>
            </a:pPr>
            <a:endParaRPr lang="en-GB" dirty="0">
              <a:latin typeface="Comic Sans MS"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63054340"/>
              </p:ext>
            </p:extLst>
          </p:nvPr>
        </p:nvGraphicFramePr>
        <p:xfrm>
          <a:off x="430424" y="1679499"/>
          <a:ext cx="6120680" cy="2448272"/>
        </p:xfrm>
        <a:graphic>
          <a:graphicData uri="http://schemas.openxmlformats.org/drawingml/2006/table">
            <a:tbl>
              <a:tblPr firstRow="1" bandRow="1">
                <a:tableStyleId>{5940675A-B579-460E-94D1-54222C63F5DA}</a:tableStyleId>
              </a:tblPr>
              <a:tblGrid>
                <a:gridCol w="2088232">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612068">
                <a:tc>
                  <a:txBody>
                    <a:bodyPr/>
                    <a:lstStyle/>
                    <a:p>
                      <a:r>
                        <a:rPr lang="en-GB" b="1" dirty="0"/>
                        <a:t>T _ _ _ _ _ _ _ _ _ _</a:t>
                      </a:r>
                    </a:p>
                  </a:txBody>
                  <a:tcPr/>
                </a:tc>
                <a:tc>
                  <a:txBody>
                    <a:bodyPr/>
                    <a:lstStyle/>
                    <a:p>
                      <a:endParaRPr lang="en-GB" b="1" dirty="0"/>
                    </a:p>
                  </a:txBody>
                  <a:tcPr/>
                </a:tc>
                <a:extLst>
                  <a:ext uri="{0D108BD9-81ED-4DB2-BD59-A6C34878D82A}">
                    <a16:rowId xmlns:a16="http://schemas.microsoft.com/office/drawing/2014/main" val="10000"/>
                  </a:ext>
                </a:extLst>
              </a:tr>
              <a:tr h="612068">
                <a:tc>
                  <a:txBody>
                    <a:bodyPr/>
                    <a:lstStyle/>
                    <a:p>
                      <a:r>
                        <a:rPr lang="en-GB" b="1" dirty="0"/>
                        <a:t>F _ _ _</a:t>
                      </a:r>
                    </a:p>
                  </a:txBody>
                  <a:tcPr/>
                </a:tc>
                <a:tc>
                  <a:txBody>
                    <a:bodyPr/>
                    <a:lstStyle/>
                    <a:p>
                      <a:endParaRPr lang="en-GB" b="1" dirty="0"/>
                    </a:p>
                  </a:txBody>
                  <a:tcPr/>
                </a:tc>
                <a:extLst>
                  <a:ext uri="{0D108BD9-81ED-4DB2-BD59-A6C34878D82A}">
                    <a16:rowId xmlns:a16="http://schemas.microsoft.com/office/drawing/2014/main" val="10001"/>
                  </a:ext>
                </a:extLst>
              </a:tr>
              <a:tr h="612068">
                <a:tc>
                  <a:txBody>
                    <a:bodyPr/>
                    <a:lstStyle/>
                    <a:p>
                      <a:r>
                        <a:rPr lang="en-GB" b="1" dirty="0"/>
                        <a:t>T _ _ _</a:t>
                      </a:r>
                    </a:p>
                  </a:txBody>
                  <a:tcPr/>
                </a:tc>
                <a:tc>
                  <a:txBody>
                    <a:bodyPr/>
                    <a:lstStyle/>
                    <a:p>
                      <a:endParaRPr lang="en-GB" b="1" dirty="0"/>
                    </a:p>
                  </a:txBody>
                  <a:tcPr/>
                </a:tc>
                <a:extLst>
                  <a:ext uri="{0D108BD9-81ED-4DB2-BD59-A6C34878D82A}">
                    <a16:rowId xmlns:a16="http://schemas.microsoft.com/office/drawing/2014/main" val="10002"/>
                  </a:ext>
                </a:extLst>
              </a:tr>
              <a:tr h="612068">
                <a:tc>
                  <a:txBody>
                    <a:bodyPr/>
                    <a:lstStyle/>
                    <a:p>
                      <a:r>
                        <a:rPr lang="en-GB" b="1" dirty="0"/>
                        <a:t>M _ _ _ _ _ _ _</a:t>
                      </a:r>
                    </a:p>
                  </a:txBody>
                  <a:tcPr/>
                </a:tc>
                <a:tc>
                  <a:txBody>
                    <a:bodyPr/>
                    <a:lstStyle/>
                    <a:p>
                      <a:endParaRPr lang="en-GB" b="1"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52343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B053B93-4A2A-4209-858F-19846C0713C4}"/>
              </a:ext>
            </a:extLst>
          </p:cNvPr>
          <p:cNvGraphicFramePr>
            <a:graphicFrameLocks noGrp="1"/>
          </p:cNvGraphicFramePr>
          <p:nvPr>
            <p:extLst>
              <p:ext uri="{D42A27DB-BD31-4B8C-83A1-F6EECF244321}">
                <p14:modId xmlns:p14="http://schemas.microsoft.com/office/powerpoint/2010/main" val="3457530277"/>
              </p:ext>
            </p:extLst>
          </p:nvPr>
        </p:nvGraphicFramePr>
        <p:xfrm>
          <a:off x="411213" y="1208584"/>
          <a:ext cx="6035574" cy="6728825"/>
        </p:xfrm>
        <a:graphic>
          <a:graphicData uri="http://schemas.openxmlformats.org/drawingml/2006/table">
            <a:tbl>
              <a:tblPr/>
              <a:tblGrid>
                <a:gridCol w="2011858">
                  <a:extLst>
                    <a:ext uri="{9D8B030D-6E8A-4147-A177-3AD203B41FA5}">
                      <a16:colId xmlns:a16="http://schemas.microsoft.com/office/drawing/2014/main" val="3715540701"/>
                    </a:ext>
                  </a:extLst>
                </a:gridCol>
                <a:gridCol w="2011858">
                  <a:extLst>
                    <a:ext uri="{9D8B030D-6E8A-4147-A177-3AD203B41FA5}">
                      <a16:colId xmlns:a16="http://schemas.microsoft.com/office/drawing/2014/main" val="3262576700"/>
                    </a:ext>
                  </a:extLst>
                </a:gridCol>
                <a:gridCol w="2011858">
                  <a:extLst>
                    <a:ext uri="{9D8B030D-6E8A-4147-A177-3AD203B41FA5}">
                      <a16:colId xmlns:a16="http://schemas.microsoft.com/office/drawing/2014/main" val="3678177933"/>
                    </a:ext>
                  </a:extLst>
                </a:gridCol>
              </a:tblGrid>
              <a:tr h="503487">
                <a:tc>
                  <a:txBody>
                    <a:bodyPr/>
                    <a:lstStyle/>
                    <a:p>
                      <a:pPr marR="0" indent="0" algn="l" rtl="0">
                        <a:lnSpc>
                          <a:spcPct val="119000"/>
                        </a:lnSpc>
                        <a:spcBef>
                          <a:spcPts val="0"/>
                        </a:spcBef>
                        <a:spcAft>
                          <a:spcPts val="600"/>
                        </a:spcAft>
                      </a:pPr>
                      <a:r>
                        <a:rPr lang="en-GB" sz="1300" b="1" kern="1400">
                          <a:ln>
                            <a:noFill/>
                          </a:ln>
                          <a:solidFill>
                            <a:srgbClr val="000000"/>
                          </a:solidFill>
                          <a:effectLst/>
                          <a:latin typeface="Calibri" panose="020F0502020204030204" pitchFamily="34" charset="0"/>
                        </a:rPr>
                        <a:t>Name of food poisoning- sources</a:t>
                      </a:r>
                      <a:endParaRPr lang="en-GB" sz="900" kern="140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300" b="1" kern="1400">
                          <a:ln>
                            <a:noFill/>
                          </a:ln>
                          <a:solidFill>
                            <a:srgbClr val="000000"/>
                          </a:solidFill>
                          <a:effectLst/>
                          <a:latin typeface="Calibri" panose="020F0502020204030204" pitchFamily="34" charset="0"/>
                        </a:rPr>
                        <a:t>Symptoms</a:t>
                      </a:r>
                      <a:endParaRPr lang="en-GB" sz="900" kern="140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300" b="1" kern="1400">
                          <a:ln>
                            <a:noFill/>
                          </a:ln>
                          <a:solidFill>
                            <a:srgbClr val="000000"/>
                          </a:solidFill>
                          <a:effectLst/>
                          <a:latin typeface="Calibri" panose="020F0502020204030204" pitchFamily="34" charset="0"/>
                        </a:rPr>
                        <a:t>Onset Time</a:t>
                      </a:r>
                      <a:endParaRPr lang="en-GB" sz="900" kern="140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8280608"/>
                  </a:ext>
                </a:extLst>
              </a:tr>
              <a:tr h="861977">
                <a:tc>
                  <a:txBody>
                    <a:bodyPr/>
                    <a:lstStyle/>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r>
                        <a:rPr lang="en-GB" sz="1300" b="1" kern="1200">
                          <a:ln>
                            <a:noFill/>
                          </a:ln>
                          <a:solidFill>
                            <a:srgbClr val="000000"/>
                          </a:solidFill>
                          <a:effectLst/>
                          <a:latin typeface="Palatino Linotype" panose="02040502050505030304" pitchFamily="18" charset="0"/>
                        </a:rPr>
                        <a:t>Clostridium botulinum</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b="1" kern="1400">
                          <a:ln>
                            <a:noFill/>
                          </a:ln>
                          <a:solidFill>
                            <a:srgbClr val="000000"/>
                          </a:solidFill>
                          <a:effectLst/>
                          <a:latin typeface="Calibri" panose="020F0502020204030204" pitchFamily="34" charset="0"/>
                        </a:rPr>
                        <a:t>Source:</a:t>
                      </a:r>
                      <a:endParaRPr lang="en-GB" sz="900" kern="140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kern="1400">
                          <a:ln>
                            <a:noFill/>
                          </a:ln>
                          <a:solidFill>
                            <a:srgbClr val="000000"/>
                          </a:solidFill>
                          <a:effectLst/>
                          <a:latin typeface="Arial" panose="020B0604020202020204" pitchFamily="34" charset="0"/>
                        </a:rPr>
                        <a:t> </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kern="1400">
                          <a:ln>
                            <a:noFill/>
                          </a:ln>
                          <a:solidFill>
                            <a:srgbClr val="000000"/>
                          </a:solidFill>
                          <a:effectLst/>
                          <a:latin typeface="Arial" panose="020B0604020202020204" pitchFamily="34" charset="0"/>
                        </a:rPr>
                        <a:t> </a:t>
                      </a:r>
                      <a:endParaRPr lang="en-GB" sz="900" kern="140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300" kern="1400" dirty="0">
                          <a:ln>
                            <a:noFill/>
                          </a:ln>
                          <a:solidFill>
                            <a:srgbClr val="000000"/>
                          </a:solidFill>
                          <a:effectLst/>
                          <a:latin typeface="Calibri" panose="020F0502020204030204" pitchFamily="34" charset="0"/>
                        </a:rPr>
                        <a:t> </a:t>
                      </a:r>
                      <a:endParaRPr lang="en-GB" sz="900" kern="1400" dirty="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4229312"/>
                  </a:ext>
                </a:extLst>
              </a:tr>
              <a:tr h="861977">
                <a:tc>
                  <a:txBody>
                    <a:bodyPr/>
                    <a:lstStyle/>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r>
                        <a:rPr lang="en-GB" sz="1300" b="1" kern="1200">
                          <a:ln>
                            <a:noFill/>
                          </a:ln>
                          <a:solidFill>
                            <a:srgbClr val="000000"/>
                          </a:solidFill>
                          <a:effectLst/>
                          <a:latin typeface="Palatino Linotype" panose="02040502050505030304" pitchFamily="18" charset="0"/>
                        </a:rPr>
                        <a:t>Campylobacter</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b="1" kern="1400">
                          <a:ln>
                            <a:noFill/>
                          </a:ln>
                          <a:solidFill>
                            <a:srgbClr val="000000"/>
                          </a:solidFill>
                          <a:effectLst/>
                          <a:latin typeface="Calibri" panose="020F0502020204030204" pitchFamily="34" charset="0"/>
                        </a:rPr>
                        <a:t>Source:</a:t>
                      </a:r>
                      <a:endParaRPr lang="en-GB" sz="900" kern="140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kern="1400">
                          <a:ln>
                            <a:noFill/>
                          </a:ln>
                          <a:solidFill>
                            <a:srgbClr val="000000"/>
                          </a:solidFill>
                          <a:effectLst/>
                          <a:latin typeface="Arial" panose="020B0604020202020204" pitchFamily="34" charset="0"/>
                        </a:rPr>
                        <a:t> </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kern="1400">
                          <a:ln>
                            <a:noFill/>
                          </a:ln>
                          <a:solidFill>
                            <a:srgbClr val="000000"/>
                          </a:solidFill>
                          <a:effectLst/>
                          <a:latin typeface="Arial" panose="020B0604020202020204" pitchFamily="34" charset="0"/>
                        </a:rPr>
                        <a:t> </a:t>
                      </a:r>
                      <a:endParaRPr lang="en-GB" sz="900" kern="140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endParaRPr lang="en-GB" sz="900" kern="140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203767"/>
                  </a:ext>
                </a:extLst>
              </a:tr>
              <a:tr h="861977">
                <a:tc>
                  <a:txBody>
                    <a:bodyPr/>
                    <a:lstStyle/>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r>
                        <a:rPr lang="en-GB" sz="1300" b="1" kern="1200">
                          <a:ln>
                            <a:noFill/>
                          </a:ln>
                          <a:solidFill>
                            <a:srgbClr val="000000"/>
                          </a:solidFill>
                          <a:effectLst/>
                          <a:latin typeface="Palatino Linotype" panose="02040502050505030304" pitchFamily="18" charset="0"/>
                        </a:rPr>
                        <a:t>Clostridium perfringens</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b="1" kern="1400">
                          <a:ln>
                            <a:noFill/>
                          </a:ln>
                          <a:solidFill>
                            <a:srgbClr val="000000"/>
                          </a:solidFill>
                          <a:effectLst/>
                          <a:latin typeface="Calibri" panose="020F0502020204030204" pitchFamily="34" charset="0"/>
                        </a:rPr>
                        <a:t>Source:</a:t>
                      </a:r>
                      <a:endParaRPr lang="en-GB" sz="900" kern="140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kern="1400">
                          <a:ln>
                            <a:noFill/>
                          </a:ln>
                          <a:solidFill>
                            <a:srgbClr val="000000"/>
                          </a:solidFill>
                          <a:effectLst/>
                          <a:latin typeface="Arial" panose="020B0604020202020204" pitchFamily="34" charset="0"/>
                        </a:rPr>
                        <a:t> </a:t>
                      </a:r>
                      <a:endParaRPr lang="en-GB" sz="900" kern="140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endParaRPr lang="en-GB" sz="900" kern="140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750300"/>
                  </a:ext>
                </a:extLst>
              </a:tr>
              <a:tr h="861977">
                <a:tc>
                  <a:txBody>
                    <a:bodyPr/>
                    <a:lstStyle/>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r>
                        <a:rPr lang="en-GB" sz="1300" b="1" kern="1200">
                          <a:ln>
                            <a:noFill/>
                          </a:ln>
                          <a:solidFill>
                            <a:srgbClr val="000000"/>
                          </a:solidFill>
                          <a:effectLst/>
                          <a:latin typeface="Palatino Linotype" panose="02040502050505030304" pitchFamily="18" charset="0"/>
                        </a:rPr>
                        <a:t>E Coli 0157</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b="1" kern="1400">
                          <a:ln>
                            <a:noFill/>
                          </a:ln>
                          <a:solidFill>
                            <a:srgbClr val="000000"/>
                          </a:solidFill>
                          <a:effectLst/>
                          <a:latin typeface="Calibri" panose="020F0502020204030204" pitchFamily="34" charset="0"/>
                        </a:rPr>
                        <a:t>Source:</a:t>
                      </a:r>
                      <a:endParaRPr lang="en-GB" sz="900" kern="140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kern="1400">
                          <a:ln>
                            <a:noFill/>
                          </a:ln>
                          <a:solidFill>
                            <a:srgbClr val="000000"/>
                          </a:solidFill>
                          <a:effectLst/>
                          <a:latin typeface="Arial" panose="020B0604020202020204" pitchFamily="34" charset="0"/>
                        </a:rPr>
                        <a:t> </a:t>
                      </a:r>
                      <a:endParaRPr lang="en-GB" sz="900" kern="140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endParaRPr lang="en-GB" sz="900" kern="140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934717"/>
                  </a:ext>
                </a:extLst>
              </a:tr>
              <a:tr h="861977">
                <a:tc>
                  <a:txBody>
                    <a:bodyPr/>
                    <a:lstStyle/>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r>
                        <a:rPr lang="en-GB" sz="1300" b="1" kern="1200">
                          <a:ln>
                            <a:noFill/>
                          </a:ln>
                          <a:solidFill>
                            <a:srgbClr val="000000"/>
                          </a:solidFill>
                          <a:effectLst/>
                          <a:latin typeface="Palatino Linotype" panose="02040502050505030304" pitchFamily="18" charset="0"/>
                        </a:rPr>
                        <a:t>Salmonella</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b="1" kern="1400">
                          <a:ln>
                            <a:noFill/>
                          </a:ln>
                          <a:solidFill>
                            <a:srgbClr val="000000"/>
                          </a:solidFill>
                          <a:effectLst/>
                          <a:latin typeface="Calibri" panose="020F0502020204030204" pitchFamily="34" charset="0"/>
                        </a:rPr>
                        <a:t>Source:</a:t>
                      </a:r>
                      <a:endParaRPr lang="en-GB" sz="900" kern="140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kern="1400">
                          <a:ln>
                            <a:noFill/>
                          </a:ln>
                          <a:solidFill>
                            <a:srgbClr val="000000"/>
                          </a:solidFill>
                          <a:effectLst/>
                          <a:latin typeface="Arial" panose="020B0604020202020204" pitchFamily="34" charset="0"/>
                        </a:rPr>
                        <a:t> </a:t>
                      </a:r>
                      <a:endParaRPr lang="en-GB" sz="900" kern="140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endParaRPr lang="en-GB" sz="900" kern="140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0602432"/>
                  </a:ext>
                </a:extLst>
              </a:tr>
              <a:tr h="861977">
                <a:tc>
                  <a:txBody>
                    <a:bodyPr/>
                    <a:lstStyle/>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r>
                        <a:rPr lang="en-GB" sz="1300" b="1" kern="1200">
                          <a:ln>
                            <a:noFill/>
                          </a:ln>
                          <a:solidFill>
                            <a:srgbClr val="000000"/>
                          </a:solidFill>
                          <a:effectLst/>
                          <a:latin typeface="Palatino Linotype" panose="02040502050505030304" pitchFamily="18" charset="0"/>
                        </a:rPr>
                        <a:t>Staphylococcus aureus</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b="1" kern="1400">
                          <a:ln>
                            <a:noFill/>
                          </a:ln>
                          <a:solidFill>
                            <a:srgbClr val="000000"/>
                          </a:solidFill>
                          <a:effectLst/>
                          <a:latin typeface="Calibri" panose="020F0502020204030204" pitchFamily="34" charset="0"/>
                        </a:rPr>
                        <a:t>Source:</a:t>
                      </a:r>
                      <a:endParaRPr lang="en-GB" sz="900" kern="140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kern="1400">
                          <a:ln>
                            <a:noFill/>
                          </a:ln>
                          <a:solidFill>
                            <a:srgbClr val="000000"/>
                          </a:solidFill>
                          <a:effectLst/>
                          <a:latin typeface="Arial" panose="020B0604020202020204" pitchFamily="34" charset="0"/>
                        </a:rPr>
                        <a:t> </a:t>
                      </a:r>
                      <a:endParaRPr lang="en-GB" sz="900" kern="140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endParaRPr lang="en-GB" sz="900" kern="140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310558"/>
                  </a:ext>
                </a:extLst>
              </a:tr>
              <a:tr h="861977">
                <a:tc>
                  <a:txBody>
                    <a:bodyPr/>
                    <a:lstStyle/>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r>
                        <a:rPr lang="en-GB" sz="1300" b="1" kern="1200">
                          <a:ln>
                            <a:noFill/>
                          </a:ln>
                          <a:solidFill>
                            <a:srgbClr val="000000"/>
                          </a:solidFill>
                          <a:effectLst/>
                          <a:latin typeface="Palatino Linotype" panose="02040502050505030304" pitchFamily="18" charset="0"/>
                        </a:rPr>
                        <a:t>Listeria Monocytogenes</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b="1" kern="1400">
                          <a:ln>
                            <a:noFill/>
                          </a:ln>
                          <a:solidFill>
                            <a:srgbClr val="000000"/>
                          </a:solidFill>
                          <a:effectLst/>
                          <a:latin typeface="Calibri" panose="020F0502020204030204" pitchFamily="34" charset="0"/>
                        </a:rPr>
                        <a:t>Source:</a:t>
                      </a:r>
                      <a:endParaRPr lang="en-GB" sz="900" kern="140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kern="1400">
                          <a:ln>
                            <a:noFill/>
                          </a:ln>
                          <a:solidFill>
                            <a:srgbClr val="000000"/>
                          </a:solidFill>
                          <a:effectLst/>
                          <a:latin typeface="Arial" panose="020B0604020202020204" pitchFamily="34" charset="0"/>
                        </a:rPr>
                        <a:t> </a:t>
                      </a:r>
                      <a:endParaRPr lang="en-GB" sz="900" kern="140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300" kern="1400" dirty="0">
                          <a:ln>
                            <a:noFill/>
                          </a:ln>
                          <a:solidFill>
                            <a:srgbClr val="000000"/>
                          </a:solidFill>
                          <a:effectLst/>
                          <a:latin typeface="Calibri" panose="020F0502020204030204" pitchFamily="34" charset="0"/>
                        </a:rPr>
                        <a:t> </a:t>
                      </a:r>
                      <a:endParaRPr lang="en-GB" sz="900" kern="1400" dirty="0">
                        <a:ln>
                          <a:noFill/>
                        </a:ln>
                        <a:solidFill>
                          <a:srgbClr val="000000"/>
                        </a:solidFill>
                        <a:effectLst/>
                        <a:latin typeface="Calibri" panose="020F0502020204030204" pitchFamily="34" charset="0"/>
                      </a:endParaRPr>
                    </a:p>
                  </a:txBody>
                  <a:tcPr marL="23122" marR="23122" marT="23122" marB="231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146457"/>
                  </a:ext>
                </a:extLst>
              </a:tr>
            </a:tbl>
          </a:graphicData>
        </a:graphic>
      </p:graphicFrame>
      <p:sp>
        <p:nvSpPr>
          <p:cNvPr id="7" name="Control 5">
            <a:extLst>
              <a:ext uri="{FF2B5EF4-FFF2-40B4-BE49-F238E27FC236}">
                <a16:creationId xmlns:a16="http://schemas.microsoft.com/office/drawing/2014/main" id="{978884A7-68FE-45F3-998A-F8A14F9AAD37}"/>
              </a:ext>
            </a:extLst>
          </p:cNvPr>
          <p:cNvSpPr>
            <a:spLocks noChangeArrowheads="1" noChangeShapeType="1"/>
          </p:cNvSpPr>
          <p:nvPr/>
        </p:nvSpPr>
        <p:spPr bwMode="auto">
          <a:xfrm>
            <a:off x="884238" y="3289300"/>
            <a:ext cx="6630987" cy="699293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Title 1">
            <a:extLst>
              <a:ext uri="{FF2B5EF4-FFF2-40B4-BE49-F238E27FC236}">
                <a16:creationId xmlns:a16="http://schemas.microsoft.com/office/drawing/2014/main" id="{3BD48A9B-987C-4A8B-BA9E-AA799848A37B}"/>
              </a:ext>
            </a:extLst>
          </p:cNvPr>
          <p:cNvSpPr txBox="1">
            <a:spLocks/>
          </p:cNvSpPr>
          <p:nvPr/>
        </p:nvSpPr>
        <p:spPr>
          <a:xfrm>
            <a:off x="240160" y="546442"/>
            <a:ext cx="6172200" cy="52385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200" b="1" u="sng" dirty="0">
                <a:latin typeface="Comic Sans MS" pitchFamily="66" charset="0"/>
              </a:rPr>
              <a:t>contamination</a:t>
            </a:r>
          </a:p>
        </p:txBody>
      </p:sp>
    </p:spTree>
    <p:extLst>
      <p:ext uri="{BB962C8B-B14F-4D97-AF65-F5344CB8AC3E}">
        <p14:creationId xmlns:p14="http://schemas.microsoft.com/office/powerpoint/2010/main" val="1875854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54000" y="0"/>
            <a:ext cx="6575425" cy="527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Calibri" panose="020F0502020204030204" pitchFamily="34" charset="0"/>
              </a:rPr>
              <a:t>  Food Safety theory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3"/>
          <p:cNvSpPr txBox="1">
            <a:spLocks noChangeArrowheads="1"/>
          </p:cNvSpPr>
          <p:nvPr/>
        </p:nvSpPr>
        <p:spPr bwMode="auto">
          <a:xfrm>
            <a:off x="4763" y="366713"/>
            <a:ext cx="7091362" cy="4927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rgbClr val="000000"/>
                </a:solidFill>
                <a:effectLst/>
                <a:latin typeface="Calibri" panose="020F0502020204030204" pitchFamily="34" charset="0"/>
              </a:rPr>
              <a:t>Do now Activity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What is bacteria?________________________________________________________________________________________________________________________________________________________________________________________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What is food safety?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____________________________________________________________________________________________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____________________________________________________________________________________________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These four rules of food safety</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a:ln>
                  <a:noFill/>
                </a:ln>
                <a:solidFill>
                  <a:srgbClr val="000000"/>
                </a:solidFill>
                <a:effectLst/>
                <a:latin typeface="Calibri" panose="020F0502020204030204" pitchFamily="34" charset="0"/>
              </a:rPr>
              <a:t>_______________________________________________________________________________________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a:ln>
                  <a:noFill/>
                </a:ln>
                <a:solidFill>
                  <a:srgbClr val="000000"/>
                </a:solidFill>
                <a:effectLst/>
                <a:latin typeface="Calibri" panose="020F0502020204030204" pitchFamily="34" charset="0"/>
              </a:rPr>
              <a:t>_______________________________________________________________________________________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a:ln>
                  <a:noFill/>
                </a:ln>
                <a:solidFill>
                  <a:srgbClr val="000000"/>
                </a:solidFill>
                <a:effectLst/>
                <a:latin typeface="Calibri" panose="020F0502020204030204" pitchFamily="34" charset="0"/>
              </a:rPr>
              <a:t>_______________________________________________________________________________________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a:ln>
                  <a:noFill/>
                </a:ln>
                <a:solidFill>
                  <a:srgbClr val="000000"/>
                </a:solidFill>
                <a:effectLst/>
                <a:latin typeface="Calibri" panose="020F0502020204030204" pitchFamily="34" charset="0"/>
              </a:rPr>
              <a:t>_______________________________________________________________________________________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Personal Hygiene—Identify what the chef has done to model safe personal hygiene.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4"/>
          <p:cNvSpPr txBox="1">
            <a:spLocks noChangeArrowheads="1"/>
          </p:cNvSpPr>
          <p:nvPr/>
        </p:nvSpPr>
        <p:spPr bwMode="auto">
          <a:xfrm>
            <a:off x="-1588" y="7246938"/>
            <a:ext cx="7088188" cy="32781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High risk foods are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____________________________________________________________________________________________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Examples include 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Low risk foods are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____________________________________________________________________________________________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Examples include______________________________________________________________________________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A used by date is______________________________________________________________________________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A best by date is_______________________________________________________________________________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1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9813" y="4059238"/>
            <a:ext cx="2268537" cy="32210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899786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ermometer-clipart-free-6-thermometer-clip-art-2-clipartix[1]"/>
          <p:cNvPicPr>
            <a:picLocks noChangeAspect="1" noChangeArrowheads="1"/>
          </p:cNvPicPr>
          <p:nvPr/>
        </p:nvPicPr>
        <p:blipFill>
          <a:blip r:embed="rId2" cstate="print">
            <a:extLst>
              <a:ext uri="{28A0092B-C50C-407E-A947-70E740481C1C}">
                <a14:useLocalDpi xmlns:a14="http://schemas.microsoft.com/office/drawing/2010/main" val="0"/>
              </a:ext>
            </a:extLst>
          </a:blip>
          <a:srcRect l="34799" r="35199" b="6271"/>
          <a:stretch>
            <a:fillRect/>
          </a:stretch>
        </p:blipFill>
        <p:spPr bwMode="auto">
          <a:xfrm>
            <a:off x="2705100" y="1735138"/>
            <a:ext cx="1114425" cy="45053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171" name="Picture 3" descr="depositphotos_64398249-stock-illustration-white-open-refrigerator-isolated-o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288" y="6546850"/>
            <a:ext cx="3273425" cy="32750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4"/>
          <p:cNvSpPr txBox="1">
            <a:spLocks noChangeArrowheads="1"/>
          </p:cNvSpPr>
          <p:nvPr/>
        </p:nvSpPr>
        <p:spPr bwMode="auto">
          <a:xfrm>
            <a:off x="0" y="-1588"/>
            <a:ext cx="6904038" cy="27432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What would you look for when buying products to determine if the food is safe to eat and fresh.</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Fresh fish ________________________________________________________________________________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Fresh meat_______________________________________________________________________________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Fresh vegetables___________________________________________________________________________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Fresh fruit________________________________________________________________________________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Packaged food _____________________________________________________________________________</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776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8640" y="704528"/>
            <a:ext cx="6669360" cy="6347101"/>
          </a:xfrm>
          <a:prstGeom prst="rect">
            <a:avLst/>
          </a:prstGeom>
        </p:spPr>
      </p:pic>
      <p:sp>
        <p:nvSpPr>
          <p:cNvPr id="9" name="Rectangle 8"/>
          <p:cNvSpPr/>
          <p:nvPr/>
        </p:nvSpPr>
        <p:spPr>
          <a:xfrm>
            <a:off x="4954654" y="479105"/>
            <a:ext cx="2520280" cy="704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555315" y="294439"/>
            <a:ext cx="1753878" cy="369332"/>
          </a:xfrm>
          <a:prstGeom prst="rect">
            <a:avLst/>
          </a:prstGeom>
          <a:noFill/>
        </p:spPr>
        <p:txBody>
          <a:bodyPr wrap="none" rtlCol="0">
            <a:spAutoFit/>
          </a:bodyPr>
          <a:lstStyle/>
          <a:p>
            <a:pPr algn="ctr"/>
            <a:r>
              <a:rPr lang="en-GB" b="1" dirty="0"/>
              <a:t>Macro Nutrients</a:t>
            </a:r>
            <a:endParaRPr lang="en-GB" b="1" u="sng" dirty="0">
              <a:latin typeface="Comic Sans MS" pitchFamily="66" charset="0"/>
            </a:endParaRPr>
          </a:p>
        </p:txBody>
      </p:sp>
      <p:sp>
        <p:nvSpPr>
          <p:cNvPr id="5" name="Rectangle 4">
            <a:extLst>
              <a:ext uri="{FF2B5EF4-FFF2-40B4-BE49-F238E27FC236}">
                <a16:creationId xmlns:a16="http://schemas.microsoft.com/office/drawing/2014/main" id="{F96AFC23-99E5-4592-9A3F-3CEE64F1168A}"/>
              </a:ext>
            </a:extLst>
          </p:cNvPr>
          <p:cNvSpPr/>
          <p:nvPr/>
        </p:nvSpPr>
        <p:spPr>
          <a:xfrm>
            <a:off x="-437008" y="271614"/>
            <a:ext cx="2520280" cy="704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3245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56" y="200472"/>
            <a:ext cx="6172200" cy="451845"/>
          </a:xfrm>
        </p:spPr>
        <p:txBody>
          <a:bodyPr>
            <a:normAutofit/>
          </a:bodyPr>
          <a:lstStyle/>
          <a:p>
            <a:r>
              <a:rPr lang="en-GB" sz="2200" b="1" u="sng" dirty="0">
                <a:latin typeface="Comic Sans MS" pitchFamily="66" charset="0"/>
              </a:rPr>
              <a:t>Food Hygiene </a:t>
            </a:r>
          </a:p>
        </p:txBody>
      </p:sp>
      <p:sp>
        <p:nvSpPr>
          <p:cNvPr id="3" name="Content Placeholder 2"/>
          <p:cNvSpPr>
            <a:spLocks noGrp="1"/>
          </p:cNvSpPr>
          <p:nvPr>
            <p:ph idx="1"/>
          </p:nvPr>
        </p:nvSpPr>
        <p:spPr>
          <a:xfrm>
            <a:off x="404664" y="704528"/>
            <a:ext cx="6172200" cy="8928992"/>
          </a:xfrm>
        </p:spPr>
        <p:txBody>
          <a:bodyPr>
            <a:normAutofit/>
          </a:bodyPr>
          <a:lstStyle/>
          <a:p>
            <a:pPr marL="0" indent="0">
              <a:buNone/>
            </a:pPr>
            <a:r>
              <a:rPr lang="en-GB" sz="1600" b="1" dirty="0">
                <a:latin typeface="Comic Sans MS" pitchFamily="66" charset="0"/>
              </a:rPr>
              <a:t>How does food poisoning happen?</a:t>
            </a:r>
            <a:endParaRPr lang="en-GB" sz="1600" dirty="0">
              <a:latin typeface="Comic Sans MS" pitchFamily="66" charset="0"/>
            </a:endParaRPr>
          </a:p>
          <a:p>
            <a:pPr marL="0" indent="0">
              <a:buNone/>
            </a:pPr>
            <a:r>
              <a:rPr lang="en-GB" sz="1600" b="1" dirty="0">
                <a:latin typeface="Comic Sans MS" pitchFamily="66" charset="0"/>
              </a:rPr>
              <a:t> </a:t>
            </a:r>
            <a:endParaRPr lang="en-GB" sz="1600" dirty="0">
              <a:latin typeface="Comic Sans MS" pitchFamily="66" charset="0"/>
            </a:endParaRPr>
          </a:p>
          <a:p>
            <a:pPr marL="0" indent="0">
              <a:buNone/>
            </a:pPr>
            <a:endParaRPr lang="en-GB" sz="1600" dirty="0">
              <a:latin typeface="Comic Sans MS" pitchFamily="66" charset="0"/>
            </a:endParaRPr>
          </a:p>
          <a:p>
            <a:pPr marL="0" indent="0">
              <a:buNone/>
            </a:pPr>
            <a:r>
              <a:rPr lang="en-GB" sz="1600" b="1" dirty="0">
                <a:latin typeface="Comic Sans MS" pitchFamily="66" charset="0"/>
              </a:rPr>
              <a:t>Define what Pathogenic bacteria is.</a:t>
            </a:r>
            <a:endParaRPr lang="en-GB" sz="1600" dirty="0">
              <a:latin typeface="Comic Sans MS" pitchFamily="66" charset="0"/>
            </a:endParaRPr>
          </a:p>
          <a:p>
            <a:pPr marL="0" indent="0">
              <a:buNone/>
            </a:pPr>
            <a:r>
              <a:rPr lang="en-GB" sz="1600" b="1" dirty="0">
                <a:latin typeface="Comic Sans MS" pitchFamily="66" charset="0"/>
              </a:rPr>
              <a:t> </a:t>
            </a:r>
          </a:p>
          <a:p>
            <a:pPr marL="0" indent="0">
              <a:buNone/>
            </a:pPr>
            <a:r>
              <a:rPr lang="en-GB" sz="1600" b="1" dirty="0">
                <a:latin typeface="Comic Sans MS" pitchFamily="66" charset="0"/>
              </a:rPr>
              <a:t>What are the 4 most common types of food poisoning and which foods carry them?</a:t>
            </a:r>
          </a:p>
          <a:p>
            <a:pPr>
              <a:buAutoNum type="arabicPeriod"/>
            </a:pPr>
            <a:r>
              <a:rPr lang="en-GB" sz="1600" dirty="0">
                <a:latin typeface="Comic Sans MS" pitchFamily="66" charset="0"/>
              </a:rPr>
              <a:t>S</a:t>
            </a:r>
          </a:p>
          <a:p>
            <a:pPr>
              <a:buAutoNum type="arabicPeriod"/>
            </a:pPr>
            <a:endParaRPr lang="en-GB" sz="1600" dirty="0">
              <a:latin typeface="Comic Sans MS" pitchFamily="66" charset="0"/>
            </a:endParaRPr>
          </a:p>
          <a:p>
            <a:pPr marL="0" indent="0">
              <a:buNone/>
            </a:pPr>
            <a:r>
              <a:rPr lang="en-GB" sz="1600" dirty="0">
                <a:latin typeface="Comic Sans MS" pitchFamily="66" charset="0"/>
              </a:rPr>
              <a:t>2.St</a:t>
            </a:r>
          </a:p>
          <a:p>
            <a:pPr marL="0" indent="0">
              <a:buNone/>
            </a:pPr>
            <a:endParaRPr lang="en-GB" sz="1600" dirty="0">
              <a:latin typeface="Comic Sans MS" pitchFamily="66" charset="0"/>
            </a:endParaRPr>
          </a:p>
          <a:p>
            <a:pPr marL="0" indent="0">
              <a:buNone/>
            </a:pPr>
            <a:r>
              <a:rPr lang="en-GB" sz="1600" dirty="0">
                <a:latin typeface="Comic Sans MS" pitchFamily="66" charset="0"/>
              </a:rPr>
              <a:t>3. C</a:t>
            </a:r>
          </a:p>
          <a:p>
            <a:pPr marL="0" indent="0">
              <a:buNone/>
            </a:pPr>
            <a:endParaRPr lang="en-GB" sz="1600" dirty="0">
              <a:latin typeface="Comic Sans MS" pitchFamily="66" charset="0"/>
            </a:endParaRPr>
          </a:p>
          <a:p>
            <a:pPr marL="0" indent="0">
              <a:buNone/>
            </a:pPr>
            <a:r>
              <a:rPr lang="en-GB" sz="1600" dirty="0">
                <a:latin typeface="Comic Sans MS" pitchFamily="66" charset="0"/>
              </a:rPr>
              <a:t>4.E.C</a:t>
            </a:r>
          </a:p>
          <a:p>
            <a:pPr marL="0" indent="0">
              <a:buNone/>
            </a:pPr>
            <a:endParaRPr lang="en-GB" sz="1600" dirty="0">
              <a:latin typeface="Comic Sans MS" pitchFamily="66" charset="0"/>
            </a:endParaRPr>
          </a:p>
          <a:p>
            <a:pPr marL="0" indent="0">
              <a:buNone/>
            </a:pPr>
            <a:r>
              <a:rPr lang="en-GB" sz="1600" dirty="0">
                <a:latin typeface="Comic Sans MS" pitchFamily="66" charset="0"/>
              </a:rPr>
              <a:t>5. L</a:t>
            </a:r>
          </a:p>
          <a:p>
            <a:pPr marL="0" indent="0">
              <a:buNone/>
            </a:pPr>
            <a:endParaRPr lang="en-GB" sz="1600" dirty="0">
              <a:latin typeface="Comic Sans MS" pitchFamily="66" charset="0"/>
            </a:endParaRPr>
          </a:p>
          <a:p>
            <a:pPr marL="0" indent="0">
              <a:buNone/>
            </a:pPr>
            <a:r>
              <a:rPr lang="en-GB" sz="1600" b="1" dirty="0">
                <a:latin typeface="Comic Sans MS" pitchFamily="66" charset="0"/>
              </a:rPr>
              <a:t>What is a high risk food?</a:t>
            </a:r>
            <a:endParaRPr lang="en-GB" sz="1400" dirty="0">
              <a:latin typeface="Comic Sans MS" pitchFamily="66" charset="0"/>
            </a:endParaRP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083278273"/>
              </p:ext>
            </p:extLst>
          </p:nvPr>
        </p:nvGraphicFramePr>
        <p:xfrm>
          <a:off x="332656" y="6897214"/>
          <a:ext cx="6264696" cy="2736306"/>
        </p:xfrm>
        <a:graphic>
          <a:graphicData uri="http://schemas.openxmlformats.org/drawingml/2006/table">
            <a:tbl>
              <a:tblPr firstRow="1" bandRow="1">
                <a:tableStyleId>{5940675A-B579-460E-94D1-54222C63F5DA}</a:tableStyleId>
              </a:tblPr>
              <a:tblGrid>
                <a:gridCol w="1474046">
                  <a:extLst>
                    <a:ext uri="{9D8B030D-6E8A-4147-A177-3AD203B41FA5}">
                      <a16:colId xmlns:a16="http://schemas.microsoft.com/office/drawing/2014/main" val="20000"/>
                    </a:ext>
                  </a:extLst>
                </a:gridCol>
                <a:gridCol w="4790650">
                  <a:extLst>
                    <a:ext uri="{9D8B030D-6E8A-4147-A177-3AD203B41FA5}">
                      <a16:colId xmlns:a16="http://schemas.microsoft.com/office/drawing/2014/main" val="20001"/>
                    </a:ext>
                  </a:extLst>
                </a:gridCol>
              </a:tblGrid>
              <a:tr h="456051">
                <a:tc>
                  <a:txBody>
                    <a:bodyPr/>
                    <a:lstStyle/>
                    <a:p>
                      <a:r>
                        <a:rPr lang="en-GB" dirty="0"/>
                        <a:t>Temperature</a:t>
                      </a:r>
                      <a:endParaRPr lang="en-GB" dirty="0">
                        <a:latin typeface="Comic Sans MS" pitchFamily="66" charset="0"/>
                      </a:endParaRPr>
                    </a:p>
                  </a:txBody>
                  <a:tcPr/>
                </a:tc>
                <a:tc>
                  <a:txBody>
                    <a:bodyPr/>
                    <a:lstStyle/>
                    <a:p>
                      <a:r>
                        <a:rPr lang="en-GB" dirty="0"/>
                        <a:t>What is happening to bacteria?</a:t>
                      </a:r>
                      <a:endParaRPr lang="en-GB" dirty="0">
                        <a:latin typeface="Comic Sans MS" pitchFamily="66" charset="0"/>
                      </a:endParaRPr>
                    </a:p>
                  </a:txBody>
                  <a:tcPr/>
                </a:tc>
                <a:extLst>
                  <a:ext uri="{0D108BD9-81ED-4DB2-BD59-A6C34878D82A}">
                    <a16:rowId xmlns:a16="http://schemas.microsoft.com/office/drawing/2014/main" val="10000"/>
                  </a:ext>
                </a:extLst>
              </a:tr>
              <a:tr h="456051">
                <a:tc>
                  <a:txBody>
                    <a:bodyPr/>
                    <a:lstStyle/>
                    <a:p>
                      <a:r>
                        <a:rPr lang="en-GB" dirty="0">
                          <a:latin typeface="Comic Sans MS" pitchFamily="66" charset="0"/>
                        </a:rPr>
                        <a:t>-18C</a:t>
                      </a:r>
                    </a:p>
                  </a:txBody>
                  <a:tcPr/>
                </a:tc>
                <a:tc>
                  <a:txBody>
                    <a:bodyPr/>
                    <a:lstStyle/>
                    <a:p>
                      <a:endParaRPr lang="en-GB" dirty="0">
                        <a:latin typeface="Comic Sans MS" pitchFamily="66" charset="0"/>
                      </a:endParaRPr>
                    </a:p>
                  </a:txBody>
                  <a:tcPr/>
                </a:tc>
                <a:extLst>
                  <a:ext uri="{0D108BD9-81ED-4DB2-BD59-A6C34878D82A}">
                    <a16:rowId xmlns:a16="http://schemas.microsoft.com/office/drawing/2014/main" val="10001"/>
                  </a:ext>
                </a:extLst>
              </a:tr>
              <a:tr h="456051">
                <a:tc>
                  <a:txBody>
                    <a:bodyPr/>
                    <a:lstStyle/>
                    <a:p>
                      <a:r>
                        <a:rPr lang="en-GB" dirty="0">
                          <a:latin typeface="Comic Sans MS" pitchFamily="66" charset="0"/>
                        </a:rPr>
                        <a:t>0-5C</a:t>
                      </a:r>
                    </a:p>
                  </a:txBody>
                  <a:tcPr/>
                </a:tc>
                <a:tc>
                  <a:txBody>
                    <a:bodyPr/>
                    <a:lstStyle/>
                    <a:p>
                      <a:endParaRPr lang="en-GB" dirty="0">
                        <a:latin typeface="Comic Sans MS" pitchFamily="66" charset="0"/>
                      </a:endParaRPr>
                    </a:p>
                  </a:txBody>
                  <a:tcPr/>
                </a:tc>
                <a:extLst>
                  <a:ext uri="{0D108BD9-81ED-4DB2-BD59-A6C34878D82A}">
                    <a16:rowId xmlns:a16="http://schemas.microsoft.com/office/drawing/2014/main" val="10002"/>
                  </a:ext>
                </a:extLst>
              </a:tr>
              <a:tr h="456051">
                <a:tc>
                  <a:txBody>
                    <a:bodyPr/>
                    <a:lstStyle/>
                    <a:p>
                      <a:r>
                        <a:rPr lang="en-GB" dirty="0">
                          <a:latin typeface="Comic Sans MS" pitchFamily="66" charset="0"/>
                        </a:rPr>
                        <a:t>5-63C</a:t>
                      </a:r>
                    </a:p>
                  </a:txBody>
                  <a:tcPr/>
                </a:tc>
                <a:tc>
                  <a:txBody>
                    <a:bodyPr/>
                    <a:lstStyle/>
                    <a:p>
                      <a:endParaRPr lang="en-GB" dirty="0">
                        <a:latin typeface="Comic Sans MS" pitchFamily="66" charset="0"/>
                      </a:endParaRPr>
                    </a:p>
                  </a:txBody>
                  <a:tcPr/>
                </a:tc>
                <a:extLst>
                  <a:ext uri="{0D108BD9-81ED-4DB2-BD59-A6C34878D82A}">
                    <a16:rowId xmlns:a16="http://schemas.microsoft.com/office/drawing/2014/main" val="10003"/>
                  </a:ext>
                </a:extLst>
              </a:tr>
              <a:tr h="456051">
                <a:tc>
                  <a:txBody>
                    <a:bodyPr/>
                    <a:lstStyle/>
                    <a:p>
                      <a:r>
                        <a:rPr lang="en-GB" dirty="0">
                          <a:latin typeface="Comic Sans MS" pitchFamily="66" charset="0"/>
                        </a:rPr>
                        <a:t>37C</a:t>
                      </a:r>
                    </a:p>
                  </a:txBody>
                  <a:tcPr/>
                </a:tc>
                <a:tc>
                  <a:txBody>
                    <a:bodyPr/>
                    <a:lstStyle/>
                    <a:p>
                      <a:endParaRPr lang="en-GB" dirty="0">
                        <a:latin typeface="Comic Sans MS" pitchFamily="66" charset="0"/>
                      </a:endParaRPr>
                    </a:p>
                  </a:txBody>
                  <a:tcPr/>
                </a:tc>
                <a:extLst>
                  <a:ext uri="{0D108BD9-81ED-4DB2-BD59-A6C34878D82A}">
                    <a16:rowId xmlns:a16="http://schemas.microsoft.com/office/drawing/2014/main" val="10004"/>
                  </a:ext>
                </a:extLst>
              </a:tr>
              <a:tr h="456051">
                <a:tc>
                  <a:txBody>
                    <a:bodyPr/>
                    <a:lstStyle/>
                    <a:p>
                      <a:r>
                        <a:rPr lang="en-GB" dirty="0">
                          <a:latin typeface="Comic Sans MS" pitchFamily="66" charset="0"/>
                        </a:rPr>
                        <a:t>72C</a:t>
                      </a:r>
                    </a:p>
                  </a:txBody>
                  <a:tcPr/>
                </a:tc>
                <a:tc>
                  <a:txBody>
                    <a:bodyPr/>
                    <a:lstStyle/>
                    <a:p>
                      <a:endParaRPr lang="en-GB" dirty="0">
                        <a:latin typeface="Comic Sans MS" pitchFamily="66"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46145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16" y="33203"/>
            <a:ext cx="6172200" cy="451845"/>
          </a:xfrm>
        </p:spPr>
        <p:txBody>
          <a:bodyPr>
            <a:normAutofit/>
          </a:bodyPr>
          <a:lstStyle/>
          <a:p>
            <a:r>
              <a:rPr lang="en-GB" sz="2200" b="1" u="sng" dirty="0">
                <a:latin typeface="Comic Sans MS" pitchFamily="66" charset="0"/>
              </a:rPr>
              <a:t>Food Storage</a:t>
            </a:r>
          </a:p>
        </p:txBody>
      </p:sp>
      <p:sp>
        <p:nvSpPr>
          <p:cNvPr id="3" name="Content Placeholder 2"/>
          <p:cNvSpPr>
            <a:spLocks noGrp="1"/>
          </p:cNvSpPr>
          <p:nvPr>
            <p:ph idx="1"/>
          </p:nvPr>
        </p:nvSpPr>
        <p:spPr>
          <a:xfrm>
            <a:off x="358416" y="485048"/>
            <a:ext cx="6172200" cy="9004456"/>
          </a:xfrm>
        </p:spPr>
        <p:txBody>
          <a:bodyPr>
            <a:normAutofit/>
          </a:bodyPr>
          <a:lstStyle/>
          <a:p>
            <a:pPr marL="0" indent="0">
              <a:buNone/>
            </a:pPr>
            <a:r>
              <a:rPr lang="en-GB" sz="1800" b="1" dirty="0">
                <a:latin typeface="Comic Sans MS" pitchFamily="66" charset="0"/>
              </a:rPr>
              <a:t>Temperature of Freezer :</a:t>
            </a:r>
            <a:endParaRPr lang="en-GB" sz="1800" dirty="0">
              <a:latin typeface="Comic Sans MS" pitchFamily="66" charset="0"/>
            </a:endParaRPr>
          </a:p>
          <a:p>
            <a:pPr marL="0" indent="0">
              <a:buNone/>
            </a:pPr>
            <a:r>
              <a:rPr lang="en-GB" sz="1800" dirty="0">
                <a:latin typeface="Comic Sans MS" pitchFamily="66" charset="0"/>
              </a:rPr>
              <a:t>When food is frozen bacteria……</a:t>
            </a:r>
          </a:p>
          <a:p>
            <a:pPr marL="0" indent="0">
              <a:buNone/>
            </a:pPr>
            <a:r>
              <a:rPr lang="en-GB" sz="1800" dirty="0">
                <a:latin typeface="Comic Sans MS" pitchFamily="66" charset="0"/>
              </a:rPr>
              <a:t> </a:t>
            </a:r>
          </a:p>
          <a:p>
            <a:pPr marL="0" indent="0">
              <a:buNone/>
            </a:pPr>
            <a:r>
              <a:rPr lang="en-GB" sz="1800" dirty="0">
                <a:latin typeface="Comic Sans MS" pitchFamily="66" charset="0"/>
              </a:rPr>
              <a:t> </a:t>
            </a:r>
          </a:p>
          <a:p>
            <a:pPr marL="0" indent="0">
              <a:buNone/>
            </a:pPr>
            <a:r>
              <a:rPr lang="en-GB" sz="1800" b="1" dirty="0">
                <a:latin typeface="Comic Sans MS" pitchFamily="66" charset="0"/>
              </a:rPr>
              <a:t>Temperature of Fridge:</a:t>
            </a:r>
            <a:endParaRPr lang="en-GB" sz="1800" dirty="0">
              <a:latin typeface="Comic Sans MS" pitchFamily="66" charset="0"/>
            </a:endParaRPr>
          </a:p>
          <a:p>
            <a:pPr marL="0" indent="0">
              <a:buNone/>
            </a:pPr>
            <a:r>
              <a:rPr lang="en-GB" sz="1800" dirty="0">
                <a:latin typeface="Comic Sans MS" pitchFamily="66" charset="0"/>
              </a:rPr>
              <a:t>When food is chilled bacteria….</a:t>
            </a:r>
          </a:p>
          <a:p>
            <a:pPr marL="0" indent="0">
              <a:buNone/>
            </a:pPr>
            <a:endParaRPr lang="en-GB" sz="1800" dirty="0">
              <a:latin typeface="Comic Sans MS" pitchFamily="66" charset="0"/>
            </a:endParaRPr>
          </a:p>
          <a:p>
            <a:pPr marL="0" indent="0">
              <a:buNone/>
            </a:pPr>
            <a:endParaRPr lang="en-GB" sz="1800" dirty="0">
              <a:latin typeface="Comic Sans MS" pitchFamily="66" charset="0"/>
            </a:endParaRPr>
          </a:p>
          <a:p>
            <a:pPr marL="0" indent="0">
              <a:buNone/>
            </a:pPr>
            <a:r>
              <a:rPr lang="en-GB" sz="1800" dirty="0">
                <a:latin typeface="Comic Sans MS" pitchFamily="66" charset="0"/>
              </a:rPr>
              <a:t> </a:t>
            </a:r>
            <a:endParaRPr lang="en-GB" sz="1800" b="1" dirty="0">
              <a:latin typeface="Comic Sans MS" pitchFamily="66" charset="0"/>
            </a:endParaRPr>
          </a:p>
          <a:p>
            <a:pPr marL="0" indent="0">
              <a:buNone/>
            </a:pPr>
            <a:r>
              <a:rPr lang="en-GB" sz="1800" dirty="0">
                <a:latin typeface="Comic Sans MS" pitchFamily="66" charset="0"/>
              </a:rPr>
              <a:t>What 4 essential rules need to be followed when reheating food?</a:t>
            </a:r>
          </a:p>
          <a:p>
            <a:pPr marL="0" indent="0">
              <a:buNone/>
            </a:pPr>
            <a:r>
              <a:rPr lang="en-GB" sz="1800" dirty="0">
                <a:latin typeface="Comic Sans MS" pitchFamily="66" charset="0"/>
              </a:rPr>
              <a:t>1……………………………………………………………………………………………………</a:t>
            </a:r>
          </a:p>
          <a:p>
            <a:pPr marL="0" indent="0">
              <a:buNone/>
            </a:pPr>
            <a:r>
              <a:rPr lang="en-GB" sz="1800" dirty="0">
                <a:latin typeface="Comic Sans MS" pitchFamily="66" charset="0"/>
              </a:rPr>
              <a:t>2…………………………………………………………………………………………………..</a:t>
            </a:r>
          </a:p>
          <a:p>
            <a:pPr marL="0" indent="0">
              <a:buNone/>
            </a:pPr>
            <a:r>
              <a:rPr lang="en-GB" sz="1800" dirty="0">
                <a:latin typeface="Comic Sans MS" pitchFamily="66" charset="0"/>
              </a:rPr>
              <a:t>3…………………………………………………………………………………………………..</a:t>
            </a:r>
          </a:p>
          <a:p>
            <a:pPr marL="0" indent="0">
              <a:buNone/>
            </a:pPr>
            <a:r>
              <a:rPr lang="en-GB" sz="1800" dirty="0">
                <a:latin typeface="Comic Sans MS" pitchFamily="66" charset="0"/>
              </a:rPr>
              <a:t>4………………………………………………………………………………………………….</a:t>
            </a:r>
          </a:p>
          <a:p>
            <a:pPr marL="0" indent="0">
              <a:buNone/>
            </a:pPr>
            <a:endParaRPr lang="en-GB" sz="1800" dirty="0">
              <a:latin typeface="Comic Sans MS" pitchFamily="66" charset="0"/>
            </a:endParaRPr>
          </a:p>
          <a:p>
            <a:pPr marL="0" indent="0">
              <a:buNone/>
            </a:pPr>
            <a:r>
              <a:rPr lang="en-GB" sz="1800" dirty="0">
                <a:latin typeface="Comic Sans MS" pitchFamily="66" charset="0"/>
              </a:rPr>
              <a:t>How do you use a temperature food probe?</a:t>
            </a:r>
          </a:p>
          <a:p>
            <a:pPr marL="0" indent="0">
              <a:buNone/>
            </a:pPr>
            <a:endParaRPr lang="en-GB" sz="1800" dirty="0">
              <a:latin typeface="Comic Sans MS" pitchFamily="66" charset="0"/>
            </a:endParaRPr>
          </a:p>
          <a:p>
            <a:pPr marL="0" indent="0">
              <a:buNone/>
            </a:pPr>
            <a:endParaRPr lang="en-GB" sz="1800" dirty="0">
              <a:latin typeface="Comic Sans MS" pitchFamily="66" charset="0"/>
            </a:endParaRPr>
          </a:p>
          <a:p>
            <a:pPr marL="0" indent="0">
              <a:buNone/>
            </a:pPr>
            <a:endParaRPr lang="en-GB" sz="1800" dirty="0">
              <a:latin typeface="Comic Sans MS" pitchFamily="66" charset="0"/>
            </a:endParaRPr>
          </a:p>
          <a:p>
            <a:pPr marL="0" indent="0">
              <a:buNone/>
            </a:pPr>
            <a:endParaRPr lang="en-GB" sz="1800" dirty="0">
              <a:latin typeface="Comic Sans MS" pitchFamily="66" charset="0"/>
            </a:endParaRPr>
          </a:p>
          <a:p>
            <a:pPr marL="0" indent="0">
              <a:buNone/>
            </a:pPr>
            <a:endParaRPr lang="en-GB" sz="1800" dirty="0">
              <a:latin typeface="Comic Sans MS" pitchFamily="66" charset="0"/>
            </a:endParaRPr>
          </a:p>
          <a:p>
            <a:pPr marL="0" indent="0">
              <a:buNone/>
            </a:pPr>
            <a:endParaRPr lang="en-GB" sz="1800" dirty="0">
              <a:latin typeface="Comic Sans MS" pitchFamily="66" charset="0"/>
            </a:endParaRPr>
          </a:p>
          <a:p>
            <a:pPr marL="0" indent="0">
              <a:buNone/>
            </a:pPr>
            <a:endParaRPr lang="en-GB" sz="1800" dirty="0">
              <a:latin typeface="Comic Sans MS" pitchFamily="66" charset="0"/>
            </a:endParaRPr>
          </a:p>
          <a:p>
            <a:pPr marL="0" indent="0">
              <a:buNone/>
            </a:pPr>
            <a:r>
              <a:rPr lang="en-GB" sz="1800" dirty="0">
                <a:latin typeface="Comic Sans MS" pitchFamily="66" charset="0"/>
              </a:rPr>
              <a:t>What is meant by the term Ambient?</a:t>
            </a:r>
          </a:p>
        </p:txBody>
      </p:sp>
      <p:graphicFrame>
        <p:nvGraphicFramePr>
          <p:cNvPr id="4" name="Table 3"/>
          <p:cNvGraphicFramePr>
            <a:graphicFrameLocks noGrp="1"/>
          </p:cNvGraphicFramePr>
          <p:nvPr>
            <p:extLst>
              <p:ext uri="{D42A27DB-BD31-4B8C-83A1-F6EECF244321}">
                <p14:modId xmlns:p14="http://schemas.microsoft.com/office/powerpoint/2010/main" val="2153898193"/>
              </p:ext>
            </p:extLst>
          </p:nvPr>
        </p:nvGraphicFramePr>
        <p:xfrm>
          <a:off x="358416" y="6249144"/>
          <a:ext cx="6120680" cy="1944216"/>
        </p:xfrm>
        <a:graphic>
          <a:graphicData uri="http://schemas.openxmlformats.org/drawingml/2006/table">
            <a:tbl>
              <a:tblPr firstRow="1" bandRow="1">
                <a:tableStyleId>{5940675A-B579-460E-94D1-54222C63F5DA}</a:tableStyleId>
              </a:tblPr>
              <a:tblGrid>
                <a:gridCol w="3060340">
                  <a:extLst>
                    <a:ext uri="{9D8B030D-6E8A-4147-A177-3AD203B41FA5}">
                      <a16:colId xmlns:a16="http://schemas.microsoft.com/office/drawing/2014/main" val="20000"/>
                    </a:ext>
                  </a:extLst>
                </a:gridCol>
                <a:gridCol w="3060340">
                  <a:extLst>
                    <a:ext uri="{9D8B030D-6E8A-4147-A177-3AD203B41FA5}">
                      <a16:colId xmlns:a16="http://schemas.microsoft.com/office/drawing/2014/main" val="20001"/>
                    </a:ext>
                  </a:extLst>
                </a:gridCol>
              </a:tblGrid>
              <a:tr h="972108">
                <a:tc>
                  <a:txBody>
                    <a:bodyPr/>
                    <a:lstStyle/>
                    <a:p>
                      <a:pPr algn="l"/>
                      <a:r>
                        <a:rPr lang="en-GB" sz="1600" u="sng" dirty="0">
                          <a:latin typeface="Comic Sans MS" pitchFamily="66" charset="0"/>
                        </a:rPr>
                        <a:t>Step 1:</a:t>
                      </a:r>
                    </a:p>
                  </a:txBody>
                  <a:tcPr/>
                </a:tc>
                <a:tc>
                  <a:txBody>
                    <a:bodyPr/>
                    <a:lstStyle/>
                    <a:p>
                      <a:pPr algn="l"/>
                      <a:r>
                        <a:rPr lang="en-GB" sz="1600" u="sng" dirty="0">
                          <a:latin typeface="Comic Sans MS" pitchFamily="66" charset="0"/>
                        </a:rPr>
                        <a:t>Step 2:</a:t>
                      </a:r>
                    </a:p>
                  </a:txBody>
                  <a:tcPr/>
                </a:tc>
                <a:extLst>
                  <a:ext uri="{0D108BD9-81ED-4DB2-BD59-A6C34878D82A}">
                    <a16:rowId xmlns:a16="http://schemas.microsoft.com/office/drawing/2014/main" val="10000"/>
                  </a:ext>
                </a:extLst>
              </a:tr>
              <a:tr h="972108">
                <a:tc>
                  <a:txBody>
                    <a:bodyPr/>
                    <a:lstStyle/>
                    <a:p>
                      <a:pPr algn="l"/>
                      <a:r>
                        <a:rPr lang="en-GB" sz="1600" u="sng" dirty="0">
                          <a:latin typeface="Comic Sans MS" pitchFamily="66" charset="0"/>
                        </a:rPr>
                        <a:t>Step 3:</a:t>
                      </a:r>
                    </a:p>
                  </a:txBody>
                  <a:tcPr/>
                </a:tc>
                <a:tc>
                  <a:txBody>
                    <a:bodyPr/>
                    <a:lstStyle/>
                    <a:p>
                      <a:pPr algn="l"/>
                      <a:r>
                        <a:rPr lang="en-GB" sz="1600" u="sng" dirty="0">
                          <a:latin typeface="Comic Sans MS" pitchFamily="66" charset="0"/>
                        </a:rPr>
                        <a:t>Step 4:</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4026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56" y="200472"/>
            <a:ext cx="6172200" cy="595861"/>
          </a:xfrm>
        </p:spPr>
        <p:txBody>
          <a:bodyPr>
            <a:normAutofit/>
          </a:bodyPr>
          <a:lstStyle/>
          <a:p>
            <a:r>
              <a:rPr lang="en-GB" sz="2200" b="1" u="sng" dirty="0">
                <a:latin typeface="Comic Sans MS" pitchFamily="66" charset="0"/>
              </a:rPr>
              <a:t>Food handling &amp; Personal Hygiene</a:t>
            </a:r>
          </a:p>
        </p:txBody>
      </p:sp>
      <p:sp>
        <p:nvSpPr>
          <p:cNvPr id="3" name="Content Placeholder 2"/>
          <p:cNvSpPr>
            <a:spLocks noGrp="1"/>
          </p:cNvSpPr>
          <p:nvPr>
            <p:ph idx="1"/>
          </p:nvPr>
        </p:nvSpPr>
        <p:spPr>
          <a:xfrm>
            <a:off x="342900" y="848544"/>
            <a:ext cx="6172200" cy="8856984"/>
          </a:xfrm>
        </p:spPr>
        <p:txBody>
          <a:bodyPr>
            <a:normAutofit fontScale="62500" lnSpcReduction="20000"/>
          </a:bodyPr>
          <a:lstStyle/>
          <a:p>
            <a:pPr marL="0" indent="0">
              <a:buNone/>
            </a:pPr>
            <a:r>
              <a:rPr lang="en-GB" dirty="0">
                <a:latin typeface="Comic Sans MS" pitchFamily="66" charset="0"/>
              </a:rPr>
              <a:t>List 7 things food handlers have to do to make sure their hygienic and safe in the kitchen.</a:t>
            </a:r>
          </a:p>
          <a:p>
            <a:pPr marL="0" indent="0">
              <a:buNone/>
            </a:pPr>
            <a:endParaRPr lang="en-GB" dirty="0">
              <a:latin typeface="Comic Sans MS" pitchFamily="66" charset="0"/>
            </a:endParaRPr>
          </a:p>
          <a:p>
            <a:pPr marL="0" indent="0">
              <a:buNone/>
            </a:pPr>
            <a:endParaRPr lang="en-GB" dirty="0">
              <a:latin typeface="Comic Sans MS" pitchFamily="66" charset="0"/>
            </a:endParaRPr>
          </a:p>
          <a:p>
            <a:pPr marL="0" indent="0">
              <a:buNone/>
            </a:pPr>
            <a:endParaRPr lang="en-GB" dirty="0">
              <a:latin typeface="Comic Sans MS" pitchFamily="66" charset="0"/>
            </a:endParaRPr>
          </a:p>
          <a:p>
            <a:pPr marL="0" indent="0">
              <a:buNone/>
            </a:pPr>
            <a:endParaRPr lang="en-GB" dirty="0">
              <a:latin typeface="Comic Sans MS" pitchFamily="66" charset="0"/>
            </a:endParaRPr>
          </a:p>
          <a:p>
            <a:pPr marL="0" indent="0">
              <a:buNone/>
            </a:pPr>
            <a:endParaRPr lang="en-GB" dirty="0">
              <a:latin typeface="Comic Sans MS" pitchFamily="66" charset="0"/>
            </a:endParaRPr>
          </a:p>
          <a:p>
            <a:pPr marL="0" indent="0">
              <a:buNone/>
            </a:pPr>
            <a:endParaRPr lang="en-GB" dirty="0">
              <a:latin typeface="Comic Sans MS" pitchFamily="66" charset="0"/>
            </a:endParaRPr>
          </a:p>
          <a:p>
            <a:pPr marL="0" indent="0">
              <a:buNone/>
            </a:pPr>
            <a:endParaRPr lang="en-GB" dirty="0">
              <a:latin typeface="Comic Sans MS" pitchFamily="66" charset="0"/>
            </a:endParaRPr>
          </a:p>
          <a:p>
            <a:pPr marL="0" indent="0">
              <a:buNone/>
            </a:pPr>
            <a:endParaRPr lang="en-GB" dirty="0">
              <a:latin typeface="Comic Sans MS" pitchFamily="66" charset="0"/>
            </a:endParaRPr>
          </a:p>
          <a:p>
            <a:pPr marL="0" indent="0">
              <a:buNone/>
            </a:pPr>
            <a:endParaRPr lang="en-GB" dirty="0">
              <a:latin typeface="Comic Sans MS" pitchFamily="66" charset="0"/>
            </a:endParaRPr>
          </a:p>
          <a:p>
            <a:pPr marL="0" indent="0">
              <a:buNone/>
            </a:pPr>
            <a:endParaRPr lang="en-GB" dirty="0">
              <a:latin typeface="Comic Sans MS" pitchFamily="66" charset="0"/>
            </a:endParaRPr>
          </a:p>
          <a:p>
            <a:pPr marL="0" indent="0">
              <a:buNone/>
            </a:pPr>
            <a:endParaRPr lang="en-GB" dirty="0">
              <a:latin typeface="Comic Sans MS" pitchFamily="66" charset="0"/>
            </a:endParaRPr>
          </a:p>
          <a:p>
            <a:pPr marL="0" indent="0">
              <a:buNone/>
            </a:pPr>
            <a:endParaRPr lang="en-GB" dirty="0">
              <a:latin typeface="Comic Sans MS" pitchFamily="66" charset="0"/>
            </a:endParaRPr>
          </a:p>
          <a:p>
            <a:pPr marL="0" indent="0">
              <a:buNone/>
            </a:pPr>
            <a:r>
              <a:rPr lang="en-GB" dirty="0">
                <a:latin typeface="Comic Sans MS" pitchFamily="66" charset="0"/>
              </a:rPr>
              <a:t>Explain what </a:t>
            </a:r>
            <a:r>
              <a:rPr lang="en-GB" b="1" dirty="0">
                <a:latin typeface="Comic Sans MS" pitchFamily="66" charset="0"/>
              </a:rPr>
              <a:t>cross-contamination</a:t>
            </a:r>
            <a:r>
              <a:rPr lang="en-GB" dirty="0">
                <a:latin typeface="Comic Sans MS" pitchFamily="66" charset="0"/>
              </a:rPr>
              <a:t> is and when it could occur….</a:t>
            </a:r>
          </a:p>
          <a:p>
            <a:pPr marL="0" indent="0">
              <a:buNone/>
            </a:pPr>
            <a:r>
              <a:rPr lang="en-GB" dirty="0">
                <a:latin typeface="Comic Sans MS" pitchFamily="66" charset="0"/>
              </a:rPr>
              <a:t> </a:t>
            </a:r>
          </a:p>
          <a:p>
            <a:pPr marL="0" indent="0">
              <a:buNone/>
            </a:pPr>
            <a:r>
              <a:rPr lang="en-GB" dirty="0">
                <a:latin typeface="Comic Sans MS" pitchFamily="66" charset="0"/>
              </a:rPr>
              <a:t> </a:t>
            </a:r>
          </a:p>
          <a:p>
            <a:pPr marL="0" indent="0">
              <a:buNone/>
            </a:pPr>
            <a:endParaRPr lang="en-GB" dirty="0">
              <a:latin typeface="Comic Sans MS" pitchFamily="66" charset="0"/>
            </a:endParaRPr>
          </a:p>
          <a:p>
            <a:pPr marL="0" indent="0">
              <a:buNone/>
            </a:pPr>
            <a:endParaRPr lang="en-GB" dirty="0">
              <a:latin typeface="Comic Sans MS" pitchFamily="66" charset="0"/>
            </a:endParaRPr>
          </a:p>
          <a:p>
            <a:pPr marL="0" indent="0">
              <a:buNone/>
            </a:pPr>
            <a:r>
              <a:rPr lang="en-GB" dirty="0">
                <a:latin typeface="Comic Sans MS" pitchFamily="66" charset="0"/>
              </a:rPr>
              <a:t>Red chopping board is for…………………………………………</a:t>
            </a:r>
          </a:p>
          <a:p>
            <a:pPr marL="0" indent="0">
              <a:buNone/>
            </a:pPr>
            <a:r>
              <a:rPr lang="en-GB" dirty="0">
                <a:latin typeface="Comic Sans MS" pitchFamily="66" charset="0"/>
              </a:rPr>
              <a:t> </a:t>
            </a:r>
          </a:p>
          <a:p>
            <a:pPr marL="0" indent="0">
              <a:buNone/>
            </a:pPr>
            <a:r>
              <a:rPr lang="en-GB" dirty="0">
                <a:latin typeface="Comic Sans MS" pitchFamily="66" charset="0"/>
              </a:rPr>
              <a:t>Green chopping board is for…………………………………….</a:t>
            </a:r>
          </a:p>
          <a:p>
            <a:pPr marL="0" indent="0">
              <a:buNone/>
            </a:pPr>
            <a:r>
              <a:rPr lang="en-GB" dirty="0">
                <a:latin typeface="Comic Sans MS" pitchFamily="66" charset="0"/>
              </a:rPr>
              <a:t> </a:t>
            </a:r>
          </a:p>
          <a:p>
            <a:pPr marL="0" indent="0">
              <a:buNone/>
            </a:pPr>
            <a:r>
              <a:rPr lang="en-GB" dirty="0">
                <a:latin typeface="Comic Sans MS" pitchFamily="66" charset="0"/>
              </a:rPr>
              <a:t>Yellow chopping board is for…………………………………….</a:t>
            </a:r>
          </a:p>
          <a:p>
            <a:pPr marL="0" indent="0">
              <a:buNone/>
            </a:pPr>
            <a:r>
              <a:rPr lang="en-GB" dirty="0">
                <a:latin typeface="Comic Sans MS" pitchFamily="66" charset="0"/>
              </a:rPr>
              <a:t> </a:t>
            </a:r>
          </a:p>
          <a:p>
            <a:pPr marL="0" indent="0">
              <a:buNone/>
            </a:pPr>
            <a:r>
              <a:rPr lang="en-GB" dirty="0">
                <a:latin typeface="Comic Sans MS" pitchFamily="66" charset="0"/>
              </a:rPr>
              <a:t>Blue chopping board is for…………………………………………</a:t>
            </a:r>
          </a:p>
          <a:p>
            <a:pPr marL="0" indent="0">
              <a:buNone/>
            </a:pPr>
            <a:r>
              <a:rPr lang="en-GB" dirty="0">
                <a:latin typeface="Comic Sans MS" pitchFamily="66" charset="0"/>
              </a:rPr>
              <a:t> </a:t>
            </a:r>
          </a:p>
          <a:p>
            <a:pPr marL="0" indent="0">
              <a:buNone/>
            </a:pPr>
            <a:r>
              <a:rPr lang="en-GB" dirty="0">
                <a:latin typeface="Comic Sans MS" pitchFamily="66" charset="0"/>
              </a:rPr>
              <a:t>White chopping board is for……………………………………..</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963332015"/>
              </p:ext>
            </p:extLst>
          </p:nvPr>
        </p:nvGraphicFramePr>
        <p:xfrm>
          <a:off x="476672" y="1496616"/>
          <a:ext cx="5976664" cy="3384374"/>
        </p:xfrm>
        <a:graphic>
          <a:graphicData uri="http://schemas.openxmlformats.org/drawingml/2006/table">
            <a:tbl>
              <a:tblPr firstRow="1" bandRow="1">
                <a:tableStyleId>{5940675A-B579-460E-94D1-54222C63F5DA}</a:tableStyleId>
              </a:tblPr>
              <a:tblGrid>
                <a:gridCol w="576064">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tblGrid>
              <a:tr h="483482">
                <a:tc>
                  <a:txBody>
                    <a:bodyPr/>
                    <a:lstStyle/>
                    <a:p>
                      <a:r>
                        <a:rPr lang="en-GB" dirty="0"/>
                        <a:t>1</a:t>
                      </a:r>
                      <a:endParaRPr lang="en-GB" dirty="0">
                        <a:latin typeface="Comic Sans MS" pitchFamily="66" charset="0"/>
                      </a:endParaRPr>
                    </a:p>
                  </a:txBody>
                  <a:tcPr/>
                </a:tc>
                <a:tc>
                  <a:txBody>
                    <a:bodyPr/>
                    <a:lstStyle/>
                    <a:p>
                      <a:endParaRPr lang="en-GB" dirty="0">
                        <a:latin typeface="Comic Sans MS" pitchFamily="66" charset="0"/>
                      </a:endParaRPr>
                    </a:p>
                  </a:txBody>
                  <a:tcPr/>
                </a:tc>
                <a:extLst>
                  <a:ext uri="{0D108BD9-81ED-4DB2-BD59-A6C34878D82A}">
                    <a16:rowId xmlns:a16="http://schemas.microsoft.com/office/drawing/2014/main" val="10000"/>
                  </a:ext>
                </a:extLst>
              </a:tr>
              <a:tr h="483482">
                <a:tc>
                  <a:txBody>
                    <a:bodyPr/>
                    <a:lstStyle/>
                    <a:p>
                      <a:r>
                        <a:rPr lang="en-GB" dirty="0"/>
                        <a:t>2</a:t>
                      </a:r>
                      <a:endParaRPr lang="en-GB" dirty="0">
                        <a:latin typeface="Comic Sans MS" pitchFamily="66" charset="0"/>
                      </a:endParaRPr>
                    </a:p>
                  </a:txBody>
                  <a:tcPr/>
                </a:tc>
                <a:tc>
                  <a:txBody>
                    <a:bodyPr/>
                    <a:lstStyle/>
                    <a:p>
                      <a:endParaRPr lang="en-GB" dirty="0">
                        <a:latin typeface="Comic Sans MS" pitchFamily="66" charset="0"/>
                      </a:endParaRPr>
                    </a:p>
                  </a:txBody>
                  <a:tcPr/>
                </a:tc>
                <a:extLst>
                  <a:ext uri="{0D108BD9-81ED-4DB2-BD59-A6C34878D82A}">
                    <a16:rowId xmlns:a16="http://schemas.microsoft.com/office/drawing/2014/main" val="10001"/>
                  </a:ext>
                </a:extLst>
              </a:tr>
              <a:tr h="483482">
                <a:tc>
                  <a:txBody>
                    <a:bodyPr/>
                    <a:lstStyle/>
                    <a:p>
                      <a:r>
                        <a:rPr lang="en-GB" dirty="0"/>
                        <a:t>3</a:t>
                      </a:r>
                      <a:endParaRPr lang="en-GB" dirty="0">
                        <a:latin typeface="Comic Sans MS" pitchFamily="66" charset="0"/>
                      </a:endParaRPr>
                    </a:p>
                  </a:txBody>
                  <a:tcPr/>
                </a:tc>
                <a:tc>
                  <a:txBody>
                    <a:bodyPr/>
                    <a:lstStyle/>
                    <a:p>
                      <a:endParaRPr lang="en-GB" dirty="0">
                        <a:latin typeface="Comic Sans MS" pitchFamily="66" charset="0"/>
                      </a:endParaRPr>
                    </a:p>
                  </a:txBody>
                  <a:tcPr/>
                </a:tc>
                <a:extLst>
                  <a:ext uri="{0D108BD9-81ED-4DB2-BD59-A6C34878D82A}">
                    <a16:rowId xmlns:a16="http://schemas.microsoft.com/office/drawing/2014/main" val="10002"/>
                  </a:ext>
                </a:extLst>
              </a:tr>
              <a:tr h="483482">
                <a:tc>
                  <a:txBody>
                    <a:bodyPr/>
                    <a:lstStyle/>
                    <a:p>
                      <a:r>
                        <a:rPr lang="en-GB" dirty="0"/>
                        <a:t>4</a:t>
                      </a:r>
                      <a:endParaRPr lang="en-GB" dirty="0">
                        <a:latin typeface="Comic Sans MS" pitchFamily="66" charset="0"/>
                      </a:endParaRPr>
                    </a:p>
                  </a:txBody>
                  <a:tcPr/>
                </a:tc>
                <a:tc>
                  <a:txBody>
                    <a:bodyPr/>
                    <a:lstStyle/>
                    <a:p>
                      <a:endParaRPr lang="en-GB" dirty="0">
                        <a:latin typeface="Comic Sans MS" pitchFamily="66" charset="0"/>
                      </a:endParaRPr>
                    </a:p>
                  </a:txBody>
                  <a:tcPr/>
                </a:tc>
                <a:extLst>
                  <a:ext uri="{0D108BD9-81ED-4DB2-BD59-A6C34878D82A}">
                    <a16:rowId xmlns:a16="http://schemas.microsoft.com/office/drawing/2014/main" val="10003"/>
                  </a:ext>
                </a:extLst>
              </a:tr>
              <a:tr h="483482">
                <a:tc>
                  <a:txBody>
                    <a:bodyPr/>
                    <a:lstStyle/>
                    <a:p>
                      <a:r>
                        <a:rPr lang="en-GB" dirty="0"/>
                        <a:t>5</a:t>
                      </a:r>
                      <a:endParaRPr lang="en-GB" dirty="0">
                        <a:latin typeface="Comic Sans MS" pitchFamily="66" charset="0"/>
                      </a:endParaRPr>
                    </a:p>
                  </a:txBody>
                  <a:tcPr/>
                </a:tc>
                <a:tc>
                  <a:txBody>
                    <a:bodyPr/>
                    <a:lstStyle/>
                    <a:p>
                      <a:endParaRPr lang="en-GB" dirty="0">
                        <a:latin typeface="Comic Sans MS" pitchFamily="66" charset="0"/>
                      </a:endParaRPr>
                    </a:p>
                  </a:txBody>
                  <a:tcPr/>
                </a:tc>
                <a:extLst>
                  <a:ext uri="{0D108BD9-81ED-4DB2-BD59-A6C34878D82A}">
                    <a16:rowId xmlns:a16="http://schemas.microsoft.com/office/drawing/2014/main" val="10004"/>
                  </a:ext>
                </a:extLst>
              </a:tr>
              <a:tr h="483482">
                <a:tc>
                  <a:txBody>
                    <a:bodyPr/>
                    <a:lstStyle/>
                    <a:p>
                      <a:r>
                        <a:rPr lang="en-GB" dirty="0"/>
                        <a:t>6</a:t>
                      </a:r>
                      <a:endParaRPr lang="en-GB" dirty="0">
                        <a:latin typeface="Comic Sans MS" pitchFamily="66" charset="0"/>
                      </a:endParaRPr>
                    </a:p>
                  </a:txBody>
                  <a:tcPr/>
                </a:tc>
                <a:tc>
                  <a:txBody>
                    <a:bodyPr/>
                    <a:lstStyle/>
                    <a:p>
                      <a:endParaRPr lang="en-GB" dirty="0">
                        <a:latin typeface="Comic Sans MS" pitchFamily="66" charset="0"/>
                      </a:endParaRPr>
                    </a:p>
                  </a:txBody>
                  <a:tcPr/>
                </a:tc>
                <a:extLst>
                  <a:ext uri="{0D108BD9-81ED-4DB2-BD59-A6C34878D82A}">
                    <a16:rowId xmlns:a16="http://schemas.microsoft.com/office/drawing/2014/main" val="10005"/>
                  </a:ext>
                </a:extLst>
              </a:tr>
              <a:tr h="483482">
                <a:tc>
                  <a:txBody>
                    <a:bodyPr/>
                    <a:lstStyle/>
                    <a:p>
                      <a:r>
                        <a:rPr lang="en-GB" dirty="0"/>
                        <a:t>7</a:t>
                      </a:r>
                      <a:endParaRPr lang="en-GB" dirty="0">
                        <a:latin typeface="Comic Sans MS" pitchFamily="66" charset="0"/>
                      </a:endParaRPr>
                    </a:p>
                  </a:txBody>
                  <a:tcPr/>
                </a:tc>
                <a:tc>
                  <a:txBody>
                    <a:bodyPr/>
                    <a:lstStyle/>
                    <a:p>
                      <a:endParaRPr lang="en-GB" dirty="0">
                        <a:latin typeface="Comic Sans MS" pitchFamily="66"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30131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07" y="369332"/>
            <a:ext cx="6172200" cy="451845"/>
          </a:xfrm>
        </p:spPr>
        <p:txBody>
          <a:bodyPr>
            <a:normAutofit/>
          </a:bodyPr>
          <a:lstStyle/>
          <a:p>
            <a:r>
              <a:rPr lang="en-GB" sz="2200" b="1" u="sng" dirty="0">
                <a:latin typeface="Comic Sans MS" pitchFamily="66" charset="0"/>
              </a:rPr>
              <a:t>Factors affecting food choice</a:t>
            </a:r>
          </a:p>
        </p:txBody>
      </p:sp>
      <p:sp>
        <p:nvSpPr>
          <p:cNvPr id="6" name="Control 1"/>
          <p:cNvSpPr>
            <a:spLocks noChangeArrowheads="1" noChangeShapeType="1"/>
          </p:cNvSpPr>
          <p:nvPr/>
        </p:nvSpPr>
        <p:spPr bwMode="auto">
          <a:xfrm>
            <a:off x="263902" y="6537176"/>
            <a:ext cx="6336705" cy="352864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r>
              <a:rPr lang="en-GB" dirty="0"/>
              <a:t>Give detailed reasons what families need to consider when meal planning. (10 marks)</a:t>
            </a:r>
          </a:p>
        </p:txBody>
      </p:sp>
      <p:sp>
        <p:nvSpPr>
          <p:cNvPr id="7" name="TextBox 6"/>
          <p:cNvSpPr txBox="1"/>
          <p:nvPr/>
        </p:nvSpPr>
        <p:spPr>
          <a:xfrm>
            <a:off x="2732189" y="0"/>
            <a:ext cx="1400127" cy="369332"/>
          </a:xfrm>
          <a:prstGeom prst="rect">
            <a:avLst/>
          </a:prstGeom>
          <a:noFill/>
        </p:spPr>
        <p:txBody>
          <a:bodyPr wrap="none" rtlCol="0">
            <a:spAutoFit/>
          </a:bodyPr>
          <a:lstStyle/>
          <a:p>
            <a:pPr algn="ctr"/>
            <a:r>
              <a:rPr lang="en-GB" b="1" dirty="0"/>
              <a:t>Food Choice </a:t>
            </a:r>
            <a:endParaRPr lang="en-GB" b="1" u="sng" dirty="0">
              <a:latin typeface="Comic Sans MS" pitchFamily="66" charset="0"/>
            </a:endParaRPr>
          </a:p>
        </p:txBody>
      </p:sp>
      <p:pic>
        <p:nvPicPr>
          <p:cNvPr id="3" name="Picture 2"/>
          <p:cNvPicPr>
            <a:picLocks noChangeAspect="1"/>
          </p:cNvPicPr>
          <p:nvPr/>
        </p:nvPicPr>
        <p:blipFill rotWithShape="1">
          <a:blip r:embed="rId3"/>
          <a:srcRect l="42548" t="29328" r="28754" b="23422"/>
          <a:stretch/>
        </p:blipFill>
        <p:spPr>
          <a:xfrm>
            <a:off x="263900" y="746375"/>
            <a:ext cx="6336705" cy="5865604"/>
          </a:xfrm>
          <a:prstGeom prst="rect">
            <a:avLst/>
          </a:prstGeom>
        </p:spPr>
      </p:pic>
    </p:spTree>
    <p:extLst>
      <p:ext uri="{BB962C8B-B14F-4D97-AF65-F5344CB8AC3E}">
        <p14:creationId xmlns:p14="http://schemas.microsoft.com/office/powerpoint/2010/main" val="3808708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07" y="560512"/>
            <a:ext cx="6172200" cy="451845"/>
          </a:xfrm>
        </p:spPr>
        <p:txBody>
          <a:bodyPr>
            <a:normAutofit/>
          </a:bodyPr>
          <a:lstStyle/>
          <a:p>
            <a:r>
              <a:rPr lang="en-GB" sz="2200" b="1" u="sng" dirty="0">
                <a:latin typeface="Comic Sans MS" pitchFamily="66" charset="0"/>
              </a:rPr>
              <a:t>Factors affecting food choice</a:t>
            </a:r>
          </a:p>
        </p:txBody>
      </p:sp>
      <p:sp>
        <p:nvSpPr>
          <p:cNvPr id="6" name="Control 1"/>
          <p:cNvSpPr>
            <a:spLocks noChangeArrowheads="1" noChangeShapeType="1"/>
          </p:cNvSpPr>
          <p:nvPr/>
        </p:nvSpPr>
        <p:spPr bwMode="auto">
          <a:xfrm>
            <a:off x="188640" y="1203537"/>
            <a:ext cx="6511511" cy="842998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r>
              <a:rPr lang="en-GB" dirty="0"/>
              <a:t>Food choice linked to the following religions and cultures: Buddhism, Christianity, Hinduism, Islam, Judaism, Rastafarianism and Sikhism</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7" name="TextBox 6"/>
          <p:cNvSpPr txBox="1"/>
          <p:nvPr/>
        </p:nvSpPr>
        <p:spPr>
          <a:xfrm>
            <a:off x="2744330" y="191180"/>
            <a:ext cx="1400127" cy="369332"/>
          </a:xfrm>
          <a:prstGeom prst="rect">
            <a:avLst/>
          </a:prstGeom>
          <a:noFill/>
        </p:spPr>
        <p:txBody>
          <a:bodyPr wrap="none" rtlCol="0">
            <a:spAutoFit/>
          </a:bodyPr>
          <a:lstStyle/>
          <a:p>
            <a:pPr algn="ctr"/>
            <a:r>
              <a:rPr lang="en-GB" b="1" dirty="0"/>
              <a:t>Food Choice </a:t>
            </a:r>
            <a:endParaRPr lang="en-GB" b="1" u="sng" dirty="0">
              <a:latin typeface="Comic Sans MS" pitchFamily="66" charset="0"/>
            </a:endParaRPr>
          </a:p>
        </p:txBody>
      </p:sp>
      <p:pic>
        <p:nvPicPr>
          <p:cNvPr id="4" name="Picture 3"/>
          <p:cNvPicPr>
            <a:picLocks noChangeAspect="1"/>
          </p:cNvPicPr>
          <p:nvPr/>
        </p:nvPicPr>
        <p:blipFill rotWithShape="1">
          <a:blip r:embed="rId3"/>
          <a:srcRect l="75458" t="14563" r="7386" b="5703"/>
          <a:stretch/>
        </p:blipFill>
        <p:spPr>
          <a:xfrm>
            <a:off x="188641" y="1856656"/>
            <a:ext cx="1162832" cy="3038366"/>
          </a:xfrm>
          <a:prstGeom prst="rect">
            <a:avLst/>
          </a:prstGeom>
        </p:spPr>
      </p:pic>
      <p:pic>
        <p:nvPicPr>
          <p:cNvPr id="5" name="Picture 4"/>
          <p:cNvPicPr>
            <a:picLocks noChangeAspect="1"/>
          </p:cNvPicPr>
          <p:nvPr/>
        </p:nvPicPr>
        <p:blipFill rotWithShape="1">
          <a:blip r:embed="rId4"/>
          <a:srcRect l="76564" t="14563" r="7386" b="22438"/>
          <a:stretch/>
        </p:blipFill>
        <p:spPr>
          <a:xfrm>
            <a:off x="220461" y="4971593"/>
            <a:ext cx="1099191" cy="2425800"/>
          </a:xfrm>
          <a:prstGeom prst="rect">
            <a:avLst/>
          </a:prstGeom>
        </p:spPr>
      </p:pic>
      <p:pic>
        <p:nvPicPr>
          <p:cNvPr id="9" name="Picture 8"/>
          <p:cNvPicPr>
            <a:picLocks noChangeAspect="1"/>
          </p:cNvPicPr>
          <p:nvPr/>
        </p:nvPicPr>
        <p:blipFill rotWithShape="1">
          <a:blip r:embed="rId5"/>
          <a:srcRect l="75820" t="27563" r="7577" b="18992"/>
          <a:stretch/>
        </p:blipFill>
        <p:spPr>
          <a:xfrm>
            <a:off x="524" y="7397393"/>
            <a:ext cx="1339456" cy="2424164"/>
          </a:xfrm>
          <a:prstGeom prst="rect">
            <a:avLst/>
          </a:prstGeom>
        </p:spPr>
      </p:pic>
    </p:spTree>
    <p:extLst>
      <p:ext uri="{BB962C8B-B14F-4D97-AF65-F5344CB8AC3E}">
        <p14:creationId xmlns:p14="http://schemas.microsoft.com/office/powerpoint/2010/main" val="2315095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56" y="200472"/>
            <a:ext cx="6172200" cy="504056"/>
          </a:xfrm>
        </p:spPr>
        <p:txBody>
          <a:bodyPr>
            <a:normAutofit/>
          </a:bodyPr>
          <a:lstStyle/>
          <a:p>
            <a:r>
              <a:rPr lang="en-GB" sz="2200" b="1" u="sng" dirty="0">
                <a:latin typeface="Comic Sans MS" pitchFamily="66" charset="0"/>
              </a:rPr>
              <a:t>Packaging &amp; Labelling</a:t>
            </a:r>
          </a:p>
        </p:txBody>
      </p:sp>
      <p:graphicFrame>
        <p:nvGraphicFramePr>
          <p:cNvPr id="4" name="Table 3"/>
          <p:cNvGraphicFramePr>
            <a:graphicFrameLocks noGrp="1"/>
          </p:cNvGraphicFramePr>
          <p:nvPr>
            <p:extLst>
              <p:ext uri="{D42A27DB-BD31-4B8C-83A1-F6EECF244321}">
                <p14:modId xmlns:p14="http://schemas.microsoft.com/office/powerpoint/2010/main" val="1681073045"/>
              </p:ext>
            </p:extLst>
          </p:nvPr>
        </p:nvGraphicFramePr>
        <p:xfrm>
          <a:off x="404661" y="776536"/>
          <a:ext cx="6192690" cy="3600401"/>
        </p:xfrm>
        <a:graphic>
          <a:graphicData uri="http://schemas.openxmlformats.org/drawingml/2006/table">
            <a:tbl>
              <a:tblPr firstRow="1" bandRow="1">
                <a:tableStyleId>{5940675A-B579-460E-94D1-54222C63F5DA}</a:tableStyleId>
              </a:tblPr>
              <a:tblGrid>
                <a:gridCol w="720083">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3528391">
                  <a:extLst>
                    <a:ext uri="{9D8B030D-6E8A-4147-A177-3AD203B41FA5}">
                      <a16:colId xmlns:a16="http://schemas.microsoft.com/office/drawing/2014/main" val="20002"/>
                    </a:ext>
                  </a:extLst>
                </a:gridCol>
              </a:tblGrid>
              <a:tr h="428497">
                <a:tc rowSpan="5">
                  <a:txBody>
                    <a:bodyPr/>
                    <a:lstStyle/>
                    <a:p>
                      <a:r>
                        <a:rPr lang="en-GB" dirty="0">
                          <a:latin typeface="Comic Sans MS" pitchFamily="66" charset="0"/>
                        </a:rPr>
                        <a:t>Why do we package</a:t>
                      </a:r>
                      <a:r>
                        <a:rPr lang="en-GB" baseline="0" dirty="0">
                          <a:latin typeface="Comic Sans MS" pitchFamily="66" charset="0"/>
                        </a:rPr>
                        <a:t> &amp; label food?</a:t>
                      </a:r>
                      <a:endParaRPr lang="en-GB" dirty="0">
                        <a:latin typeface="Comic Sans MS" pitchFamily="66" charset="0"/>
                      </a:endParaRPr>
                    </a:p>
                  </a:txBody>
                  <a:tcPr vert="vert270"/>
                </a:tc>
                <a:tc>
                  <a:txBody>
                    <a:bodyPr/>
                    <a:lstStyle/>
                    <a:p>
                      <a:r>
                        <a:rPr lang="en-GB" dirty="0">
                          <a:latin typeface="Comic Sans MS" pitchFamily="66" charset="0"/>
                        </a:rPr>
                        <a:t>Reason</a:t>
                      </a:r>
                    </a:p>
                  </a:txBody>
                  <a:tcPr/>
                </a:tc>
                <a:tc>
                  <a:txBody>
                    <a:bodyPr/>
                    <a:lstStyle/>
                    <a:p>
                      <a:r>
                        <a:rPr lang="en-GB" dirty="0">
                          <a:latin typeface="Comic Sans MS" pitchFamily="66" charset="0"/>
                        </a:rPr>
                        <a:t>Explanation</a:t>
                      </a:r>
                    </a:p>
                  </a:txBody>
                  <a:tcPr/>
                </a:tc>
                <a:extLst>
                  <a:ext uri="{0D108BD9-81ED-4DB2-BD59-A6C34878D82A}">
                    <a16:rowId xmlns:a16="http://schemas.microsoft.com/office/drawing/2014/main" val="10000"/>
                  </a:ext>
                </a:extLst>
              </a:tr>
              <a:tr h="792976">
                <a:tc vMerge="1">
                  <a:txBody>
                    <a:bodyPr/>
                    <a:lstStyle/>
                    <a:p>
                      <a:endParaRPr lang="en-GB" dirty="0"/>
                    </a:p>
                  </a:txBody>
                  <a:tcPr/>
                </a:tc>
                <a:tc>
                  <a:txBody>
                    <a:bodyPr/>
                    <a:lstStyle/>
                    <a:p>
                      <a:r>
                        <a:rPr lang="en-GB" dirty="0">
                          <a:latin typeface="Comic Sans MS" pitchFamily="66" charset="0"/>
                        </a:rPr>
                        <a:t>P</a:t>
                      </a:r>
                    </a:p>
                  </a:txBody>
                  <a:tcPr/>
                </a:tc>
                <a:tc>
                  <a:txBody>
                    <a:bodyPr/>
                    <a:lstStyle/>
                    <a:p>
                      <a:endParaRPr lang="en-GB" dirty="0">
                        <a:latin typeface="Comic Sans MS" pitchFamily="66" charset="0"/>
                      </a:endParaRPr>
                    </a:p>
                  </a:txBody>
                  <a:tcPr/>
                </a:tc>
                <a:extLst>
                  <a:ext uri="{0D108BD9-81ED-4DB2-BD59-A6C34878D82A}">
                    <a16:rowId xmlns:a16="http://schemas.microsoft.com/office/drawing/2014/main" val="10001"/>
                  </a:ext>
                </a:extLst>
              </a:tr>
              <a:tr h="792976">
                <a:tc vMerge="1">
                  <a:txBody>
                    <a:bodyPr/>
                    <a:lstStyle/>
                    <a:p>
                      <a:endParaRPr lang="en-GB" dirty="0"/>
                    </a:p>
                  </a:txBody>
                  <a:tcPr/>
                </a:tc>
                <a:tc>
                  <a:txBody>
                    <a:bodyPr/>
                    <a:lstStyle/>
                    <a:p>
                      <a:r>
                        <a:rPr lang="en-GB" dirty="0">
                          <a:latin typeface="Comic Sans MS" pitchFamily="66" charset="0"/>
                        </a:rPr>
                        <a:t>P</a:t>
                      </a:r>
                    </a:p>
                  </a:txBody>
                  <a:tcPr/>
                </a:tc>
                <a:tc>
                  <a:txBody>
                    <a:bodyPr/>
                    <a:lstStyle/>
                    <a:p>
                      <a:endParaRPr lang="en-GB" dirty="0">
                        <a:latin typeface="Comic Sans MS" pitchFamily="66" charset="0"/>
                      </a:endParaRPr>
                    </a:p>
                  </a:txBody>
                  <a:tcPr/>
                </a:tc>
                <a:extLst>
                  <a:ext uri="{0D108BD9-81ED-4DB2-BD59-A6C34878D82A}">
                    <a16:rowId xmlns:a16="http://schemas.microsoft.com/office/drawing/2014/main" val="10002"/>
                  </a:ext>
                </a:extLst>
              </a:tr>
              <a:tr h="792976">
                <a:tc vMerge="1">
                  <a:txBody>
                    <a:bodyPr/>
                    <a:lstStyle/>
                    <a:p>
                      <a:endParaRPr lang="en-GB" dirty="0"/>
                    </a:p>
                  </a:txBody>
                  <a:tcPr/>
                </a:tc>
                <a:tc>
                  <a:txBody>
                    <a:bodyPr/>
                    <a:lstStyle/>
                    <a:p>
                      <a:r>
                        <a:rPr lang="en-GB" dirty="0">
                          <a:latin typeface="Comic Sans MS" pitchFamily="66" charset="0"/>
                        </a:rPr>
                        <a:t>P </a:t>
                      </a:r>
                    </a:p>
                  </a:txBody>
                  <a:tcPr/>
                </a:tc>
                <a:tc>
                  <a:txBody>
                    <a:bodyPr/>
                    <a:lstStyle/>
                    <a:p>
                      <a:endParaRPr lang="en-GB" dirty="0">
                        <a:latin typeface="Comic Sans MS" pitchFamily="66" charset="0"/>
                      </a:endParaRPr>
                    </a:p>
                  </a:txBody>
                  <a:tcPr/>
                </a:tc>
                <a:extLst>
                  <a:ext uri="{0D108BD9-81ED-4DB2-BD59-A6C34878D82A}">
                    <a16:rowId xmlns:a16="http://schemas.microsoft.com/office/drawing/2014/main" val="10003"/>
                  </a:ext>
                </a:extLst>
              </a:tr>
              <a:tr h="792976">
                <a:tc vMerge="1">
                  <a:txBody>
                    <a:bodyPr/>
                    <a:lstStyle/>
                    <a:p>
                      <a:endParaRPr lang="en-GB" dirty="0"/>
                    </a:p>
                  </a:txBody>
                  <a:tcPr/>
                </a:tc>
                <a:tc>
                  <a:txBody>
                    <a:bodyPr/>
                    <a:lstStyle/>
                    <a:p>
                      <a:r>
                        <a:rPr lang="en-GB" dirty="0">
                          <a:latin typeface="Comic Sans MS" pitchFamily="66" charset="0"/>
                        </a:rPr>
                        <a:t>P</a:t>
                      </a:r>
                    </a:p>
                  </a:txBody>
                  <a:tcPr/>
                </a:tc>
                <a:tc>
                  <a:txBody>
                    <a:bodyPr/>
                    <a:lstStyle/>
                    <a:p>
                      <a:endParaRPr lang="en-GB" dirty="0">
                        <a:latin typeface="Comic Sans MS" pitchFamily="66" charset="0"/>
                      </a:endParaRPr>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404664" y="4376936"/>
            <a:ext cx="6192688" cy="923330"/>
          </a:xfrm>
          <a:prstGeom prst="rect">
            <a:avLst/>
          </a:prstGeom>
        </p:spPr>
        <p:txBody>
          <a:bodyPr wrap="square">
            <a:spAutoFit/>
          </a:bodyPr>
          <a:lstStyle/>
          <a:p>
            <a:r>
              <a:rPr lang="en-GB" dirty="0"/>
              <a:t> </a:t>
            </a:r>
            <a:r>
              <a:rPr lang="en-GB" dirty="0">
                <a:latin typeface="Comic Sans MS" pitchFamily="66" charset="0"/>
              </a:rPr>
              <a:t>List 10 Things that must be displayed on a food product label (according to EU Law):</a:t>
            </a:r>
            <a:endParaRPr lang="en-GB" dirty="0"/>
          </a:p>
          <a:p>
            <a:r>
              <a:rPr lang="en-GB" dirty="0"/>
              <a:t> </a:t>
            </a:r>
          </a:p>
        </p:txBody>
      </p:sp>
      <p:graphicFrame>
        <p:nvGraphicFramePr>
          <p:cNvPr id="6" name="Table 5"/>
          <p:cNvGraphicFramePr>
            <a:graphicFrameLocks noGrp="1"/>
          </p:cNvGraphicFramePr>
          <p:nvPr>
            <p:extLst>
              <p:ext uri="{D42A27DB-BD31-4B8C-83A1-F6EECF244321}">
                <p14:modId xmlns:p14="http://schemas.microsoft.com/office/powerpoint/2010/main" val="1731952750"/>
              </p:ext>
            </p:extLst>
          </p:nvPr>
        </p:nvGraphicFramePr>
        <p:xfrm>
          <a:off x="413992" y="5274537"/>
          <a:ext cx="6039344" cy="4430990"/>
        </p:xfrm>
        <a:graphic>
          <a:graphicData uri="http://schemas.openxmlformats.org/drawingml/2006/table">
            <a:tbl>
              <a:tblPr firstRow="1" bandRow="1">
                <a:tableStyleId>{5940675A-B579-460E-94D1-54222C63F5DA}</a:tableStyleId>
              </a:tblPr>
              <a:tblGrid>
                <a:gridCol w="6039344">
                  <a:extLst>
                    <a:ext uri="{9D8B030D-6E8A-4147-A177-3AD203B41FA5}">
                      <a16:colId xmlns:a16="http://schemas.microsoft.com/office/drawing/2014/main" val="20000"/>
                    </a:ext>
                  </a:extLst>
                </a:gridCol>
              </a:tblGrid>
              <a:tr h="443099">
                <a:tc>
                  <a:txBody>
                    <a:bodyPr/>
                    <a:lstStyle/>
                    <a:p>
                      <a:r>
                        <a:rPr lang="en-GB" dirty="0"/>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3099">
                <a:tc>
                  <a:txBody>
                    <a:bodyPr/>
                    <a:lstStyle/>
                    <a:p>
                      <a:r>
                        <a:rPr lang="en-GB" dirty="0"/>
                        <a:t>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3099">
                <a:tc>
                  <a:txBody>
                    <a:bodyPr/>
                    <a:lstStyle/>
                    <a:p>
                      <a:r>
                        <a:rPr lang="en-GB" dirty="0"/>
                        <a:t>3</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3099">
                <a:tc>
                  <a:txBody>
                    <a:bodyPr/>
                    <a:lstStyle/>
                    <a:p>
                      <a:r>
                        <a:rPr lang="en-GB" dirty="0"/>
                        <a:t>4</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43099">
                <a:tc>
                  <a:txBody>
                    <a:bodyPr/>
                    <a:lstStyle/>
                    <a:p>
                      <a:r>
                        <a:rPr lang="en-GB" dirty="0"/>
                        <a:t>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43099">
                <a:tc>
                  <a:txBody>
                    <a:bodyPr/>
                    <a:lstStyle/>
                    <a:p>
                      <a:r>
                        <a:rPr lang="en-GB" dirty="0"/>
                        <a:t>6</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3099">
                <a:tc>
                  <a:txBody>
                    <a:bodyPr/>
                    <a:lstStyle/>
                    <a:p>
                      <a:r>
                        <a:rPr lang="en-GB" dirty="0"/>
                        <a:t>7</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43099">
                <a:tc>
                  <a:txBody>
                    <a:bodyPr/>
                    <a:lstStyle/>
                    <a:p>
                      <a:r>
                        <a:rPr lang="en-GB" dirty="0"/>
                        <a:t>8</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43099">
                <a:tc>
                  <a:txBody>
                    <a:bodyPr/>
                    <a:lstStyle/>
                    <a:p>
                      <a:r>
                        <a:rPr lang="en-GB" dirty="0"/>
                        <a:t>9</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43099">
                <a:tc>
                  <a:txBody>
                    <a:bodyPr/>
                    <a:lstStyle/>
                    <a:p>
                      <a:r>
                        <a:rPr lang="en-GB" dirty="0"/>
                        <a:t>10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36145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53498"/>
            <a:ext cx="6172200" cy="523853"/>
          </a:xfrm>
        </p:spPr>
        <p:txBody>
          <a:bodyPr>
            <a:normAutofit/>
          </a:bodyPr>
          <a:lstStyle/>
          <a:p>
            <a:r>
              <a:rPr lang="en-GB" sz="2200" b="1" u="sng" dirty="0">
                <a:latin typeface="Comic Sans MS" pitchFamily="66" charset="0"/>
              </a:rPr>
              <a:t>Nutritional Labelling and Marketing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1444846"/>
              </p:ext>
            </p:extLst>
          </p:nvPr>
        </p:nvGraphicFramePr>
        <p:xfrm>
          <a:off x="432909" y="799161"/>
          <a:ext cx="6120680" cy="4681728"/>
        </p:xfrm>
        <a:graphic>
          <a:graphicData uri="http://schemas.openxmlformats.org/drawingml/2006/table">
            <a:tbl>
              <a:tblPr/>
              <a:tblGrid>
                <a:gridCol w="2160239">
                  <a:extLst>
                    <a:ext uri="{9D8B030D-6E8A-4147-A177-3AD203B41FA5}">
                      <a16:colId xmlns:a16="http://schemas.microsoft.com/office/drawing/2014/main" val="20000"/>
                    </a:ext>
                  </a:extLst>
                </a:gridCol>
                <a:gridCol w="3960441">
                  <a:extLst>
                    <a:ext uri="{9D8B030D-6E8A-4147-A177-3AD203B41FA5}">
                      <a16:colId xmlns:a16="http://schemas.microsoft.com/office/drawing/2014/main" val="20001"/>
                    </a:ext>
                  </a:extLst>
                </a:gridCol>
              </a:tblGrid>
              <a:tr h="769463">
                <a:tc>
                  <a:txBody>
                    <a:bodyPr/>
                    <a:lstStyle/>
                    <a:p>
                      <a:pPr marR="0" indent="0" algn="l" rtl="0">
                        <a:spcBef>
                          <a:spcPts val="0"/>
                        </a:spcBef>
                        <a:spcAft>
                          <a:spcPts val="0"/>
                        </a:spcAft>
                      </a:pPr>
                      <a:r>
                        <a:rPr lang="en-GB" sz="1800" kern="1400" dirty="0">
                          <a:solidFill>
                            <a:srgbClr val="000000"/>
                          </a:solidFill>
                          <a:effectLst/>
                          <a:latin typeface="Comic Sans MS" pitchFamily="66" charset="0"/>
                        </a:rPr>
                        <a:t>Dietary Reference Values (DRVs)</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effectLst/>
                          <a:latin typeface="Comic Sans MS" pitchFamily="66" charset="0"/>
                        </a:rPr>
                        <a:t> </a:t>
                      </a:r>
                    </a:p>
                    <a:p>
                      <a:pPr marR="0" indent="0" algn="l" rtl="0">
                        <a:spcBef>
                          <a:spcPts val="0"/>
                        </a:spcBef>
                        <a:spcAft>
                          <a:spcPts val="0"/>
                        </a:spcAft>
                      </a:pPr>
                      <a:endParaRPr lang="en-GB" sz="1800" kern="1400" dirty="0">
                        <a:solidFill>
                          <a:srgbClr val="000000"/>
                        </a:solidFill>
                        <a:effectLst/>
                        <a:latin typeface="Comic Sans MS" pitchFamily="66" charset="0"/>
                      </a:endParaRPr>
                    </a:p>
                    <a:p>
                      <a:pPr marR="0" indent="0" algn="l" rtl="0">
                        <a:spcBef>
                          <a:spcPts val="0"/>
                        </a:spcBef>
                        <a:spcAft>
                          <a:spcPts val="0"/>
                        </a:spcAft>
                      </a:pPr>
                      <a:endParaRPr lang="en-GB" sz="1800" kern="1400" dirty="0">
                        <a:solidFill>
                          <a:srgbClr val="000000"/>
                        </a:solidFill>
                        <a:effectLst/>
                        <a:latin typeface="Comic Sans MS" pitchFamily="66" charset="0"/>
                      </a:endParaRPr>
                    </a:p>
                    <a:p>
                      <a:pPr marR="0" indent="0" algn="l" rtl="0">
                        <a:spcBef>
                          <a:spcPts val="0"/>
                        </a:spcBef>
                        <a:spcAft>
                          <a:spcPts val="0"/>
                        </a:spcAft>
                      </a:pPr>
                      <a:endParaRPr lang="en-GB" sz="1800" kern="1400" dirty="0">
                        <a:solidFill>
                          <a:srgbClr val="000000"/>
                        </a:solidFill>
                        <a:effectLst/>
                        <a:latin typeface="Comic Sans MS" pitchFamily="66"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3989">
                <a:tc>
                  <a:txBody>
                    <a:bodyPr/>
                    <a:lstStyle/>
                    <a:p>
                      <a:pPr marR="0" indent="0" algn="l" rtl="0">
                        <a:spcBef>
                          <a:spcPts val="0"/>
                        </a:spcBef>
                        <a:spcAft>
                          <a:spcPts val="0"/>
                        </a:spcAft>
                      </a:pPr>
                      <a:r>
                        <a:rPr lang="en-GB" sz="1800" kern="1400">
                          <a:solidFill>
                            <a:srgbClr val="000000"/>
                          </a:solidFill>
                          <a:effectLst/>
                          <a:latin typeface="Comic Sans MS" pitchFamily="66" charset="0"/>
                        </a:rPr>
                        <a:t>Traffic light </a:t>
                      </a:r>
                    </a:p>
                    <a:p>
                      <a:pPr marR="0" indent="0" algn="l" rtl="0">
                        <a:spcBef>
                          <a:spcPts val="0"/>
                        </a:spcBef>
                        <a:spcAft>
                          <a:spcPts val="0"/>
                        </a:spcAft>
                      </a:pPr>
                      <a:r>
                        <a:rPr lang="en-GB" sz="1800" kern="1400">
                          <a:solidFill>
                            <a:srgbClr val="000000"/>
                          </a:solidFill>
                          <a:effectLst/>
                          <a:latin typeface="Comic Sans MS" pitchFamily="66" charset="0"/>
                        </a:rPr>
                        <a:t>labelling.</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effectLst/>
                          <a:latin typeface="Comic Sans MS" pitchFamily="66" charset="0"/>
                        </a:rPr>
                        <a:t> </a:t>
                      </a:r>
                    </a:p>
                    <a:p>
                      <a:pPr marR="0" indent="0" algn="l" rtl="0">
                        <a:spcBef>
                          <a:spcPts val="0"/>
                        </a:spcBef>
                        <a:spcAft>
                          <a:spcPts val="0"/>
                        </a:spcAft>
                      </a:pPr>
                      <a:endParaRPr lang="en-GB" sz="1800" kern="1400" dirty="0">
                        <a:solidFill>
                          <a:srgbClr val="000000"/>
                        </a:solidFill>
                        <a:effectLst/>
                        <a:latin typeface="Comic Sans MS" pitchFamily="66" charset="0"/>
                      </a:endParaRPr>
                    </a:p>
                    <a:p>
                      <a:pPr marR="0" indent="0" algn="l" rtl="0">
                        <a:spcBef>
                          <a:spcPts val="0"/>
                        </a:spcBef>
                        <a:spcAft>
                          <a:spcPts val="0"/>
                        </a:spcAft>
                      </a:pPr>
                      <a:endParaRPr lang="en-GB" sz="1800" kern="1400" dirty="0">
                        <a:solidFill>
                          <a:srgbClr val="000000"/>
                        </a:solidFill>
                        <a:effectLst/>
                        <a:latin typeface="Comic Sans MS" pitchFamily="66" charset="0"/>
                      </a:endParaRPr>
                    </a:p>
                    <a:p>
                      <a:pPr marR="0" indent="0" algn="l" rtl="0">
                        <a:spcBef>
                          <a:spcPts val="0"/>
                        </a:spcBef>
                        <a:spcAft>
                          <a:spcPts val="0"/>
                        </a:spcAft>
                      </a:pPr>
                      <a:endParaRPr lang="en-GB" sz="1800" kern="1400" dirty="0">
                        <a:solidFill>
                          <a:srgbClr val="000000"/>
                        </a:solidFill>
                        <a:effectLst/>
                        <a:latin typeface="Comic Sans MS" pitchFamily="66"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3989">
                <a:tc>
                  <a:txBody>
                    <a:bodyPr/>
                    <a:lstStyle/>
                    <a:p>
                      <a:pPr marR="0" indent="0" algn="l" rtl="0">
                        <a:spcBef>
                          <a:spcPts val="0"/>
                        </a:spcBef>
                        <a:spcAft>
                          <a:spcPts val="0"/>
                        </a:spcAft>
                      </a:pPr>
                      <a:r>
                        <a:rPr lang="en-GB" sz="1800" kern="1400">
                          <a:solidFill>
                            <a:srgbClr val="000000"/>
                          </a:solidFill>
                          <a:effectLst/>
                          <a:latin typeface="Comic Sans MS" pitchFamily="66" charset="0"/>
                        </a:rPr>
                        <a:t>Nutritional Panel</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effectLst/>
                          <a:latin typeface="Comic Sans MS" pitchFamily="66" charset="0"/>
                        </a:rPr>
                        <a:t> </a:t>
                      </a:r>
                    </a:p>
                    <a:p>
                      <a:pPr marR="0" indent="0" algn="l" rtl="0">
                        <a:spcBef>
                          <a:spcPts val="0"/>
                        </a:spcBef>
                        <a:spcAft>
                          <a:spcPts val="0"/>
                        </a:spcAft>
                      </a:pPr>
                      <a:endParaRPr lang="en-GB" sz="1800" kern="1400" dirty="0">
                        <a:solidFill>
                          <a:srgbClr val="000000"/>
                        </a:solidFill>
                        <a:effectLst/>
                        <a:latin typeface="Comic Sans MS" pitchFamily="66" charset="0"/>
                      </a:endParaRPr>
                    </a:p>
                    <a:p>
                      <a:pPr marR="0" indent="0" algn="l" rtl="0">
                        <a:spcBef>
                          <a:spcPts val="0"/>
                        </a:spcBef>
                        <a:spcAft>
                          <a:spcPts val="0"/>
                        </a:spcAft>
                      </a:pPr>
                      <a:endParaRPr lang="en-GB" sz="1800" kern="1400" dirty="0">
                        <a:solidFill>
                          <a:srgbClr val="000000"/>
                        </a:solidFill>
                        <a:effectLst/>
                        <a:latin typeface="Comic Sans MS" pitchFamily="66" charset="0"/>
                      </a:endParaRPr>
                    </a:p>
                    <a:p>
                      <a:pPr marR="0" indent="0" algn="l" rtl="0">
                        <a:spcBef>
                          <a:spcPts val="0"/>
                        </a:spcBef>
                        <a:spcAft>
                          <a:spcPts val="0"/>
                        </a:spcAft>
                      </a:pPr>
                      <a:endParaRPr lang="en-GB" sz="1800" kern="1400" dirty="0">
                        <a:solidFill>
                          <a:srgbClr val="000000"/>
                        </a:solidFill>
                        <a:effectLst/>
                        <a:latin typeface="Comic Sans MS" pitchFamily="66"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53999">
                <a:tc>
                  <a:txBody>
                    <a:bodyPr/>
                    <a:lstStyle/>
                    <a:p>
                      <a:pPr marR="0" indent="0" algn="l" rtl="0">
                        <a:spcBef>
                          <a:spcPts val="0"/>
                        </a:spcBef>
                        <a:spcAft>
                          <a:spcPts val="0"/>
                        </a:spcAft>
                      </a:pPr>
                      <a:r>
                        <a:rPr lang="en-GB" sz="1800" kern="1400" dirty="0">
                          <a:solidFill>
                            <a:srgbClr val="000000"/>
                          </a:solidFill>
                          <a:effectLst/>
                          <a:latin typeface="Comic Sans MS" pitchFamily="66" charset="0"/>
                        </a:rPr>
                        <a:t>Guideline Daily amount (GDAs)</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effectLst/>
                          <a:latin typeface="Comic Sans MS" pitchFamily="66" charset="0"/>
                        </a:rPr>
                        <a:t> </a:t>
                      </a:r>
                    </a:p>
                    <a:p>
                      <a:pPr marR="0" indent="0" algn="l" rtl="0">
                        <a:spcBef>
                          <a:spcPts val="0"/>
                        </a:spcBef>
                        <a:spcAft>
                          <a:spcPts val="0"/>
                        </a:spcAft>
                      </a:pPr>
                      <a:endParaRPr lang="en-GB" sz="1800" kern="1400" dirty="0">
                        <a:solidFill>
                          <a:srgbClr val="000000"/>
                        </a:solidFill>
                        <a:effectLst/>
                        <a:latin typeface="Comic Sans MS" pitchFamily="66" charset="0"/>
                      </a:endParaRPr>
                    </a:p>
                    <a:p>
                      <a:pPr marR="0" indent="0" algn="l" rtl="0">
                        <a:spcBef>
                          <a:spcPts val="0"/>
                        </a:spcBef>
                        <a:spcAft>
                          <a:spcPts val="0"/>
                        </a:spcAft>
                      </a:pPr>
                      <a:endParaRPr lang="en-GB" sz="1800" kern="1400" dirty="0">
                        <a:solidFill>
                          <a:srgbClr val="000000"/>
                        </a:solidFill>
                        <a:effectLst/>
                        <a:latin typeface="Comic Sans MS" pitchFamily="66" charset="0"/>
                      </a:endParaRPr>
                    </a:p>
                    <a:p>
                      <a:pPr marR="0" indent="0" algn="l" rtl="0">
                        <a:spcBef>
                          <a:spcPts val="0"/>
                        </a:spcBef>
                        <a:spcAft>
                          <a:spcPts val="0"/>
                        </a:spcAft>
                      </a:pPr>
                      <a:endParaRPr lang="en-GB" sz="1800" kern="1400" dirty="0">
                        <a:solidFill>
                          <a:srgbClr val="000000"/>
                        </a:solidFill>
                        <a:effectLst/>
                        <a:latin typeface="Comic Sans MS" pitchFamily="66" charset="0"/>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Control 1"/>
          <p:cNvSpPr>
            <a:spLocks noChangeArrowheads="1" noChangeShapeType="1"/>
          </p:cNvSpPr>
          <p:nvPr/>
        </p:nvSpPr>
        <p:spPr bwMode="auto">
          <a:xfrm>
            <a:off x="1285875" y="4552950"/>
            <a:ext cx="4859338" cy="3060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6" name="Rectangle 5"/>
          <p:cNvSpPr/>
          <p:nvPr/>
        </p:nvSpPr>
        <p:spPr>
          <a:xfrm>
            <a:off x="351141" y="5621635"/>
            <a:ext cx="6172199" cy="3970318"/>
          </a:xfrm>
          <a:prstGeom prst="rect">
            <a:avLst/>
          </a:prstGeom>
        </p:spPr>
        <p:txBody>
          <a:bodyPr wrap="square">
            <a:spAutoFit/>
          </a:bodyPr>
          <a:lstStyle/>
          <a:p>
            <a:r>
              <a:rPr lang="en-GB" dirty="0"/>
              <a:t>Discuss how food marketing can influence food choice </a:t>
            </a:r>
            <a:r>
              <a:rPr lang="en-GB" dirty="0" err="1"/>
              <a:t>eg</a:t>
            </a:r>
            <a:r>
              <a:rPr lang="en-GB" dirty="0"/>
              <a:t> buy one get one free, special offers, meal deals, media influences, advertising, point of sales marketing.</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719010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56" y="200472"/>
            <a:ext cx="6172200" cy="523853"/>
          </a:xfrm>
        </p:spPr>
        <p:txBody>
          <a:bodyPr>
            <a:noAutofit/>
          </a:bodyPr>
          <a:lstStyle/>
          <a:p>
            <a:r>
              <a:rPr lang="en-GB" sz="2200" b="1" u="sng" dirty="0">
                <a:latin typeface="Comic Sans MS" pitchFamily="66" charset="0"/>
              </a:rPr>
              <a:t>Food products from British tradition and two different cuisines.</a:t>
            </a:r>
          </a:p>
        </p:txBody>
      </p:sp>
      <p:sp>
        <p:nvSpPr>
          <p:cNvPr id="3" name="Content Placeholder 2"/>
          <p:cNvSpPr>
            <a:spLocks noGrp="1"/>
          </p:cNvSpPr>
          <p:nvPr>
            <p:ph idx="1"/>
          </p:nvPr>
        </p:nvSpPr>
        <p:spPr>
          <a:xfrm>
            <a:off x="332656" y="776536"/>
            <a:ext cx="6172200" cy="6696744"/>
          </a:xfrm>
        </p:spPr>
        <p:txBody>
          <a:bodyPr>
            <a:normAutofit/>
          </a:bodyPr>
          <a:lstStyle/>
          <a:p>
            <a:pPr marL="0" indent="0">
              <a:buNone/>
            </a:pPr>
            <a:endParaRPr lang="en-GB" sz="1800" dirty="0">
              <a:latin typeface="Comic Sans MS" pitchFamily="66" charset="0"/>
            </a:endParaRPr>
          </a:p>
          <a:p>
            <a:pPr marL="0" indent="0">
              <a:buNone/>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742195862"/>
              </p:ext>
            </p:extLst>
          </p:nvPr>
        </p:nvGraphicFramePr>
        <p:xfrm>
          <a:off x="188641" y="920552"/>
          <a:ext cx="6552728" cy="8549075"/>
        </p:xfrm>
        <a:graphic>
          <a:graphicData uri="http://schemas.openxmlformats.org/drawingml/2006/table">
            <a:tbl>
              <a:tblPr firstRow="1" bandRow="1">
                <a:tableStyleId>{5940675A-B579-460E-94D1-54222C63F5DA}</a:tableStyleId>
              </a:tblPr>
              <a:tblGrid>
                <a:gridCol w="591567">
                  <a:extLst>
                    <a:ext uri="{9D8B030D-6E8A-4147-A177-3AD203B41FA5}">
                      <a16:colId xmlns:a16="http://schemas.microsoft.com/office/drawing/2014/main" val="20000"/>
                    </a:ext>
                  </a:extLst>
                </a:gridCol>
                <a:gridCol w="1136624">
                  <a:extLst>
                    <a:ext uri="{9D8B030D-6E8A-4147-A177-3AD203B41FA5}">
                      <a16:colId xmlns:a16="http://schemas.microsoft.com/office/drawing/2014/main" val="20001"/>
                    </a:ext>
                  </a:extLst>
                </a:gridCol>
                <a:gridCol w="1138629">
                  <a:extLst>
                    <a:ext uri="{9D8B030D-6E8A-4147-A177-3AD203B41FA5}">
                      <a16:colId xmlns:a16="http://schemas.microsoft.com/office/drawing/2014/main" val="20002"/>
                    </a:ext>
                  </a:extLst>
                </a:gridCol>
                <a:gridCol w="1228636">
                  <a:extLst>
                    <a:ext uri="{9D8B030D-6E8A-4147-A177-3AD203B41FA5}">
                      <a16:colId xmlns:a16="http://schemas.microsoft.com/office/drawing/2014/main" val="20003"/>
                    </a:ext>
                  </a:extLst>
                </a:gridCol>
                <a:gridCol w="1228636">
                  <a:extLst>
                    <a:ext uri="{9D8B030D-6E8A-4147-A177-3AD203B41FA5}">
                      <a16:colId xmlns:a16="http://schemas.microsoft.com/office/drawing/2014/main" val="20004"/>
                    </a:ext>
                  </a:extLst>
                </a:gridCol>
                <a:gridCol w="1228636">
                  <a:extLst>
                    <a:ext uri="{9D8B030D-6E8A-4147-A177-3AD203B41FA5}">
                      <a16:colId xmlns:a16="http://schemas.microsoft.com/office/drawing/2014/main" val="20005"/>
                    </a:ext>
                  </a:extLst>
                </a:gridCol>
              </a:tblGrid>
              <a:tr h="1872208">
                <a:tc>
                  <a:txBody>
                    <a:bodyPr/>
                    <a:lstStyle/>
                    <a:p>
                      <a:r>
                        <a:rPr lang="en-GB" sz="1400" dirty="0">
                          <a:latin typeface="Comic Sans MS" pitchFamily="66" charset="0"/>
                        </a:rPr>
                        <a:t>Country</a:t>
                      </a:r>
                    </a:p>
                  </a:txBody>
                  <a:tcPr/>
                </a:tc>
                <a:tc>
                  <a:txBody>
                    <a:bodyPr/>
                    <a:lstStyle/>
                    <a:p>
                      <a:r>
                        <a:rPr lang="en-GB" dirty="0">
                          <a:effectLst/>
                        </a:rPr>
                        <a:t>distinctive features and characteristics of cooking</a:t>
                      </a:r>
                      <a:endParaRPr lang="en-GB" dirty="0">
                        <a:latin typeface="Comic Sans MS" pitchFamily="66" charset="0"/>
                      </a:endParaRPr>
                    </a:p>
                  </a:txBody>
                  <a:tcPr/>
                </a:tc>
                <a:tc>
                  <a:txBody>
                    <a:bodyPr/>
                    <a:lstStyle/>
                    <a:p>
                      <a:r>
                        <a:rPr lang="en-GB" dirty="0">
                          <a:effectLst/>
                        </a:rPr>
                        <a:t>equipment and cooking methods used</a:t>
                      </a:r>
                      <a:endParaRPr lang="en-GB" dirty="0">
                        <a:latin typeface="Comic Sans MS" pitchFamily="66" charset="0"/>
                      </a:endParaRPr>
                    </a:p>
                  </a:txBody>
                  <a:tcPr/>
                </a:tc>
                <a:tc>
                  <a:txBody>
                    <a:bodyPr/>
                    <a:lstStyle/>
                    <a:p>
                      <a:r>
                        <a:rPr lang="en-GB" dirty="0">
                          <a:effectLst/>
                        </a:rPr>
                        <a:t>eating patterns</a:t>
                      </a:r>
                      <a:endParaRPr lang="en-GB" dirty="0">
                        <a:latin typeface="Comic Sans MS" pitchFamily="66" charset="0"/>
                      </a:endParaRPr>
                    </a:p>
                  </a:txBody>
                  <a:tcPr/>
                </a:tc>
                <a:tc>
                  <a:txBody>
                    <a:bodyPr/>
                    <a:lstStyle/>
                    <a:p>
                      <a:r>
                        <a:rPr lang="en-GB" dirty="0">
                          <a:effectLst/>
                        </a:rPr>
                        <a:t>presentation styles</a:t>
                      </a:r>
                      <a:endParaRPr lang="en-GB" dirty="0">
                        <a:latin typeface="Comic Sans MS" pitchFamily="66" charset="0"/>
                      </a:endParaRPr>
                    </a:p>
                  </a:txBody>
                  <a:tcPr/>
                </a:tc>
                <a:tc>
                  <a:txBody>
                    <a:bodyPr/>
                    <a:lstStyle/>
                    <a:p>
                      <a:r>
                        <a:rPr lang="en-GB" dirty="0">
                          <a:effectLst/>
                        </a:rPr>
                        <a:t>Examples</a:t>
                      </a:r>
                      <a:r>
                        <a:rPr lang="en-GB" baseline="0" dirty="0">
                          <a:effectLst/>
                        </a:rPr>
                        <a:t> of </a:t>
                      </a:r>
                      <a:r>
                        <a:rPr lang="en-GB" dirty="0">
                          <a:effectLst/>
                        </a:rPr>
                        <a:t>recipes.</a:t>
                      </a:r>
                      <a:endParaRPr lang="en-GB" dirty="0">
                        <a:latin typeface="Comic Sans MS" pitchFamily="66" charset="0"/>
                      </a:endParaRPr>
                    </a:p>
                  </a:txBody>
                  <a:tcPr/>
                </a:tc>
                <a:extLst>
                  <a:ext uri="{0D108BD9-81ED-4DB2-BD59-A6C34878D82A}">
                    <a16:rowId xmlns:a16="http://schemas.microsoft.com/office/drawing/2014/main" val="10000"/>
                  </a:ext>
                </a:extLst>
              </a:tr>
              <a:tr h="1817840">
                <a:tc>
                  <a:txBody>
                    <a:bodyPr/>
                    <a:lstStyle/>
                    <a:p>
                      <a:r>
                        <a:rPr lang="en-GB" dirty="0"/>
                        <a:t>Britain</a:t>
                      </a:r>
                    </a:p>
                  </a:txBody>
                  <a:tcPr vert="vert270"/>
                </a:tc>
                <a:tc>
                  <a:txBody>
                    <a:bodyPr/>
                    <a:lstStyle/>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2104867">
                <a:tc>
                  <a:txBody>
                    <a:bodyPr/>
                    <a:lstStyle/>
                    <a:p>
                      <a:endParaRPr lang="en-GB"/>
                    </a:p>
                  </a:txBody>
                  <a:tcPr vert="vert270"/>
                </a:tc>
                <a:tc>
                  <a:txBody>
                    <a:bodyPr/>
                    <a:lstStyle/>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2104867">
                <a:tc>
                  <a:txBody>
                    <a:bodyPr/>
                    <a:lstStyle/>
                    <a:p>
                      <a:endParaRPr lang="en-GB" dirty="0"/>
                    </a:p>
                  </a:txBody>
                  <a:tcPr vert="vert270"/>
                </a:tc>
                <a:tc>
                  <a:txBody>
                    <a:bodyPr/>
                    <a:lstStyle/>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31269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080" y="898182"/>
            <a:ext cx="6597352" cy="8591322"/>
          </a:xfrm>
        </p:spPr>
        <p:txBody>
          <a:bodyPr>
            <a:normAutofit/>
          </a:bodyPr>
          <a:lstStyle/>
          <a:p>
            <a:pPr marL="0" indent="0">
              <a:buNone/>
            </a:pPr>
            <a:r>
              <a:rPr lang="en-GB" sz="1800" b="1" dirty="0"/>
              <a:t>The importance of sensory testing</a:t>
            </a:r>
          </a:p>
          <a:p>
            <a:pPr marL="0" indent="0">
              <a:buNone/>
            </a:pPr>
            <a:r>
              <a:rPr lang="en-GB" sz="1800" dirty="0"/>
              <a:t>The sensory analysis of food plays an important role in the food industry.  Food product-development specialists carry out a range of sensory analysis tests to produce the variety of foods that are available in the shops.  Food manufacturers wish to ensure consumers continue to buy existing products because they like their taste and new products because they are innovative and existing.  </a:t>
            </a:r>
          </a:p>
          <a:p>
            <a:pPr marL="0" indent="0">
              <a:buNone/>
            </a:pPr>
            <a:r>
              <a:rPr lang="en-GB" sz="1800" dirty="0"/>
              <a:t> </a:t>
            </a:r>
          </a:p>
          <a:p>
            <a:pPr marL="0" indent="0">
              <a:buNone/>
            </a:pPr>
            <a:r>
              <a:rPr lang="en-GB" sz="1800" b="1" dirty="0"/>
              <a:t>Sensory analysis tests are carried out to</a:t>
            </a:r>
            <a:r>
              <a:rPr lang="en-GB" sz="1800" dirty="0"/>
              <a:t>:</a:t>
            </a:r>
          </a:p>
          <a:p>
            <a:r>
              <a:rPr lang="en-GB" sz="1800" dirty="0"/>
              <a:t>Evaluate new and established products</a:t>
            </a:r>
          </a:p>
          <a:p>
            <a:r>
              <a:rPr lang="en-GB" sz="1800" dirty="0"/>
              <a:t>Analyse food products for improvements</a:t>
            </a:r>
          </a:p>
          <a:p>
            <a:r>
              <a:rPr lang="en-GB" sz="1800" dirty="0"/>
              <a:t>Establish consumer response to a product</a:t>
            </a:r>
          </a:p>
          <a:p>
            <a:r>
              <a:rPr lang="en-GB" sz="1800" dirty="0"/>
              <a:t>Ensure that a product meets its original specification</a:t>
            </a:r>
          </a:p>
          <a:p>
            <a:r>
              <a:rPr lang="en-GB" sz="1800" dirty="0"/>
              <a:t>Conduct a product review, assess quality control and make improvements to the product</a:t>
            </a:r>
          </a:p>
          <a:p>
            <a:r>
              <a:rPr lang="en-GB" sz="1800" dirty="0"/>
              <a:t>Maintain product quality</a:t>
            </a:r>
          </a:p>
          <a:p>
            <a:r>
              <a:rPr lang="en-GB" sz="1800" dirty="0"/>
              <a:t>Assess shelf life</a:t>
            </a:r>
          </a:p>
          <a:p>
            <a:pPr marL="0" indent="0">
              <a:buNone/>
            </a:pPr>
            <a:endParaRPr lang="en-GB" sz="1800" dirty="0"/>
          </a:p>
          <a:p>
            <a:pPr marL="0" indent="0">
              <a:buNone/>
            </a:pPr>
            <a:r>
              <a:rPr lang="en-GB" sz="1800" b="1" dirty="0"/>
              <a:t>How to set up a sensory analysis test:</a:t>
            </a:r>
          </a:p>
          <a:p>
            <a:pPr marL="0" indent="0">
              <a:buNone/>
            </a:pPr>
            <a:r>
              <a:rPr lang="en-GB" sz="18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800" dirty="0"/>
          </a:p>
          <a:p>
            <a:pPr marL="0" indent="0">
              <a:buNone/>
            </a:pPr>
            <a:endParaRPr lang="en-GB" sz="1800" dirty="0"/>
          </a:p>
          <a:p>
            <a:pPr marL="0" indent="0">
              <a:buNone/>
            </a:pPr>
            <a:endParaRPr lang="en-GB" sz="5600" dirty="0">
              <a:latin typeface="Comic Sans MS" pitchFamily="66" charset="0"/>
            </a:endParaRPr>
          </a:p>
        </p:txBody>
      </p:sp>
      <p:sp>
        <p:nvSpPr>
          <p:cNvPr id="5" name="Title 1"/>
          <p:cNvSpPr>
            <a:spLocks noGrp="1"/>
          </p:cNvSpPr>
          <p:nvPr>
            <p:ph type="title"/>
          </p:nvPr>
        </p:nvSpPr>
        <p:spPr>
          <a:xfrm>
            <a:off x="332656" y="128464"/>
            <a:ext cx="6172200" cy="523853"/>
          </a:xfrm>
        </p:spPr>
        <p:txBody>
          <a:bodyPr>
            <a:normAutofit/>
          </a:bodyPr>
          <a:lstStyle/>
          <a:p>
            <a:r>
              <a:rPr lang="en-GB" sz="2400" dirty="0">
                <a:latin typeface="Comic Sans MS" pitchFamily="66" charset="0"/>
              </a:rPr>
              <a:t>Sensory evaluation</a:t>
            </a:r>
          </a:p>
        </p:txBody>
      </p:sp>
    </p:spTree>
    <p:extLst>
      <p:ext uri="{BB962C8B-B14F-4D97-AF65-F5344CB8AC3E}">
        <p14:creationId xmlns:p14="http://schemas.microsoft.com/office/powerpoint/2010/main" val="311856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648" y="1856656"/>
            <a:ext cx="6597352" cy="9073008"/>
          </a:xfrm>
        </p:spPr>
        <p:txBody>
          <a:bodyPr>
            <a:normAutofit fontScale="25000" lnSpcReduction="20000"/>
          </a:bodyPr>
          <a:lstStyle/>
          <a:p>
            <a:pPr marL="0" indent="0">
              <a:buNone/>
            </a:pPr>
            <a:r>
              <a:rPr lang="en-GB" sz="5600" dirty="0">
                <a:latin typeface="Comic Sans MS" pitchFamily="66" charset="0"/>
              </a:rPr>
              <a:t> </a:t>
            </a:r>
          </a:p>
          <a:p>
            <a:pPr marL="0" indent="0">
              <a:buFont typeface="Arial" pitchFamily="34" charset="0"/>
              <a:buNone/>
            </a:pPr>
            <a:r>
              <a:rPr lang="en-GB" sz="6400" dirty="0"/>
              <a:t>Sensory analysis tests</a:t>
            </a:r>
          </a:p>
          <a:p>
            <a:pPr marL="0" indent="0">
              <a:buFont typeface="Arial" pitchFamily="34" charset="0"/>
              <a:buNone/>
            </a:pPr>
            <a:r>
              <a:rPr lang="en-GB" sz="6400" dirty="0"/>
              <a:t>Sensory analysis tests can be used on food products to establish their most important characteristics. There are several types of sensory analysis tests, which can be used by the industry.  These are laid down by British Standard (BS5929)</a:t>
            </a:r>
          </a:p>
          <a:p>
            <a:pPr marL="0" indent="0">
              <a:buFont typeface="Arial" pitchFamily="34" charset="0"/>
              <a:buNone/>
            </a:pPr>
            <a:r>
              <a:rPr lang="en-GB" sz="6400" dirty="0"/>
              <a:t> </a:t>
            </a:r>
          </a:p>
          <a:p>
            <a:pPr marL="0" indent="0">
              <a:buFont typeface="Arial" pitchFamily="34" charset="0"/>
              <a:buNone/>
            </a:pPr>
            <a:r>
              <a:rPr lang="en-GB" sz="6400" dirty="0"/>
              <a:t>They include:</a:t>
            </a:r>
          </a:p>
          <a:p>
            <a:pPr marL="0" indent="0">
              <a:buFont typeface="Arial" pitchFamily="34" charset="0"/>
              <a:buNone/>
            </a:pPr>
            <a:r>
              <a:rPr lang="en-GB" sz="6400" dirty="0"/>
              <a:t>Preference or acceptance tests</a:t>
            </a:r>
          </a:p>
          <a:p>
            <a:pPr marL="0" indent="0">
              <a:buFont typeface="Arial" pitchFamily="34" charset="0"/>
              <a:buNone/>
            </a:pPr>
            <a:r>
              <a:rPr lang="en-GB" sz="6400" dirty="0"/>
              <a:t>These tests are used to establish the acceptability of a product by finding out the opinions likes and dislikes of the consumer.  They are not intended to evaluate specific characteristics, such as crunchiness or smoothness.  The information gathered is subjective and large numbers of consumers are required to complete the testing.  There are a number of different types of Preference tests</a:t>
            </a:r>
          </a:p>
          <a:p>
            <a:pPr marL="0" lvl="0" indent="0">
              <a:buFont typeface="Arial" pitchFamily="34" charset="0"/>
              <a:buNone/>
            </a:pPr>
            <a:r>
              <a:rPr lang="en-GB" sz="6400" dirty="0"/>
              <a:t>Paired preference test</a:t>
            </a:r>
          </a:p>
          <a:p>
            <a:pPr marL="0" lvl="0" indent="0">
              <a:buFont typeface="Arial" pitchFamily="34" charset="0"/>
              <a:buNone/>
            </a:pPr>
            <a:r>
              <a:rPr lang="en-GB" sz="6400" dirty="0"/>
              <a:t>Hedonic ranking or descriptors</a:t>
            </a:r>
          </a:p>
          <a:p>
            <a:pPr marL="0" indent="0">
              <a:buFont typeface="Arial" pitchFamily="34" charset="0"/>
              <a:buNone/>
            </a:pPr>
            <a:r>
              <a:rPr lang="en-GB" sz="6400" dirty="0"/>
              <a:t> </a:t>
            </a:r>
          </a:p>
          <a:p>
            <a:pPr marL="0" indent="0">
              <a:buFont typeface="Arial" pitchFamily="34" charset="0"/>
              <a:buNone/>
            </a:pPr>
            <a:r>
              <a:rPr lang="en-GB" sz="6400" dirty="0"/>
              <a:t>Discrimination or Difference tests</a:t>
            </a:r>
          </a:p>
          <a:p>
            <a:pPr marL="0" indent="0">
              <a:buFont typeface="Arial" pitchFamily="34" charset="0"/>
              <a:buNone/>
            </a:pPr>
            <a:r>
              <a:rPr lang="en-GB" sz="6400" dirty="0"/>
              <a:t>These tests would be used to find out if there is a perceptible difference between two or more products.   They are objective tests.  They use comparative judgements to determine differences in particular sensory characteristics or small differences between products. Food manufacturers would use these tests in product development </a:t>
            </a:r>
            <a:r>
              <a:rPr lang="en-GB" sz="6400" dirty="0" err="1"/>
              <a:t>eg</a:t>
            </a:r>
            <a:r>
              <a:rPr lang="en-GB" sz="6400" dirty="0"/>
              <a:t>: reducing the fat content of a ‘healthy option’ product range. </a:t>
            </a:r>
          </a:p>
          <a:p>
            <a:pPr marL="0" indent="0">
              <a:buFont typeface="Arial" pitchFamily="34" charset="0"/>
              <a:buNone/>
            </a:pPr>
            <a:r>
              <a:rPr lang="en-GB" sz="6400" dirty="0"/>
              <a:t>triangle test</a:t>
            </a:r>
          </a:p>
          <a:p>
            <a:pPr marL="0" indent="0">
              <a:buFont typeface="Arial" pitchFamily="34" charset="0"/>
              <a:buNone/>
            </a:pPr>
            <a:r>
              <a:rPr lang="en-GB" sz="6400" dirty="0"/>
              <a:t> </a:t>
            </a:r>
          </a:p>
          <a:p>
            <a:pPr marL="0" indent="0">
              <a:buFont typeface="Arial" pitchFamily="34" charset="0"/>
              <a:buNone/>
            </a:pPr>
            <a:r>
              <a:rPr lang="en-GB" sz="6400" dirty="0"/>
              <a:t>Grading Tests</a:t>
            </a:r>
          </a:p>
          <a:p>
            <a:pPr marL="0" indent="0">
              <a:buFont typeface="Arial" pitchFamily="34" charset="0"/>
              <a:buNone/>
            </a:pPr>
            <a:r>
              <a:rPr lang="en-GB" sz="6400" dirty="0"/>
              <a:t>These tests are used to produce a ranking, rating and profiling of a product.  Trained testers can also assess the flavour or texture of a product to provide a sensory profile.  These tests assess the intensity of specific sensory qualities.  There are a number of different grading tests</a:t>
            </a:r>
          </a:p>
          <a:p>
            <a:pPr marL="0" lvl="0" indent="0">
              <a:buFont typeface="Arial" pitchFamily="34" charset="0"/>
              <a:buNone/>
            </a:pPr>
            <a:r>
              <a:rPr lang="en-GB" sz="6400" dirty="0"/>
              <a:t>Ranking test</a:t>
            </a:r>
          </a:p>
          <a:p>
            <a:pPr marL="0" lvl="0" indent="0">
              <a:buFont typeface="Arial" pitchFamily="34" charset="0"/>
              <a:buNone/>
            </a:pPr>
            <a:r>
              <a:rPr lang="en-GB" sz="6400" dirty="0"/>
              <a:t>Rating test</a:t>
            </a:r>
          </a:p>
          <a:p>
            <a:pPr marL="0" lvl="0" indent="0">
              <a:buFont typeface="Arial" pitchFamily="34" charset="0"/>
              <a:buNone/>
            </a:pPr>
            <a:r>
              <a:rPr lang="en-GB" sz="6400" dirty="0"/>
              <a:t>Star profile</a:t>
            </a:r>
          </a:p>
          <a:p>
            <a:pPr marL="0" indent="0">
              <a:buFont typeface="Arial" pitchFamily="34" charset="0"/>
              <a:buNone/>
            </a:pPr>
            <a:endParaRPr lang="en-GB" sz="7600" dirty="0"/>
          </a:p>
        </p:txBody>
      </p:sp>
      <p:pic>
        <p:nvPicPr>
          <p:cNvPr id="4" name="Picture 3"/>
          <p:cNvPicPr>
            <a:picLocks noChangeAspect="1"/>
          </p:cNvPicPr>
          <p:nvPr/>
        </p:nvPicPr>
        <p:blipFill rotWithShape="1">
          <a:blip r:embed="rId2"/>
          <a:srcRect l="22882" t="41141" r="61622" b="34250"/>
          <a:stretch/>
        </p:blipFill>
        <p:spPr>
          <a:xfrm>
            <a:off x="3534489" y="224613"/>
            <a:ext cx="2016224" cy="1800200"/>
          </a:xfrm>
          <a:prstGeom prst="rect">
            <a:avLst/>
          </a:prstGeom>
        </p:spPr>
      </p:pic>
      <p:sp>
        <p:nvSpPr>
          <p:cNvPr id="5" name="Rectangle 4"/>
          <p:cNvSpPr/>
          <p:nvPr/>
        </p:nvSpPr>
        <p:spPr>
          <a:xfrm>
            <a:off x="284268" y="200472"/>
            <a:ext cx="2880320" cy="1477328"/>
          </a:xfrm>
          <a:prstGeom prst="rect">
            <a:avLst/>
          </a:prstGeom>
        </p:spPr>
        <p:txBody>
          <a:bodyPr wrap="square">
            <a:spAutoFit/>
          </a:bodyPr>
          <a:lstStyle/>
          <a:p>
            <a:r>
              <a:rPr lang="en-GB" b="1" dirty="0">
                <a:latin typeface="Comic Sans MS" pitchFamily="66" charset="0"/>
              </a:rPr>
              <a:t>Name the 5 senses</a:t>
            </a:r>
            <a:endParaRPr lang="en-GB" dirty="0">
              <a:latin typeface="Comic Sans MS" pitchFamily="66" charset="0"/>
            </a:endParaRPr>
          </a:p>
          <a:p>
            <a:r>
              <a:rPr lang="en-GB" dirty="0">
                <a:latin typeface="Comic Sans MS" pitchFamily="66" charset="0"/>
              </a:rPr>
              <a:t> </a:t>
            </a:r>
          </a:p>
          <a:p>
            <a:r>
              <a:rPr lang="en-GB" dirty="0">
                <a:latin typeface="Comic Sans MS" pitchFamily="66" charset="0"/>
              </a:rPr>
              <a:t> </a:t>
            </a:r>
          </a:p>
          <a:p>
            <a:r>
              <a:rPr lang="en-GB" dirty="0">
                <a:latin typeface="Comic Sans MS" pitchFamily="66" charset="0"/>
              </a:rPr>
              <a:t>  </a:t>
            </a:r>
          </a:p>
          <a:p>
            <a:endParaRPr lang="en-GB" dirty="0">
              <a:latin typeface="Comic Sans MS" pitchFamily="66" charset="0"/>
            </a:endParaRPr>
          </a:p>
        </p:txBody>
      </p:sp>
    </p:spTree>
    <p:extLst>
      <p:ext uri="{BB962C8B-B14F-4D97-AF65-F5344CB8AC3E}">
        <p14:creationId xmlns:p14="http://schemas.microsoft.com/office/powerpoint/2010/main" val="1811845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92560"/>
            <a:ext cx="6842490" cy="7776864"/>
          </a:xfrm>
          <a:prstGeom prst="rect">
            <a:avLst/>
          </a:prstGeom>
        </p:spPr>
      </p:pic>
      <p:sp>
        <p:nvSpPr>
          <p:cNvPr id="5" name="TextBox 4"/>
          <p:cNvSpPr txBox="1"/>
          <p:nvPr/>
        </p:nvSpPr>
        <p:spPr>
          <a:xfrm>
            <a:off x="2584168" y="294439"/>
            <a:ext cx="1696170" cy="369332"/>
          </a:xfrm>
          <a:prstGeom prst="rect">
            <a:avLst/>
          </a:prstGeom>
          <a:noFill/>
        </p:spPr>
        <p:txBody>
          <a:bodyPr wrap="none" rtlCol="0">
            <a:spAutoFit/>
          </a:bodyPr>
          <a:lstStyle/>
          <a:p>
            <a:pPr algn="ctr"/>
            <a:r>
              <a:rPr lang="en-GB" b="1" dirty="0"/>
              <a:t>Micro Nutrients</a:t>
            </a:r>
            <a:endParaRPr lang="en-GB" b="1" u="sng" dirty="0">
              <a:latin typeface="Comic Sans MS" pitchFamily="66" charset="0"/>
            </a:endParaRPr>
          </a:p>
        </p:txBody>
      </p:sp>
    </p:spTree>
    <p:extLst>
      <p:ext uri="{BB962C8B-B14F-4D97-AF65-F5344CB8AC3E}">
        <p14:creationId xmlns:p14="http://schemas.microsoft.com/office/powerpoint/2010/main" val="2655792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95611" y="223258"/>
            <a:ext cx="6172200" cy="451845"/>
          </a:xfrm>
        </p:spPr>
        <p:txBody>
          <a:bodyPr>
            <a:normAutofit/>
          </a:bodyPr>
          <a:lstStyle/>
          <a:p>
            <a:r>
              <a:rPr lang="en-GB" sz="2200" b="1" u="sng" dirty="0">
                <a:latin typeface="Comic Sans MS" pitchFamily="66" charset="0"/>
              </a:rPr>
              <a:t>Environmental Considerations</a:t>
            </a:r>
          </a:p>
        </p:txBody>
      </p:sp>
      <p:sp>
        <p:nvSpPr>
          <p:cNvPr id="4" name="Rectangle 3"/>
          <p:cNvSpPr/>
          <p:nvPr/>
        </p:nvSpPr>
        <p:spPr>
          <a:xfrm>
            <a:off x="295611" y="673828"/>
            <a:ext cx="6400082" cy="4093428"/>
          </a:xfrm>
          <a:prstGeom prst="rect">
            <a:avLst/>
          </a:prstGeom>
        </p:spPr>
        <p:txBody>
          <a:bodyPr wrap="square">
            <a:spAutoFit/>
          </a:bodyPr>
          <a:lstStyle/>
          <a:p>
            <a:r>
              <a:rPr lang="en-GB" sz="1600" b="1" dirty="0">
                <a:latin typeface="Comic Sans MS" pitchFamily="66" charset="0"/>
              </a:rPr>
              <a:t>How can manufacturers be more environmentally friendly with their packaging?</a:t>
            </a:r>
            <a:endParaRPr lang="en-GB" sz="1600" dirty="0">
              <a:latin typeface="Comic Sans MS" pitchFamily="66" charset="0"/>
            </a:endParaRPr>
          </a:p>
          <a:p>
            <a:pPr>
              <a:lnSpc>
                <a:spcPct val="150000"/>
              </a:lnSpc>
            </a:pPr>
            <a:r>
              <a:rPr lang="en-GB" sz="1600" b="1" dirty="0">
                <a:latin typeface="Comic Sans MS" pitchFamily="66" charset="0"/>
              </a:rPr>
              <a:t>1…………………………………………………………………………………………..</a:t>
            </a:r>
            <a:endParaRPr lang="en-GB" sz="1600" dirty="0">
              <a:latin typeface="Comic Sans MS" pitchFamily="66" charset="0"/>
            </a:endParaRPr>
          </a:p>
          <a:p>
            <a:pPr>
              <a:lnSpc>
                <a:spcPct val="150000"/>
              </a:lnSpc>
            </a:pPr>
            <a:r>
              <a:rPr lang="en-GB" sz="1600" b="1" dirty="0">
                <a:latin typeface="Comic Sans MS" pitchFamily="66" charset="0"/>
              </a:rPr>
              <a:t>2 ………………………………………………………………………………………….</a:t>
            </a:r>
            <a:endParaRPr lang="en-GB" sz="1600" dirty="0">
              <a:latin typeface="Comic Sans MS" pitchFamily="66" charset="0"/>
            </a:endParaRPr>
          </a:p>
          <a:p>
            <a:pPr>
              <a:lnSpc>
                <a:spcPct val="150000"/>
              </a:lnSpc>
            </a:pPr>
            <a:r>
              <a:rPr lang="en-GB" sz="1600" b="1" dirty="0">
                <a:latin typeface="Comic Sans MS" pitchFamily="66" charset="0"/>
              </a:rPr>
              <a:t>3 ………………………………………………………………………………………….</a:t>
            </a:r>
            <a:endParaRPr lang="en-GB" sz="1600" dirty="0">
              <a:latin typeface="Comic Sans MS" pitchFamily="66" charset="0"/>
            </a:endParaRPr>
          </a:p>
          <a:p>
            <a:pPr>
              <a:lnSpc>
                <a:spcPct val="150000"/>
              </a:lnSpc>
            </a:pPr>
            <a:r>
              <a:rPr lang="en-GB" sz="1600" b="1" dirty="0">
                <a:latin typeface="Comic Sans MS" pitchFamily="66" charset="0"/>
              </a:rPr>
              <a:t>4 ………………………………………………………………………………………….</a:t>
            </a:r>
            <a:endParaRPr lang="en-GB" sz="1600" dirty="0">
              <a:latin typeface="Comic Sans MS" pitchFamily="66" charset="0"/>
            </a:endParaRPr>
          </a:p>
          <a:p>
            <a:pPr>
              <a:lnSpc>
                <a:spcPct val="150000"/>
              </a:lnSpc>
            </a:pPr>
            <a:r>
              <a:rPr lang="en-GB" sz="1600" b="1" dirty="0">
                <a:latin typeface="Comic Sans MS" pitchFamily="66" charset="0"/>
              </a:rPr>
              <a:t>5 ………………………………………………………………………………………….</a:t>
            </a:r>
            <a:endParaRPr lang="en-GB" sz="1600" dirty="0">
              <a:latin typeface="Comic Sans MS" pitchFamily="66" charset="0"/>
            </a:endParaRPr>
          </a:p>
          <a:p>
            <a:r>
              <a:rPr lang="en-GB" b="1" dirty="0">
                <a:latin typeface="Comic Sans MS" pitchFamily="66" charset="0"/>
              </a:rPr>
              <a:t>Define the following key terms:</a:t>
            </a:r>
            <a:endParaRPr lang="en-GB" dirty="0">
              <a:latin typeface="Comic Sans MS" pitchFamily="66" charset="0"/>
            </a:endParaRPr>
          </a:p>
          <a:p>
            <a:r>
              <a:rPr lang="en-GB" dirty="0">
                <a:latin typeface="Comic Sans MS" pitchFamily="66" charset="0"/>
              </a:rPr>
              <a:t>  </a:t>
            </a:r>
          </a:p>
          <a:p>
            <a:r>
              <a:rPr lang="en-GB" dirty="0">
                <a:latin typeface="Comic Sans MS" pitchFamily="66" charset="0"/>
              </a:rPr>
              <a:t> </a:t>
            </a:r>
          </a:p>
          <a:p>
            <a:r>
              <a:rPr lang="en-GB" dirty="0">
                <a:latin typeface="Comic Sans MS" pitchFamily="66" charset="0"/>
              </a:rPr>
              <a:t> </a:t>
            </a:r>
          </a:p>
          <a:p>
            <a:r>
              <a:rPr lang="en-GB" dirty="0">
                <a:latin typeface="Comic Sans MS" pitchFamily="66" charset="0"/>
              </a:rPr>
              <a:t>  </a:t>
            </a:r>
          </a:p>
          <a:p>
            <a:endParaRPr lang="en-GB" dirty="0">
              <a:latin typeface="Comic Sans MS"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33635814"/>
              </p:ext>
            </p:extLst>
          </p:nvPr>
        </p:nvGraphicFramePr>
        <p:xfrm>
          <a:off x="165618" y="3296816"/>
          <a:ext cx="6526877" cy="6393162"/>
        </p:xfrm>
        <a:graphic>
          <a:graphicData uri="http://schemas.openxmlformats.org/drawingml/2006/table">
            <a:tbl>
              <a:tblPr firstRow="1" bandRow="1">
                <a:tableStyleId>{5940675A-B579-460E-94D1-54222C63F5DA}</a:tableStyleId>
              </a:tblPr>
              <a:tblGrid>
                <a:gridCol w="6526877">
                  <a:extLst>
                    <a:ext uri="{9D8B030D-6E8A-4147-A177-3AD203B41FA5}">
                      <a16:colId xmlns:a16="http://schemas.microsoft.com/office/drawing/2014/main" val="20000"/>
                    </a:ext>
                  </a:extLst>
                </a:gridCol>
              </a:tblGrid>
              <a:tr h="7605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0" u="sng" dirty="0"/>
                        <a:t>Genetically Modified</a:t>
                      </a:r>
                    </a:p>
                    <a:p>
                      <a:endParaRPr lang="en-GB" b="0" i="0" u="sng" dirty="0"/>
                    </a:p>
                  </a:txBody>
                  <a:tcPr/>
                </a:tc>
                <a:extLst>
                  <a:ext uri="{0D108BD9-81ED-4DB2-BD59-A6C34878D82A}">
                    <a16:rowId xmlns:a16="http://schemas.microsoft.com/office/drawing/2014/main" val="10000"/>
                  </a:ext>
                </a:extLst>
              </a:tr>
              <a:tr h="760524">
                <a:tc>
                  <a:txBody>
                    <a:bodyPr/>
                    <a:lstStyle/>
                    <a:p>
                      <a:r>
                        <a:rPr lang="en-GB" b="0" i="0" u="sng" dirty="0"/>
                        <a:t>Intensive farming</a:t>
                      </a:r>
                    </a:p>
                  </a:txBody>
                  <a:tcPr/>
                </a:tc>
                <a:extLst>
                  <a:ext uri="{0D108BD9-81ED-4DB2-BD59-A6C34878D82A}">
                    <a16:rowId xmlns:a16="http://schemas.microsoft.com/office/drawing/2014/main" val="10001"/>
                  </a:ext>
                </a:extLst>
              </a:tr>
              <a:tr h="831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0" u="sng" dirty="0"/>
                        <a:t>Free range foods</a:t>
                      </a:r>
                    </a:p>
                    <a:p>
                      <a:endParaRPr lang="en-GB" b="0" i="0" u="sng" dirty="0"/>
                    </a:p>
                  </a:txBody>
                  <a:tcPr/>
                </a:tc>
                <a:extLst>
                  <a:ext uri="{0D108BD9-81ED-4DB2-BD59-A6C34878D82A}">
                    <a16:rowId xmlns:a16="http://schemas.microsoft.com/office/drawing/2014/main" val="10002"/>
                  </a:ext>
                </a:extLst>
              </a:tr>
              <a:tr h="831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0" u="sng" dirty="0"/>
                        <a:t>Organic Farming/Food</a:t>
                      </a:r>
                    </a:p>
                    <a:p>
                      <a:endParaRPr lang="en-GB" b="0" i="0" u="sng" dirty="0"/>
                    </a:p>
                  </a:txBody>
                  <a:tcPr/>
                </a:tc>
                <a:extLst>
                  <a:ext uri="{0D108BD9-81ED-4DB2-BD59-A6C34878D82A}">
                    <a16:rowId xmlns:a16="http://schemas.microsoft.com/office/drawing/2014/main" val="10003"/>
                  </a:ext>
                </a:extLst>
              </a:tr>
              <a:tr h="831824">
                <a:tc>
                  <a:txBody>
                    <a:bodyPr/>
                    <a:lstStyle/>
                    <a:p>
                      <a:r>
                        <a:rPr lang="en-GB" b="0" i="0" u="sng" dirty="0"/>
                        <a:t>Sustainable</a:t>
                      </a:r>
                      <a:r>
                        <a:rPr lang="en-GB" b="0" i="0" u="sng" baseline="0" dirty="0"/>
                        <a:t> fishing</a:t>
                      </a:r>
                      <a:endParaRPr lang="en-GB" b="0" i="0" u="sng" dirty="0"/>
                    </a:p>
                  </a:txBody>
                  <a:tcPr/>
                </a:tc>
                <a:extLst>
                  <a:ext uri="{0D108BD9-81ED-4DB2-BD59-A6C34878D82A}">
                    <a16:rowId xmlns:a16="http://schemas.microsoft.com/office/drawing/2014/main" val="10004"/>
                  </a:ext>
                </a:extLst>
              </a:tr>
              <a:tr h="831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0" u="sng" dirty="0" err="1"/>
                        <a:t>Fairtrade</a:t>
                      </a:r>
                      <a:endParaRPr lang="en-GB" b="0" i="0" u="sng" dirty="0"/>
                    </a:p>
                    <a:p>
                      <a:endParaRPr lang="en-GB" b="0" i="0" u="sng" dirty="0"/>
                    </a:p>
                  </a:txBody>
                  <a:tcPr/>
                </a:tc>
                <a:extLst>
                  <a:ext uri="{0D108BD9-81ED-4DB2-BD59-A6C34878D82A}">
                    <a16:rowId xmlns:a16="http://schemas.microsoft.com/office/drawing/2014/main" val="10005"/>
                  </a:ext>
                </a:extLst>
              </a:tr>
              <a:tr h="712994">
                <a:tc>
                  <a:txBody>
                    <a:bodyPr/>
                    <a:lstStyle/>
                    <a:p>
                      <a:r>
                        <a:rPr lang="en-GB" b="0" i="0" u="sng" dirty="0"/>
                        <a:t>Carbon</a:t>
                      </a:r>
                      <a:r>
                        <a:rPr lang="en-GB" b="0" i="0" u="sng" baseline="0" dirty="0"/>
                        <a:t> footprint</a:t>
                      </a:r>
                    </a:p>
                    <a:p>
                      <a:endParaRPr lang="en-GB" b="0" i="0" u="sng" dirty="0"/>
                    </a:p>
                  </a:txBody>
                  <a:tcPr/>
                </a:tc>
                <a:extLst>
                  <a:ext uri="{0D108BD9-81ED-4DB2-BD59-A6C34878D82A}">
                    <a16:rowId xmlns:a16="http://schemas.microsoft.com/office/drawing/2014/main" val="10006"/>
                  </a:ext>
                </a:extLst>
              </a:tr>
              <a:tr h="831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0" u="sng" dirty="0"/>
                        <a:t>Food miles</a:t>
                      </a:r>
                    </a:p>
                    <a:p>
                      <a:endParaRPr lang="en-GB" b="0" i="0" u="sng" dirty="0"/>
                    </a:p>
                  </a:txBody>
                  <a:tcPr/>
                </a:tc>
                <a:extLst>
                  <a:ext uri="{0D108BD9-81ED-4DB2-BD59-A6C34878D82A}">
                    <a16:rowId xmlns:a16="http://schemas.microsoft.com/office/drawing/2014/main" val="10007"/>
                  </a:ext>
                </a:extLst>
              </a:tr>
            </a:tbl>
          </a:graphicData>
        </a:graphic>
      </p:graphicFrame>
      <p:sp>
        <p:nvSpPr>
          <p:cNvPr id="6" name="TextBox 5"/>
          <p:cNvSpPr txBox="1"/>
          <p:nvPr/>
        </p:nvSpPr>
        <p:spPr>
          <a:xfrm>
            <a:off x="2490555" y="0"/>
            <a:ext cx="1883400" cy="369332"/>
          </a:xfrm>
          <a:prstGeom prst="rect">
            <a:avLst/>
          </a:prstGeom>
          <a:noFill/>
        </p:spPr>
        <p:txBody>
          <a:bodyPr wrap="none" rtlCol="0">
            <a:spAutoFit/>
          </a:bodyPr>
          <a:lstStyle/>
          <a:p>
            <a:pPr algn="ctr"/>
            <a:r>
              <a:rPr lang="en-GB" b="1" dirty="0"/>
              <a:t>Food Provenance </a:t>
            </a:r>
            <a:endParaRPr lang="en-GB" b="1" u="sng" dirty="0">
              <a:latin typeface="Comic Sans MS" pitchFamily="66" charset="0"/>
            </a:endParaRPr>
          </a:p>
        </p:txBody>
      </p:sp>
    </p:spTree>
    <p:extLst>
      <p:ext uri="{BB962C8B-B14F-4D97-AF65-F5344CB8AC3E}">
        <p14:creationId xmlns:p14="http://schemas.microsoft.com/office/powerpoint/2010/main" val="3940059059"/>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A38FE9-9659-4BE0-B35D-3938596FC3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961"/>
            <a:ext cx="6858000" cy="9694077"/>
          </a:xfrm>
          <a:prstGeom prst="rect">
            <a:avLst/>
          </a:prstGeom>
        </p:spPr>
      </p:pic>
    </p:spTree>
    <p:extLst>
      <p:ext uri="{BB962C8B-B14F-4D97-AF65-F5344CB8AC3E}">
        <p14:creationId xmlns:p14="http://schemas.microsoft.com/office/powerpoint/2010/main" val="2423484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60" y="540715"/>
            <a:ext cx="6172200" cy="451845"/>
          </a:xfrm>
        </p:spPr>
        <p:txBody>
          <a:bodyPr>
            <a:normAutofit/>
          </a:bodyPr>
          <a:lstStyle/>
          <a:p>
            <a:r>
              <a:rPr lang="en-GB" sz="2200" b="1" u="sng" dirty="0">
                <a:latin typeface="Comic Sans MS" pitchFamily="66" charset="0"/>
              </a:rPr>
              <a:t>Waste food and packaging</a:t>
            </a:r>
          </a:p>
        </p:txBody>
      </p:sp>
      <p:sp>
        <p:nvSpPr>
          <p:cNvPr id="4" name="Rectangle 3"/>
          <p:cNvSpPr/>
          <p:nvPr/>
        </p:nvSpPr>
        <p:spPr>
          <a:xfrm>
            <a:off x="297860" y="992560"/>
            <a:ext cx="6371500" cy="5355312"/>
          </a:xfrm>
          <a:prstGeom prst="rect">
            <a:avLst/>
          </a:prstGeom>
        </p:spPr>
        <p:txBody>
          <a:bodyPr wrap="square">
            <a:spAutoFit/>
          </a:bodyPr>
          <a:lstStyle/>
          <a:p>
            <a:r>
              <a:rPr lang="en-GB" b="1" dirty="0">
                <a:latin typeface="Comic Sans MS" pitchFamily="66" charset="0"/>
              </a:rPr>
              <a:t>Food Waste</a:t>
            </a:r>
          </a:p>
          <a:p>
            <a:r>
              <a:rPr lang="en-GB" sz="1400" dirty="0"/>
              <a:t>Your food does its job best when it's on a plate ready to be enjoyed. Saving food saves money and helps to slow down global warming and deforestation. Reducing the amount of food that ends up in the bin also means you can say goodbye to unnecessary packaging waste. If we all make a few small changes and start using up the food we buy, together we can make a big difference.</a:t>
            </a:r>
          </a:p>
          <a:p>
            <a:endParaRPr lang="en-GB" sz="1400" dirty="0">
              <a:latin typeface="Comic Sans MS" pitchFamily="66" charset="0"/>
            </a:endParaRPr>
          </a:p>
          <a:p>
            <a:r>
              <a:rPr lang="en-GB" sz="1600" b="1" dirty="0">
                <a:latin typeface="Comic Sans MS" pitchFamily="66" charset="0"/>
              </a:rPr>
              <a:t>We throw away lots of food at home.</a:t>
            </a:r>
          </a:p>
          <a:p>
            <a:r>
              <a:rPr lang="en-GB" sz="1600" b="1" dirty="0">
                <a:latin typeface="Comic Sans MS" pitchFamily="66" charset="0"/>
              </a:rPr>
              <a:t>List 4 reasons why…</a:t>
            </a:r>
          </a:p>
          <a:p>
            <a:r>
              <a:rPr lang="en-GB" sz="1600" b="1" dirty="0">
                <a:latin typeface="Comic Sans MS" pitchFamily="66" charset="0"/>
              </a:rPr>
              <a:t>________________________________________________________________________________________________________________________________________________________________________________________________________________________________________________</a:t>
            </a:r>
          </a:p>
          <a:p>
            <a:endParaRPr lang="en-GB" sz="1600" b="1" dirty="0">
              <a:latin typeface="Comic Sans MS" pitchFamily="66" charset="0"/>
            </a:endParaRPr>
          </a:p>
          <a:p>
            <a:r>
              <a:rPr lang="en-GB" sz="1600" b="1" dirty="0">
                <a:latin typeface="Comic Sans MS" pitchFamily="66" charset="0"/>
              </a:rPr>
              <a:t>Why do you think producers and retailers waste food too?</a:t>
            </a:r>
          </a:p>
          <a:p>
            <a:r>
              <a:rPr lang="en-GB" sz="1600" b="1" dirty="0">
                <a:latin typeface="Comic Sans MS" pitchFamily="66" charset="0"/>
              </a:rPr>
              <a:t>________________________________________________________________________________________________________________________________________________________________________________________________________________________________________________</a:t>
            </a:r>
            <a:endParaRPr lang="en-GB" sz="1600" dirty="0">
              <a:latin typeface="Comic Sans MS" pitchFamily="66" charset="0"/>
            </a:endParaRPr>
          </a:p>
          <a:p>
            <a:endParaRPr lang="en-GB" sz="1600" dirty="0">
              <a:latin typeface="Comic Sans MS" pitchFamily="66" charset="0"/>
            </a:endParaRPr>
          </a:p>
        </p:txBody>
      </p:sp>
      <p:sp>
        <p:nvSpPr>
          <p:cNvPr id="6" name="TextBox 5"/>
          <p:cNvSpPr txBox="1"/>
          <p:nvPr/>
        </p:nvSpPr>
        <p:spPr>
          <a:xfrm>
            <a:off x="2540028" y="159415"/>
            <a:ext cx="1883400" cy="369332"/>
          </a:xfrm>
          <a:prstGeom prst="rect">
            <a:avLst/>
          </a:prstGeom>
          <a:noFill/>
        </p:spPr>
        <p:txBody>
          <a:bodyPr wrap="none" rtlCol="0">
            <a:spAutoFit/>
          </a:bodyPr>
          <a:lstStyle/>
          <a:p>
            <a:pPr algn="ctr"/>
            <a:r>
              <a:rPr lang="en-GB" b="1" dirty="0"/>
              <a:t>Food Provenance </a:t>
            </a:r>
            <a:endParaRPr lang="en-GB" b="1" u="sng" dirty="0">
              <a:latin typeface="Comic Sans MS" pitchFamily="66" charset="0"/>
            </a:endParaRPr>
          </a:p>
        </p:txBody>
      </p:sp>
      <p:sp>
        <p:nvSpPr>
          <p:cNvPr id="7" name="Rectangle 6"/>
          <p:cNvSpPr/>
          <p:nvPr/>
        </p:nvSpPr>
        <p:spPr>
          <a:xfrm>
            <a:off x="297860" y="6137624"/>
            <a:ext cx="6186209" cy="3693319"/>
          </a:xfrm>
          <a:prstGeom prst="rect">
            <a:avLst/>
          </a:prstGeom>
        </p:spPr>
        <p:txBody>
          <a:bodyPr wrap="square">
            <a:spAutoFit/>
          </a:bodyPr>
          <a:lstStyle/>
          <a:p>
            <a:r>
              <a:rPr lang="en-GB" b="1" dirty="0">
                <a:latin typeface="Comic Sans MS" pitchFamily="66" charset="0"/>
              </a:rPr>
              <a:t>Food waste</a:t>
            </a:r>
          </a:p>
          <a:p>
            <a:r>
              <a:rPr lang="en-GB" b="1" dirty="0">
                <a:latin typeface="Comic Sans MS" pitchFamily="66" charset="0"/>
              </a:rPr>
              <a:t>How can we reduce our food waste?</a:t>
            </a:r>
          </a:p>
          <a:p>
            <a:endParaRPr lang="en-GB" b="1" dirty="0">
              <a:latin typeface="Comic Sans MS" pitchFamily="66" charset="0"/>
            </a:endParaRPr>
          </a:p>
          <a:p>
            <a:endParaRPr lang="en-GB" b="1" dirty="0">
              <a:latin typeface="Comic Sans MS" pitchFamily="66" charset="0"/>
            </a:endParaRPr>
          </a:p>
          <a:p>
            <a:endParaRPr lang="en-GB" b="1" dirty="0">
              <a:latin typeface="Comic Sans MS" pitchFamily="66" charset="0"/>
            </a:endParaRPr>
          </a:p>
          <a:p>
            <a:endParaRPr lang="en-GB" b="1" dirty="0">
              <a:latin typeface="Comic Sans MS" pitchFamily="66" charset="0"/>
            </a:endParaRPr>
          </a:p>
          <a:p>
            <a:endParaRPr lang="en-GB" b="1" dirty="0">
              <a:latin typeface="Comic Sans MS" pitchFamily="66" charset="0"/>
            </a:endParaRPr>
          </a:p>
          <a:p>
            <a:endParaRPr lang="en-GB" b="1" dirty="0">
              <a:latin typeface="Comic Sans MS" pitchFamily="66" charset="0"/>
            </a:endParaRPr>
          </a:p>
          <a:p>
            <a:endParaRPr lang="en-GB" b="1" dirty="0">
              <a:latin typeface="Comic Sans MS" pitchFamily="66" charset="0"/>
            </a:endParaRPr>
          </a:p>
          <a:p>
            <a:endParaRPr lang="en-GB" b="1" dirty="0">
              <a:latin typeface="Comic Sans MS" pitchFamily="66" charset="0"/>
            </a:endParaRPr>
          </a:p>
          <a:p>
            <a:endParaRPr lang="en-GB" b="1" dirty="0">
              <a:latin typeface="Comic Sans MS" pitchFamily="66" charset="0"/>
            </a:endParaRPr>
          </a:p>
          <a:p>
            <a:endParaRPr lang="en-GB" dirty="0">
              <a:latin typeface="Comic Sans MS" pitchFamily="66" charset="0"/>
            </a:endParaRPr>
          </a:p>
          <a:p>
            <a:r>
              <a:rPr lang="en-GB" dirty="0">
                <a:latin typeface="Comic Sans MS" pitchFamily="66" charset="0"/>
              </a:rPr>
              <a:t>https://www.lovefoodhatewaste.com/what-to-do</a:t>
            </a:r>
          </a:p>
        </p:txBody>
      </p:sp>
      <p:pic>
        <p:nvPicPr>
          <p:cNvPr id="3" name="Picture 2"/>
          <p:cNvPicPr>
            <a:picLocks noChangeAspect="1"/>
          </p:cNvPicPr>
          <p:nvPr/>
        </p:nvPicPr>
        <p:blipFill rotWithShape="1">
          <a:blip r:embed="rId2"/>
          <a:srcRect l="43913" t="15294" r="44465" b="68703"/>
          <a:stretch/>
        </p:blipFill>
        <p:spPr>
          <a:xfrm>
            <a:off x="4971901" y="6214361"/>
            <a:ext cx="1512168" cy="1170712"/>
          </a:xfrm>
          <a:prstGeom prst="rect">
            <a:avLst/>
          </a:prstGeom>
        </p:spPr>
      </p:pic>
    </p:spTree>
    <p:extLst>
      <p:ext uri="{BB962C8B-B14F-4D97-AF65-F5344CB8AC3E}">
        <p14:creationId xmlns:p14="http://schemas.microsoft.com/office/powerpoint/2010/main" val="2091253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60" y="540715"/>
            <a:ext cx="6172200" cy="451845"/>
          </a:xfrm>
        </p:spPr>
        <p:txBody>
          <a:bodyPr>
            <a:normAutofit/>
          </a:bodyPr>
          <a:lstStyle/>
          <a:p>
            <a:r>
              <a:rPr lang="en-GB" sz="2200" b="1" u="sng" dirty="0">
                <a:latin typeface="Comic Sans MS" pitchFamily="66" charset="0"/>
              </a:rPr>
              <a:t>Primary and secondary processing</a:t>
            </a:r>
          </a:p>
        </p:txBody>
      </p:sp>
      <p:sp>
        <p:nvSpPr>
          <p:cNvPr id="4" name="Rectangle 3"/>
          <p:cNvSpPr/>
          <p:nvPr/>
        </p:nvSpPr>
        <p:spPr>
          <a:xfrm>
            <a:off x="493396" y="992560"/>
            <a:ext cx="5976664" cy="923330"/>
          </a:xfrm>
          <a:prstGeom prst="rect">
            <a:avLst/>
          </a:prstGeom>
        </p:spPr>
        <p:txBody>
          <a:bodyPr wrap="square">
            <a:spAutoFit/>
          </a:bodyPr>
          <a:lstStyle/>
          <a:p>
            <a:r>
              <a:rPr lang="en-GB" b="1" dirty="0">
                <a:latin typeface="Comic Sans MS" pitchFamily="66" charset="0"/>
              </a:rPr>
              <a:t>Milk and Milk products</a:t>
            </a:r>
          </a:p>
          <a:p>
            <a:endParaRPr lang="en-GB" dirty="0">
              <a:latin typeface="Comic Sans MS" pitchFamily="66" charset="0"/>
            </a:endParaRPr>
          </a:p>
          <a:p>
            <a:endParaRPr lang="en-GB" dirty="0">
              <a:latin typeface="Comic Sans MS" pitchFamily="66" charset="0"/>
            </a:endParaRPr>
          </a:p>
        </p:txBody>
      </p:sp>
      <p:sp>
        <p:nvSpPr>
          <p:cNvPr id="6" name="TextBox 5"/>
          <p:cNvSpPr txBox="1"/>
          <p:nvPr/>
        </p:nvSpPr>
        <p:spPr>
          <a:xfrm>
            <a:off x="2540028" y="159415"/>
            <a:ext cx="1883400" cy="369332"/>
          </a:xfrm>
          <a:prstGeom prst="rect">
            <a:avLst/>
          </a:prstGeom>
          <a:noFill/>
        </p:spPr>
        <p:txBody>
          <a:bodyPr wrap="none" rtlCol="0">
            <a:spAutoFit/>
          </a:bodyPr>
          <a:lstStyle/>
          <a:p>
            <a:pPr algn="ctr"/>
            <a:r>
              <a:rPr lang="en-GB" b="1" dirty="0"/>
              <a:t>Food Provenance </a:t>
            </a:r>
            <a:endParaRPr lang="en-GB" b="1" u="sng" dirty="0">
              <a:latin typeface="Comic Sans MS" pitchFamily="66" charset="0"/>
            </a:endParaRPr>
          </a:p>
        </p:txBody>
      </p:sp>
      <p:sp>
        <p:nvSpPr>
          <p:cNvPr id="7" name="Rectangle 6"/>
          <p:cNvSpPr/>
          <p:nvPr/>
        </p:nvSpPr>
        <p:spPr>
          <a:xfrm>
            <a:off x="507405" y="5385048"/>
            <a:ext cx="5976664" cy="923330"/>
          </a:xfrm>
          <a:prstGeom prst="rect">
            <a:avLst/>
          </a:prstGeom>
        </p:spPr>
        <p:txBody>
          <a:bodyPr wrap="square">
            <a:spAutoFit/>
          </a:bodyPr>
          <a:lstStyle/>
          <a:p>
            <a:r>
              <a:rPr lang="en-GB" b="1" dirty="0">
                <a:latin typeface="Comic Sans MS" pitchFamily="66" charset="0"/>
              </a:rPr>
              <a:t>Wheat </a:t>
            </a:r>
          </a:p>
          <a:p>
            <a:endParaRPr lang="en-GB" dirty="0">
              <a:latin typeface="Comic Sans MS" pitchFamily="66" charset="0"/>
            </a:endParaRPr>
          </a:p>
          <a:p>
            <a:endParaRPr lang="en-GB" dirty="0">
              <a:latin typeface="Comic Sans MS" pitchFamily="66" charset="0"/>
            </a:endParaRPr>
          </a:p>
        </p:txBody>
      </p:sp>
    </p:spTree>
    <p:extLst>
      <p:ext uri="{BB962C8B-B14F-4D97-AF65-F5344CB8AC3E}">
        <p14:creationId xmlns:p14="http://schemas.microsoft.com/office/powerpoint/2010/main" val="2888492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56" y="128464"/>
            <a:ext cx="6172200" cy="451845"/>
          </a:xfrm>
        </p:spPr>
        <p:txBody>
          <a:bodyPr>
            <a:normAutofit/>
          </a:bodyPr>
          <a:lstStyle/>
          <a:p>
            <a:r>
              <a:rPr lang="en-GB" sz="2200" b="1" u="sng" dirty="0">
                <a:latin typeface="Comic Sans MS" pitchFamily="66" charset="0"/>
              </a:rPr>
              <a:t>Additives</a:t>
            </a:r>
          </a:p>
        </p:txBody>
      </p:sp>
      <p:sp>
        <p:nvSpPr>
          <p:cNvPr id="3" name="Content Placeholder 2"/>
          <p:cNvSpPr>
            <a:spLocks noGrp="1"/>
          </p:cNvSpPr>
          <p:nvPr>
            <p:ph idx="1"/>
          </p:nvPr>
        </p:nvSpPr>
        <p:spPr>
          <a:xfrm>
            <a:off x="342900" y="704528"/>
            <a:ext cx="6172200" cy="8856984"/>
          </a:xfrm>
        </p:spPr>
        <p:txBody>
          <a:bodyPr>
            <a:normAutofit fontScale="55000" lnSpcReduction="20000"/>
          </a:bodyPr>
          <a:lstStyle/>
          <a:p>
            <a:pPr marL="0" indent="0">
              <a:buNone/>
            </a:pPr>
            <a:r>
              <a:rPr lang="en-GB" sz="3300" dirty="0">
                <a:latin typeface="Comic Sans MS" pitchFamily="66" charset="0"/>
              </a:rPr>
              <a:t>What is a food </a:t>
            </a:r>
            <a:r>
              <a:rPr lang="en-GB" sz="3300" b="1" dirty="0">
                <a:latin typeface="Comic Sans MS" pitchFamily="66" charset="0"/>
              </a:rPr>
              <a:t>additive </a:t>
            </a:r>
            <a:r>
              <a:rPr lang="en-GB" dirty="0">
                <a:latin typeface="Comic Sans MS" pitchFamily="66" charset="0"/>
              </a:rPr>
              <a:t> </a:t>
            </a:r>
          </a:p>
          <a:p>
            <a:pPr marL="0" indent="0">
              <a:buNone/>
            </a:pPr>
            <a:r>
              <a:rPr lang="en-GB" dirty="0">
                <a:latin typeface="Comic Sans MS" pitchFamily="66" charset="0"/>
              </a:rPr>
              <a:t> </a:t>
            </a:r>
          </a:p>
          <a:p>
            <a:pPr marL="0" indent="0">
              <a:buNone/>
            </a:pPr>
            <a:r>
              <a:rPr lang="en-GB" dirty="0">
                <a:latin typeface="Comic Sans MS" pitchFamily="66" charset="0"/>
              </a:rPr>
              <a:t> </a:t>
            </a:r>
          </a:p>
          <a:p>
            <a:pPr marL="0" indent="0">
              <a:buNone/>
            </a:pPr>
            <a:endParaRPr lang="en-GB"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lgn="ctr">
              <a:buNone/>
            </a:pPr>
            <a:r>
              <a:rPr lang="en-GB" sz="2900" dirty="0">
                <a:latin typeface="Comic Sans MS" pitchFamily="66" charset="0"/>
              </a:rPr>
              <a:t>Complete the table of additives, functions &amp; food examples:</a:t>
            </a: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lgn="ctr">
              <a:buNone/>
            </a:pPr>
            <a:endParaRPr lang="en-GB" sz="2900" dirty="0">
              <a:latin typeface="Comic Sans MS" pitchFamily="66" charset="0"/>
            </a:endParaRPr>
          </a:p>
          <a:p>
            <a:pPr marL="0" indent="0" algn="ctr">
              <a:buNone/>
            </a:pPr>
            <a:endParaRPr lang="en-GB" sz="2900" dirty="0">
              <a:latin typeface="Comic Sans MS" pitchFamily="66" charset="0"/>
            </a:endParaRPr>
          </a:p>
          <a:p>
            <a:pPr marL="0" indent="0" algn="ctr">
              <a:buNone/>
            </a:pPr>
            <a:r>
              <a:rPr lang="en-GB" sz="2900" dirty="0">
                <a:latin typeface="Comic Sans MS" pitchFamily="66" charset="0"/>
              </a:rPr>
              <a:t>What are the issues in the media surrounding </a:t>
            </a:r>
            <a:r>
              <a:rPr lang="en-GB" sz="2900" b="1" dirty="0">
                <a:latin typeface="Comic Sans MS" pitchFamily="66" charset="0"/>
              </a:rPr>
              <a:t>E numbers</a:t>
            </a:r>
            <a:r>
              <a:rPr lang="en-GB" sz="2900" dirty="0">
                <a:latin typeface="Comic Sans MS" pitchFamily="66" charset="0"/>
              </a:rPr>
              <a:t>?</a:t>
            </a:r>
          </a:p>
          <a:p>
            <a:pPr marL="0" indent="0">
              <a:buNone/>
            </a:pPr>
            <a:r>
              <a:rPr lang="en-GB" dirty="0">
                <a:latin typeface="Comic Sans MS" pitchFamily="66" charset="0"/>
              </a:rPr>
              <a:t> </a:t>
            </a:r>
          </a:p>
          <a:p>
            <a:pPr marL="0" indent="0">
              <a:buNone/>
            </a:pPr>
            <a:r>
              <a:rPr lang="en-GB" dirty="0">
                <a:latin typeface="Comic Sans MS" pitchFamily="66" charset="0"/>
              </a:rPr>
              <a:t> </a:t>
            </a:r>
          </a:p>
          <a:p>
            <a:pPr marL="0" indent="0">
              <a:buNone/>
            </a:pPr>
            <a:endParaRPr lang="en-GB" dirty="0">
              <a:latin typeface="Comic Sans MS"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33267187"/>
              </p:ext>
            </p:extLst>
          </p:nvPr>
        </p:nvGraphicFramePr>
        <p:xfrm>
          <a:off x="188640" y="1856656"/>
          <a:ext cx="6408712" cy="1844040"/>
        </p:xfrm>
        <a:graphic>
          <a:graphicData uri="http://schemas.openxmlformats.org/drawingml/2006/table">
            <a:tbl>
              <a:tblPr firstRow="1" bandRow="1">
                <a:tableStyleId>{5940675A-B579-460E-94D1-54222C63F5DA}</a:tableStyleId>
              </a:tblPr>
              <a:tblGrid>
                <a:gridCol w="585201">
                  <a:extLst>
                    <a:ext uri="{9D8B030D-6E8A-4147-A177-3AD203B41FA5}">
                      <a16:colId xmlns:a16="http://schemas.microsoft.com/office/drawing/2014/main" val="20000"/>
                    </a:ext>
                  </a:extLst>
                </a:gridCol>
                <a:gridCol w="5823511">
                  <a:extLst>
                    <a:ext uri="{9D8B030D-6E8A-4147-A177-3AD203B41FA5}">
                      <a16:colId xmlns:a16="http://schemas.microsoft.com/office/drawing/2014/main" val="20001"/>
                    </a:ext>
                  </a:extLst>
                </a:gridCol>
              </a:tblGrid>
              <a:tr h="14973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latin typeface="Comic Sans MS" pitchFamily="66" charset="0"/>
                        </a:rPr>
                        <a:t>What are the 4 main roles of additives?</a:t>
                      </a:r>
                    </a:p>
                  </a:txBody>
                  <a:tcPr/>
                </a:tc>
                <a:tc hMerge="1">
                  <a:txBody>
                    <a:bodyPr/>
                    <a:lstStyle/>
                    <a:p>
                      <a:endParaRPr lang="en-GB" dirty="0">
                        <a:latin typeface="Comic Sans MS" pitchFamily="66" charset="0"/>
                      </a:endParaRPr>
                    </a:p>
                  </a:txBody>
                  <a:tcPr/>
                </a:tc>
                <a:extLst>
                  <a:ext uri="{0D108BD9-81ED-4DB2-BD59-A6C34878D82A}">
                    <a16:rowId xmlns:a16="http://schemas.microsoft.com/office/drawing/2014/main" val="10000"/>
                  </a:ext>
                </a:extLst>
              </a:tr>
              <a:tr h="360040">
                <a:tc>
                  <a:txBody>
                    <a:bodyPr/>
                    <a:lstStyle/>
                    <a:p>
                      <a:r>
                        <a:rPr lang="en-GB" dirty="0">
                          <a:latin typeface="Comic Sans MS" pitchFamily="66" charset="0"/>
                        </a:rPr>
                        <a:t>1</a:t>
                      </a:r>
                    </a:p>
                  </a:txBody>
                  <a:tcPr/>
                </a:tc>
                <a:tc>
                  <a:txBody>
                    <a:bodyPr/>
                    <a:lstStyle/>
                    <a:p>
                      <a:endParaRPr lang="en-GB" dirty="0">
                        <a:latin typeface="Comic Sans MS" pitchFamily="66" charset="0"/>
                      </a:endParaRPr>
                    </a:p>
                  </a:txBody>
                  <a:tcPr/>
                </a:tc>
                <a:extLst>
                  <a:ext uri="{0D108BD9-81ED-4DB2-BD59-A6C34878D82A}">
                    <a16:rowId xmlns:a16="http://schemas.microsoft.com/office/drawing/2014/main" val="10001"/>
                  </a:ext>
                </a:extLst>
              </a:tr>
              <a:tr h="370840">
                <a:tc>
                  <a:txBody>
                    <a:bodyPr/>
                    <a:lstStyle/>
                    <a:p>
                      <a:r>
                        <a:rPr lang="en-GB" dirty="0">
                          <a:latin typeface="Comic Sans MS" pitchFamily="66" charset="0"/>
                        </a:rPr>
                        <a:t>2</a:t>
                      </a:r>
                    </a:p>
                  </a:txBody>
                  <a:tcPr/>
                </a:tc>
                <a:tc>
                  <a:txBody>
                    <a:bodyPr/>
                    <a:lstStyle/>
                    <a:p>
                      <a:endParaRPr lang="en-GB" dirty="0">
                        <a:latin typeface="Comic Sans MS" pitchFamily="66" charset="0"/>
                      </a:endParaRPr>
                    </a:p>
                  </a:txBody>
                  <a:tcPr/>
                </a:tc>
                <a:extLst>
                  <a:ext uri="{0D108BD9-81ED-4DB2-BD59-A6C34878D82A}">
                    <a16:rowId xmlns:a16="http://schemas.microsoft.com/office/drawing/2014/main" val="10002"/>
                  </a:ext>
                </a:extLst>
              </a:tr>
              <a:tr h="370840">
                <a:tc>
                  <a:txBody>
                    <a:bodyPr/>
                    <a:lstStyle/>
                    <a:p>
                      <a:r>
                        <a:rPr lang="en-GB" dirty="0">
                          <a:latin typeface="Comic Sans MS" pitchFamily="66" charset="0"/>
                        </a:rPr>
                        <a:t>3</a:t>
                      </a:r>
                    </a:p>
                  </a:txBody>
                  <a:tcPr/>
                </a:tc>
                <a:tc>
                  <a:txBody>
                    <a:bodyPr/>
                    <a:lstStyle/>
                    <a:p>
                      <a:endParaRPr lang="en-GB" dirty="0">
                        <a:latin typeface="Comic Sans MS" pitchFamily="66" charset="0"/>
                      </a:endParaRPr>
                    </a:p>
                  </a:txBody>
                  <a:tcPr/>
                </a:tc>
                <a:extLst>
                  <a:ext uri="{0D108BD9-81ED-4DB2-BD59-A6C34878D82A}">
                    <a16:rowId xmlns:a16="http://schemas.microsoft.com/office/drawing/2014/main" val="10003"/>
                  </a:ext>
                </a:extLst>
              </a:tr>
              <a:tr h="370840">
                <a:tc>
                  <a:txBody>
                    <a:bodyPr/>
                    <a:lstStyle/>
                    <a:p>
                      <a:r>
                        <a:rPr lang="en-GB" dirty="0">
                          <a:latin typeface="Comic Sans MS" pitchFamily="66" charset="0"/>
                        </a:rPr>
                        <a:t>4</a:t>
                      </a:r>
                    </a:p>
                  </a:txBody>
                  <a:tcPr/>
                </a:tc>
                <a:tc>
                  <a:txBody>
                    <a:bodyPr/>
                    <a:lstStyle/>
                    <a:p>
                      <a:endParaRPr lang="en-GB" dirty="0">
                        <a:latin typeface="Comic Sans MS" pitchFamily="66" charset="0"/>
                      </a:endParaRPr>
                    </a:p>
                  </a:txBody>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00860943"/>
              </p:ext>
            </p:extLst>
          </p:nvPr>
        </p:nvGraphicFramePr>
        <p:xfrm>
          <a:off x="260648" y="4088904"/>
          <a:ext cx="6336704" cy="4536505"/>
        </p:xfrm>
        <a:graphic>
          <a:graphicData uri="http://schemas.openxmlformats.org/drawingml/2006/table">
            <a:tbl>
              <a:tblPr firstRow="1" bandRow="1">
                <a:tableStyleId>{5940675A-B579-460E-94D1-54222C63F5DA}</a:tableStyleId>
              </a:tblPr>
              <a:tblGrid>
                <a:gridCol w="1529549">
                  <a:extLst>
                    <a:ext uri="{9D8B030D-6E8A-4147-A177-3AD203B41FA5}">
                      <a16:colId xmlns:a16="http://schemas.microsoft.com/office/drawing/2014/main" val="20000"/>
                    </a:ext>
                  </a:extLst>
                </a:gridCol>
                <a:gridCol w="3131934">
                  <a:extLst>
                    <a:ext uri="{9D8B030D-6E8A-4147-A177-3AD203B41FA5}">
                      <a16:colId xmlns:a16="http://schemas.microsoft.com/office/drawing/2014/main" val="20001"/>
                    </a:ext>
                  </a:extLst>
                </a:gridCol>
                <a:gridCol w="1675221">
                  <a:extLst>
                    <a:ext uri="{9D8B030D-6E8A-4147-A177-3AD203B41FA5}">
                      <a16:colId xmlns:a16="http://schemas.microsoft.com/office/drawing/2014/main" val="20002"/>
                    </a:ext>
                  </a:extLst>
                </a:gridCol>
              </a:tblGrid>
              <a:tr h="335653">
                <a:tc>
                  <a:txBody>
                    <a:bodyPr/>
                    <a:lstStyle/>
                    <a:p>
                      <a:pPr algn="ctr"/>
                      <a:r>
                        <a:rPr lang="en-GB" sz="1400" b="1" dirty="0">
                          <a:latin typeface="Comic Sans MS" pitchFamily="66" charset="0"/>
                        </a:rPr>
                        <a:t>Additive</a:t>
                      </a:r>
                    </a:p>
                  </a:txBody>
                  <a:tcPr/>
                </a:tc>
                <a:tc>
                  <a:txBody>
                    <a:bodyPr/>
                    <a:lstStyle/>
                    <a:p>
                      <a:pPr algn="ctr"/>
                      <a:r>
                        <a:rPr lang="en-GB" sz="1400" b="1" dirty="0">
                          <a:latin typeface="Comic Sans MS" pitchFamily="66" charset="0"/>
                        </a:rPr>
                        <a:t>Function</a:t>
                      </a:r>
                    </a:p>
                  </a:txBody>
                  <a:tcPr/>
                </a:tc>
                <a:tc>
                  <a:txBody>
                    <a:bodyPr/>
                    <a:lstStyle/>
                    <a:p>
                      <a:pPr algn="ctr"/>
                      <a:r>
                        <a:rPr lang="en-GB" sz="1400" b="1" dirty="0">
                          <a:latin typeface="Comic Sans MS" pitchFamily="66" charset="0"/>
                        </a:rPr>
                        <a:t>Food</a:t>
                      </a:r>
                      <a:r>
                        <a:rPr lang="en-GB" sz="1400" b="1" baseline="0" dirty="0">
                          <a:latin typeface="Comic Sans MS" pitchFamily="66" charset="0"/>
                        </a:rPr>
                        <a:t> Example</a:t>
                      </a:r>
                      <a:endParaRPr lang="en-GB" sz="1400" b="1" dirty="0">
                        <a:latin typeface="Comic Sans MS" pitchFamily="66" charset="0"/>
                      </a:endParaRPr>
                    </a:p>
                  </a:txBody>
                  <a:tcPr/>
                </a:tc>
                <a:extLst>
                  <a:ext uri="{0D108BD9-81ED-4DB2-BD59-A6C34878D82A}">
                    <a16:rowId xmlns:a16="http://schemas.microsoft.com/office/drawing/2014/main" val="10000"/>
                  </a:ext>
                </a:extLst>
              </a:tr>
              <a:tr h="477667">
                <a:tc>
                  <a:txBody>
                    <a:bodyPr/>
                    <a:lstStyle/>
                    <a:p>
                      <a:pPr algn="ctr"/>
                      <a:r>
                        <a:rPr lang="en-GB" sz="1400" dirty="0">
                          <a:latin typeface="Comic Sans MS" pitchFamily="66" charset="0"/>
                        </a:rPr>
                        <a:t>Preservatives</a:t>
                      </a:r>
                    </a:p>
                  </a:txBody>
                  <a:tcPr/>
                </a:tc>
                <a:tc>
                  <a:txBody>
                    <a:bodyPr/>
                    <a:lstStyle/>
                    <a:p>
                      <a:pPr algn="ctr"/>
                      <a:endParaRPr lang="en-GB" sz="1400" dirty="0">
                        <a:latin typeface="Comic Sans MS" pitchFamily="66" charset="0"/>
                      </a:endParaRPr>
                    </a:p>
                  </a:txBody>
                  <a:tcPr/>
                </a:tc>
                <a:tc>
                  <a:txBody>
                    <a:bodyPr/>
                    <a:lstStyle/>
                    <a:p>
                      <a:pPr algn="ctr"/>
                      <a:endParaRPr lang="en-GB" sz="1400" dirty="0">
                        <a:latin typeface="Comic Sans MS" pitchFamily="66" charset="0"/>
                      </a:endParaRPr>
                    </a:p>
                  </a:txBody>
                  <a:tcPr/>
                </a:tc>
                <a:extLst>
                  <a:ext uri="{0D108BD9-81ED-4DB2-BD59-A6C34878D82A}">
                    <a16:rowId xmlns:a16="http://schemas.microsoft.com/office/drawing/2014/main" val="10001"/>
                  </a:ext>
                </a:extLst>
              </a:tr>
              <a:tr h="477667">
                <a:tc>
                  <a:txBody>
                    <a:bodyPr/>
                    <a:lstStyle/>
                    <a:p>
                      <a:pPr algn="ctr"/>
                      <a:r>
                        <a:rPr lang="en-GB" sz="1400" dirty="0">
                          <a:latin typeface="Comic Sans MS" pitchFamily="66" charset="0"/>
                        </a:rPr>
                        <a:t>Colourings</a:t>
                      </a:r>
                    </a:p>
                  </a:txBody>
                  <a:tcPr/>
                </a:tc>
                <a:tc>
                  <a:txBody>
                    <a:bodyPr/>
                    <a:lstStyle/>
                    <a:p>
                      <a:pPr algn="ctr"/>
                      <a:endParaRPr lang="en-GB" sz="1400" dirty="0">
                        <a:latin typeface="Comic Sans MS" pitchFamily="66" charset="0"/>
                      </a:endParaRPr>
                    </a:p>
                  </a:txBody>
                  <a:tcPr/>
                </a:tc>
                <a:tc>
                  <a:txBody>
                    <a:bodyPr/>
                    <a:lstStyle/>
                    <a:p>
                      <a:pPr algn="ctr"/>
                      <a:endParaRPr lang="en-GB" sz="1400">
                        <a:latin typeface="Comic Sans MS" pitchFamily="66" charset="0"/>
                      </a:endParaRPr>
                    </a:p>
                  </a:txBody>
                  <a:tcPr/>
                </a:tc>
                <a:extLst>
                  <a:ext uri="{0D108BD9-81ED-4DB2-BD59-A6C34878D82A}">
                    <a16:rowId xmlns:a16="http://schemas.microsoft.com/office/drawing/2014/main" val="10002"/>
                  </a:ext>
                </a:extLst>
              </a:tr>
              <a:tr h="477667">
                <a:tc>
                  <a:txBody>
                    <a:bodyPr/>
                    <a:lstStyle/>
                    <a:p>
                      <a:pPr algn="ctr"/>
                      <a:r>
                        <a:rPr lang="en-GB" sz="1400" dirty="0">
                          <a:latin typeface="Comic Sans MS" pitchFamily="66" charset="0"/>
                        </a:rPr>
                        <a:t>Flavourings</a:t>
                      </a:r>
                    </a:p>
                  </a:txBody>
                  <a:tcPr/>
                </a:tc>
                <a:tc>
                  <a:txBody>
                    <a:bodyPr/>
                    <a:lstStyle/>
                    <a:p>
                      <a:pPr algn="ctr"/>
                      <a:endParaRPr lang="en-GB" sz="1400" dirty="0">
                        <a:latin typeface="Comic Sans MS" pitchFamily="66" charset="0"/>
                      </a:endParaRPr>
                    </a:p>
                  </a:txBody>
                  <a:tcPr/>
                </a:tc>
                <a:tc>
                  <a:txBody>
                    <a:bodyPr/>
                    <a:lstStyle/>
                    <a:p>
                      <a:pPr algn="ctr"/>
                      <a:endParaRPr lang="en-GB" sz="1400">
                        <a:latin typeface="Comic Sans MS" pitchFamily="66" charset="0"/>
                      </a:endParaRPr>
                    </a:p>
                  </a:txBody>
                  <a:tcPr/>
                </a:tc>
                <a:extLst>
                  <a:ext uri="{0D108BD9-81ED-4DB2-BD59-A6C34878D82A}">
                    <a16:rowId xmlns:a16="http://schemas.microsoft.com/office/drawing/2014/main" val="10003"/>
                  </a:ext>
                </a:extLst>
              </a:tr>
              <a:tr h="477667">
                <a:tc>
                  <a:txBody>
                    <a:bodyPr/>
                    <a:lstStyle/>
                    <a:p>
                      <a:pPr algn="ctr"/>
                      <a:r>
                        <a:rPr lang="en-GB" sz="1400" dirty="0">
                          <a:latin typeface="Comic Sans MS" pitchFamily="66" charset="0"/>
                        </a:rPr>
                        <a:t>Emulsifiers</a:t>
                      </a:r>
                    </a:p>
                  </a:txBody>
                  <a:tcPr/>
                </a:tc>
                <a:tc>
                  <a:txBody>
                    <a:bodyPr/>
                    <a:lstStyle/>
                    <a:p>
                      <a:pPr algn="ctr"/>
                      <a:endParaRPr lang="en-GB" sz="1400" dirty="0">
                        <a:latin typeface="Comic Sans MS" pitchFamily="66" charset="0"/>
                      </a:endParaRPr>
                    </a:p>
                  </a:txBody>
                  <a:tcPr/>
                </a:tc>
                <a:tc>
                  <a:txBody>
                    <a:bodyPr/>
                    <a:lstStyle/>
                    <a:p>
                      <a:pPr algn="ctr"/>
                      <a:endParaRPr lang="en-GB" sz="1400">
                        <a:latin typeface="Comic Sans MS" pitchFamily="66" charset="0"/>
                      </a:endParaRPr>
                    </a:p>
                  </a:txBody>
                  <a:tcPr/>
                </a:tc>
                <a:extLst>
                  <a:ext uri="{0D108BD9-81ED-4DB2-BD59-A6C34878D82A}">
                    <a16:rowId xmlns:a16="http://schemas.microsoft.com/office/drawing/2014/main" val="10004"/>
                  </a:ext>
                </a:extLst>
              </a:tr>
              <a:tr h="477667">
                <a:tc>
                  <a:txBody>
                    <a:bodyPr/>
                    <a:lstStyle/>
                    <a:p>
                      <a:pPr algn="ctr"/>
                      <a:r>
                        <a:rPr lang="en-GB" sz="1400" dirty="0">
                          <a:latin typeface="Comic Sans MS" pitchFamily="66" charset="0"/>
                        </a:rPr>
                        <a:t>Stabilisers</a:t>
                      </a:r>
                    </a:p>
                  </a:txBody>
                  <a:tcPr/>
                </a:tc>
                <a:tc>
                  <a:txBody>
                    <a:bodyPr/>
                    <a:lstStyle/>
                    <a:p>
                      <a:pPr algn="ctr"/>
                      <a:endParaRPr lang="en-GB" sz="1400" dirty="0">
                        <a:latin typeface="Comic Sans MS" pitchFamily="66" charset="0"/>
                      </a:endParaRPr>
                    </a:p>
                  </a:txBody>
                  <a:tcPr/>
                </a:tc>
                <a:tc>
                  <a:txBody>
                    <a:bodyPr/>
                    <a:lstStyle/>
                    <a:p>
                      <a:pPr algn="ctr"/>
                      <a:endParaRPr lang="en-GB" sz="1400">
                        <a:latin typeface="Comic Sans MS" pitchFamily="66" charset="0"/>
                      </a:endParaRPr>
                    </a:p>
                  </a:txBody>
                  <a:tcPr/>
                </a:tc>
                <a:extLst>
                  <a:ext uri="{0D108BD9-81ED-4DB2-BD59-A6C34878D82A}">
                    <a16:rowId xmlns:a16="http://schemas.microsoft.com/office/drawing/2014/main" val="10005"/>
                  </a:ext>
                </a:extLst>
              </a:tr>
              <a:tr h="477667">
                <a:tc>
                  <a:txBody>
                    <a:bodyPr/>
                    <a:lstStyle/>
                    <a:p>
                      <a:pPr algn="ctr"/>
                      <a:r>
                        <a:rPr lang="en-GB" sz="1400" dirty="0">
                          <a:latin typeface="Comic Sans MS" pitchFamily="66" charset="0"/>
                        </a:rPr>
                        <a:t>Anti-oxidants</a:t>
                      </a:r>
                    </a:p>
                  </a:txBody>
                  <a:tcPr/>
                </a:tc>
                <a:tc>
                  <a:txBody>
                    <a:bodyPr/>
                    <a:lstStyle/>
                    <a:p>
                      <a:pPr algn="ctr"/>
                      <a:endParaRPr lang="en-GB" sz="1400" dirty="0">
                        <a:latin typeface="Comic Sans MS" pitchFamily="66" charset="0"/>
                      </a:endParaRPr>
                    </a:p>
                  </a:txBody>
                  <a:tcPr/>
                </a:tc>
                <a:tc>
                  <a:txBody>
                    <a:bodyPr/>
                    <a:lstStyle/>
                    <a:p>
                      <a:pPr algn="ctr"/>
                      <a:endParaRPr lang="en-GB" sz="1400" dirty="0">
                        <a:latin typeface="Comic Sans MS" pitchFamily="66" charset="0"/>
                      </a:endParaRPr>
                    </a:p>
                  </a:txBody>
                  <a:tcPr/>
                </a:tc>
                <a:extLst>
                  <a:ext uri="{0D108BD9-81ED-4DB2-BD59-A6C34878D82A}">
                    <a16:rowId xmlns:a16="http://schemas.microsoft.com/office/drawing/2014/main" val="10006"/>
                  </a:ext>
                </a:extLst>
              </a:tr>
              <a:tr h="667425">
                <a:tc>
                  <a:txBody>
                    <a:bodyPr/>
                    <a:lstStyle/>
                    <a:p>
                      <a:pPr algn="ctr"/>
                      <a:r>
                        <a:rPr lang="en-GB" sz="1400" dirty="0">
                          <a:latin typeface="Comic Sans MS" pitchFamily="66" charset="0"/>
                        </a:rPr>
                        <a:t>Nutritional enhancers</a:t>
                      </a:r>
                    </a:p>
                  </a:txBody>
                  <a:tcPr/>
                </a:tc>
                <a:tc>
                  <a:txBody>
                    <a:bodyPr/>
                    <a:lstStyle/>
                    <a:p>
                      <a:pPr algn="ctr"/>
                      <a:endParaRPr lang="en-GB" sz="1400" dirty="0">
                        <a:latin typeface="Comic Sans MS" pitchFamily="66" charset="0"/>
                      </a:endParaRPr>
                    </a:p>
                  </a:txBody>
                  <a:tcPr/>
                </a:tc>
                <a:tc>
                  <a:txBody>
                    <a:bodyPr/>
                    <a:lstStyle/>
                    <a:p>
                      <a:pPr algn="ctr"/>
                      <a:endParaRPr lang="en-GB" sz="1400" dirty="0">
                        <a:latin typeface="Comic Sans MS" pitchFamily="66" charset="0"/>
                      </a:endParaRPr>
                    </a:p>
                  </a:txBody>
                  <a:tcPr/>
                </a:tc>
                <a:extLst>
                  <a:ext uri="{0D108BD9-81ED-4DB2-BD59-A6C34878D82A}">
                    <a16:rowId xmlns:a16="http://schemas.microsoft.com/office/drawing/2014/main" val="10007"/>
                  </a:ext>
                </a:extLst>
              </a:tr>
              <a:tr h="667425">
                <a:tc>
                  <a:txBody>
                    <a:bodyPr/>
                    <a:lstStyle/>
                    <a:p>
                      <a:pPr algn="ctr"/>
                      <a:r>
                        <a:rPr lang="en-GB" sz="1400" dirty="0">
                          <a:latin typeface="Comic Sans MS" pitchFamily="66" charset="0"/>
                        </a:rPr>
                        <a:t>Thickeners</a:t>
                      </a:r>
                      <a:r>
                        <a:rPr lang="en-GB" sz="1400" baseline="0" dirty="0">
                          <a:latin typeface="Comic Sans MS" pitchFamily="66" charset="0"/>
                        </a:rPr>
                        <a:t> &amp; Gelling agents</a:t>
                      </a:r>
                      <a:endParaRPr lang="en-GB" sz="1400" dirty="0">
                        <a:latin typeface="Comic Sans MS" pitchFamily="66" charset="0"/>
                      </a:endParaRPr>
                    </a:p>
                  </a:txBody>
                  <a:tcPr/>
                </a:tc>
                <a:tc>
                  <a:txBody>
                    <a:bodyPr/>
                    <a:lstStyle/>
                    <a:p>
                      <a:pPr algn="ctr"/>
                      <a:endParaRPr lang="en-GB" sz="1400" dirty="0">
                        <a:latin typeface="Comic Sans MS" pitchFamily="66" charset="0"/>
                      </a:endParaRPr>
                    </a:p>
                  </a:txBody>
                  <a:tcPr/>
                </a:tc>
                <a:tc>
                  <a:txBody>
                    <a:bodyPr/>
                    <a:lstStyle/>
                    <a:p>
                      <a:pPr algn="ctr"/>
                      <a:endParaRPr lang="en-GB" sz="1400" dirty="0">
                        <a:latin typeface="Comic Sans MS" pitchFamily="66"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47044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56" y="128464"/>
            <a:ext cx="6172200" cy="451845"/>
          </a:xfrm>
        </p:spPr>
        <p:txBody>
          <a:bodyPr>
            <a:normAutofit/>
          </a:bodyPr>
          <a:lstStyle/>
          <a:p>
            <a:r>
              <a:rPr lang="en-GB" sz="2200" b="1" u="sng" dirty="0">
                <a:latin typeface="Comic Sans MS" pitchFamily="66" charset="0"/>
              </a:rPr>
              <a:t>Technological developments</a:t>
            </a:r>
          </a:p>
        </p:txBody>
      </p:sp>
      <p:sp>
        <p:nvSpPr>
          <p:cNvPr id="3" name="Content Placeholder 2"/>
          <p:cNvSpPr>
            <a:spLocks noGrp="1"/>
          </p:cNvSpPr>
          <p:nvPr>
            <p:ph idx="1"/>
          </p:nvPr>
        </p:nvSpPr>
        <p:spPr>
          <a:xfrm>
            <a:off x="342900" y="704528"/>
            <a:ext cx="6172200" cy="8856984"/>
          </a:xfrm>
        </p:spPr>
        <p:txBody>
          <a:bodyPr>
            <a:normAutofit/>
          </a:bodyPr>
          <a:lstStyle/>
          <a:p>
            <a:pPr marL="0" indent="0">
              <a:buNone/>
            </a:pPr>
            <a:r>
              <a:rPr lang="en-GB" sz="1800" dirty="0"/>
              <a:t>Technological developments to support better health and food production including fortification and modified foods with health benefits and the efficacy of these. </a:t>
            </a:r>
          </a:p>
          <a:p>
            <a:pPr marL="0" indent="0">
              <a:buNone/>
            </a:pPr>
            <a:endParaRPr lang="en-GB" sz="1800" dirty="0"/>
          </a:p>
          <a:p>
            <a:pPr marL="0" indent="0">
              <a:buNone/>
            </a:pPr>
            <a:r>
              <a:rPr lang="en-GB" sz="1600" dirty="0"/>
              <a:t>Write some brief notes on the following:</a:t>
            </a:r>
          </a:p>
          <a:p>
            <a:pPr fontAlgn="base"/>
            <a:r>
              <a:rPr lang="en-GB" sz="1600" dirty="0"/>
              <a:t>cholesterol lowering spreads</a:t>
            </a:r>
          </a:p>
          <a:p>
            <a:pPr fontAlgn="base"/>
            <a:r>
              <a:rPr lang="en-GB" sz="1600" dirty="0"/>
              <a:t>health benefits of fortification</a:t>
            </a:r>
          </a:p>
          <a:p>
            <a:pPr fontAlgn="base"/>
            <a:r>
              <a:rPr lang="en-GB" sz="1600" dirty="0"/>
              <a:t>fortified foods: </a:t>
            </a:r>
            <a:r>
              <a:rPr lang="en-GB" sz="1600" dirty="0" err="1"/>
              <a:t>thiamin</a:t>
            </a:r>
            <a:r>
              <a:rPr lang="en-GB" sz="1600" dirty="0"/>
              <a:t>, niacin, calcium and iron added to white flour</a:t>
            </a:r>
          </a:p>
          <a:p>
            <a:pPr fontAlgn="base"/>
            <a:r>
              <a:rPr lang="en-GB" sz="1600" dirty="0"/>
              <a:t>folic acid and iron added to breakfast cereals</a:t>
            </a:r>
          </a:p>
          <a:p>
            <a:pPr fontAlgn="base"/>
            <a:r>
              <a:rPr lang="en-GB" sz="1600" dirty="0"/>
              <a:t>vitamins A and D added to fats and low fat spreads</a:t>
            </a:r>
          </a:p>
          <a:p>
            <a:pPr marL="0" indent="0">
              <a:buNone/>
            </a:pPr>
            <a:endParaRPr lang="en-GB" sz="18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endParaRPr lang="en-GB" sz="2600" dirty="0">
              <a:latin typeface="Comic Sans MS" pitchFamily="66" charset="0"/>
            </a:endParaRPr>
          </a:p>
          <a:p>
            <a:pPr marL="0" indent="0">
              <a:buNone/>
            </a:pPr>
            <a:r>
              <a:rPr lang="en-GB" dirty="0">
                <a:latin typeface="Comic Sans MS" pitchFamily="66" charset="0"/>
              </a:rPr>
              <a:t> </a:t>
            </a:r>
          </a:p>
          <a:p>
            <a:pPr marL="0" indent="0">
              <a:buNone/>
            </a:pPr>
            <a:endParaRPr lang="en-GB" dirty="0">
              <a:latin typeface="Comic Sans MS" pitchFamily="66" charset="0"/>
            </a:endParaRPr>
          </a:p>
        </p:txBody>
      </p:sp>
    </p:spTree>
    <p:extLst>
      <p:ext uri="{BB962C8B-B14F-4D97-AF65-F5344CB8AC3E}">
        <p14:creationId xmlns:p14="http://schemas.microsoft.com/office/powerpoint/2010/main" val="1786142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C14156-A271-4E51-8DE7-8C97BE74F8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961"/>
            <a:ext cx="6858000" cy="9694077"/>
          </a:xfrm>
          <a:prstGeom prst="rect">
            <a:avLst/>
          </a:prstGeom>
        </p:spPr>
      </p:pic>
    </p:spTree>
    <p:extLst>
      <p:ext uri="{BB962C8B-B14F-4D97-AF65-F5344CB8AC3E}">
        <p14:creationId xmlns:p14="http://schemas.microsoft.com/office/powerpoint/2010/main" val="1517589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063762-04E7-48F7-9B6C-C6A7293750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961"/>
            <a:ext cx="6858000" cy="9694077"/>
          </a:xfrm>
          <a:prstGeom prst="rect">
            <a:avLst/>
          </a:prstGeom>
        </p:spPr>
      </p:pic>
    </p:spTree>
    <p:extLst>
      <p:ext uri="{BB962C8B-B14F-4D97-AF65-F5344CB8AC3E}">
        <p14:creationId xmlns:p14="http://schemas.microsoft.com/office/powerpoint/2010/main" val="225675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66917E-3C1C-4777-828E-EE5B285E77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40" y="105961"/>
            <a:ext cx="6858000" cy="9694077"/>
          </a:xfrm>
          <a:prstGeom prst="rect">
            <a:avLst/>
          </a:prstGeom>
        </p:spPr>
      </p:pic>
    </p:spTree>
    <p:extLst>
      <p:ext uri="{BB962C8B-B14F-4D97-AF65-F5344CB8AC3E}">
        <p14:creationId xmlns:p14="http://schemas.microsoft.com/office/powerpoint/2010/main" val="2702512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56" y="128464"/>
            <a:ext cx="6172200" cy="523853"/>
          </a:xfrm>
        </p:spPr>
        <p:txBody>
          <a:bodyPr>
            <a:normAutofit/>
          </a:bodyPr>
          <a:lstStyle/>
          <a:p>
            <a:r>
              <a:rPr lang="en-GB" sz="2200" b="1" u="sng" dirty="0">
                <a:latin typeface="Comic Sans MS" pitchFamily="66" charset="0"/>
              </a:rPr>
              <a:t>Key words/Terms</a:t>
            </a:r>
          </a:p>
        </p:txBody>
      </p:sp>
      <p:sp>
        <p:nvSpPr>
          <p:cNvPr id="3" name="Content Placeholder 2"/>
          <p:cNvSpPr>
            <a:spLocks noGrp="1"/>
          </p:cNvSpPr>
          <p:nvPr>
            <p:ph idx="1"/>
          </p:nvPr>
        </p:nvSpPr>
        <p:spPr>
          <a:xfrm>
            <a:off x="342900" y="632520"/>
            <a:ext cx="6326460" cy="9145016"/>
          </a:xfrm>
        </p:spPr>
        <p:txBody>
          <a:bodyPr>
            <a:normAutofit fontScale="47500" lnSpcReduction="20000"/>
          </a:bodyPr>
          <a:lstStyle/>
          <a:p>
            <a:pPr marL="0" indent="0">
              <a:lnSpc>
                <a:spcPct val="120000"/>
              </a:lnSpc>
              <a:buNone/>
            </a:pPr>
            <a:r>
              <a:rPr lang="en-GB" b="1" dirty="0">
                <a:latin typeface="Comic Sans MS" pitchFamily="66" charset="0"/>
              </a:rPr>
              <a:t>Additives - </a:t>
            </a:r>
            <a:r>
              <a:rPr lang="en-GB" dirty="0">
                <a:latin typeface="Comic Sans MS" pitchFamily="66" charset="0"/>
              </a:rPr>
              <a:t>Substances added to food in small amounts to perform a function such as to preserve, colour or flavour a product.</a:t>
            </a:r>
            <a:br>
              <a:rPr lang="en-GB" dirty="0">
                <a:latin typeface="Comic Sans MS" pitchFamily="66" charset="0"/>
              </a:rPr>
            </a:br>
            <a:r>
              <a:rPr lang="en-GB" b="1" dirty="0">
                <a:latin typeface="Comic Sans MS" pitchFamily="66" charset="0"/>
              </a:rPr>
              <a:t>Aesthetics - </a:t>
            </a:r>
            <a:r>
              <a:rPr lang="en-GB" dirty="0">
                <a:latin typeface="Comic Sans MS" pitchFamily="66" charset="0"/>
              </a:rPr>
              <a:t>The appreciation of good taste or good design. The product appeals to your senses. “It looks appealing, I want to eat it!”</a:t>
            </a:r>
            <a:br>
              <a:rPr lang="en-GB" dirty="0">
                <a:latin typeface="Comic Sans MS" pitchFamily="66" charset="0"/>
              </a:rPr>
            </a:br>
            <a:r>
              <a:rPr lang="en-GB" b="1" dirty="0">
                <a:latin typeface="Comic Sans MS" pitchFamily="66" charset="0"/>
              </a:rPr>
              <a:t>Ambient temperature - </a:t>
            </a:r>
            <a:r>
              <a:rPr lang="en-GB" dirty="0">
                <a:latin typeface="Comic Sans MS" pitchFamily="66" charset="0"/>
              </a:rPr>
              <a:t>Normal room temperature. 20 - 25°C</a:t>
            </a:r>
            <a:br>
              <a:rPr lang="en-GB" dirty="0">
                <a:latin typeface="Comic Sans MS" pitchFamily="66" charset="0"/>
              </a:rPr>
            </a:br>
            <a:r>
              <a:rPr lang="en-GB" b="1" dirty="0">
                <a:latin typeface="Comic Sans MS" pitchFamily="66" charset="0"/>
              </a:rPr>
              <a:t>Antibacterial - </a:t>
            </a:r>
            <a:r>
              <a:rPr lang="en-GB" dirty="0">
                <a:latin typeface="Comic Sans MS" pitchFamily="66" charset="0"/>
              </a:rPr>
              <a:t>Working against or prohibiting the growth of bacteria.</a:t>
            </a:r>
            <a:br>
              <a:rPr lang="en-GB" dirty="0">
                <a:latin typeface="Comic Sans MS" pitchFamily="66" charset="0"/>
              </a:rPr>
            </a:br>
            <a:r>
              <a:rPr lang="en-GB" b="1" dirty="0">
                <a:latin typeface="Comic Sans MS" pitchFamily="66" charset="0"/>
              </a:rPr>
              <a:t>Bacteria - </a:t>
            </a:r>
            <a:r>
              <a:rPr lang="en-GB" dirty="0">
                <a:latin typeface="Comic Sans MS" pitchFamily="66" charset="0"/>
              </a:rPr>
              <a:t>Small microscopic organisms found all about us. They multiply by splitting in two every 20 </a:t>
            </a:r>
            <a:r>
              <a:rPr lang="en-GB" dirty="0" err="1">
                <a:latin typeface="Comic Sans MS" pitchFamily="66" charset="0"/>
              </a:rPr>
              <a:t>mins</a:t>
            </a:r>
            <a:r>
              <a:rPr lang="en-GB" dirty="0">
                <a:latin typeface="Comic Sans MS" pitchFamily="66" charset="0"/>
              </a:rPr>
              <a:t>. (Binary fission)</a:t>
            </a:r>
            <a:br>
              <a:rPr lang="en-GB" dirty="0">
                <a:latin typeface="Comic Sans MS" pitchFamily="66" charset="0"/>
              </a:rPr>
            </a:br>
            <a:r>
              <a:rPr lang="en-GB" b="1" dirty="0">
                <a:latin typeface="Comic Sans MS" pitchFamily="66" charset="0"/>
              </a:rPr>
              <a:t>Batch production - </a:t>
            </a:r>
            <a:r>
              <a:rPr lang="en-GB" dirty="0">
                <a:latin typeface="Comic Sans MS" pitchFamily="66" charset="0"/>
              </a:rPr>
              <a:t>Producing a small quantity of identical products. For GCSE assume 50.</a:t>
            </a:r>
            <a:br>
              <a:rPr lang="en-GB" dirty="0">
                <a:latin typeface="Comic Sans MS" pitchFamily="66" charset="0"/>
              </a:rPr>
            </a:br>
            <a:r>
              <a:rPr lang="en-GB" b="1" dirty="0">
                <a:latin typeface="Comic Sans MS" pitchFamily="66" charset="0"/>
              </a:rPr>
              <a:t>Blast chill - </a:t>
            </a:r>
            <a:r>
              <a:rPr lang="en-GB" dirty="0">
                <a:latin typeface="Comic Sans MS" pitchFamily="66" charset="0"/>
              </a:rPr>
              <a:t>To cool food quickly by blasting it with cold air.</a:t>
            </a:r>
            <a:br>
              <a:rPr lang="en-GB" dirty="0">
                <a:latin typeface="Comic Sans MS" pitchFamily="66" charset="0"/>
              </a:rPr>
            </a:br>
            <a:r>
              <a:rPr lang="en-GB" b="1" dirty="0">
                <a:latin typeface="Comic Sans MS" pitchFamily="66" charset="0"/>
              </a:rPr>
              <a:t>Blast freezing - </a:t>
            </a:r>
            <a:r>
              <a:rPr lang="en-GB" dirty="0">
                <a:latin typeface="Comic Sans MS" pitchFamily="66" charset="0"/>
              </a:rPr>
              <a:t>Quickly freezing that makes small ice crystals which do less damage to the food than slow freezing.</a:t>
            </a:r>
            <a:br>
              <a:rPr lang="en-GB" dirty="0">
                <a:latin typeface="Comic Sans MS" pitchFamily="66" charset="0"/>
              </a:rPr>
            </a:br>
            <a:r>
              <a:rPr lang="en-GB" b="1" dirty="0">
                <a:latin typeface="Comic Sans MS" pitchFamily="66" charset="0"/>
              </a:rPr>
              <a:t>Brand - </a:t>
            </a:r>
            <a:r>
              <a:rPr lang="en-GB" dirty="0">
                <a:latin typeface="Comic Sans MS" pitchFamily="66" charset="0"/>
              </a:rPr>
              <a:t>A particular make of product usually with a well known name e.g. Heinz baked beans.</a:t>
            </a:r>
            <a:br>
              <a:rPr lang="en-GB" dirty="0">
                <a:latin typeface="Comic Sans MS" pitchFamily="66" charset="0"/>
              </a:rPr>
            </a:br>
            <a:r>
              <a:rPr lang="en-GB" b="1" dirty="0">
                <a:latin typeface="Comic Sans MS" pitchFamily="66" charset="0"/>
              </a:rPr>
              <a:t>Consumer - </a:t>
            </a:r>
            <a:r>
              <a:rPr lang="en-GB" dirty="0">
                <a:latin typeface="Comic Sans MS" pitchFamily="66" charset="0"/>
              </a:rPr>
              <a:t>A person who buys or uses products and services.</a:t>
            </a:r>
            <a:br>
              <a:rPr lang="en-GB" dirty="0">
                <a:latin typeface="Comic Sans MS" pitchFamily="66" charset="0"/>
              </a:rPr>
            </a:br>
            <a:r>
              <a:rPr lang="en-GB" b="1" dirty="0">
                <a:latin typeface="Comic Sans MS" pitchFamily="66" charset="0"/>
              </a:rPr>
              <a:t>Cook-chill - </a:t>
            </a:r>
            <a:r>
              <a:rPr lang="en-GB" dirty="0">
                <a:latin typeface="Comic Sans MS" pitchFamily="66" charset="0"/>
              </a:rPr>
              <a:t>Food that has been cooked, fast chilled and then stored at low temperatures.</a:t>
            </a:r>
          </a:p>
          <a:p>
            <a:pPr marL="0" indent="0">
              <a:lnSpc>
                <a:spcPct val="120000"/>
              </a:lnSpc>
              <a:buNone/>
            </a:pPr>
            <a:r>
              <a:rPr lang="en-GB" b="1" dirty="0">
                <a:latin typeface="Comic Sans MS" pitchFamily="66" charset="0"/>
              </a:rPr>
              <a:t>Cook-freeze - </a:t>
            </a:r>
            <a:r>
              <a:rPr lang="en-GB" dirty="0">
                <a:latin typeface="Comic Sans MS" pitchFamily="66" charset="0"/>
              </a:rPr>
              <a:t>Food that has been cooked, fast frozen and then stored below freezing point.</a:t>
            </a:r>
            <a:br>
              <a:rPr lang="en-GB" dirty="0">
                <a:latin typeface="Comic Sans MS" pitchFamily="66" charset="0"/>
              </a:rPr>
            </a:br>
            <a:r>
              <a:rPr lang="en-GB" b="1" dirty="0">
                <a:latin typeface="Comic Sans MS" pitchFamily="66" charset="0"/>
              </a:rPr>
              <a:t>Cross contamination - </a:t>
            </a:r>
            <a:r>
              <a:rPr lang="en-GB" dirty="0">
                <a:latin typeface="Comic Sans MS" pitchFamily="66" charset="0"/>
              </a:rPr>
              <a:t>The transfer of harmful bacteria from one area to another.</a:t>
            </a:r>
            <a:br>
              <a:rPr lang="en-GB" dirty="0">
                <a:latin typeface="Comic Sans MS" pitchFamily="66" charset="0"/>
              </a:rPr>
            </a:br>
            <a:r>
              <a:rPr lang="en-GB" b="1" dirty="0">
                <a:latin typeface="Comic Sans MS" pitchFamily="66" charset="0"/>
              </a:rPr>
              <a:t>Danger zone - </a:t>
            </a:r>
            <a:r>
              <a:rPr lang="en-GB" dirty="0">
                <a:latin typeface="Comic Sans MS" pitchFamily="66" charset="0"/>
              </a:rPr>
              <a:t>The temperature range in which bacteria thrive (5 - 63°c).</a:t>
            </a:r>
            <a:br>
              <a:rPr lang="en-GB" b="1" dirty="0">
                <a:latin typeface="Comic Sans MS" pitchFamily="66" charset="0"/>
              </a:rPr>
            </a:br>
            <a:r>
              <a:rPr lang="en-GB" b="1" dirty="0">
                <a:latin typeface="Comic Sans MS" pitchFamily="66" charset="0"/>
              </a:rPr>
              <a:t>Diet - </a:t>
            </a:r>
            <a:r>
              <a:rPr lang="en-GB" dirty="0">
                <a:latin typeface="Comic Sans MS" pitchFamily="66" charset="0"/>
              </a:rPr>
              <a:t>The food and drink that we eat.</a:t>
            </a:r>
          </a:p>
          <a:p>
            <a:pPr marL="0" indent="0">
              <a:lnSpc>
                <a:spcPct val="120000"/>
              </a:lnSpc>
              <a:buNone/>
            </a:pPr>
            <a:r>
              <a:rPr lang="en-GB" b="1" dirty="0">
                <a:latin typeface="Comic Sans MS" pitchFamily="66" charset="0"/>
              </a:rPr>
              <a:t>Dietary Reference Values DRV’s - </a:t>
            </a:r>
            <a:r>
              <a:rPr lang="en-GB" dirty="0">
                <a:latin typeface="Comic Sans MS" pitchFamily="66" charset="0"/>
              </a:rPr>
              <a:t>DRV’s show the amount of food energy or other nutrients needed by people of different ages.</a:t>
            </a:r>
            <a:br>
              <a:rPr lang="en-GB" dirty="0">
                <a:latin typeface="Comic Sans MS" pitchFamily="66" charset="0"/>
              </a:rPr>
            </a:br>
            <a:r>
              <a:rPr lang="en-GB" b="1" dirty="0">
                <a:latin typeface="Comic Sans MS" pitchFamily="66" charset="0"/>
              </a:rPr>
              <a:t>Due diligence - </a:t>
            </a:r>
            <a:r>
              <a:rPr lang="en-GB" dirty="0">
                <a:latin typeface="Comic Sans MS" pitchFamily="66" charset="0"/>
              </a:rPr>
              <a:t>In food preparation this means that the company has set up systems to help avoid contamination of food products.</a:t>
            </a:r>
            <a:br>
              <a:rPr lang="en-GB" dirty="0">
                <a:latin typeface="Comic Sans MS" pitchFamily="66" charset="0"/>
              </a:rPr>
            </a:br>
            <a:r>
              <a:rPr lang="en-GB" b="1" dirty="0">
                <a:latin typeface="Comic Sans MS" pitchFamily="66" charset="0"/>
              </a:rPr>
              <a:t>E numbers - </a:t>
            </a:r>
            <a:r>
              <a:rPr lang="en-GB" dirty="0">
                <a:latin typeface="Comic Sans MS" pitchFamily="66" charset="0"/>
              </a:rPr>
              <a:t>The number given to an additive to show that it has been approved by the EU.</a:t>
            </a:r>
            <a:br>
              <a:rPr lang="en-GB" dirty="0">
                <a:latin typeface="Comic Sans MS" pitchFamily="66" charset="0"/>
              </a:rPr>
            </a:br>
            <a:r>
              <a:rPr lang="en-GB" b="1" dirty="0">
                <a:latin typeface="Comic Sans MS" pitchFamily="66" charset="0"/>
              </a:rPr>
              <a:t>Environmental Health Officer EHO - </a:t>
            </a:r>
            <a:r>
              <a:rPr lang="en-GB" dirty="0">
                <a:latin typeface="Comic Sans MS" pitchFamily="66" charset="0"/>
              </a:rPr>
              <a:t>The enforcement officer at local government level who covers public health such as the hygiene of food premises and food safety.</a:t>
            </a:r>
            <a:br>
              <a:rPr lang="en-GB" dirty="0">
                <a:latin typeface="Comic Sans MS" pitchFamily="66" charset="0"/>
              </a:rPr>
            </a:br>
            <a:br>
              <a:rPr lang="en-GB" dirty="0">
                <a:latin typeface="Comic Sans MS" pitchFamily="66" charset="0"/>
              </a:rPr>
            </a:br>
            <a:endParaRPr lang="en-GB" dirty="0"/>
          </a:p>
        </p:txBody>
      </p:sp>
    </p:spTree>
    <p:extLst>
      <p:ext uri="{BB962C8B-B14F-4D97-AF65-F5344CB8AC3E}">
        <p14:creationId xmlns:p14="http://schemas.microsoft.com/office/powerpoint/2010/main" val="77242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69524922"/>
              </p:ext>
            </p:extLst>
          </p:nvPr>
        </p:nvGraphicFramePr>
        <p:xfrm>
          <a:off x="260648" y="776536"/>
          <a:ext cx="6336705" cy="8464408"/>
        </p:xfrm>
        <a:graphic>
          <a:graphicData uri="http://schemas.openxmlformats.org/drawingml/2006/table">
            <a:tbl>
              <a:tblPr firstRow="1" bandRow="1">
                <a:tableStyleId>{5940675A-B579-460E-94D1-54222C63F5DA}</a:tableStyleId>
              </a:tblPr>
              <a:tblGrid>
                <a:gridCol w="1512168">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1591757">
                  <a:extLst>
                    <a:ext uri="{9D8B030D-6E8A-4147-A177-3AD203B41FA5}">
                      <a16:colId xmlns:a16="http://schemas.microsoft.com/office/drawing/2014/main" val="20002"/>
                    </a:ext>
                  </a:extLst>
                </a:gridCol>
                <a:gridCol w="1000532">
                  <a:extLst>
                    <a:ext uri="{9D8B030D-6E8A-4147-A177-3AD203B41FA5}">
                      <a16:colId xmlns:a16="http://schemas.microsoft.com/office/drawing/2014/main" val="20003"/>
                    </a:ext>
                  </a:extLst>
                </a:gridCol>
              </a:tblGrid>
              <a:tr h="374391">
                <a:tc>
                  <a:txBody>
                    <a:bodyPr/>
                    <a:lstStyle/>
                    <a:p>
                      <a:pPr algn="ctr"/>
                      <a:r>
                        <a:rPr lang="en-GB" sz="1400" b="1" dirty="0">
                          <a:latin typeface="Comic Sans MS" pitchFamily="66" charset="0"/>
                        </a:rPr>
                        <a:t>Nutrient</a:t>
                      </a:r>
                      <a:endParaRPr lang="en-GB" sz="1400" b="1" dirty="0">
                        <a:solidFill>
                          <a:schemeClr val="tx1"/>
                        </a:solidFill>
                        <a:latin typeface="Comic Sans MS" pitchFamily="66" charset="0"/>
                      </a:endParaRPr>
                    </a:p>
                  </a:txBody>
                  <a:tcPr marL="68580" marR="68580" marT="66040" marB="6604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a:latin typeface="Comic Sans MS" pitchFamily="66" charset="0"/>
                        </a:rPr>
                        <a:t>Function</a:t>
                      </a:r>
                      <a:r>
                        <a:rPr lang="en-GB" sz="1400" b="1" baseline="0" dirty="0">
                          <a:latin typeface="Comic Sans MS" pitchFamily="66" charset="0"/>
                        </a:rPr>
                        <a:t> </a:t>
                      </a:r>
                      <a:r>
                        <a:rPr lang="en-GB" sz="1400" b="1" dirty="0">
                          <a:latin typeface="Comic Sans MS" pitchFamily="66" charset="0"/>
                        </a:rPr>
                        <a:t>in the body</a:t>
                      </a:r>
                    </a:p>
                  </a:txBody>
                  <a:tcPr marL="68580" marR="68580" marT="66040" marB="66040"/>
                </a:tc>
                <a:tc>
                  <a:txBody>
                    <a:bodyPr/>
                    <a:lstStyle/>
                    <a:p>
                      <a:r>
                        <a:rPr lang="en-GB" sz="1400" b="1" kern="1200" dirty="0">
                          <a:solidFill>
                            <a:schemeClr val="tx1"/>
                          </a:solidFill>
                          <a:latin typeface="Comic Sans MS" pitchFamily="66" charset="0"/>
                          <a:ea typeface="+mn-ea"/>
                          <a:cs typeface="+mn-cs"/>
                        </a:rPr>
                        <a:t>Deficiency </a:t>
                      </a:r>
                    </a:p>
                  </a:txBody>
                  <a:tcPr marL="68580" marR="68580" marT="66040" marB="66040"/>
                </a:tc>
                <a:tc>
                  <a:txBody>
                    <a:bodyPr/>
                    <a:lstStyle/>
                    <a:p>
                      <a:pPr algn="ctr"/>
                      <a:r>
                        <a:rPr lang="en-GB" sz="1400" b="1" dirty="0">
                          <a:latin typeface="Comic Sans MS" pitchFamily="66" charset="0"/>
                        </a:rPr>
                        <a:t>Food source</a:t>
                      </a:r>
                      <a:endParaRPr lang="en-GB" sz="1400" b="1" dirty="0">
                        <a:solidFill>
                          <a:schemeClr val="tx1"/>
                        </a:solidFill>
                        <a:latin typeface="Comic Sans MS" pitchFamily="66" charset="0"/>
                      </a:endParaRPr>
                    </a:p>
                  </a:txBody>
                  <a:tcPr marL="68580" marR="68580" marT="66040" marB="66040"/>
                </a:tc>
                <a:extLst>
                  <a:ext uri="{0D108BD9-81ED-4DB2-BD59-A6C34878D82A}">
                    <a16:rowId xmlns:a16="http://schemas.microsoft.com/office/drawing/2014/main" val="10000"/>
                  </a:ext>
                </a:extLst>
              </a:tr>
              <a:tr h="993761">
                <a:tc>
                  <a:txBody>
                    <a:bodyPr/>
                    <a:lstStyle/>
                    <a:p>
                      <a:pPr algn="ctr"/>
                      <a:r>
                        <a:rPr lang="en-GB" sz="1400" b="1" dirty="0">
                          <a:latin typeface="Comic Sans MS" pitchFamily="66" charset="0"/>
                        </a:rPr>
                        <a:t>Carbohydrate</a:t>
                      </a:r>
                    </a:p>
                    <a:p>
                      <a:pPr algn="ctr"/>
                      <a:r>
                        <a:rPr lang="en-GB" sz="1400" b="1" dirty="0">
                          <a:latin typeface="Comic Sans MS" pitchFamily="66" charset="0"/>
                        </a:rPr>
                        <a:t>(Starch</a:t>
                      </a:r>
                      <a:r>
                        <a:rPr lang="en-GB" sz="1400" b="1" baseline="0" dirty="0">
                          <a:latin typeface="Comic Sans MS" pitchFamily="66" charset="0"/>
                        </a:rPr>
                        <a:t>, sugar &amp; dietary fibre)</a:t>
                      </a:r>
                      <a:endParaRPr lang="en-GB" sz="1400" b="1" dirty="0">
                        <a:latin typeface="Comic Sans MS" pitchFamily="66" charset="0"/>
                      </a:endParaRPr>
                    </a:p>
                  </a:txBody>
                  <a:tcPr marL="68580" marR="68580" marT="66040" marB="66040"/>
                </a:tc>
                <a:tc>
                  <a:txBody>
                    <a:bodyPr/>
                    <a:lstStyle/>
                    <a:p>
                      <a:endParaRPr lang="en-GB"/>
                    </a:p>
                  </a:txBody>
                  <a:tcPr marL="68580" marR="68580" marT="66040" marB="66040"/>
                </a:tc>
                <a:tc>
                  <a:txBody>
                    <a:bodyPr/>
                    <a:lstStyle/>
                    <a:p>
                      <a:endParaRPr lang="en-GB" dirty="0"/>
                    </a:p>
                  </a:txBody>
                  <a:tcPr marL="68580" marR="68580" marT="66040" marB="66040"/>
                </a:tc>
                <a:tc>
                  <a:txBody>
                    <a:bodyPr/>
                    <a:lstStyle/>
                    <a:p>
                      <a:endParaRPr lang="en-GB"/>
                    </a:p>
                  </a:txBody>
                  <a:tcPr marL="68580" marR="68580" marT="66040" marB="66040"/>
                </a:tc>
                <a:extLst>
                  <a:ext uri="{0D108BD9-81ED-4DB2-BD59-A6C34878D82A}">
                    <a16:rowId xmlns:a16="http://schemas.microsoft.com/office/drawing/2014/main" val="10001"/>
                  </a:ext>
                </a:extLst>
              </a:tr>
              <a:tr h="866151">
                <a:tc>
                  <a:txBody>
                    <a:bodyPr/>
                    <a:lstStyle/>
                    <a:p>
                      <a:pPr algn="ctr"/>
                      <a:r>
                        <a:rPr lang="en-GB" sz="1400" b="1" dirty="0">
                          <a:latin typeface="Comic Sans MS" pitchFamily="66" charset="0"/>
                        </a:rPr>
                        <a:t>Fat </a:t>
                      </a:r>
                    </a:p>
                    <a:p>
                      <a:pPr algn="ctr"/>
                      <a:r>
                        <a:rPr lang="en-GB" sz="1400" b="1" dirty="0">
                          <a:latin typeface="Comic Sans MS" pitchFamily="66" charset="0"/>
                        </a:rPr>
                        <a:t>Saturated</a:t>
                      </a:r>
                      <a:r>
                        <a:rPr lang="en-GB" sz="1400" b="1" baseline="0" dirty="0">
                          <a:latin typeface="Comic Sans MS" pitchFamily="66" charset="0"/>
                        </a:rPr>
                        <a:t> &amp; Unsaturated</a:t>
                      </a:r>
                      <a:endParaRPr lang="en-GB" sz="1400" b="1" dirty="0">
                        <a:latin typeface="Comic Sans MS" pitchFamily="66" charset="0"/>
                      </a:endParaRPr>
                    </a:p>
                  </a:txBody>
                  <a:tcPr marL="68580" marR="68580" marT="66040" marB="66040"/>
                </a:tc>
                <a:tc>
                  <a:txBody>
                    <a:bodyPr/>
                    <a:lstStyle/>
                    <a:p>
                      <a:endParaRPr lang="en-GB"/>
                    </a:p>
                  </a:txBody>
                  <a:tcPr marL="68580" marR="68580" marT="66040" marB="66040"/>
                </a:tc>
                <a:tc>
                  <a:txBody>
                    <a:bodyPr/>
                    <a:lstStyle/>
                    <a:p>
                      <a:endParaRPr lang="en-GB"/>
                    </a:p>
                  </a:txBody>
                  <a:tcPr marL="68580" marR="68580" marT="66040" marB="66040"/>
                </a:tc>
                <a:tc>
                  <a:txBody>
                    <a:bodyPr/>
                    <a:lstStyle/>
                    <a:p>
                      <a:endParaRPr lang="en-GB"/>
                    </a:p>
                  </a:txBody>
                  <a:tcPr marL="68580" marR="68580" marT="66040" marB="66040"/>
                </a:tc>
                <a:extLst>
                  <a:ext uri="{0D108BD9-81ED-4DB2-BD59-A6C34878D82A}">
                    <a16:rowId xmlns:a16="http://schemas.microsoft.com/office/drawing/2014/main" val="10002"/>
                  </a:ext>
                </a:extLst>
              </a:tr>
              <a:tr h="864096">
                <a:tc>
                  <a:txBody>
                    <a:bodyPr/>
                    <a:lstStyle/>
                    <a:p>
                      <a:pPr algn="ctr"/>
                      <a:r>
                        <a:rPr lang="en-GB" sz="1400" b="1" dirty="0">
                          <a:latin typeface="Comic Sans MS" pitchFamily="66" charset="0"/>
                        </a:rPr>
                        <a:t>Protein</a:t>
                      </a:r>
                    </a:p>
                    <a:p>
                      <a:pPr algn="ctr"/>
                      <a:r>
                        <a:rPr lang="en-GB" sz="1400" b="1" dirty="0">
                          <a:latin typeface="Comic Sans MS" pitchFamily="66" charset="0"/>
                        </a:rPr>
                        <a:t>HBV&amp;</a:t>
                      </a:r>
                      <a:r>
                        <a:rPr lang="en-GB" sz="1400" b="1" baseline="0" dirty="0">
                          <a:latin typeface="Comic Sans MS" pitchFamily="66" charset="0"/>
                        </a:rPr>
                        <a:t> LBV</a:t>
                      </a:r>
                      <a:endParaRPr lang="en-GB" sz="1400" b="1" dirty="0">
                        <a:latin typeface="Comic Sans MS" pitchFamily="66" charset="0"/>
                      </a:endParaRPr>
                    </a:p>
                  </a:txBody>
                  <a:tcPr marL="68580" marR="68580" marT="66040" marB="66040"/>
                </a:tc>
                <a:tc>
                  <a:txBody>
                    <a:bodyPr/>
                    <a:lstStyle/>
                    <a:p>
                      <a:endParaRPr lang="en-GB"/>
                    </a:p>
                  </a:txBody>
                  <a:tcPr marL="68580" marR="68580" marT="66040" marB="66040"/>
                </a:tc>
                <a:tc>
                  <a:txBody>
                    <a:bodyPr/>
                    <a:lstStyle/>
                    <a:p>
                      <a:endParaRPr lang="en-GB"/>
                    </a:p>
                  </a:txBody>
                  <a:tcPr marL="68580" marR="68580" marT="66040" marB="66040"/>
                </a:tc>
                <a:tc>
                  <a:txBody>
                    <a:bodyPr/>
                    <a:lstStyle/>
                    <a:p>
                      <a:endParaRPr lang="en-GB"/>
                    </a:p>
                  </a:txBody>
                  <a:tcPr marL="68580" marR="68580" marT="66040" marB="66040"/>
                </a:tc>
                <a:extLst>
                  <a:ext uri="{0D108BD9-81ED-4DB2-BD59-A6C34878D82A}">
                    <a16:rowId xmlns:a16="http://schemas.microsoft.com/office/drawing/2014/main" val="10003"/>
                  </a:ext>
                </a:extLst>
              </a:tr>
              <a:tr h="446847">
                <a:tc>
                  <a:txBody>
                    <a:bodyPr/>
                    <a:lstStyle/>
                    <a:p>
                      <a:pPr algn="ctr"/>
                      <a:r>
                        <a:rPr lang="en-GB" sz="1400" b="1" dirty="0">
                          <a:latin typeface="Comic Sans MS" pitchFamily="66" charset="0"/>
                        </a:rPr>
                        <a:t>Vitamin A</a:t>
                      </a:r>
                    </a:p>
                  </a:txBody>
                  <a:tcPr marL="68580" marR="68580" marT="66040" marB="66040"/>
                </a:tc>
                <a:tc>
                  <a:txBody>
                    <a:bodyPr/>
                    <a:lstStyle/>
                    <a:p>
                      <a:endParaRPr lang="en-GB" dirty="0"/>
                    </a:p>
                    <a:p>
                      <a:endParaRPr lang="en-GB" dirty="0"/>
                    </a:p>
                  </a:txBody>
                  <a:tcPr marL="68580" marR="68580" marT="66040" marB="66040"/>
                </a:tc>
                <a:tc>
                  <a:txBody>
                    <a:bodyPr/>
                    <a:lstStyle/>
                    <a:p>
                      <a:endParaRPr lang="en-GB"/>
                    </a:p>
                  </a:txBody>
                  <a:tcPr marL="68580" marR="68580" marT="66040" marB="66040"/>
                </a:tc>
                <a:tc>
                  <a:txBody>
                    <a:bodyPr/>
                    <a:lstStyle/>
                    <a:p>
                      <a:endParaRPr lang="en-GB" dirty="0"/>
                    </a:p>
                  </a:txBody>
                  <a:tcPr marL="68580" marR="68580" marT="66040" marB="66040"/>
                </a:tc>
                <a:extLst>
                  <a:ext uri="{0D108BD9-81ED-4DB2-BD59-A6C34878D82A}">
                    <a16:rowId xmlns:a16="http://schemas.microsoft.com/office/drawing/2014/main" val="10005"/>
                  </a:ext>
                </a:extLst>
              </a:tr>
              <a:tr h="446847">
                <a:tc>
                  <a:txBody>
                    <a:bodyPr/>
                    <a:lstStyle/>
                    <a:p>
                      <a:pPr algn="ctr"/>
                      <a:r>
                        <a:rPr lang="en-GB" sz="1400" b="1" dirty="0">
                          <a:latin typeface="Comic Sans MS" pitchFamily="66" charset="0"/>
                        </a:rPr>
                        <a:t>Vitamin D</a:t>
                      </a:r>
                    </a:p>
                  </a:txBody>
                  <a:tcPr marL="68580" marR="68580" marT="66040" marB="66040"/>
                </a:tc>
                <a:tc>
                  <a:txBody>
                    <a:bodyPr/>
                    <a:lstStyle/>
                    <a:p>
                      <a:endParaRPr lang="en-GB" dirty="0"/>
                    </a:p>
                    <a:p>
                      <a:endParaRPr lang="en-GB" dirty="0"/>
                    </a:p>
                  </a:txBody>
                  <a:tcPr marL="68580" marR="68580" marT="66040" marB="66040"/>
                </a:tc>
                <a:tc>
                  <a:txBody>
                    <a:bodyPr/>
                    <a:lstStyle/>
                    <a:p>
                      <a:endParaRPr lang="en-GB"/>
                    </a:p>
                  </a:txBody>
                  <a:tcPr marL="68580" marR="68580" marT="66040" marB="66040"/>
                </a:tc>
                <a:tc>
                  <a:txBody>
                    <a:bodyPr/>
                    <a:lstStyle/>
                    <a:p>
                      <a:endParaRPr lang="en-GB"/>
                    </a:p>
                  </a:txBody>
                  <a:tcPr marL="68580" marR="68580" marT="66040" marB="66040"/>
                </a:tc>
                <a:extLst>
                  <a:ext uri="{0D108BD9-81ED-4DB2-BD59-A6C34878D82A}">
                    <a16:rowId xmlns:a16="http://schemas.microsoft.com/office/drawing/2014/main" val="10006"/>
                  </a:ext>
                </a:extLst>
              </a:tr>
              <a:tr h="446847">
                <a:tc>
                  <a:txBody>
                    <a:bodyPr/>
                    <a:lstStyle/>
                    <a:p>
                      <a:pPr algn="ctr"/>
                      <a:r>
                        <a:rPr lang="en-GB" sz="1400" b="1" dirty="0">
                          <a:latin typeface="Comic Sans MS" pitchFamily="66" charset="0"/>
                        </a:rPr>
                        <a:t>Vitamin E</a:t>
                      </a:r>
                    </a:p>
                  </a:txBody>
                  <a:tcPr marL="68580" marR="68580" marT="66040" marB="66040"/>
                </a:tc>
                <a:tc>
                  <a:txBody>
                    <a:bodyPr/>
                    <a:lstStyle/>
                    <a:p>
                      <a:endParaRPr lang="en-GB" dirty="0"/>
                    </a:p>
                    <a:p>
                      <a:endParaRPr lang="en-GB" dirty="0"/>
                    </a:p>
                  </a:txBody>
                  <a:tcPr marL="68580" marR="68580" marT="66040" marB="66040"/>
                </a:tc>
                <a:tc>
                  <a:txBody>
                    <a:bodyPr/>
                    <a:lstStyle/>
                    <a:p>
                      <a:endParaRPr lang="en-GB"/>
                    </a:p>
                  </a:txBody>
                  <a:tcPr marL="68580" marR="68580" marT="66040" marB="66040"/>
                </a:tc>
                <a:tc>
                  <a:txBody>
                    <a:bodyPr/>
                    <a:lstStyle/>
                    <a:p>
                      <a:endParaRPr lang="en-GB"/>
                    </a:p>
                  </a:txBody>
                  <a:tcPr marL="68580" marR="68580" marT="66040" marB="66040"/>
                </a:tc>
                <a:extLst>
                  <a:ext uri="{0D108BD9-81ED-4DB2-BD59-A6C34878D82A}">
                    <a16:rowId xmlns:a16="http://schemas.microsoft.com/office/drawing/2014/main" val="10007"/>
                  </a:ext>
                </a:extLst>
              </a:tr>
              <a:tr h="446847">
                <a:tc>
                  <a:txBody>
                    <a:bodyPr/>
                    <a:lstStyle/>
                    <a:p>
                      <a:pPr algn="ctr"/>
                      <a:r>
                        <a:rPr lang="en-GB" sz="1400" b="1" dirty="0">
                          <a:latin typeface="Comic Sans MS" pitchFamily="66" charset="0"/>
                        </a:rPr>
                        <a:t>Vitamin</a:t>
                      </a:r>
                      <a:r>
                        <a:rPr lang="en-GB" sz="1400" b="1" baseline="0" dirty="0">
                          <a:latin typeface="Comic Sans MS" pitchFamily="66" charset="0"/>
                        </a:rPr>
                        <a:t> K</a:t>
                      </a:r>
                      <a:endParaRPr lang="en-GB" sz="1400" b="1" dirty="0">
                        <a:latin typeface="Comic Sans MS" pitchFamily="66" charset="0"/>
                      </a:endParaRPr>
                    </a:p>
                  </a:txBody>
                  <a:tcPr marL="68580" marR="68580" marT="66040" marB="66040"/>
                </a:tc>
                <a:tc>
                  <a:txBody>
                    <a:bodyPr/>
                    <a:lstStyle/>
                    <a:p>
                      <a:endParaRPr lang="en-GB" dirty="0"/>
                    </a:p>
                    <a:p>
                      <a:endParaRPr lang="en-GB" dirty="0"/>
                    </a:p>
                  </a:txBody>
                  <a:tcPr marL="68580" marR="68580" marT="66040" marB="66040"/>
                </a:tc>
                <a:tc>
                  <a:txBody>
                    <a:bodyPr/>
                    <a:lstStyle/>
                    <a:p>
                      <a:endParaRPr lang="en-GB"/>
                    </a:p>
                  </a:txBody>
                  <a:tcPr marL="68580" marR="68580" marT="66040" marB="66040"/>
                </a:tc>
                <a:tc>
                  <a:txBody>
                    <a:bodyPr/>
                    <a:lstStyle/>
                    <a:p>
                      <a:endParaRPr lang="en-GB"/>
                    </a:p>
                  </a:txBody>
                  <a:tcPr marL="68580" marR="68580" marT="66040" marB="66040"/>
                </a:tc>
                <a:extLst>
                  <a:ext uri="{0D108BD9-81ED-4DB2-BD59-A6C34878D82A}">
                    <a16:rowId xmlns:a16="http://schemas.microsoft.com/office/drawing/2014/main" val="10008"/>
                  </a:ext>
                </a:extLst>
              </a:tr>
              <a:tr h="446847">
                <a:tc>
                  <a:txBody>
                    <a:bodyPr/>
                    <a:lstStyle/>
                    <a:p>
                      <a:pPr algn="ctr"/>
                      <a:r>
                        <a:rPr lang="en-GB" sz="1400" b="1" dirty="0">
                          <a:latin typeface="Comic Sans MS" pitchFamily="66" charset="0"/>
                        </a:rPr>
                        <a:t>B</a:t>
                      </a:r>
                      <a:r>
                        <a:rPr lang="en-GB" sz="1400" b="1" baseline="0" dirty="0">
                          <a:latin typeface="Comic Sans MS" pitchFamily="66" charset="0"/>
                        </a:rPr>
                        <a:t> group</a:t>
                      </a:r>
                    </a:p>
                    <a:p>
                      <a:pPr algn="ctr"/>
                      <a:r>
                        <a:rPr lang="en-GB" sz="1400" dirty="0">
                          <a:effectLst/>
                        </a:rPr>
                        <a:t>B1 (</a:t>
                      </a:r>
                      <a:r>
                        <a:rPr lang="en-GB" sz="1400" dirty="0" err="1">
                          <a:effectLst/>
                        </a:rPr>
                        <a:t>thiamin</a:t>
                      </a:r>
                      <a:r>
                        <a:rPr lang="en-GB" sz="1400" dirty="0">
                          <a:effectLst/>
                        </a:rPr>
                        <a:t>), B2 (riboflavin), B3 (niacin), folic acid, B12</a:t>
                      </a:r>
                      <a:endParaRPr lang="en-GB" sz="1400" b="1" dirty="0">
                        <a:latin typeface="Comic Sans MS" pitchFamily="66" charset="0"/>
                      </a:endParaRPr>
                    </a:p>
                  </a:txBody>
                  <a:tcPr marL="68580" marR="68580" marT="66040" marB="66040"/>
                </a:tc>
                <a:tc>
                  <a:txBody>
                    <a:bodyPr/>
                    <a:lstStyle/>
                    <a:p>
                      <a:endParaRPr lang="en-GB" dirty="0"/>
                    </a:p>
                    <a:p>
                      <a:endParaRPr lang="en-GB" dirty="0"/>
                    </a:p>
                    <a:p>
                      <a:endParaRPr lang="en-GB" dirty="0"/>
                    </a:p>
                    <a:p>
                      <a:endParaRPr lang="en-GB" dirty="0"/>
                    </a:p>
                    <a:p>
                      <a:endParaRPr lang="en-GB" dirty="0"/>
                    </a:p>
                    <a:p>
                      <a:endParaRPr lang="en-GB" dirty="0"/>
                    </a:p>
                  </a:txBody>
                  <a:tcPr marL="68580" marR="68580" marT="66040" marB="66040"/>
                </a:tc>
                <a:tc>
                  <a:txBody>
                    <a:bodyPr/>
                    <a:lstStyle/>
                    <a:p>
                      <a:endParaRPr lang="en-GB"/>
                    </a:p>
                  </a:txBody>
                  <a:tcPr marL="68580" marR="68580" marT="66040" marB="66040"/>
                </a:tc>
                <a:tc>
                  <a:txBody>
                    <a:bodyPr/>
                    <a:lstStyle/>
                    <a:p>
                      <a:endParaRPr lang="en-GB" dirty="0"/>
                    </a:p>
                  </a:txBody>
                  <a:tcPr marL="68580" marR="68580" marT="66040" marB="66040"/>
                </a:tc>
                <a:extLst>
                  <a:ext uri="{0D108BD9-81ED-4DB2-BD59-A6C34878D82A}">
                    <a16:rowId xmlns:a16="http://schemas.microsoft.com/office/drawing/2014/main" val="10009"/>
                  </a:ext>
                </a:extLst>
              </a:tr>
              <a:tr h="446847">
                <a:tc>
                  <a:txBody>
                    <a:bodyPr/>
                    <a:lstStyle/>
                    <a:p>
                      <a:pPr algn="ctr"/>
                      <a:r>
                        <a:rPr lang="en-GB" sz="1400" b="1" dirty="0">
                          <a:latin typeface="Comic Sans MS" pitchFamily="66" charset="0"/>
                        </a:rPr>
                        <a:t>Vitamin C</a:t>
                      </a:r>
                    </a:p>
                  </a:txBody>
                  <a:tcPr marL="68580" marR="68580" marT="66040" marB="66040"/>
                </a:tc>
                <a:tc>
                  <a:txBody>
                    <a:bodyPr/>
                    <a:lstStyle/>
                    <a:p>
                      <a:endParaRPr lang="en-GB" dirty="0"/>
                    </a:p>
                    <a:p>
                      <a:endParaRPr lang="en-GB" dirty="0"/>
                    </a:p>
                  </a:txBody>
                  <a:tcPr marL="68580" marR="68580" marT="66040" marB="66040"/>
                </a:tc>
                <a:tc>
                  <a:txBody>
                    <a:bodyPr/>
                    <a:lstStyle/>
                    <a:p>
                      <a:endParaRPr lang="en-GB"/>
                    </a:p>
                  </a:txBody>
                  <a:tcPr marL="68580" marR="68580" marT="66040" marB="66040"/>
                </a:tc>
                <a:tc>
                  <a:txBody>
                    <a:bodyPr/>
                    <a:lstStyle/>
                    <a:p>
                      <a:endParaRPr lang="en-GB" dirty="0"/>
                    </a:p>
                  </a:txBody>
                  <a:tcPr marL="68580" marR="68580" marT="66040" marB="66040"/>
                </a:tc>
                <a:extLst>
                  <a:ext uri="{0D108BD9-81ED-4DB2-BD59-A6C34878D82A}">
                    <a16:rowId xmlns:a16="http://schemas.microsoft.com/office/drawing/2014/main" val="10010"/>
                  </a:ext>
                </a:extLst>
              </a:tr>
            </a:tbl>
          </a:graphicData>
        </a:graphic>
      </p:graphicFrame>
      <p:sp>
        <p:nvSpPr>
          <p:cNvPr id="2" name="TextBox 1"/>
          <p:cNvSpPr txBox="1"/>
          <p:nvPr/>
        </p:nvSpPr>
        <p:spPr>
          <a:xfrm>
            <a:off x="2898245" y="134950"/>
            <a:ext cx="1061509" cy="369332"/>
          </a:xfrm>
          <a:prstGeom prst="rect">
            <a:avLst/>
          </a:prstGeom>
          <a:noFill/>
        </p:spPr>
        <p:txBody>
          <a:bodyPr wrap="none" rtlCol="0">
            <a:spAutoFit/>
          </a:bodyPr>
          <a:lstStyle/>
          <a:p>
            <a:pPr algn="ctr"/>
            <a:r>
              <a:rPr lang="en-GB" b="1" dirty="0"/>
              <a:t>Nutrition</a:t>
            </a:r>
            <a:endParaRPr lang="en-GB" b="1" u="sng" dirty="0">
              <a:latin typeface="Comic Sans MS" pitchFamily="66" charset="0"/>
            </a:endParaRPr>
          </a:p>
        </p:txBody>
      </p:sp>
    </p:spTree>
    <p:extLst>
      <p:ext uri="{BB962C8B-B14F-4D97-AF65-F5344CB8AC3E}">
        <p14:creationId xmlns:p14="http://schemas.microsoft.com/office/powerpoint/2010/main" val="2263322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656" y="416496"/>
            <a:ext cx="6172200" cy="8856984"/>
          </a:xfrm>
        </p:spPr>
        <p:txBody>
          <a:bodyPr>
            <a:normAutofit fontScale="47500" lnSpcReduction="20000"/>
          </a:bodyPr>
          <a:lstStyle/>
          <a:p>
            <a:pPr marL="0" indent="0">
              <a:lnSpc>
                <a:spcPct val="120000"/>
              </a:lnSpc>
              <a:buNone/>
            </a:pPr>
            <a:r>
              <a:rPr lang="en-GB" sz="2900" b="1" dirty="0">
                <a:latin typeface="Comic Sans MS" pitchFamily="66" charset="0"/>
              </a:rPr>
              <a:t>Hazard</a:t>
            </a:r>
            <a:r>
              <a:rPr lang="en-GB" sz="2900" dirty="0">
                <a:latin typeface="Comic Sans MS" pitchFamily="66" charset="0"/>
              </a:rPr>
              <a:t> - Anything that can cause harm to the consumer.</a:t>
            </a:r>
            <a:br>
              <a:rPr lang="en-GB" sz="2900" dirty="0">
                <a:latin typeface="Comic Sans MS" pitchFamily="66" charset="0"/>
              </a:rPr>
            </a:br>
            <a:r>
              <a:rPr lang="en-GB" sz="2900" b="1" dirty="0">
                <a:latin typeface="Comic Sans MS" pitchFamily="66" charset="0"/>
              </a:rPr>
              <a:t>High risk area </a:t>
            </a:r>
            <a:r>
              <a:rPr lang="en-GB" sz="2900" dirty="0">
                <a:latin typeface="Comic Sans MS" pitchFamily="66" charset="0"/>
              </a:rPr>
              <a:t>- The section in the food preparation area where food is most likely to be contaminated by bacteria.</a:t>
            </a:r>
            <a:br>
              <a:rPr lang="en-GB" sz="2900" dirty="0">
                <a:latin typeface="Comic Sans MS" pitchFamily="66" charset="0"/>
              </a:rPr>
            </a:br>
            <a:r>
              <a:rPr lang="en-GB" sz="2900" b="1" dirty="0">
                <a:latin typeface="Comic Sans MS" pitchFamily="66" charset="0"/>
              </a:rPr>
              <a:t>High risk foods </a:t>
            </a:r>
            <a:r>
              <a:rPr lang="en-GB" sz="2900" dirty="0">
                <a:latin typeface="Comic Sans MS" pitchFamily="66" charset="0"/>
              </a:rPr>
              <a:t>- Those most likely to encourage bacterial growth. e.g. cooked meat, cooked poultry, fish, dairy foods.</a:t>
            </a:r>
            <a:br>
              <a:rPr lang="en-GB" sz="2900" dirty="0">
                <a:latin typeface="Comic Sans MS" pitchFamily="66" charset="0"/>
              </a:rPr>
            </a:br>
            <a:r>
              <a:rPr lang="en-GB" sz="2900" b="1" dirty="0">
                <a:latin typeface="Comic Sans MS" pitchFamily="66" charset="0"/>
              </a:rPr>
              <a:t>Logo</a:t>
            </a:r>
            <a:r>
              <a:rPr lang="en-GB" sz="2900" dirty="0">
                <a:latin typeface="Comic Sans MS" pitchFamily="66" charset="0"/>
              </a:rPr>
              <a:t> - The symbol of a company used on products.</a:t>
            </a:r>
            <a:br>
              <a:rPr lang="en-GB" sz="2900" dirty="0">
                <a:latin typeface="Comic Sans MS" pitchFamily="66" charset="0"/>
              </a:rPr>
            </a:br>
            <a:r>
              <a:rPr lang="en-GB" sz="2900" b="1" dirty="0">
                <a:latin typeface="Comic Sans MS" pitchFamily="66" charset="0"/>
              </a:rPr>
              <a:t>Low risk area </a:t>
            </a:r>
            <a:r>
              <a:rPr lang="en-GB" sz="2900" dirty="0">
                <a:latin typeface="Comic Sans MS" pitchFamily="66" charset="0"/>
              </a:rPr>
              <a:t>- Section in the food preparation area where food is less likely to be contaminated by bacteria.</a:t>
            </a:r>
            <a:br>
              <a:rPr lang="en-GB" sz="2900" dirty="0">
                <a:latin typeface="Comic Sans MS" pitchFamily="66" charset="0"/>
              </a:rPr>
            </a:br>
            <a:r>
              <a:rPr lang="en-GB" sz="2900" b="1" dirty="0">
                <a:latin typeface="Comic Sans MS" pitchFamily="66" charset="0"/>
              </a:rPr>
              <a:t>M.A.P</a:t>
            </a:r>
            <a:r>
              <a:rPr lang="en-GB" sz="2900" dirty="0">
                <a:latin typeface="Comic Sans MS" pitchFamily="66" charset="0"/>
              </a:rPr>
              <a:t>. - Modified atmosphere packaging. Removing the air and flushing the packet with a gas.</a:t>
            </a:r>
            <a:br>
              <a:rPr lang="en-GB" sz="2900" dirty="0">
                <a:latin typeface="Comic Sans MS" pitchFamily="66" charset="0"/>
              </a:rPr>
            </a:br>
            <a:r>
              <a:rPr lang="en-GB" sz="2900" dirty="0">
                <a:latin typeface="Comic Sans MS" pitchFamily="66" charset="0"/>
              </a:rPr>
              <a:t>Marketable product - One that appeals to people and will sell when it reaches the shops; to succeed, all products must be marketable</a:t>
            </a:r>
            <a:br>
              <a:rPr lang="en-GB" sz="2900" dirty="0">
                <a:latin typeface="Comic Sans MS" pitchFamily="66" charset="0"/>
              </a:rPr>
            </a:br>
            <a:r>
              <a:rPr lang="en-GB" sz="2900" b="1" dirty="0">
                <a:latin typeface="Comic Sans MS" pitchFamily="66" charset="0"/>
              </a:rPr>
              <a:t>Organoleptic Testing - </a:t>
            </a:r>
            <a:r>
              <a:rPr lang="en-GB" sz="2900" dirty="0">
                <a:latin typeface="Comic Sans MS" pitchFamily="66" charset="0"/>
              </a:rPr>
              <a:t>A posh term for sensory analysis. Using your sensory organs to test a product. In simple language, taste testing!</a:t>
            </a:r>
            <a:br>
              <a:rPr lang="en-GB" sz="2900" dirty="0">
                <a:latin typeface="Comic Sans MS" pitchFamily="66" charset="0"/>
              </a:rPr>
            </a:br>
            <a:r>
              <a:rPr lang="en-GB" sz="2900" b="1" dirty="0">
                <a:latin typeface="Comic Sans MS" pitchFamily="66" charset="0"/>
              </a:rPr>
              <a:t>Portion - </a:t>
            </a:r>
            <a:r>
              <a:rPr lang="en-GB" sz="2900" dirty="0">
                <a:latin typeface="Comic Sans MS" pitchFamily="66" charset="0"/>
              </a:rPr>
              <a:t>A portion for one is the amount of food that satisfies the need for one person.</a:t>
            </a:r>
          </a:p>
          <a:p>
            <a:pPr marL="0" indent="0">
              <a:lnSpc>
                <a:spcPct val="120000"/>
              </a:lnSpc>
              <a:buNone/>
            </a:pPr>
            <a:r>
              <a:rPr lang="en-GB" sz="2900" b="1" dirty="0">
                <a:latin typeface="Comic Sans MS" pitchFamily="66" charset="0"/>
              </a:rPr>
              <a:t>Preservative</a:t>
            </a:r>
            <a:r>
              <a:rPr lang="en-GB" sz="2900" dirty="0">
                <a:latin typeface="Comic Sans MS" pitchFamily="66" charset="0"/>
              </a:rPr>
              <a:t> – Something added to food to slow down the growth of bacteria so that food lasts longer.</a:t>
            </a:r>
            <a:br>
              <a:rPr lang="en-GB" sz="2900" dirty="0">
                <a:latin typeface="Comic Sans MS" pitchFamily="66" charset="0"/>
              </a:rPr>
            </a:br>
            <a:r>
              <a:rPr lang="en-GB" sz="2900" b="1" dirty="0">
                <a:latin typeface="Comic Sans MS" pitchFamily="66" charset="0"/>
              </a:rPr>
              <a:t>Quality assurance - </a:t>
            </a:r>
            <a:r>
              <a:rPr lang="en-GB" sz="2900" dirty="0">
                <a:latin typeface="Comic Sans MS" pitchFamily="66" charset="0"/>
              </a:rPr>
              <a:t>A system that is set up before a product is made and which lays down procedures for making a safe, quality product.</a:t>
            </a:r>
            <a:endParaRPr lang="en-GB" sz="2900" b="1" dirty="0">
              <a:latin typeface="Comic Sans MS" pitchFamily="66" charset="0"/>
            </a:endParaRPr>
          </a:p>
          <a:p>
            <a:pPr marL="0" indent="0">
              <a:lnSpc>
                <a:spcPct val="120000"/>
              </a:lnSpc>
              <a:buNone/>
            </a:pPr>
            <a:r>
              <a:rPr lang="en-GB" sz="2900" b="1" dirty="0">
                <a:latin typeface="Comic Sans MS" pitchFamily="66" charset="0"/>
              </a:rPr>
              <a:t>Quality control - </a:t>
            </a:r>
            <a:r>
              <a:rPr lang="en-GB" sz="2900" dirty="0">
                <a:latin typeface="Comic Sans MS" pitchFamily="66" charset="0"/>
              </a:rPr>
              <a:t>The steps in the process of making a product to make sure that it meets the standards; faulty products are removed.</a:t>
            </a:r>
            <a:br>
              <a:rPr lang="en-GB" sz="2900" dirty="0">
                <a:latin typeface="Comic Sans MS" pitchFamily="66" charset="0"/>
              </a:rPr>
            </a:br>
            <a:r>
              <a:rPr lang="en-GB" sz="2900" b="1" dirty="0">
                <a:latin typeface="Comic Sans MS" pitchFamily="66" charset="0"/>
              </a:rPr>
              <a:t>Sensory descriptors - </a:t>
            </a:r>
            <a:r>
              <a:rPr lang="en-GB" sz="2900" dirty="0">
                <a:latin typeface="Comic Sans MS" pitchFamily="66" charset="0"/>
              </a:rPr>
              <a:t>Words that describe taste, smell, texture and flavour.</a:t>
            </a:r>
            <a:br>
              <a:rPr lang="en-GB" sz="2900" dirty="0">
                <a:latin typeface="Comic Sans MS" pitchFamily="66" charset="0"/>
              </a:rPr>
            </a:br>
            <a:r>
              <a:rPr lang="en-GB" sz="2900" b="1" dirty="0">
                <a:latin typeface="Comic Sans MS" pitchFamily="66" charset="0"/>
              </a:rPr>
              <a:t>Shelf life - </a:t>
            </a:r>
            <a:r>
              <a:rPr lang="en-GB" sz="2900" dirty="0">
                <a:latin typeface="Comic Sans MS" pitchFamily="66" charset="0"/>
              </a:rPr>
              <a:t>How long a food product can be kept, making sure it is safe to eat and good quality. </a:t>
            </a:r>
            <a:br>
              <a:rPr lang="en-GB" sz="2900" dirty="0">
                <a:latin typeface="Comic Sans MS" pitchFamily="66" charset="0"/>
              </a:rPr>
            </a:br>
            <a:r>
              <a:rPr lang="en-GB" sz="2900" b="1" dirty="0">
                <a:latin typeface="Comic Sans MS" pitchFamily="66" charset="0"/>
              </a:rPr>
              <a:t>Target Market / group - </a:t>
            </a:r>
            <a:r>
              <a:rPr lang="en-GB" sz="2900" dirty="0">
                <a:latin typeface="Comic Sans MS" pitchFamily="66" charset="0"/>
              </a:rPr>
              <a:t>The person or group of people that the product is aimed at. e.g. teenagers, families.</a:t>
            </a:r>
            <a:br>
              <a:rPr lang="en-GB" sz="2900" dirty="0">
                <a:latin typeface="Comic Sans MS" pitchFamily="66" charset="0"/>
              </a:rPr>
            </a:br>
            <a:r>
              <a:rPr lang="en-GB" sz="2900" b="1" dirty="0">
                <a:latin typeface="Comic Sans MS" pitchFamily="66" charset="0"/>
              </a:rPr>
              <a:t>Tolerance level - </a:t>
            </a:r>
            <a:r>
              <a:rPr lang="en-GB" sz="2900" dirty="0">
                <a:latin typeface="Comic Sans MS" pitchFamily="66" charset="0"/>
              </a:rPr>
              <a:t>The amount and flexibility allowed when making a product – in terms of weight, colour, size – so that it meets quality standards.</a:t>
            </a:r>
            <a:br>
              <a:rPr lang="en-GB" sz="2900" dirty="0">
                <a:latin typeface="Comic Sans MS" pitchFamily="66" charset="0"/>
              </a:rPr>
            </a:br>
            <a:r>
              <a:rPr lang="en-GB" sz="2900" b="1" dirty="0">
                <a:latin typeface="Comic Sans MS" pitchFamily="66" charset="0"/>
              </a:rPr>
              <a:t>Traceability - </a:t>
            </a:r>
            <a:r>
              <a:rPr lang="en-GB" sz="2900" dirty="0">
                <a:latin typeface="Comic Sans MS" pitchFamily="66" charset="0"/>
              </a:rPr>
              <a:t>Tracing a fault back to the point at which it occurred in order to remedy the fault and avoid it happening again.</a:t>
            </a:r>
          </a:p>
          <a:p>
            <a:pPr marL="0" indent="0">
              <a:buNone/>
            </a:pPr>
            <a:endParaRPr lang="en-GB" dirty="0"/>
          </a:p>
        </p:txBody>
      </p:sp>
    </p:spTree>
    <p:extLst>
      <p:ext uri="{BB962C8B-B14F-4D97-AF65-F5344CB8AC3E}">
        <p14:creationId xmlns:p14="http://schemas.microsoft.com/office/powerpoint/2010/main" val="432589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23533397"/>
              </p:ext>
            </p:extLst>
          </p:nvPr>
        </p:nvGraphicFramePr>
        <p:xfrm>
          <a:off x="260648" y="776536"/>
          <a:ext cx="6336705" cy="5958972"/>
        </p:xfrm>
        <a:graphic>
          <a:graphicData uri="http://schemas.openxmlformats.org/drawingml/2006/table">
            <a:tbl>
              <a:tblPr firstRow="1" bandRow="1">
                <a:tableStyleId>{5940675A-B579-460E-94D1-54222C63F5DA}</a:tableStyleId>
              </a:tblPr>
              <a:tblGrid>
                <a:gridCol w="1512168">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1591757">
                  <a:extLst>
                    <a:ext uri="{9D8B030D-6E8A-4147-A177-3AD203B41FA5}">
                      <a16:colId xmlns:a16="http://schemas.microsoft.com/office/drawing/2014/main" val="20002"/>
                    </a:ext>
                  </a:extLst>
                </a:gridCol>
                <a:gridCol w="1000532">
                  <a:extLst>
                    <a:ext uri="{9D8B030D-6E8A-4147-A177-3AD203B41FA5}">
                      <a16:colId xmlns:a16="http://schemas.microsoft.com/office/drawing/2014/main" val="20003"/>
                    </a:ext>
                  </a:extLst>
                </a:gridCol>
              </a:tblGrid>
              <a:tr h="374391">
                <a:tc>
                  <a:txBody>
                    <a:bodyPr/>
                    <a:lstStyle/>
                    <a:p>
                      <a:pPr algn="ctr"/>
                      <a:r>
                        <a:rPr lang="en-GB" sz="1400" b="1" dirty="0">
                          <a:latin typeface="Comic Sans MS" pitchFamily="66" charset="0"/>
                        </a:rPr>
                        <a:t>Nutrient</a:t>
                      </a:r>
                      <a:endParaRPr lang="en-GB" sz="1400" b="1" dirty="0">
                        <a:solidFill>
                          <a:schemeClr val="tx1"/>
                        </a:solidFill>
                        <a:latin typeface="Comic Sans MS" pitchFamily="66" charset="0"/>
                      </a:endParaRPr>
                    </a:p>
                  </a:txBody>
                  <a:tcPr marL="68580" marR="68580" marT="66040" marB="6604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a:latin typeface="Comic Sans MS" pitchFamily="66" charset="0"/>
                        </a:rPr>
                        <a:t>Function</a:t>
                      </a:r>
                      <a:r>
                        <a:rPr lang="en-GB" sz="1400" b="1" baseline="0" dirty="0">
                          <a:latin typeface="Comic Sans MS" pitchFamily="66" charset="0"/>
                        </a:rPr>
                        <a:t> </a:t>
                      </a:r>
                      <a:r>
                        <a:rPr lang="en-GB" sz="1400" b="1" dirty="0">
                          <a:latin typeface="Comic Sans MS" pitchFamily="66" charset="0"/>
                        </a:rPr>
                        <a:t>in the body</a:t>
                      </a:r>
                    </a:p>
                  </a:txBody>
                  <a:tcPr marL="68580" marR="68580" marT="66040" marB="66040"/>
                </a:tc>
                <a:tc>
                  <a:txBody>
                    <a:bodyPr/>
                    <a:lstStyle/>
                    <a:p>
                      <a:r>
                        <a:rPr lang="en-GB" sz="1400" b="1" kern="1200" dirty="0">
                          <a:solidFill>
                            <a:schemeClr val="tx1"/>
                          </a:solidFill>
                          <a:latin typeface="Comic Sans MS" pitchFamily="66" charset="0"/>
                          <a:ea typeface="+mn-ea"/>
                          <a:cs typeface="+mn-cs"/>
                        </a:rPr>
                        <a:t>Deficiency </a:t>
                      </a:r>
                    </a:p>
                  </a:txBody>
                  <a:tcPr marL="68580" marR="68580" marT="66040" marB="66040"/>
                </a:tc>
                <a:tc>
                  <a:txBody>
                    <a:bodyPr/>
                    <a:lstStyle/>
                    <a:p>
                      <a:pPr algn="ctr"/>
                      <a:r>
                        <a:rPr lang="en-GB" sz="1400" b="1" dirty="0">
                          <a:latin typeface="Comic Sans MS" pitchFamily="66" charset="0"/>
                        </a:rPr>
                        <a:t>Food source</a:t>
                      </a:r>
                      <a:endParaRPr lang="en-GB" sz="1400" b="1" dirty="0">
                        <a:solidFill>
                          <a:schemeClr val="tx1"/>
                        </a:solidFill>
                        <a:latin typeface="Comic Sans MS" pitchFamily="66" charset="0"/>
                      </a:endParaRPr>
                    </a:p>
                  </a:txBody>
                  <a:tcPr marL="68580" marR="68580" marT="66040" marB="66040"/>
                </a:tc>
                <a:extLst>
                  <a:ext uri="{0D108BD9-81ED-4DB2-BD59-A6C34878D82A}">
                    <a16:rowId xmlns:a16="http://schemas.microsoft.com/office/drawing/2014/main" val="10000"/>
                  </a:ext>
                </a:extLst>
              </a:tr>
              <a:tr h="341964">
                <a:tc gridSpan="4">
                  <a:txBody>
                    <a:bodyPr/>
                    <a:lstStyle/>
                    <a:p>
                      <a:pPr algn="ctr"/>
                      <a:r>
                        <a:rPr lang="en-GB" sz="1400" b="1" dirty="0">
                          <a:latin typeface="Comic Sans MS" pitchFamily="66" charset="0"/>
                        </a:rPr>
                        <a:t>Minerals</a:t>
                      </a:r>
                    </a:p>
                  </a:txBody>
                  <a:tcPr marL="68580" marR="68580" marT="66040" marB="6604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446847">
                <a:tc>
                  <a:txBody>
                    <a:bodyPr/>
                    <a:lstStyle/>
                    <a:p>
                      <a:pPr algn="ctr"/>
                      <a:r>
                        <a:rPr lang="en-GB" sz="1400" b="1" dirty="0">
                          <a:latin typeface="Comic Sans MS" pitchFamily="66" charset="0"/>
                        </a:rPr>
                        <a:t>Calcium</a:t>
                      </a:r>
                    </a:p>
                  </a:txBody>
                  <a:tcPr marL="68580" marR="68580" marT="66040" marB="66040"/>
                </a:tc>
                <a:tc>
                  <a:txBody>
                    <a:bodyPr/>
                    <a:lstStyle/>
                    <a:p>
                      <a:endParaRPr lang="en-GB" dirty="0"/>
                    </a:p>
                    <a:p>
                      <a:endParaRPr lang="en-GB" dirty="0"/>
                    </a:p>
                  </a:txBody>
                  <a:tcPr marL="68580" marR="68580" marT="66040" marB="66040"/>
                </a:tc>
                <a:tc>
                  <a:txBody>
                    <a:bodyPr/>
                    <a:lstStyle/>
                    <a:p>
                      <a:endParaRPr lang="en-GB"/>
                    </a:p>
                  </a:txBody>
                  <a:tcPr marL="68580" marR="68580" marT="66040" marB="66040"/>
                </a:tc>
                <a:tc>
                  <a:txBody>
                    <a:bodyPr/>
                    <a:lstStyle/>
                    <a:p>
                      <a:endParaRPr lang="en-GB" dirty="0"/>
                    </a:p>
                  </a:txBody>
                  <a:tcPr marL="68580" marR="68580" marT="66040" marB="66040"/>
                </a:tc>
                <a:extLst>
                  <a:ext uri="{0D108BD9-81ED-4DB2-BD59-A6C34878D82A}">
                    <a16:rowId xmlns:a16="http://schemas.microsoft.com/office/drawing/2014/main" val="10002"/>
                  </a:ext>
                </a:extLst>
              </a:tr>
              <a:tr h="446847">
                <a:tc>
                  <a:txBody>
                    <a:bodyPr/>
                    <a:lstStyle/>
                    <a:p>
                      <a:pPr algn="ctr"/>
                      <a:r>
                        <a:rPr lang="en-GB" sz="1400" b="1" dirty="0">
                          <a:latin typeface="Comic Sans MS" pitchFamily="66" charset="0"/>
                        </a:rPr>
                        <a:t>Iron</a:t>
                      </a:r>
                    </a:p>
                  </a:txBody>
                  <a:tcPr marL="68580" marR="68580" marT="66040" marB="66040"/>
                </a:tc>
                <a:tc>
                  <a:txBody>
                    <a:bodyPr/>
                    <a:lstStyle/>
                    <a:p>
                      <a:endParaRPr lang="en-GB" dirty="0"/>
                    </a:p>
                    <a:p>
                      <a:endParaRPr lang="en-GB" dirty="0"/>
                    </a:p>
                  </a:txBody>
                  <a:tcPr marL="68580" marR="68580" marT="66040" marB="66040"/>
                </a:tc>
                <a:tc>
                  <a:txBody>
                    <a:bodyPr/>
                    <a:lstStyle/>
                    <a:p>
                      <a:endParaRPr lang="en-GB"/>
                    </a:p>
                  </a:txBody>
                  <a:tcPr marL="68580" marR="68580" marT="66040" marB="66040"/>
                </a:tc>
                <a:tc>
                  <a:txBody>
                    <a:bodyPr/>
                    <a:lstStyle/>
                    <a:p>
                      <a:endParaRPr lang="en-GB"/>
                    </a:p>
                  </a:txBody>
                  <a:tcPr marL="68580" marR="68580" marT="66040" marB="66040"/>
                </a:tc>
                <a:extLst>
                  <a:ext uri="{0D108BD9-81ED-4DB2-BD59-A6C34878D82A}">
                    <a16:rowId xmlns:a16="http://schemas.microsoft.com/office/drawing/2014/main" val="10003"/>
                  </a:ext>
                </a:extLst>
              </a:tr>
              <a:tr h="446847">
                <a:tc>
                  <a:txBody>
                    <a:bodyPr/>
                    <a:lstStyle/>
                    <a:p>
                      <a:pPr algn="ctr"/>
                      <a:r>
                        <a:rPr lang="en-GB" sz="1400" b="1" dirty="0">
                          <a:latin typeface="Comic Sans MS" pitchFamily="66" charset="0"/>
                        </a:rPr>
                        <a:t>Sodium (salt)</a:t>
                      </a:r>
                    </a:p>
                  </a:txBody>
                  <a:tcPr marL="68580" marR="68580" marT="66040" marB="66040"/>
                </a:tc>
                <a:tc>
                  <a:txBody>
                    <a:bodyPr/>
                    <a:lstStyle/>
                    <a:p>
                      <a:endParaRPr lang="en-GB" dirty="0"/>
                    </a:p>
                    <a:p>
                      <a:endParaRPr lang="en-GB" dirty="0"/>
                    </a:p>
                  </a:txBody>
                  <a:tcPr marL="68580" marR="68580" marT="66040" marB="66040"/>
                </a:tc>
                <a:tc>
                  <a:txBody>
                    <a:bodyPr/>
                    <a:lstStyle/>
                    <a:p>
                      <a:endParaRPr lang="en-GB"/>
                    </a:p>
                  </a:txBody>
                  <a:tcPr marL="68580" marR="68580" marT="66040" marB="66040"/>
                </a:tc>
                <a:tc>
                  <a:txBody>
                    <a:bodyPr/>
                    <a:lstStyle/>
                    <a:p>
                      <a:endParaRPr lang="en-GB"/>
                    </a:p>
                  </a:txBody>
                  <a:tcPr marL="68580" marR="68580" marT="66040" marB="66040"/>
                </a:tc>
                <a:extLst>
                  <a:ext uri="{0D108BD9-81ED-4DB2-BD59-A6C34878D82A}">
                    <a16:rowId xmlns:a16="http://schemas.microsoft.com/office/drawing/2014/main" val="10004"/>
                  </a:ext>
                </a:extLst>
              </a:tr>
              <a:tr h="446847">
                <a:tc>
                  <a:txBody>
                    <a:bodyPr/>
                    <a:lstStyle/>
                    <a:p>
                      <a:pPr algn="ctr"/>
                      <a:r>
                        <a:rPr lang="en-GB" sz="1400" b="1" dirty="0" err="1">
                          <a:latin typeface="Comic Sans MS" pitchFamily="66" charset="0"/>
                        </a:rPr>
                        <a:t>Flouride</a:t>
                      </a:r>
                      <a:endParaRPr lang="en-GB" sz="1400" b="1" dirty="0">
                        <a:latin typeface="Comic Sans MS" pitchFamily="66" charset="0"/>
                      </a:endParaRPr>
                    </a:p>
                  </a:txBody>
                  <a:tcPr marL="68580" marR="68580" marT="66040" marB="66040"/>
                </a:tc>
                <a:tc>
                  <a:txBody>
                    <a:bodyPr/>
                    <a:lstStyle/>
                    <a:p>
                      <a:endParaRPr lang="en-GB" dirty="0"/>
                    </a:p>
                    <a:p>
                      <a:endParaRPr lang="en-GB" dirty="0"/>
                    </a:p>
                  </a:txBody>
                  <a:tcPr marL="68580" marR="68580" marT="66040" marB="66040"/>
                </a:tc>
                <a:tc>
                  <a:txBody>
                    <a:bodyPr/>
                    <a:lstStyle/>
                    <a:p>
                      <a:endParaRPr lang="en-GB"/>
                    </a:p>
                  </a:txBody>
                  <a:tcPr marL="68580" marR="68580" marT="66040" marB="66040"/>
                </a:tc>
                <a:tc>
                  <a:txBody>
                    <a:bodyPr/>
                    <a:lstStyle/>
                    <a:p>
                      <a:endParaRPr lang="en-GB"/>
                    </a:p>
                  </a:txBody>
                  <a:tcPr marL="68580" marR="68580" marT="66040" marB="66040"/>
                </a:tc>
                <a:extLst>
                  <a:ext uri="{0D108BD9-81ED-4DB2-BD59-A6C34878D82A}">
                    <a16:rowId xmlns:a16="http://schemas.microsoft.com/office/drawing/2014/main" val="10005"/>
                  </a:ext>
                </a:extLst>
              </a:tr>
              <a:tr h="446847">
                <a:tc>
                  <a:txBody>
                    <a:bodyPr/>
                    <a:lstStyle/>
                    <a:p>
                      <a:pPr algn="ctr"/>
                      <a:r>
                        <a:rPr lang="en-GB" sz="1400" b="1" dirty="0">
                          <a:latin typeface="Comic Sans MS" pitchFamily="66" charset="0"/>
                        </a:rPr>
                        <a:t>Iodine</a:t>
                      </a:r>
                    </a:p>
                  </a:txBody>
                  <a:tcPr marL="68580" marR="68580" marT="66040" marB="66040"/>
                </a:tc>
                <a:tc>
                  <a:txBody>
                    <a:bodyPr/>
                    <a:lstStyle/>
                    <a:p>
                      <a:endParaRPr lang="en-GB" dirty="0"/>
                    </a:p>
                    <a:p>
                      <a:endParaRPr lang="en-GB" dirty="0"/>
                    </a:p>
                  </a:txBody>
                  <a:tcPr marL="68580" marR="68580" marT="66040" marB="66040"/>
                </a:tc>
                <a:tc>
                  <a:txBody>
                    <a:bodyPr/>
                    <a:lstStyle/>
                    <a:p>
                      <a:endParaRPr lang="en-GB"/>
                    </a:p>
                  </a:txBody>
                  <a:tcPr marL="68580" marR="68580" marT="66040" marB="66040"/>
                </a:tc>
                <a:tc>
                  <a:txBody>
                    <a:bodyPr/>
                    <a:lstStyle/>
                    <a:p>
                      <a:endParaRPr lang="en-GB" dirty="0"/>
                    </a:p>
                  </a:txBody>
                  <a:tcPr marL="68580" marR="68580" marT="66040" marB="66040"/>
                </a:tc>
                <a:extLst>
                  <a:ext uri="{0D108BD9-81ED-4DB2-BD59-A6C34878D82A}">
                    <a16:rowId xmlns:a16="http://schemas.microsoft.com/office/drawing/2014/main" val="10006"/>
                  </a:ext>
                </a:extLst>
              </a:tr>
              <a:tr h="446847">
                <a:tc>
                  <a:txBody>
                    <a:bodyPr/>
                    <a:lstStyle/>
                    <a:p>
                      <a:pPr algn="ctr"/>
                      <a:r>
                        <a:rPr lang="en-GB" sz="1400" b="1" dirty="0" err="1">
                          <a:latin typeface="Comic Sans MS" pitchFamily="66" charset="0"/>
                        </a:rPr>
                        <a:t>Phosophorus</a:t>
                      </a:r>
                      <a:endParaRPr lang="en-GB" sz="1400" b="1" dirty="0">
                        <a:latin typeface="Comic Sans MS" pitchFamily="66" charset="0"/>
                      </a:endParaRPr>
                    </a:p>
                  </a:txBody>
                  <a:tcPr marL="68580" marR="68580" marT="66040" marB="66040"/>
                </a:tc>
                <a:tc>
                  <a:txBody>
                    <a:bodyPr/>
                    <a:lstStyle/>
                    <a:p>
                      <a:endParaRPr lang="en-GB" dirty="0"/>
                    </a:p>
                    <a:p>
                      <a:endParaRPr lang="en-GB" dirty="0"/>
                    </a:p>
                  </a:txBody>
                  <a:tcPr marL="68580" marR="68580" marT="66040" marB="66040"/>
                </a:tc>
                <a:tc>
                  <a:txBody>
                    <a:bodyPr/>
                    <a:lstStyle/>
                    <a:p>
                      <a:endParaRPr lang="en-GB"/>
                    </a:p>
                  </a:txBody>
                  <a:tcPr marL="68580" marR="68580" marT="66040" marB="66040"/>
                </a:tc>
                <a:tc>
                  <a:txBody>
                    <a:bodyPr/>
                    <a:lstStyle/>
                    <a:p>
                      <a:endParaRPr lang="en-GB" dirty="0"/>
                    </a:p>
                  </a:txBody>
                  <a:tcPr marL="68580" marR="68580" marT="66040" marB="66040"/>
                </a:tc>
                <a:extLst>
                  <a:ext uri="{0D108BD9-81ED-4DB2-BD59-A6C34878D82A}">
                    <a16:rowId xmlns:a16="http://schemas.microsoft.com/office/drawing/2014/main" val="10007"/>
                  </a:ext>
                </a:extLst>
              </a:tr>
              <a:tr h="356665">
                <a:tc gridSpan="4">
                  <a:txBody>
                    <a:bodyPr/>
                    <a:lstStyle/>
                    <a:p>
                      <a:pPr algn="ctr"/>
                      <a:r>
                        <a:rPr lang="en-GB" sz="1400" b="1" dirty="0">
                          <a:latin typeface="Comic Sans MS" pitchFamily="66" charset="0"/>
                        </a:rPr>
                        <a:t>Important Non-nutrients</a:t>
                      </a:r>
                    </a:p>
                  </a:txBody>
                  <a:tcPr marL="68580" marR="68580" marT="66040" marB="6604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r h="613747">
                <a:tc>
                  <a:txBody>
                    <a:bodyPr/>
                    <a:lstStyle/>
                    <a:p>
                      <a:pPr algn="ctr"/>
                      <a:r>
                        <a:rPr lang="en-GB" sz="1400" b="1" dirty="0">
                          <a:latin typeface="Comic Sans MS" pitchFamily="66" charset="0"/>
                        </a:rPr>
                        <a:t>Water</a:t>
                      </a:r>
                    </a:p>
                  </a:txBody>
                  <a:tcPr marL="68580" marR="68580" marT="66040" marB="66040"/>
                </a:tc>
                <a:tc>
                  <a:txBody>
                    <a:bodyPr/>
                    <a:lstStyle/>
                    <a:p>
                      <a:endParaRPr lang="en-GB"/>
                    </a:p>
                  </a:txBody>
                  <a:tcPr marL="68580" marR="68580" marT="66040" marB="66040"/>
                </a:tc>
                <a:tc>
                  <a:txBody>
                    <a:bodyPr/>
                    <a:lstStyle/>
                    <a:p>
                      <a:endParaRPr lang="en-GB"/>
                    </a:p>
                  </a:txBody>
                  <a:tcPr marL="68580" marR="68580" marT="66040" marB="66040"/>
                </a:tc>
                <a:tc>
                  <a:txBody>
                    <a:bodyPr/>
                    <a:lstStyle/>
                    <a:p>
                      <a:endParaRPr lang="en-GB" dirty="0"/>
                    </a:p>
                  </a:txBody>
                  <a:tcPr marL="68580" marR="68580" marT="66040" marB="66040"/>
                </a:tc>
                <a:extLst>
                  <a:ext uri="{0D108BD9-81ED-4DB2-BD59-A6C34878D82A}">
                    <a16:rowId xmlns:a16="http://schemas.microsoft.com/office/drawing/2014/main" val="10009"/>
                  </a:ext>
                </a:extLst>
              </a:tr>
            </a:tbl>
          </a:graphicData>
        </a:graphic>
      </p:graphicFrame>
      <p:sp>
        <p:nvSpPr>
          <p:cNvPr id="2" name="TextBox 1"/>
          <p:cNvSpPr txBox="1"/>
          <p:nvPr/>
        </p:nvSpPr>
        <p:spPr>
          <a:xfrm>
            <a:off x="2901497" y="294439"/>
            <a:ext cx="1061509" cy="369332"/>
          </a:xfrm>
          <a:prstGeom prst="rect">
            <a:avLst/>
          </a:prstGeom>
          <a:noFill/>
        </p:spPr>
        <p:txBody>
          <a:bodyPr wrap="none" rtlCol="0">
            <a:spAutoFit/>
          </a:bodyPr>
          <a:lstStyle/>
          <a:p>
            <a:pPr algn="ctr"/>
            <a:r>
              <a:rPr lang="en-GB" b="1" dirty="0"/>
              <a:t>Nutrition</a:t>
            </a:r>
            <a:endParaRPr lang="en-GB" b="1" u="sng" dirty="0">
              <a:latin typeface="Comic Sans MS" pitchFamily="66" charset="0"/>
            </a:endParaRPr>
          </a:p>
        </p:txBody>
      </p:sp>
    </p:spTree>
    <p:extLst>
      <p:ext uri="{BB962C8B-B14F-4D97-AF65-F5344CB8AC3E}">
        <p14:creationId xmlns:p14="http://schemas.microsoft.com/office/powerpoint/2010/main" val="173978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78" y="200472"/>
            <a:ext cx="6172200" cy="595861"/>
          </a:xfrm>
        </p:spPr>
        <p:txBody>
          <a:bodyPr>
            <a:normAutofit/>
          </a:bodyPr>
          <a:lstStyle/>
          <a:p>
            <a:r>
              <a:rPr lang="en-GB" sz="2200" dirty="0">
                <a:latin typeface="Calibri" panose="020F0502020204030204" pitchFamily="34" charset="0"/>
                <a:cs typeface="Calibri" panose="020F0502020204030204" pitchFamily="34" charset="0"/>
              </a:rPr>
              <a:t>Eat well guide </a:t>
            </a:r>
          </a:p>
        </p:txBody>
      </p:sp>
      <p:sp>
        <p:nvSpPr>
          <p:cNvPr id="4" name="Rectangle 3"/>
          <p:cNvSpPr/>
          <p:nvPr/>
        </p:nvSpPr>
        <p:spPr>
          <a:xfrm>
            <a:off x="444542" y="796333"/>
            <a:ext cx="6076987" cy="8956298"/>
          </a:xfrm>
          <a:prstGeom prst="rect">
            <a:avLst/>
          </a:prstGeom>
        </p:spPr>
        <p:txBody>
          <a:bodyPr wrap="square">
            <a:spAutoFit/>
          </a:bodyPr>
          <a:lstStyle/>
          <a:p>
            <a:r>
              <a:rPr lang="en-GB" dirty="0">
                <a:latin typeface="Comic Sans MS" pitchFamily="66" charset="0"/>
              </a:rPr>
              <a:t>Explain what the Eat well guide  is and why is helps towards a balanced diet.</a:t>
            </a:r>
          </a:p>
          <a:p>
            <a:r>
              <a:rPr lang="en-GB" dirty="0">
                <a:latin typeface="Comic Sans MS" pitchFamily="66" charset="0"/>
              </a:rPr>
              <a:t> </a:t>
            </a:r>
          </a:p>
          <a:p>
            <a:r>
              <a:rPr lang="en-GB" dirty="0">
                <a:latin typeface="Comic Sans MS" pitchFamily="66" charset="0"/>
              </a:rPr>
              <a:t> </a:t>
            </a:r>
          </a:p>
          <a:p>
            <a:endParaRPr lang="en-GB" dirty="0">
              <a:latin typeface="Comic Sans MS" pitchFamily="66" charset="0"/>
            </a:endParaRPr>
          </a:p>
          <a:p>
            <a:r>
              <a:rPr lang="en-GB" dirty="0">
                <a:latin typeface="Comic Sans MS" pitchFamily="66" charset="0"/>
              </a:rPr>
              <a:t>Fill in the Eatwell guide with the name, nutrients and food examples:</a:t>
            </a:r>
          </a:p>
          <a:p>
            <a:r>
              <a:rPr lang="en-GB" dirty="0">
                <a:latin typeface="Comic Sans MS" pitchFamily="66" charset="0"/>
              </a:rPr>
              <a:t> </a:t>
            </a:r>
          </a:p>
          <a:p>
            <a:r>
              <a:rPr lang="en-GB" dirty="0">
                <a:latin typeface="Comic Sans MS" pitchFamily="66" charset="0"/>
              </a:rPr>
              <a:t> </a:t>
            </a: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r>
              <a:rPr lang="en-GB" dirty="0">
                <a:latin typeface="Comic Sans MS" pitchFamily="66" charset="0"/>
              </a:rPr>
              <a:t> </a:t>
            </a:r>
          </a:p>
          <a:p>
            <a:r>
              <a:rPr lang="en-GB" dirty="0">
                <a:latin typeface="Comic Sans MS" pitchFamily="66" charset="0"/>
              </a:rPr>
              <a:t>List the 8 tips to healthy eating?</a:t>
            </a:r>
          </a:p>
          <a:p>
            <a:pPr>
              <a:lnSpc>
                <a:spcPct val="150000"/>
              </a:lnSpc>
            </a:pPr>
            <a:r>
              <a:rPr lang="en-GB" dirty="0">
                <a:latin typeface="Comic Sans MS" pitchFamily="66" charset="0"/>
              </a:rPr>
              <a:t>1.</a:t>
            </a:r>
          </a:p>
          <a:p>
            <a:pPr>
              <a:lnSpc>
                <a:spcPct val="150000"/>
              </a:lnSpc>
            </a:pPr>
            <a:r>
              <a:rPr lang="en-GB" dirty="0">
                <a:latin typeface="Comic Sans MS" pitchFamily="66" charset="0"/>
              </a:rPr>
              <a:t>2.</a:t>
            </a:r>
          </a:p>
          <a:p>
            <a:pPr>
              <a:lnSpc>
                <a:spcPct val="150000"/>
              </a:lnSpc>
            </a:pPr>
            <a:r>
              <a:rPr lang="en-GB" dirty="0">
                <a:latin typeface="Comic Sans MS" pitchFamily="66" charset="0"/>
              </a:rPr>
              <a:t>3.</a:t>
            </a:r>
          </a:p>
          <a:p>
            <a:pPr>
              <a:lnSpc>
                <a:spcPct val="150000"/>
              </a:lnSpc>
            </a:pPr>
            <a:r>
              <a:rPr lang="en-GB" dirty="0">
                <a:latin typeface="Comic Sans MS" pitchFamily="66" charset="0"/>
              </a:rPr>
              <a:t>4.</a:t>
            </a:r>
          </a:p>
          <a:p>
            <a:pPr>
              <a:lnSpc>
                <a:spcPct val="150000"/>
              </a:lnSpc>
            </a:pPr>
            <a:r>
              <a:rPr lang="en-GB" dirty="0">
                <a:latin typeface="Comic Sans MS" pitchFamily="66" charset="0"/>
              </a:rPr>
              <a:t>5.</a:t>
            </a:r>
          </a:p>
          <a:p>
            <a:pPr>
              <a:lnSpc>
                <a:spcPct val="150000"/>
              </a:lnSpc>
            </a:pPr>
            <a:r>
              <a:rPr lang="en-GB" dirty="0">
                <a:latin typeface="Comic Sans MS" pitchFamily="66" charset="0"/>
              </a:rPr>
              <a:t>6.</a:t>
            </a:r>
          </a:p>
          <a:p>
            <a:pPr>
              <a:lnSpc>
                <a:spcPct val="150000"/>
              </a:lnSpc>
            </a:pPr>
            <a:r>
              <a:rPr lang="en-GB" dirty="0">
                <a:latin typeface="Comic Sans MS" pitchFamily="66" charset="0"/>
              </a:rPr>
              <a:t>7.</a:t>
            </a:r>
          </a:p>
          <a:p>
            <a:pPr>
              <a:lnSpc>
                <a:spcPct val="150000"/>
              </a:lnSpc>
            </a:pPr>
            <a:r>
              <a:rPr lang="en-GB" dirty="0">
                <a:latin typeface="Comic Sans MS" pitchFamily="66" charset="0"/>
              </a:rPr>
              <a:t>8.</a:t>
            </a:r>
          </a:p>
        </p:txBody>
      </p:sp>
      <p:pic>
        <p:nvPicPr>
          <p:cNvPr id="3" name="Picture 2"/>
          <p:cNvPicPr>
            <a:picLocks noChangeAspect="1"/>
          </p:cNvPicPr>
          <p:nvPr/>
        </p:nvPicPr>
        <p:blipFill rotWithShape="1">
          <a:blip r:embed="rId2"/>
          <a:srcRect l="32291" t="31297" r="32290" b="32281"/>
          <a:stretch/>
        </p:blipFill>
        <p:spPr>
          <a:xfrm>
            <a:off x="897975" y="2864768"/>
            <a:ext cx="5480392" cy="3168352"/>
          </a:xfrm>
          <a:prstGeom prst="rect">
            <a:avLst/>
          </a:prstGeom>
        </p:spPr>
      </p:pic>
    </p:spTree>
    <p:extLst>
      <p:ext uri="{BB962C8B-B14F-4D97-AF65-F5344CB8AC3E}">
        <p14:creationId xmlns:p14="http://schemas.microsoft.com/office/powerpoint/2010/main" val="1634447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78" y="200472"/>
            <a:ext cx="6172200" cy="595861"/>
          </a:xfrm>
        </p:spPr>
        <p:txBody>
          <a:bodyPr>
            <a:normAutofit/>
          </a:bodyPr>
          <a:lstStyle/>
          <a:p>
            <a:r>
              <a:rPr lang="en-GB" sz="2200" dirty="0">
                <a:latin typeface="Calibri" panose="020F0502020204030204" pitchFamily="34" charset="0"/>
                <a:cs typeface="Calibri" panose="020F0502020204030204" pitchFamily="34" charset="0"/>
              </a:rPr>
              <a:t>Eat well guide </a:t>
            </a:r>
          </a:p>
        </p:txBody>
      </p:sp>
      <p:sp>
        <p:nvSpPr>
          <p:cNvPr id="4" name="Rectangle 3"/>
          <p:cNvSpPr/>
          <p:nvPr/>
        </p:nvSpPr>
        <p:spPr>
          <a:xfrm>
            <a:off x="444542" y="796333"/>
            <a:ext cx="6076987" cy="1200329"/>
          </a:xfrm>
          <a:prstGeom prst="rect">
            <a:avLst/>
          </a:prstGeom>
        </p:spPr>
        <p:txBody>
          <a:bodyPr wrap="square">
            <a:spAutoFit/>
          </a:bodyPr>
          <a:lstStyle/>
          <a:p>
            <a:r>
              <a:rPr lang="en-GB" dirty="0">
                <a:latin typeface="Comic Sans MS" pitchFamily="66" charset="0"/>
              </a:rPr>
              <a:t>Food contains essential nutrients for your body to live on. </a:t>
            </a:r>
          </a:p>
          <a:p>
            <a:endParaRPr lang="en-GB" dirty="0">
              <a:latin typeface="Comic Sans MS" pitchFamily="66" charset="0"/>
            </a:endParaRPr>
          </a:p>
          <a:p>
            <a:r>
              <a:rPr lang="en-GB" dirty="0">
                <a:latin typeface="Comic Sans MS" pitchFamily="66" charset="0"/>
              </a:rPr>
              <a:t>Label the body with what nutrients give to your body. </a:t>
            </a:r>
          </a:p>
        </p:txBody>
      </p:sp>
      <p:pic>
        <p:nvPicPr>
          <p:cNvPr id="6" name="Picture 5">
            <a:extLst>
              <a:ext uri="{FF2B5EF4-FFF2-40B4-BE49-F238E27FC236}">
                <a16:creationId xmlns:a16="http://schemas.microsoft.com/office/drawing/2014/main" id="{4089BC98-8233-415A-97F0-E59E92ADB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224" y="2065866"/>
            <a:ext cx="4242023" cy="7639662"/>
          </a:xfrm>
          <a:prstGeom prst="rect">
            <a:avLst/>
          </a:prstGeom>
        </p:spPr>
      </p:pic>
    </p:spTree>
    <p:extLst>
      <p:ext uri="{BB962C8B-B14F-4D97-AF65-F5344CB8AC3E}">
        <p14:creationId xmlns:p14="http://schemas.microsoft.com/office/powerpoint/2010/main" val="130203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78" y="200472"/>
            <a:ext cx="6172200" cy="595861"/>
          </a:xfrm>
        </p:spPr>
        <p:txBody>
          <a:bodyPr>
            <a:normAutofit/>
          </a:bodyPr>
          <a:lstStyle/>
          <a:p>
            <a:r>
              <a:rPr lang="en-GB" sz="2200" dirty="0">
                <a:latin typeface="Calibri" panose="020F0502020204030204" pitchFamily="34" charset="0"/>
                <a:cs typeface="Calibri" panose="020F0502020204030204" pitchFamily="34" charset="0"/>
              </a:rPr>
              <a:t>nutrition</a:t>
            </a:r>
          </a:p>
        </p:txBody>
      </p:sp>
      <p:sp>
        <p:nvSpPr>
          <p:cNvPr id="4" name="Rectangle 3"/>
          <p:cNvSpPr/>
          <p:nvPr/>
        </p:nvSpPr>
        <p:spPr>
          <a:xfrm>
            <a:off x="0" y="796333"/>
            <a:ext cx="6858000" cy="8679299"/>
          </a:xfrm>
          <a:prstGeom prst="rect">
            <a:avLst/>
          </a:prstGeom>
        </p:spPr>
        <p:txBody>
          <a:bodyPr wrap="square">
            <a:spAutoFit/>
          </a:bodyPr>
          <a:lstStyle/>
          <a:p>
            <a:r>
              <a:rPr lang="en-GB" dirty="0">
                <a:latin typeface="Comic Sans MS" pitchFamily="66" charset="0"/>
              </a:rPr>
              <a:t>An unbalanced diet can cause various health problems. Match the problem with what nutrients you would need to eat more of and the food that you find it in. </a:t>
            </a:r>
          </a:p>
          <a:p>
            <a:endParaRPr lang="en-GB" dirty="0">
              <a:latin typeface="Comic Sans MS" pitchFamily="66" charset="0"/>
            </a:endParaRPr>
          </a:p>
          <a:p>
            <a:r>
              <a:rPr lang="en-GB" dirty="0">
                <a:latin typeface="Comic Sans MS" pitchFamily="66" charset="0"/>
              </a:rPr>
              <a:t>Anaemia 		Calcium		</a:t>
            </a:r>
            <a:r>
              <a:rPr lang="en-GB" dirty="0" err="1">
                <a:latin typeface="Comic Sans MS" pitchFamily="66" charset="0"/>
              </a:rPr>
              <a:t>Wholewheat</a:t>
            </a:r>
            <a:r>
              <a:rPr lang="en-GB" dirty="0">
                <a:latin typeface="Comic Sans MS" pitchFamily="66" charset="0"/>
              </a:rPr>
              <a:t> bread</a:t>
            </a:r>
          </a:p>
          <a:p>
            <a:endParaRPr lang="en-GB" dirty="0">
              <a:latin typeface="Comic Sans MS" pitchFamily="66" charset="0"/>
            </a:endParaRPr>
          </a:p>
          <a:p>
            <a:endParaRPr lang="en-GB" dirty="0">
              <a:latin typeface="Comic Sans MS" pitchFamily="66" charset="0"/>
            </a:endParaRPr>
          </a:p>
          <a:p>
            <a:r>
              <a:rPr lang="en-GB" dirty="0">
                <a:latin typeface="Comic Sans MS" pitchFamily="66" charset="0"/>
              </a:rPr>
              <a:t>Split nails 		Iron	           Fruit and Vegetables</a:t>
            </a:r>
          </a:p>
          <a:p>
            <a:endParaRPr lang="en-GB" dirty="0">
              <a:latin typeface="Comic Sans MS" pitchFamily="66" charset="0"/>
            </a:endParaRPr>
          </a:p>
          <a:p>
            <a:endParaRPr lang="en-GB" dirty="0">
              <a:latin typeface="Comic Sans MS" pitchFamily="66" charset="0"/>
            </a:endParaRPr>
          </a:p>
          <a:p>
            <a:r>
              <a:rPr lang="en-GB" dirty="0">
                <a:latin typeface="Comic Sans MS" pitchFamily="66" charset="0"/>
              </a:rPr>
              <a:t>Constipation		Vitamin C		Red meat</a:t>
            </a:r>
          </a:p>
          <a:p>
            <a:endParaRPr lang="en-GB" dirty="0">
              <a:latin typeface="Comic Sans MS" pitchFamily="66" charset="0"/>
            </a:endParaRPr>
          </a:p>
          <a:p>
            <a:endParaRPr lang="en-GB" dirty="0">
              <a:latin typeface="Comic Sans MS" pitchFamily="66" charset="0"/>
            </a:endParaRPr>
          </a:p>
          <a:p>
            <a:r>
              <a:rPr lang="en-GB" dirty="0">
                <a:latin typeface="Comic Sans MS" pitchFamily="66" charset="0"/>
              </a:rPr>
              <a:t>Regular colds		Fibre		      Dairy products</a:t>
            </a:r>
          </a:p>
          <a:p>
            <a:endParaRPr lang="en-GB" dirty="0">
              <a:latin typeface="Comic Sans MS" pitchFamily="66" charset="0"/>
            </a:endParaRPr>
          </a:p>
          <a:p>
            <a:endParaRPr lang="en-GB" dirty="0">
              <a:latin typeface="Comic Sans MS" pitchFamily="66" charset="0"/>
            </a:endParaRPr>
          </a:p>
          <a:p>
            <a:r>
              <a:rPr lang="en-GB" dirty="0">
                <a:latin typeface="Comic Sans MS" pitchFamily="66" charset="0"/>
              </a:rPr>
              <a:t>______________________________________________</a:t>
            </a:r>
          </a:p>
          <a:p>
            <a:endParaRPr lang="en-GB" dirty="0">
              <a:latin typeface="Comic Sans MS" pitchFamily="66" charset="0"/>
            </a:endParaRPr>
          </a:p>
          <a:p>
            <a:r>
              <a:rPr lang="en-GB" dirty="0">
                <a:latin typeface="Comic Sans MS" pitchFamily="66" charset="0"/>
              </a:rPr>
              <a:t>Some people have to follow a special diet for health reasons. What are the reasons that the following groups of people cant eat the named food?</a:t>
            </a:r>
          </a:p>
          <a:p>
            <a:endParaRPr lang="en-GB" dirty="0">
              <a:latin typeface="Comic Sans MS" pitchFamily="66" charset="0"/>
            </a:endParaRPr>
          </a:p>
          <a:p>
            <a:r>
              <a:rPr lang="en-GB" dirty="0">
                <a:latin typeface="Comic Sans MS" pitchFamily="66" charset="0"/>
              </a:rPr>
              <a:t>Pregnant women cant eat shellfish and raw eggs.</a:t>
            </a:r>
          </a:p>
          <a:p>
            <a:endParaRPr lang="en-GB" dirty="0">
              <a:latin typeface="Comic Sans MS" pitchFamily="66" charset="0"/>
            </a:endParaRPr>
          </a:p>
          <a:p>
            <a:r>
              <a:rPr lang="en-GB" dirty="0">
                <a:latin typeface="Comic Sans MS" pitchFamily="66" charset="0"/>
              </a:rPr>
              <a:t>Celiac can’t eat gluten.</a:t>
            </a:r>
          </a:p>
          <a:p>
            <a:endParaRPr lang="en-GB" dirty="0">
              <a:latin typeface="Comic Sans MS" pitchFamily="66" charset="0"/>
            </a:endParaRPr>
          </a:p>
          <a:p>
            <a:r>
              <a:rPr lang="en-GB" dirty="0">
                <a:latin typeface="Comic Sans MS" pitchFamily="66" charset="0"/>
              </a:rPr>
              <a:t>Lactose intolerance cant have dairy. </a:t>
            </a:r>
          </a:p>
          <a:p>
            <a:endParaRPr lang="en-GB" dirty="0">
              <a:latin typeface="Comic Sans MS" pitchFamily="66" charset="0"/>
            </a:endParaRPr>
          </a:p>
          <a:p>
            <a:r>
              <a:rPr lang="en-GB" dirty="0">
                <a:latin typeface="Comic Sans MS" pitchFamily="66" charset="0"/>
              </a:rPr>
              <a:t>Diabetics have to control their sugar.</a:t>
            </a:r>
          </a:p>
          <a:p>
            <a:endParaRPr lang="en-GB" dirty="0">
              <a:latin typeface="Comic Sans MS" pitchFamily="66" charset="0"/>
            </a:endParaRPr>
          </a:p>
          <a:p>
            <a:r>
              <a:rPr lang="en-GB" dirty="0">
                <a:latin typeface="Comic Sans MS" pitchFamily="66" charset="0"/>
              </a:rPr>
              <a:t>Children under five can’t have nuts</a:t>
            </a:r>
          </a:p>
        </p:txBody>
      </p:sp>
    </p:spTree>
    <p:extLst>
      <p:ext uri="{BB962C8B-B14F-4D97-AF65-F5344CB8AC3E}">
        <p14:creationId xmlns:p14="http://schemas.microsoft.com/office/powerpoint/2010/main" val="1243450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DA2702CFD07D4FB0355BBBC0CED76D" ma:contentTypeVersion="0" ma:contentTypeDescription="Create a new document." ma:contentTypeScope="" ma:versionID="6659370ca031864e4496f4519c683538">
  <xsd:schema xmlns:xsd="http://www.w3.org/2001/XMLSchema" xmlns:xs="http://www.w3.org/2001/XMLSchema" xmlns:p="http://schemas.microsoft.com/office/2006/metadata/properties" targetNamespace="http://schemas.microsoft.com/office/2006/metadata/properties" ma:root="true" ma:fieldsID="981aebc4f1b1c7440aaca86ffca8c17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4F8BD3-DB91-4F6C-85CB-04D1F950D5DB}"/>
</file>

<file path=customXml/itemProps2.xml><?xml version="1.0" encoding="utf-8"?>
<ds:datastoreItem xmlns:ds="http://schemas.openxmlformats.org/officeDocument/2006/customXml" ds:itemID="{4EF42DE0-54F7-4BEF-923B-D2503C4B7919}"/>
</file>

<file path=customXml/itemProps3.xml><?xml version="1.0" encoding="utf-8"?>
<ds:datastoreItem xmlns:ds="http://schemas.openxmlformats.org/officeDocument/2006/customXml" ds:itemID="{677CDCCB-E1DA-4958-80FC-B513D2F2E335}"/>
</file>

<file path=docProps/app.xml><?xml version="1.0" encoding="utf-8"?>
<Properties xmlns="http://schemas.openxmlformats.org/officeDocument/2006/extended-properties" xmlns:vt="http://schemas.openxmlformats.org/officeDocument/2006/docPropsVTypes">
  <Template/>
  <TotalTime>619</TotalTime>
  <Words>1854</Words>
  <Application>Microsoft Office PowerPoint</Application>
  <PresentationFormat>A4 Paper (210x297 mm)</PresentationFormat>
  <Paragraphs>920</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Comic Sans MS</vt:lpstr>
      <vt:lpstr>Gill Sans MT</vt:lpstr>
      <vt:lpstr>Helvetica</vt:lpstr>
      <vt:lpstr>Palatino Linotype</vt:lpstr>
      <vt:lpstr>Symbol</vt:lpstr>
      <vt:lpstr>Times New Roman</vt:lpstr>
      <vt:lpstr>Wingdings</vt:lpstr>
      <vt:lpstr>Office Theme</vt:lpstr>
      <vt:lpstr>Food Preparation and Nutrition GCSE Revision 2019</vt:lpstr>
      <vt:lpstr>Revision check list </vt:lpstr>
      <vt:lpstr>PowerPoint Presentation</vt:lpstr>
      <vt:lpstr>PowerPoint Presentation</vt:lpstr>
      <vt:lpstr>PowerPoint Presentation</vt:lpstr>
      <vt:lpstr>PowerPoint Presentation</vt:lpstr>
      <vt:lpstr>Eat well guide </vt:lpstr>
      <vt:lpstr>Eat well guide </vt:lpstr>
      <vt:lpstr>nutrition</vt:lpstr>
      <vt:lpstr>PowerPoint Presentation</vt:lpstr>
      <vt:lpstr>Life stages</vt:lpstr>
      <vt:lpstr>Special dietary needs</vt:lpstr>
      <vt:lpstr>Health</vt:lpstr>
      <vt:lpstr>PowerPoint Presentation</vt:lpstr>
      <vt:lpstr>PowerPoint Presentation</vt:lpstr>
      <vt:lpstr>PowerPoint Presentation</vt:lpstr>
      <vt:lpstr>PowerPoint Presentation</vt:lpstr>
      <vt:lpstr>PowerPoint Presentation</vt:lpstr>
      <vt:lpstr>PowerPoint Presentation</vt:lpstr>
      <vt:lpstr>Protein</vt:lpstr>
      <vt:lpstr>PowerPoint Presentation</vt:lpstr>
      <vt:lpstr>PowerPoint Presentation</vt:lpstr>
      <vt:lpstr>Raising Agents</vt:lpstr>
      <vt:lpstr>PowerPoint Presentation</vt:lpstr>
      <vt:lpstr>PowerPoint Presentation</vt:lpstr>
      <vt:lpstr>Food Spoilage</vt:lpstr>
      <vt:lpstr>PowerPoint Presentation</vt:lpstr>
      <vt:lpstr>PowerPoint Presentation</vt:lpstr>
      <vt:lpstr>PowerPoint Presentation</vt:lpstr>
      <vt:lpstr>Food Hygiene </vt:lpstr>
      <vt:lpstr>Food Storage</vt:lpstr>
      <vt:lpstr>Food handling &amp; Personal Hygiene</vt:lpstr>
      <vt:lpstr>Factors affecting food choice</vt:lpstr>
      <vt:lpstr>Factors affecting food choice</vt:lpstr>
      <vt:lpstr>Packaging &amp; Labelling</vt:lpstr>
      <vt:lpstr>Nutritional Labelling and Marketing</vt:lpstr>
      <vt:lpstr>Food products from British tradition and two different cuisines.</vt:lpstr>
      <vt:lpstr>Sensory evaluation</vt:lpstr>
      <vt:lpstr>PowerPoint Presentation</vt:lpstr>
      <vt:lpstr>Environmental Considerations</vt:lpstr>
      <vt:lpstr>PowerPoint Presentation</vt:lpstr>
      <vt:lpstr>Waste food and packaging</vt:lpstr>
      <vt:lpstr>Primary and secondary processing</vt:lpstr>
      <vt:lpstr>Additives</vt:lpstr>
      <vt:lpstr>Technological developments</vt:lpstr>
      <vt:lpstr>PowerPoint Presentation</vt:lpstr>
      <vt:lpstr>PowerPoint Presentation</vt:lpstr>
      <vt:lpstr>PowerPoint Presentation</vt:lpstr>
      <vt:lpstr>Key words/Terms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Technology GCSE Revision</dc:title>
  <dc:creator>Gareth Moss</dc:creator>
  <cp:lastModifiedBy>rebecca giddings</cp:lastModifiedBy>
  <cp:revision>68</cp:revision>
  <cp:lastPrinted>2019-04-24T12:23:56Z</cp:lastPrinted>
  <dcterms:created xsi:type="dcterms:W3CDTF">2013-03-02T22:36:15Z</dcterms:created>
  <dcterms:modified xsi:type="dcterms:W3CDTF">2019-04-24T12:26:15Z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0x010100CBDA2702CFD07D4FB0355BBBC0CED76D</vt:lpwstr>
  </property>
</Properties>
</file>