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slideLayouts/slideLayout9.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notesMasterIdLst>
    <p:notesMasterId r:id="rId15"/>
  </p:notesMasterIdLst>
  <p:sldIdLst>
    <p:sldId id="270" r:id="rId2"/>
    <p:sldId id="309" r:id="rId3"/>
    <p:sldId id="295" r:id="rId4"/>
    <p:sldId id="301" r:id="rId5"/>
    <p:sldId id="311" r:id="rId6"/>
    <p:sldId id="299" r:id="rId7"/>
    <p:sldId id="313" r:id="rId8"/>
    <p:sldId id="300" r:id="rId9"/>
    <p:sldId id="303" r:id="rId10"/>
    <p:sldId id="304" r:id="rId11"/>
    <p:sldId id="305" r:id="rId12"/>
    <p:sldId id="302" r:id="rId13"/>
    <p:sldId id="310"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882" autoAdjust="0"/>
    <p:restoredTop sz="94651" autoAdjust="0"/>
  </p:normalViewPr>
  <p:slideViewPr>
    <p:cSldViewPr snapToGrid="0">
      <p:cViewPr varScale="1">
        <p:scale>
          <a:sx n="68" d="100"/>
          <a:sy n="68" d="100"/>
        </p:scale>
        <p:origin x="1230" y="60"/>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5CBF5C-0863-4AB0-9E40-4A3F6D2EDECA}" type="datetimeFigureOut">
              <a:rPr lang="en-GB" smtClean="0"/>
              <a:t>09/07/2020</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019D76-FDE6-4BD4-82D7-D9804308DAA3}" type="slidenum">
              <a:rPr lang="en-GB" smtClean="0"/>
              <a:t>‹#›</a:t>
            </a:fld>
            <a:endParaRPr lang="en-GB"/>
          </a:p>
        </p:txBody>
      </p:sp>
    </p:spTree>
    <p:extLst>
      <p:ext uri="{BB962C8B-B14F-4D97-AF65-F5344CB8AC3E}">
        <p14:creationId xmlns:p14="http://schemas.microsoft.com/office/powerpoint/2010/main" val="1427431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youtube.com/watch?v=AhTRiL6xjBA"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F019D76-FDE6-4BD4-82D7-D9804308DAA3}" type="slidenum">
              <a:rPr lang="en-GB" smtClean="0"/>
              <a:t>1</a:t>
            </a:fld>
            <a:endParaRPr lang="en-GB"/>
          </a:p>
        </p:txBody>
      </p:sp>
    </p:spTree>
    <p:extLst>
      <p:ext uri="{BB962C8B-B14F-4D97-AF65-F5344CB8AC3E}">
        <p14:creationId xmlns:p14="http://schemas.microsoft.com/office/powerpoint/2010/main" val="37258575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hlinkClick r:id="rId3"/>
              </a:rPr>
              <a:t>https://www.youtube.com/watch?v=AhTRiL6xjBA</a:t>
            </a:r>
            <a:endParaRPr lang="en-GB" dirty="0"/>
          </a:p>
        </p:txBody>
      </p:sp>
      <p:sp>
        <p:nvSpPr>
          <p:cNvPr id="4" name="Slide Number Placeholder 3"/>
          <p:cNvSpPr>
            <a:spLocks noGrp="1"/>
          </p:cNvSpPr>
          <p:nvPr>
            <p:ph type="sldNum" sz="quarter" idx="10"/>
          </p:nvPr>
        </p:nvSpPr>
        <p:spPr/>
        <p:txBody>
          <a:bodyPr/>
          <a:lstStyle/>
          <a:p>
            <a:fld id="{CF019D76-FDE6-4BD4-82D7-D9804308DAA3}" type="slidenum">
              <a:rPr lang="en-GB" smtClean="0"/>
              <a:t>4</a:t>
            </a:fld>
            <a:endParaRPr lang="en-GB"/>
          </a:p>
        </p:txBody>
      </p:sp>
    </p:spTree>
    <p:extLst>
      <p:ext uri="{BB962C8B-B14F-4D97-AF65-F5344CB8AC3E}">
        <p14:creationId xmlns:p14="http://schemas.microsoft.com/office/powerpoint/2010/main" val="29619516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F019D76-FDE6-4BD4-82D7-D9804308DAA3}" type="slidenum">
              <a:rPr lang="en-GB" smtClean="0"/>
              <a:t>6</a:t>
            </a:fld>
            <a:endParaRPr lang="en-GB"/>
          </a:p>
        </p:txBody>
      </p:sp>
    </p:spTree>
    <p:extLst>
      <p:ext uri="{BB962C8B-B14F-4D97-AF65-F5344CB8AC3E}">
        <p14:creationId xmlns:p14="http://schemas.microsoft.com/office/powerpoint/2010/main" val="24333411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F019D76-FDE6-4BD4-82D7-D9804308DAA3}" type="slidenum">
              <a:rPr lang="en-GB" smtClean="0"/>
              <a:t>7</a:t>
            </a:fld>
            <a:endParaRPr lang="en-GB"/>
          </a:p>
        </p:txBody>
      </p:sp>
    </p:spTree>
    <p:extLst>
      <p:ext uri="{BB962C8B-B14F-4D97-AF65-F5344CB8AC3E}">
        <p14:creationId xmlns:p14="http://schemas.microsoft.com/office/powerpoint/2010/main" val="2571705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79741" y="552168"/>
            <a:ext cx="5746693" cy="1645920"/>
          </a:xfrm>
          <a:solidFill>
            <a:srgbClr val="FFFFFF"/>
          </a:solidFill>
          <a:ln w="38100">
            <a:solidFill>
              <a:srgbClr val="404040"/>
            </a:solidFill>
          </a:ln>
        </p:spPr>
        <p:txBody>
          <a:bodyPr lIns="274320" rIns="274320" anchor="ctr" anchorCtr="1">
            <a:normAutofit/>
          </a:bodyPr>
          <a:lstStyle>
            <a:lvl1pPr algn="ctr">
              <a:defRPr sz="36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3279741" y="2348163"/>
            <a:ext cx="5746693" cy="590980"/>
          </a:xfrm>
          <a:noFill/>
        </p:spPr>
        <p:txBody>
          <a:bodyPr>
            <a:normAutofit/>
          </a:bodyPr>
          <a:lstStyle>
            <a:lvl1pPr marL="0" indent="0" algn="ctr">
              <a:buNone/>
              <a:defRPr sz="14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5279650" y="0"/>
            <a:ext cx="3864350" cy="376358"/>
          </a:xfrm>
        </p:spPr>
        <p:txBody>
          <a:bodyPr/>
          <a:lstStyle>
            <a:lvl1pPr>
              <a:defRPr sz="1800" b="1" u="sng"/>
            </a:lvl1pPr>
          </a:lstStyle>
          <a:p>
            <a:fld id="{1AE31E61-5800-426F-BFD7-250FF3D43173}" type="datetime2">
              <a:rPr lang="en-GB" smtClean="0"/>
              <a:pPr/>
              <a:t>Thursday, 09 July 2020</a:t>
            </a:fld>
            <a:endParaRPr lang="en-US" dirty="0"/>
          </a:p>
        </p:txBody>
      </p:sp>
      <p:sp>
        <p:nvSpPr>
          <p:cNvPr id="5" name="Footer Placeholder 4"/>
          <p:cNvSpPr>
            <a:spLocks noGrp="1"/>
          </p:cNvSpPr>
          <p:nvPr>
            <p:ph type="ftr" sz="quarter" idx="11"/>
          </p:nvPr>
        </p:nvSpPr>
        <p:spPr>
          <a:xfrm>
            <a:off x="3295058" y="6459582"/>
            <a:ext cx="5731375" cy="320040"/>
          </a:xfrm>
        </p:spPr>
        <p:txBody>
          <a:bodyPr/>
          <a:lstStyle/>
          <a:p>
            <a:r>
              <a:rPr lang="en-US" dirty="0"/>
              <a:t>CHAPTER 2: STRUCTURE &amp; BONDING</a:t>
            </a:r>
          </a:p>
        </p:txBody>
      </p:sp>
      <p:sp>
        <p:nvSpPr>
          <p:cNvPr id="8" name="Text Placeholder 7">
            <a:extLst>
              <a:ext uri="{FF2B5EF4-FFF2-40B4-BE49-F238E27FC236}">
                <a16:creationId xmlns:a16="http://schemas.microsoft.com/office/drawing/2014/main" id="{7FEAEEBD-691C-45DA-B1BE-23C0835D66B1}"/>
              </a:ext>
            </a:extLst>
          </p:cNvPr>
          <p:cNvSpPr>
            <a:spLocks noGrp="1"/>
          </p:cNvSpPr>
          <p:nvPr>
            <p:ph type="body" sz="quarter" idx="13"/>
          </p:nvPr>
        </p:nvSpPr>
        <p:spPr>
          <a:xfrm>
            <a:off x="0" y="0"/>
            <a:ext cx="3125788" cy="3084513"/>
          </a:xfrm>
        </p:spPr>
        <p:style>
          <a:lnRef idx="1">
            <a:schemeClr val="accent2"/>
          </a:lnRef>
          <a:fillRef idx="2">
            <a:schemeClr val="accent2"/>
          </a:fillRef>
          <a:effectRef idx="1">
            <a:schemeClr val="accent2"/>
          </a:effectRef>
          <a:fontRef idx="minor">
            <a:schemeClr val="dk1"/>
          </a:fontRef>
        </p:style>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Text Placeholder 9">
            <a:extLst>
              <a:ext uri="{FF2B5EF4-FFF2-40B4-BE49-F238E27FC236}">
                <a16:creationId xmlns:a16="http://schemas.microsoft.com/office/drawing/2014/main" id="{F4240855-BB25-4B32-A55F-FA4047D4DE58}"/>
              </a:ext>
            </a:extLst>
          </p:cNvPr>
          <p:cNvSpPr>
            <a:spLocks noGrp="1"/>
          </p:cNvSpPr>
          <p:nvPr>
            <p:ph type="body" sz="quarter" idx="14"/>
          </p:nvPr>
        </p:nvSpPr>
        <p:spPr>
          <a:xfrm>
            <a:off x="0" y="3111500"/>
            <a:ext cx="3125788" cy="3746500"/>
          </a:xfrm>
        </p:spPr>
        <p:style>
          <a:lnRef idx="1">
            <a:schemeClr val="accent1"/>
          </a:lnRef>
          <a:fillRef idx="2">
            <a:schemeClr val="accent1"/>
          </a:fillRef>
          <a:effectRef idx="1">
            <a:schemeClr val="accent1"/>
          </a:effectRef>
          <a:fontRef idx="minor">
            <a:schemeClr val="dk1"/>
          </a:fontRef>
        </p:style>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Text Placeholder 8"/>
          <p:cNvSpPr>
            <a:spLocks noGrp="1"/>
          </p:cNvSpPr>
          <p:nvPr>
            <p:ph type="body" sz="quarter" idx="15" hasCustomPrompt="1"/>
          </p:nvPr>
        </p:nvSpPr>
        <p:spPr>
          <a:xfrm>
            <a:off x="3279775" y="2938463"/>
            <a:ext cx="5746750" cy="3440112"/>
          </a:xfrm>
        </p:spPr>
        <p:style>
          <a:lnRef idx="2">
            <a:schemeClr val="dk1"/>
          </a:lnRef>
          <a:fillRef idx="1">
            <a:schemeClr val="lt1"/>
          </a:fillRef>
          <a:effectRef idx="0">
            <a:schemeClr val="dk1"/>
          </a:effectRef>
          <a:fontRef idx="none"/>
        </p:style>
        <p:txBody>
          <a:bodyPr/>
          <a:lstStyle>
            <a:lvl1pPr marL="0" indent="0">
              <a:buNone/>
              <a:defRPr b="1" u="sng" baseline="0"/>
            </a:lvl1pPr>
          </a:lstStyle>
          <a:p>
            <a:pPr lvl="0"/>
            <a:r>
              <a:rPr lang="en-GB" b="1" u="sng" dirty="0"/>
              <a:t>DO NOW:</a:t>
            </a:r>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313900" y="1600201"/>
            <a:ext cx="8584440" cy="411479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60F35E5-005C-46B3-8B40-9D347F13F3DC}" type="datetime2">
              <a:rPr lang="en-GB" smtClean="0"/>
              <a:t>Thursday, 09 July 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
        <p:nvSpPr>
          <p:cNvPr id="7" name="Title 1"/>
          <p:cNvSpPr>
            <a:spLocks noGrp="1"/>
          </p:cNvSpPr>
          <p:nvPr>
            <p:ph type="title"/>
          </p:nvPr>
        </p:nvSpPr>
        <p:spPr>
          <a:xfrm>
            <a:off x="313900" y="295952"/>
            <a:ext cx="8584440" cy="1188720"/>
          </a:xfrm>
        </p:spPr>
        <p:txBody>
          <a:bodyPr/>
          <a:lstStyle/>
          <a:p>
            <a:r>
              <a:rPr lang="en-US"/>
              <a:t>Click to edit Master title style</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31382" y="308610"/>
            <a:ext cx="973956" cy="561213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71463" y="308610"/>
            <a:ext cx="7515225" cy="561213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A1F2CB2-DCC1-4F6A-8887-ADB753FAEDDF}" type="datetime2">
              <a:rPr lang="en-GB" smtClean="0"/>
              <a:t>Thursday, 09 July 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13900" y="295952"/>
            <a:ext cx="8584440"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307322" y="1641758"/>
            <a:ext cx="8592329" cy="439055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EA76CA6-EED8-42A9-B25A-3164C2B55CC1}" type="datetime2">
              <a:rPr lang="en-GB" smtClean="0"/>
              <a:t>Thursday, 09 July 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25367" y="284562"/>
            <a:ext cx="8504308" cy="1615676"/>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146737" y="2742029"/>
            <a:ext cx="5101209"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BDE5A20-AEB1-42C8-9245-56354500788B}" type="datetime2">
              <a:rPr lang="en-GB" smtClean="0"/>
              <a:t>Thursday, 09 July 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13900" y="1643063"/>
            <a:ext cx="4076362" cy="4096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53737" y="1643063"/>
            <a:ext cx="4144603" cy="4096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E85EDA13-1F59-4403-98F5-1ED4782190B3}" type="datetime2">
              <a:rPr lang="en-GB" smtClean="0"/>
              <a:t>Thursday, 09 July 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
        <p:nvSpPr>
          <p:cNvPr id="11" name="Title 1"/>
          <p:cNvSpPr>
            <a:spLocks noGrp="1"/>
          </p:cNvSpPr>
          <p:nvPr>
            <p:ph type="title"/>
          </p:nvPr>
        </p:nvSpPr>
        <p:spPr>
          <a:xfrm>
            <a:off x="313900" y="295952"/>
            <a:ext cx="8584440" cy="1188720"/>
          </a:xfrm>
        </p:spPr>
        <p:txBody>
          <a:bodyPr/>
          <a:lstStyle/>
          <a:p>
            <a:r>
              <a:rPr lang="en-US"/>
              <a:t>Click to edit Master title style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13900" y="1628810"/>
            <a:ext cx="4076363"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313900" y="2477035"/>
            <a:ext cx="4076363" cy="326299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4753737" y="2477035"/>
            <a:ext cx="4144602" cy="3262991"/>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4753736" y="1628810"/>
            <a:ext cx="4144603"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28FEA587-69F6-4FE0-9D5E-B7CDA51F9246}" type="datetime2">
              <a:rPr lang="en-GB" smtClean="0"/>
              <a:t>Thursday, 09 July 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2" name="Title 1"/>
          <p:cNvSpPr>
            <a:spLocks noGrp="1"/>
          </p:cNvSpPr>
          <p:nvPr>
            <p:ph type="title"/>
          </p:nvPr>
        </p:nvSpPr>
        <p:spPr>
          <a:xfrm>
            <a:off x="313900" y="295952"/>
            <a:ext cx="8584440" cy="1188720"/>
          </a:xfrm>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96BA96F-9DFE-48A9-9354-50D9A0674075}" type="datetime2">
              <a:rPr lang="en-GB" smtClean="0"/>
              <a:t>Thursday, 09 July 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
        <p:nvSpPr>
          <p:cNvPr id="6" name="Title 1"/>
          <p:cNvSpPr>
            <a:spLocks noGrp="1"/>
          </p:cNvSpPr>
          <p:nvPr>
            <p:ph type="title"/>
          </p:nvPr>
        </p:nvSpPr>
        <p:spPr>
          <a:xfrm>
            <a:off x="325367" y="284562"/>
            <a:ext cx="8504308" cy="1615676"/>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713825-CD16-40D9-970C-181E1CD7B113}" type="datetime2">
              <a:rPr lang="en-GB" smtClean="0"/>
              <a:t>Thursday, 09 July 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4572000" y="0"/>
            <a:ext cx="457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03504" y="2243829"/>
            <a:ext cx="3364992"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5052060" y="804672"/>
            <a:ext cx="361188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6676" y="3549918"/>
            <a:ext cx="2846070" cy="2194036"/>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1F96D5C7-DCB9-44F4-99C4-D9B1CEEBEC4B}" type="datetime2">
              <a:rPr lang="en-GB" smtClean="0"/>
              <a:t>Thursday, 09 July 2020</a:t>
            </a:fld>
            <a:endParaRPr lang="en-US" dirty="0"/>
          </a:p>
        </p:txBody>
      </p:sp>
      <p:sp>
        <p:nvSpPr>
          <p:cNvPr id="10" name="Footer Placeholder 9"/>
          <p:cNvSpPr>
            <a:spLocks noGrp="1"/>
          </p:cNvSpPr>
          <p:nvPr>
            <p:ph type="ftr" sz="quarter" idx="11"/>
          </p:nvPr>
        </p:nvSpPr>
        <p:spPr>
          <a:xfrm>
            <a:off x="603504" y="6236208"/>
            <a:ext cx="3843598" cy="320040"/>
          </a:xfrm>
        </p:spPr>
        <p:txBody>
          <a:bodyPr/>
          <a:lstStyle>
            <a:lvl1pPr>
              <a:defRPr>
                <a:solidFill>
                  <a:schemeClr val="tx1">
                    <a:alpha val="70000"/>
                  </a:scheme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6392" y="2243828"/>
            <a:ext cx="3371249"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572000" y="0"/>
            <a:ext cx="4576573" cy="6858000"/>
          </a:xfrm>
          <a:solidFill>
            <a:schemeClr val="bg1">
              <a:lumMod val="85000"/>
            </a:schemeClr>
          </a:solidFill>
        </p:spPr>
        <p:txBody>
          <a:bodyPr anchor="t"/>
          <a:lstStyle>
            <a:lvl1pPr marL="0" indent="0">
              <a:buNone/>
              <a:defRPr sz="3200">
                <a:solidFill>
                  <a:schemeClr val="bg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6676" y="3549919"/>
            <a:ext cx="2846070" cy="2194037"/>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2328815C-94B8-44F6-B2C8-E4AA8FAA5D37}" type="datetime2">
              <a:rPr lang="en-GB" smtClean="0"/>
              <a:t>Thursday, 09 July 2020</a:t>
            </a:fld>
            <a:endParaRPr lang="en-US" dirty="0"/>
          </a:p>
        </p:txBody>
      </p:sp>
      <p:sp>
        <p:nvSpPr>
          <p:cNvPr id="9" name="Footer Placeholder 8"/>
          <p:cNvSpPr>
            <a:spLocks noGrp="1"/>
          </p:cNvSpPr>
          <p:nvPr>
            <p:ph type="ftr" sz="quarter" idx="11"/>
          </p:nvPr>
        </p:nvSpPr>
        <p:spPr>
          <a:xfrm>
            <a:off x="603504" y="6236208"/>
            <a:ext cx="3843598" cy="320040"/>
          </a:xfrm>
        </p:spPr>
        <p:txBody>
          <a:bodyPr/>
          <a:lstStyle>
            <a:lvl1pPr>
              <a:defRPr>
                <a:solidFill>
                  <a:schemeClr val="tx1">
                    <a:alpha val="70000"/>
                  </a:scheme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73352" y="964692"/>
            <a:ext cx="5797296"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673352" y="2638045"/>
            <a:ext cx="5797296"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866072" y="6238816"/>
            <a:ext cx="2065310"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8D4141CA-5ADA-4C15-8504-3076FE395645}" type="datetime2">
              <a:rPr lang="en-GB" smtClean="0"/>
              <a:t>Thursday, 09 July 2020</a:t>
            </a:fld>
            <a:endParaRPr lang="en-US" dirty="0"/>
          </a:p>
        </p:txBody>
      </p:sp>
      <p:sp>
        <p:nvSpPr>
          <p:cNvPr id="5" name="Footer Placeholder 4"/>
          <p:cNvSpPr>
            <a:spLocks noGrp="1"/>
          </p:cNvSpPr>
          <p:nvPr>
            <p:ph type="ftr" sz="quarter" idx="3"/>
          </p:nvPr>
        </p:nvSpPr>
        <p:spPr>
          <a:xfrm>
            <a:off x="1200150" y="6236208"/>
            <a:ext cx="4425892"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8069192" y="6217920"/>
            <a:ext cx="27432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AhTRiL6xjBA"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8207" y="678778"/>
            <a:ext cx="8868172" cy="1332903"/>
          </a:xfrm>
        </p:spPr>
        <p:txBody>
          <a:bodyPr/>
          <a:lstStyle/>
          <a:p>
            <a:r>
              <a:rPr lang="en-GB" dirty="0"/>
              <a:t>Introduction to electrolysis </a:t>
            </a:r>
          </a:p>
        </p:txBody>
      </p:sp>
      <p:sp>
        <p:nvSpPr>
          <p:cNvPr id="4" name="Date Placeholder 3">
            <a:extLst>
              <a:ext uri="{FF2B5EF4-FFF2-40B4-BE49-F238E27FC236}">
                <a16:creationId xmlns:a16="http://schemas.microsoft.com/office/drawing/2014/main" id="{92BE128D-0024-4ED8-91A4-A6D95BF9BD7C}"/>
              </a:ext>
            </a:extLst>
          </p:cNvPr>
          <p:cNvSpPr>
            <a:spLocks noGrp="1"/>
          </p:cNvSpPr>
          <p:nvPr>
            <p:ph type="dt" sz="half" idx="10"/>
          </p:nvPr>
        </p:nvSpPr>
        <p:spPr/>
        <p:txBody>
          <a:bodyPr/>
          <a:lstStyle/>
          <a:p>
            <a:fld id="{AB060160-A774-4983-9FF4-98227D6120C8}" type="datetime2">
              <a:rPr lang="en-GB" smtClean="0"/>
              <a:t>Thursday, 09 July 2020</a:t>
            </a:fld>
            <a:endParaRPr lang="en-US" dirty="0"/>
          </a:p>
        </p:txBody>
      </p:sp>
      <p:sp>
        <p:nvSpPr>
          <p:cNvPr id="19" name="Text Placeholder 9">
            <a:extLst>
              <a:ext uri="{FF2B5EF4-FFF2-40B4-BE49-F238E27FC236}">
                <a16:creationId xmlns:a16="http://schemas.microsoft.com/office/drawing/2014/main" id="{36D017CD-F9CE-4877-AF1F-DEBD77EF91E3}"/>
              </a:ext>
            </a:extLst>
          </p:cNvPr>
          <p:cNvSpPr>
            <a:spLocks noGrp="1"/>
          </p:cNvSpPr>
          <p:nvPr>
            <p:ph type="body" sz="quarter" idx="15"/>
          </p:nvPr>
        </p:nvSpPr>
        <p:spPr>
          <a:xfrm>
            <a:off x="158263" y="2272784"/>
            <a:ext cx="8868228" cy="3804459"/>
          </a:xfrm>
        </p:spPr>
        <p:txBody>
          <a:bodyPr>
            <a:normAutofit/>
          </a:bodyPr>
          <a:lstStyle/>
          <a:p>
            <a:r>
              <a:rPr lang="en-GB" sz="2800" dirty="0">
                <a:solidFill>
                  <a:schemeClr val="tx1"/>
                </a:solidFill>
              </a:rPr>
              <a:t>Do Now: </a:t>
            </a:r>
            <a:r>
              <a:rPr lang="en-GB" sz="2800" b="0" u="none" dirty="0">
                <a:solidFill>
                  <a:schemeClr val="tx1"/>
                </a:solidFill>
              </a:rPr>
              <a:t> How many words can you make out of the letters in…</a:t>
            </a:r>
          </a:p>
          <a:p>
            <a:endParaRPr lang="en-GB" b="0" u="none" dirty="0">
              <a:solidFill>
                <a:schemeClr val="tx1"/>
              </a:solidFill>
            </a:endParaRPr>
          </a:p>
          <a:p>
            <a:pPr algn="ctr"/>
            <a:r>
              <a:rPr lang="en-GB" sz="3600" u="none" dirty="0">
                <a:solidFill>
                  <a:schemeClr val="tx1"/>
                </a:solidFill>
              </a:rPr>
              <a:t>Electrolysis </a:t>
            </a:r>
          </a:p>
          <a:p>
            <a:pPr algn="ctr"/>
            <a:endParaRPr lang="en-GB" sz="2800" u="none" dirty="0">
              <a:solidFill>
                <a:schemeClr val="tx1"/>
              </a:solidFill>
            </a:endParaRPr>
          </a:p>
          <a:p>
            <a:pPr algn="ctr"/>
            <a:r>
              <a:rPr lang="en-GB" sz="2800" b="0" u="none" dirty="0">
                <a:solidFill>
                  <a:schemeClr val="tx1"/>
                </a:solidFill>
              </a:rPr>
              <a:t>Too easy? … only make science words! </a:t>
            </a:r>
          </a:p>
        </p:txBody>
      </p:sp>
      <p:sp>
        <p:nvSpPr>
          <p:cNvPr id="5" name="TextBox 4">
            <a:extLst>
              <a:ext uri="{FF2B5EF4-FFF2-40B4-BE49-F238E27FC236}">
                <a16:creationId xmlns:a16="http://schemas.microsoft.com/office/drawing/2014/main" id="{74782EE5-63CD-4963-9C1E-99F79FE7D17E}"/>
              </a:ext>
            </a:extLst>
          </p:cNvPr>
          <p:cNvSpPr txBox="1"/>
          <p:nvPr/>
        </p:nvSpPr>
        <p:spPr>
          <a:xfrm>
            <a:off x="0" y="-8973"/>
            <a:ext cx="2751082" cy="369332"/>
          </a:xfrm>
          <a:prstGeom prst="rect">
            <a:avLst/>
          </a:prstGeom>
          <a:noFill/>
        </p:spPr>
        <p:txBody>
          <a:bodyPr wrap="square" rtlCol="0">
            <a:spAutoFit/>
          </a:bodyPr>
          <a:lstStyle/>
          <a:p>
            <a:r>
              <a:rPr lang="en-GB" dirty="0"/>
              <a:t>Spec. 5.4.3.1 – 5.4.3.2  </a:t>
            </a:r>
          </a:p>
        </p:txBody>
      </p:sp>
    </p:spTree>
    <p:extLst>
      <p:ext uri="{BB962C8B-B14F-4D97-AF65-F5344CB8AC3E}">
        <p14:creationId xmlns:p14="http://schemas.microsoft.com/office/powerpoint/2010/main" val="20243024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900" y="295952"/>
            <a:ext cx="8584440" cy="1518780"/>
          </a:xfrm>
        </p:spPr>
        <p:txBody>
          <a:bodyPr>
            <a:normAutofit fontScale="90000"/>
          </a:bodyPr>
          <a:lstStyle/>
          <a:p>
            <a:r>
              <a:rPr lang="en-GB" dirty="0"/>
              <a:t>ACTIVITY 5: Write a balanced symbol equation including state symbols for the overall electrolysis of a molten ionic compound.  </a:t>
            </a:r>
          </a:p>
        </p:txBody>
      </p:sp>
      <p:sp>
        <p:nvSpPr>
          <p:cNvPr id="4" name="Date Placeholder 3"/>
          <p:cNvSpPr>
            <a:spLocks noGrp="1"/>
          </p:cNvSpPr>
          <p:nvPr>
            <p:ph type="dt" sz="half" idx="10"/>
          </p:nvPr>
        </p:nvSpPr>
        <p:spPr>
          <a:xfrm>
            <a:off x="7078690" y="0"/>
            <a:ext cx="2065310" cy="323968"/>
          </a:xfrm>
        </p:spPr>
        <p:txBody>
          <a:bodyPr/>
          <a:lstStyle/>
          <a:p>
            <a:fld id="{8EA76CA6-EED8-42A9-B25A-3164C2B55CC1}" type="datetime2">
              <a:rPr lang="en-GB" smtClean="0"/>
              <a:t>Thursday, 09 July 2020</a:t>
            </a:fld>
            <a:endParaRPr lang="en-US" dirty="0"/>
          </a:p>
        </p:txBody>
      </p:sp>
      <p:sp>
        <p:nvSpPr>
          <p:cNvPr id="3" name="TextBox 2"/>
          <p:cNvSpPr txBox="1"/>
          <p:nvPr/>
        </p:nvSpPr>
        <p:spPr>
          <a:xfrm>
            <a:off x="313900" y="1988869"/>
            <a:ext cx="8584440" cy="4278094"/>
          </a:xfrm>
          <a:prstGeom prst="rect">
            <a:avLst/>
          </a:prstGeom>
          <a:noFill/>
        </p:spPr>
        <p:txBody>
          <a:bodyPr wrap="square" rtlCol="0">
            <a:spAutoFit/>
          </a:bodyPr>
          <a:lstStyle/>
          <a:p>
            <a:r>
              <a:rPr lang="en-GB" sz="2400" dirty="0"/>
              <a:t>Use the table to write the </a:t>
            </a:r>
            <a:r>
              <a:rPr lang="en-GB" sz="2400" b="1" dirty="0"/>
              <a:t>word equations </a:t>
            </a:r>
            <a:r>
              <a:rPr lang="en-GB" sz="2400" dirty="0"/>
              <a:t>for the electrolysis of zinc chloride, sodium chloride and aluminium oxide. </a:t>
            </a:r>
          </a:p>
          <a:p>
            <a:endParaRPr lang="en-GB" sz="2400" dirty="0"/>
          </a:p>
          <a:p>
            <a:r>
              <a:rPr lang="en-GB" sz="2400" dirty="0"/>
              <a:t>Worked example: </a:t>
            </a:r>
          </a:p>
          <a:p>
            <a:endParaRPr lang="en-GB" sz="2400" dirty="0"/>
          </a:p>
          <a:p>
            <a:r>
              <a:rPr lang="en-GB" sz="2400" dirty="0"/>
              <a:t>Lead bromide </a:t>
            </a:r>
            <a:r>
              <a:rPr lang="en-GB" sz="2400" dirty="0">
                <a:sym typeface="Wingdings" panose="05000000000000000000" pitchFamily="2" charset="2"/>
              </a:rPr>
              <a:t> lead + bromine</a:t>
            </a:r>
          </a:p>
          <a:p>
            <a:r>
              <a:rPr lang="en-GB" sz="2400" dirty="0">
                <a:sym typeface="Wingdings" panose="05000000000000000000" pitchFamily="2" charset="2"/>
              </a:rPr>
              <a:t>Balanced symbol equation: PbBr</a:t>
            </a:r>
            <a:r>
              <a:rPr lang="en-GB" sz="2400" baseline="-25000" dirty="0">
                <a:sym typeface="Wingdings" panose="05000000000000000000" pitchFamily="2" charset="2"/>
              </a:rPr>
              <a:t>2</a:t>
            </a:r>
            <a:r>
              <a:rPr lang="en-GB" sz="2400" dirty="0">
                <a:sym typeface="Wingdings" panose="05000000000000000000" pitchFamily="2" charset="2"/>
              </a:rPr>
              <a:t> </a:t>
            </a:r>
            <a:r>
              <a:rPr lang="en-GB" sz="2400" baseline="-25000" dirty="0">
                <a:sym typeface="Wingdings" panose="05000000000000000000" pitchFamily="2" charset="2"/>
              </a:rPr>
              <a:t>(l) </a:t>
            </a:r>
            <a:r>
              <a:rPr lang="en-GB" sz="2400" dirty="0">
                <a:sym typeface="Wingdings" panose="05000000000000000000" pitchFamily="2" charset="2"/>
              </a:rPr>
              <a:t> Pb </a:t>
            </a:r>
            <a:r>
              <a:rPr lang="en-GB" sz="2400" baseline="-25000" dirty="0">
                <a:sym typeface="Wingdings" panose="05000000000000000000" pitchFamily="2" charset="2"/>
              </a:rPr>
              <a:t>(s) </a:t>
            </a:r>
            <a:r>
              <a:rPr lang="en-GB" sz="2400" dirty="0">
                <a:sym typeface="Wingdings" panose="05000000000000000000" pitchFamily="2" charset="2"/>
              </a:rPr>
              <a:t>+ Br</a:t>
            </a:r>
            <a:r>
              <a:rPr lang="en-GB" sz="2400" baseline="-25000" dirty="0">
                <a:sym typeface="Wingdings" panose="05000000000000000000" pitchFamily="2" charset="2"/>
              </a:rPr>
              <a:t>2</a:t>
            </a:r>
            <a:r>
              <a:rPr lang="en-GB" sz="2400" dirty="0">
                <a:sym typeface="Wingdings" panose="05000000000000000000" pitchFamily="2" charset="2"/>
              </a:rPr>
              <a:t> </a:t>
            </a:r>
            <a:r>
              <a:rPr lang="en-GB" sz="2400" baseline="-25000" dirty="0">
                <a:sym typeface="Wingdings" panose="05000000000000000000" pitchFamily="2" charset="2"/>
              </a:rPr>
              <a:t>(g)</a:t>
            </a:r>
          </a:p>
          <a:p>
            <a:endParaRPr lang="en-GB" sz="2400" baseline="-25000" dirty="0">
              <a:sym typeface="Wingdings" panose="05000000000000000000" pitchFamily="2" charset="2"/>
            </a:endParaRPr>
          </a:p>
          <a:p>
            <a:endParaRPr lang="en-GB" sz="2400" baseline="-25000" dirty="0">
              <a:sym typeface="Wingdings" panose="05000000000000000000" pitchFamily="2" charset="2"/>
            </a:endParaRPr>
          </a:p>
          <a:p>
            <a:endParaRPr lang="en-GB" sz="2400" dirty="0">
              <a:sym typeface="Wingdings" panose="05000000000000000000" pitchFamily="2" charset="2"/>
            </a:endParaRPr>
          </a:p>
          <a:p>
            <a:r>
              <a:rPr lang="en-GB" sz="2400" b="1" u="sng" dirty="0">
                <a:sym typeface="Wingdings" panose="05000000000000000000" pitchFamily="2" charset="2"/>
              </a:rPr>
              <a:t>CHALLENGE: </a:t>
            </a:r>
            <a:r>
              <a:rPr lang="en-GB" sz="2400" dirty="0">
                <a:sym typeface="Wingdings" panose="05000000000000000000" pitchFamily="2" charset="2"/>
              </a:rPr>
              <a:t>Write balanced symbol equations for the three compounds. </a:t>
            </a:r>
            <a:endParaRPr lang="en-GB" sz="2400" dirty="0"/>
          </a:p>
        </p:txBody>
      </p:sp>
    </p:spTree>
    <p:extLst>
      <p:ext uri="{BB962C8B-B14F-4D97-AF65-F5344CB8AC3E}">
        <p14:creationId xmlns:p14="http://schemas.microsoft.com/office/powerpoint/2010/main" val="3313883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Activity 5 answers</a:t>
            </a:r>
          </a:p>
        </p:txBody>
      </p:sp>
      <p:sp>
        <p:nvSpPr>
          <p:cNvPr id="3" name="Content Placeholder 2"/>
          <p:cNvSpPr>
            <a:spLocks noGrp="1"/>
          </p:cNvSpPr>
          <p:nvPr>
            <p:ph idx="1"/>
          </p:nvPr>
        </p:nvSpPr>
        <p:spPr/>
        <p:txBody>
          <a:bodyPr>
            <a:normAutofit/>
          </a:bodyPr>
          <a:lstStyle/>
          <a:p>
            <a:pPr marL="0" indent="0">
              <a:buNone/>
            </a:pPr>
            <a:r>
              <a:rPr lang="en-GB" sz="2400" dirty="0"/>
              <a:t>1. Zinc chloride </a:t>
            </a:r>
            <a:r>
              <a:rPr lang="en-GB" sz="2400" dirty="0">
                <a:sym typeface="Wingdings" panose="05000000000000000000" pitchFamily="2" charset="2"/>
              </a:rPr>
              <a:t> zinc + chlorine</a:t>
            </a:r>
          </a:p>
          <a:p>
            <a:pPr marL="0" indent="0">
              <a:buNone/>
            </a:pPr>
            <a:r>
              <a:rPr lang="en-GB" sz="2400" dirty="0">
                <a:sym typeface="Wingdings" panose="05000000000000000000" pitchFamily="2" charset="2"/>
              </a:rPr>
              <a:t>ZnCl</a:t>
            </a:r>
            <a:r>
              <a:rPr lang="en-GB" sz="2400" baseline="-25000" dirty="0">
                <a:sym typeface="Wingdings" panose="05000000000000000000" pitchFamily="2" charset="2"/>
              </a:rPr>
              <a:t>2</a:t>
            </a:r>
            <a:r>
              <a:rPr lang="en-GB" sz="2400" dirty="0">
                <a:sym typeface="Wingdings" panose="05000000000000000000" pitchFamily="2" charset="2"/>
              </a:rPr>
              <a:t> </a:t>
            </a:r>
            <a:r>
              <a:rPr lang="en-GB" sz="2400" baseline="-25000" dirty="0">
                <a:sym typeface="Wingdings" panose="05000000000000000000" pitchFamily="2" charset="2"/>
              </a:rPr>
              <a:t>(l) </a:t>
            </a:r>
            <a:r>
              <a:rPr lang="en-GB" sz="2400" dirty="0">
                <a:sym typeface="Wingdings" panose="05000000000000000000" pitchFamily="2" charset="2"/>
              </a:rPr>
              <a:t> Zn </a:t>
            </a:r>
            <a:r>
              <a:rPr lang="en-GB" sz="2400" baseline="-25000" dirty="0">
                <a:sym typeface="Wingdings" panose="05000000000000000000" pitchFamily="2" charset="2"/>
              </a:rPr>
              <a:t>(s) </a:t>
            </a:r>
            <a:r>
              <a:rPr lang="en-GB" sz="2400" dirty="0">
                <a:sym typeface="Wingdings" panose="05000000000000000000" pitchFamily="2" charset="2"/>
              </a:rPr>
              <a:t>+ Cl</a:t>
            </a:r>
            <a:r>
              <a:rPr lang="en-GB" sz="2400" baseline="-25000" dirty="0">
                <a:sym typeface="Wingdings" panose="05000000000000000000" pitchFamily="2" charset="2"/>
              </a:rPr>
              <a:t>2</a:t>
            </a:r>
            <a:r>
              <a:rPr lang="en-GB" sz="2400" dirty="0">
                <a:sym typeface="Wingdings" panose="05000000000000000000" pitchFamily="2" charset="2"/>
              </a:rPr>
              <a:t> </a:t>
            </a:r>
            <a:r>
              <a:rPr lang="en-GB" sz="2400" baseline="-25000" dirty="0">
                <a:sym typeface="Wingdings" panose="05000000000000000000" pitchFamily="2" charset="2"/>
              </a:rPr>
              <a:t>(g)</a:t>
            </a:r>
          </a:p>
          <a:p>
            <a:pPr marL="342900" indent="-342900">
              <a:buAutoNum type="arabicPeriod"/>
            </a:pPr>
            <a:endParaRPr lang="en-GB" sz="2400" dirty="0">
              <a:sym typeface="Wingdings" panose="05000000000000000000" pitchFamily="2" charset="2"/>
            </a:endParaRPr>
          </a:p>
          <a:p>
            <a:pPr marL="0" indent="0">
              <a:buNone/>
            </a:pPr>
            <a:r>
              <a:rPr lang="en-GB" sz="2400" dirty="0"/>
              <a:t>2. Sodium chloride </a:t>
            </a:r>
            <a:r>
              <a:rPr lang="en-GB" sz="2400" dirty="0">
                <a:sym typeface="Wingdings" panose="05000000000000000000" pitchFamily="2" charset="2"/>
              </a:rPr>
              <a:t> Sodium + chlorine</a:t>
            </a:r>
          </a:p>
          <a:p>
            <a:pPr marL="0" indent="0">
              <a:buNone/>
            </a:pPr>
            <a:r>
              <a:rPr lang="en-GB" sz="2400" dirty="0">
                <a:sym typeface="Wingdings" panose="05000000000000000000" pitchFamily="2" charset="2"/>
              </a:rPr>
              <a:t>2NaCl </a:t>
            </a:r>
            <a:r>
              <a:rPr lang="en-GB" sz="2400" baseline="-25000" dirty="0">
                <a:sym typeface="Wingdings" panose="05000000000000000000" pitchFamily="2" charset="2"/>
              </a:rPr>
              <a:t>(l) </a:t>
            </a:r>
            <a:r>
              <a:rPr lang="en-GB" sz="2400" dirty="0">
                <a:sym typeface="Wingdings" panose="05000000000000000000" pitchFamily="2" charset="2"/>
              </a:rPr>
              <a:t> 2Na </a:t>
            </a:r>
            <a:r>
              <a:rPr lang="en-GB" sz="2400" baseline="-25000" dirty="0">
                <a:sym typeface="Wingdings" panose="05000000000000000000" pitchFamily="2" charset="2"/>
              </a:rPr>
              <a:t>(s) </a:t>
            </a:r>
            <a:r>
              <a:rPr lang="en-GB" sz="2400" dirty="0">
                <a:sym typeface="Wingdings" panose="05000000000000000000" pitchFamily="2" charset="2"/>
              </a:rPr>
              <a:t>+ Cl</a:t>
            </a:r>
            <a:r>
              <a:rPr lang="en-GB" sz="2400" baseline="-25000" dirty="0">
                <a:sym typeface="Wingdings" panose="05000000000000000000" pitchFamily="2" charset="2"/>
              </a:rPr>
              <a:t>2</a:t>
            </a:r>
            <a:r>
              <a:rPr lang="en-GB" sz="2400" dirty="0">
                <a:sym typeface="Wingdings" panose="05000000000000000000" pitchFamily="2" charset="2"/>
              </a:rPr>
              <a:t> </a:t>
            </a:r>
            <a:r>
              <a:rPr lang="en-GB" sz="2400" baseline="-25000" dirty="0">
                <a:sym typeface="Wingdings" panose="05000000000000000000" pitchFamily="2" charset="2"/>
              </a:rPr>
              <a:t>(g)</a:t>
            </a:r>
          </a:p>
          <a:p>
            <a:pPr marL="342900" indent="-342900">
              <a:buAutoNum type="arabicPeriod"/>
            </a:pPr>
            <a:endParaRPr lang="en-GB" sz="2400" dirty="0">
              <a:sym typeface="Wingdings" panose="05000000000000000000" pitchFamily="2" charset="2"/>
            </a:endParaRPr>
          </a:p>
          <a:p>
            <a:pPr marL="0" indent="0">
              <a:buNone/>
            </a:pPr>
            <a:r>
              <a:rPr lang="en-GB" sz="2400" dirty="0"/>
              <a:t>3. Aluminium oxide </a:t>
            </a:r>
            <a:r>
              <a:rPr lang="en-GB" sz="2400" dirty="0">
                <a:sym typeface="Wingdings" panose="05000000000000000000" pitchFamily="2" charset="2"/>
              </a:rPr>
              <a:t> aluminium + oxygen</a:t>
            </a:r>
          </a:p>
          <a:p>
            <a:pPr marL="0" indent="0">
              <a:buNone/>
            </a:pPr>
            <a:r>
              <a:rPr lang="en-GB" sz="2400" dirty="0">
                <a:sym typeface="Wingdings" panose="05000000000000000000" pitchFamily="2" charset="2"/>
              </a:rPr>
              <a:t>2Al</a:t>
            </a:r>
            <a:r>
              <a:rPr lang="en-GB" sz="2400" baseline="-25000" dirty="0">
                <a:sym typeface="Wingdings" panose="05000000000000000000" pitchFamily="2" charset="2"/>
              </a:rPr>
              <a:t>2</a:t>
            </a:r>
            <a:r>
              <a:rPr lang="en-GB" sz="2400" dirty="0">
                <a:sym typeface="Wingdings" panose="05000000000000000000" pitchFamily="2" charset="2"/>
              </a:rPr>
              <a:t>O</a:t>
            </a:r>
            <a:r>
              <a:rPr lang="en-GB" sz="2400" baseline="-25000" dirty="0">
                <a:sym typeface="Wingdings" panose="05000000000000000000" pitchFamily="2" charset="2"/>
              </a:rPr>
              <a:t>3</a:t>
            </a:r>
            <a:r>
              <a:rPr lang="en-GB" sz="2400" dirty="0">
                <a:sym typeface="Wingdings" panose="05000000000000000000" pitchFamily="2" charset="2"/>
              </a:rPr>
              <a:t> </a:t>
            </a:r>
            <a:r>
              <a:rPr lang="en-GB" sz="2400" baseline="-25000" dirty="0">
                <a:sym typeface="Wingdings" panose="05000000000000000000" pitchFamily="2" charset="2"/>
              </a:rPr>
              <a:t>(l) </a:t>
            </a:r>
            <a:r>
              <a:rPr lang="en-GB" sz="2400" dirty="0">
                <a:sym typeface="Wingdings" panose="05000000000000000000" pitchFamily="2" charset="2"/>
              </a:rPr>
              <a:t> 4Al </a:t>
            </a:r>
            <a:r>
              <a:rPr lang="en-GB" sz="2400" baseline="-25000" dirty="0">
                <a:sym typeface="Wingdings" panose="05000000000000000000" pitchFamily="2" charset="2"/>
              </a:rPr>
              <a:t>(s) </a:t>
            </a:r>
            <a:r>
              <a:rPr lang="en-GB" sz="2400" dirty="0">
                <a:sym typeface="Wingdings" panose="05000000000000000000" pitchFamily="2" charset="2"/>
              </a:rPr>
              <a:t>+ 3O</a:t>
            </a:r>
            <a:r>
              <a:rPr lang="en-GB" sz="2400" baseline="-25000" dirty="0">
                <a:sym typeface="Wingdings" panose="05000000000000000000" pitchFamily="2" charset="2"/>
              </a:rPr>
              <a:t>2</a:t>
            </a:r>
            <a:r>
              <a:rPr lang="en-GB" sz="2400" dirty="0">
                <a:sym typeface="Wingdings" panose="05000000000000000000" pitchFamily="2" charset="2"/>
              </a:rPr>
              <a:t> </a:t>
            </a:r>
            <a:r>
              <a:rPr lang="en-GB" sz="2400" baseline="-25000" dirty="0">
                <a:sym typeface="Wingdings" panose="05000000000000000000" pitchFamily="2" charset="2"/>
              </a:rPr>
              <a:t>(g)</a:t>
            </a:r>
            <a:endParaRPr lang="en-GB" sz="2400" baseline="-25000" dirty="0"/>
          </a:p>
        </p:txBody>
      </p:sp>
      <p:sp>
        <p:nvSpPr>
          <p:cNvPr id="4" name="Date Placeholder 3"/>
          <p:cNvSpPr>
            <a:spLocks noGrp="1"/>
          </p:cNvSpPr>
          <p:nvPr>
            <p:ph type="dt" sz="half" idx="10"/>
          </p:nvPr>
        </p:nvSpPr>
        <p:spPr/>
        <p:txBody>
          <a:bodyPr/>
          <a:lstStyle/>
          <a:p>
            <a:fld id="{8EA76CA6-EED8-42A9-B25A-3164C2B55CC1}" type="datetime2">
              <a:rPr lang="en-GB" smtClean="0"/>
              <a:t>Thursday, 09 July 2020</a:t>
            </a:fld>
            <a:endParaRPr lang="en-US" dirty="0"/>
          </a:p>
        </p:txBody>
      </p:sp>
      <p:sp>
        <p:nvSpPr>
          <p:cNvPr id="5" name="Oval 4">
            <a:extLst>
              <a:ext uri="{FF2B5EF4-FFF2-40B4-BE49-F238E27FC236}">
                <a16:creationId xmlns:a16="http://schemas.microsoft.com/office/drawing/2014/main" id="{385B5ED5-9D01-4C4F-8778-CE522CE0E95C}"/>
              </a:ext>
            </a:extLst>
          </p:cNvPr>
          <p:cNvSpPr/>
          <p:nvPr/>
        </p:nvSpPr>
        <p:spPr>
          <a:xfrm>
            <a:off x="307322" y="5911677"/>
            <a:ext cx="1200150" cy="732748"/>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a:solidFill>
                  <a:srgbClr val="FF0000"/>
                </a:solidFill>
              </a:rPr>
              <a:t>SA</a:t>
            </a:r>
          </a:p>
        </p:txBody>
      </p:sp>
      <p:sp>
        <p:nvSpPr>
          <p:cNvPr id="6" name="TextBox 5">
            <a:extLst>
              <a:ext uri="{FF2B5EF4-FFF2-40B4-BE49-F238E27FC236}">
                <a16:creationId xmlns:a16="http://schemas.microsoft.com/office/drawing/2014/main" id="{5C26E5C0-C166-476E-A0EC-417522B1265D}"/>
              </a:ext>
            </a:extLst>
          </p:cNvPr>
          <p:cNvSpPr txBox="1"/>
          <p:nvPr/>
        </p:nvSpPr>
        <p:spPr>
          <a:xfrm>
            <a:off x="1842959" y="6047218"/>
            <a:ext cx="5325558" cy="461665"/>
          </a:xfrm>
          <a:prstGeom prst="rect">
            <a:avLst/>
          </a:prstGeom>
          <a:noFill/>
        </p:spPr>
        <p:txBody>
          <a:bodyPr wrap="square" rtlCol="0">
            <a:spAutoFit/>
          </a:bodyPr>
          <a:lstStyle/>
          <a:p>
            <a:r>
              <a:rPr lang="en-GB" sz="2400" b="1" dirty="0">
                <a:solidFill>
                  <a:srgbClr val="FF0000"/>
                </a:solidFill>
              </a:rPr>
              <a:t>Self assess in red pens please!</a:t>
            </a:r>
          </a:p>
        </p:txBody>
      </p:sp>
    </p:spTree>
    <p:extLst>
      <p:ext uri="{BB962C8B-B14F-4D97-AF65-F5344CB8AC3E}">
        <p14:creationId xmlns:p14="http://schemas.microsoft.com/office/powerpoint/2010/main" val="17626794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plenary</a:t>
            </a:r>
          </a:p>
        </p:txBody>
      </p:sp>
      <p:sp>
        <p:nvSpPr>
          <p:cNvPr id="3" name="Content Placeholder 2"/>
          <p:cNvSpPr>
            <a:spLocks noGrp="1"/>
          </p:cNvSpPr>
          <p:nvPr>
            <p:ph idx="1"/>
          </p:nvPr>
        </p:nvSpPr>
        <p:spPr>
          <a:xfrm>
            <a:off x="307322" y="1641758"/>
            <a:ext cx="8592329" cy="3503820"/>
          </a:xfrm>
        </p:spPr>
        <p:txBody>
          <a:bodyPr>
            <a:noAutofit/>
          </a:bodyPr>
          <a:lstStyle/>
          <a:p>
            <a:pPr marL="0" indent="0">
              <a:buNone/>
            </a:pPr>
            <a:r>
              <a:rPr lang="en-GB" sz="2400" dirty="0"/>
              <a:t>Fill in the gaps.</a:t>
            </a:r>
          </a:p>
          <a:p>
            <a:pPr marL="0" indent="0">
              <a:buNone/>
            </a:pPr>
            <a:r>
              <a:rPr lang="en-GB" sz="2400" dirty="0"/>
              <a:t>When an ionic compound is melted or dissolved in water, the ions are free to move about within the liquid or solution. These liquids and solutions are able to conduct electricity and are called electrolytes. Passing an electric current through electrolytes causes the ions to move to the electrodes. Positively charged ions move to the negative electrode (the cathode), and negatively charged ions move to the positive electrode (the anode). Ions are discharged at the electrodes. </a:t>
            </a:r>
          </a:p>
        </p:txBody>
      </p:sp>
      <p:sp>
        <p:nvSpPr>
          <p:cNvPr id="4" name="Date Placeholder 3"/>
          <p:cNvSpPr>
            <a:spLocks noGrp="1"/>
          </p:cNvSpPr>
          <p:nvPr>
            <p:ph type="dt" sz="half" idx="10"/>
          </p:nvPr>
        </p:nvSpPr>
        <p:spPr>
          <a:xfrm>
            <a:off x="7154545" y="6604576"/>
            <a:ext cx="2065310" cy="323968"/>
          </a:xfrm>
        </p:spPr>
        <p:txBody>
          <a:bodyPr/>
          <a:lstStyle/>
          <a:p>
            <a:fld id="{8EA76CA6-EED8-42A9-B25A-3164C2B55CC1}" type="datetime2">
              <a:rPr lang="en-GB" smtClean="0"/>
              <a:t>Thursday, 09 July 2020</a:t>
            </a:fld>
            <a:endParaRPr lang="en-US" dirty="0"/>
          </a:p>
        </p:txBody>
      </p:sp>
      <p:sp>
        <p:nvSpPr>
          <p:cNvPr id="6" name="TextBox 5"/>
          <p:cNvSpPr txBox="1"/>
          <p:nvPr/>
        </p:nvSpPr>
        <p:spPr>
          <a:xfrm>
            <a:off x="313900" y="5203767"/>
            <a:ext cx="8522529" cy="1200329"/>
          </a:xfrm>
          <a:prstGeom prst="rect">
            <a:avLst/>
          </a:prstGeom>
          <a:solidFill>
            <a:schemeClr val="accent1">
              <a:lumMod val="40000"/>
              <a:lumOff val="60000"/>
            </a:schemeClr>
          </a:solidFill>
          <a:ln w="38100">
            <a:solidFill>
              <a:schemeClr val="tx1"/>
            </a:solidFill>
          </a:ln>
        </p:spPr>
        <p:txBody>
          <a:bodyPr wrap="square" rtlCol="0">
            <a:spAutoFit/>
          </a:bodyPr>
          <a:lstStyle/>
          <a:p>
            <a:r>
              <a:rPr lang="en-GB" sz="2400" dirty="0"/>
              <a:t>Missing words: 	</a:t>
            </a:r>
          </a:p>
          <a:p>
            <a:r>
              <a:rPr lang="en-GB" sz="2400" dirty="0"/>
              <a:t>current		electrolytes		ionic		negative			melted		positive		dissolved		move	       electricity</a:t>
            </a:r>
            <a:r>
              <a:rPr lang="en-GB" dirty="0"/>
              <a:t>	</a:t>
            </a:r>
          </a:p>
        </p:txBody>
      </p:sp>
      <p:sp>
        <p:nvSpPr>
          <p:cNvPr id="7" name="TextBox 6"/>
          <p:cNvSpPr txBox="1"/>
          <p:nvPr/>
        </p:nvSpPr>
        <p:spPr>
          <a:xfrm>
            <a:off x="1571106" y="2211185"/>
            <a:ext cx="698269" cy="369332"/>
          </a:xfrm>
          <a:prstGeom prst="rect">
            <a:avLst/>
          </a:prstGeom>
          <a:solidFill>
            <a:schemeClr val="bg1"/>
          </a:solidFill>
          <a:ln w="38100">
            <a:solidFill>
              <a:schemeClr val="tx1"/>
            </a:solidFill>
          </a:ln>
        </p:spPr>
        <p:txBody>
          <a:bodyPr wrap="square" rtlCol="0">
            <a:spAutoFit/>
          </a:bodyPr>
          <a:lstStyle/>
          <a:p>
            <a:endParaRPr lang="en-GB" dirty="0"/>
          </a:p>
        </p:txBody>
      </p:sp>
      <p:sp>
        <p:nvSpPr>
          <p:cNvPr id="8" name="TextBox 7"/>
          <p:cNvSpPr txBox="1"/>
          <p:nvPr/>
        </p:nvSpPr>
        <p:spPr>
          <a:xfrm>
            <a:off x="3905217" y="2211185"/>
            <a:ext cx="949416" cy="369332"/>
          </a:xfrm>
          <a:prstGeom prst="rect">
            <a:avLst/>
          </a:prstGeom>
          <a:solidFill>
            <a:schemeClr val="bg1"/>
          </a:solidFill>
          <a:ln w="38100">
            <a:solidFill>
              <a:schemeClr val="tx1"/>
            </a:solidFill>
          </a:ln>
        </p:spPr>
        <p:txBody>
          <a:bodyPr wrap="square" rtlCol="0">
            <a:spAutoFit/>
          </a:bodyPr>
          <a:lstStyle/>
          <a:p>
            <a:endParaRPr lang="en-GB" dirty="0"/>
          </a:p>
        </p:txBody>
      </p:sp>
      <p:sp>
        <p:nvSpPr>
          <p:cNvPr id="9" name="TextBox 8"/>
          <p:cNvSpPr txBox="1"/>
          <p:nvPr/>
        </p:nvSpPr>
        <p:spPr>
          <a:xfrm>
            <a:off x="1790008" y="2580517"/>
            <a:ext cx="698269" cy="369332"/>
          </a:xfrm>
          <a:prstGeom prst="rect">
            <a:avLst/>
          </a:prstGeom>
          <a:solidFill>
            <a:schemeClr val="bg1"/>
          </a:solidFill>
          <a:ln w="38100">
            <a:solidFill>
              <a:schemeClr val="tx1"/>
            </a:solidFill>
          </a:ln>
        </p:spPr>
        <p:txBody>
          <a:bodyPr wrap="square" rtlCol="0">
            <a:spAutoFit/>
          </a:bodyPr>
          <a:lstStyle/>
          <a:p>
            <a:endParaRPr lang="en-GB" dirty="0"/>
          </a:p>
        </p:txBody>
      </p:sp>
      <p:sp>
        <p:nvSpPr>
          <p:cNvPr id="10" name="TextBox 9"/>
          <p:cNvSpPr txBox="1"/>
          <p:nvPr/>
        </p:nvSpPr>
        <p:spPr>
          <a:xfrm>
            <a:off x="4603486" y="2960877"/>
            <a:ext cx="1240361" cy="369332"/>
          </a:xfrm>
          <a:prstGeom prst="rect">
            <a:avLst/>
          </a:prstGeom>
          <a:solidFill>
            <a:schemeClr val="bg1"/>
          </a:solidFill>
          <a:ln w="38100">
            <a:solidFill>
              <a:schemeClr val="tx1"/>
            </a:solidFill>
          </a:ln>
        </p:spPr>
        <p:txBody>
          <a:bodyPr wrap="square" rtlCol="0">
            <a:spAutoFit/>
          </a:bodyPr>
          <a:lstStyle/>
          <a:p>
            <a:endParaRPr lang="en-GB" dirty="0"/>
          </a:p>
        </p:txBody>
      </p:sp>
      <p:sp>
        <p:nvSpPr>
          <p:cNvPr id="11" name="TextBox 10"/>
          <p:cNvSpPr txBox="1"/>
          <p:nvPr/>
        </p:nvSpPr>
        <p:spPr>
          <a:xfrm>
            <a:off x="330526" y="3313583"/>
            <a:ext cx="1476108" cy="369332"/>
          </a:xfrm>
          <a:prstGeom prst="rect">
            <a:avLst/>
          </a:prstGeom>
          <a:solidFill>
            <a:schemeClr val="bg1"/>
          </a:solidFill>
          <a:ln w="38100">
            <a:solidFill>
              <a:schemeClr val="tx1"/>
            </a:solidFill>
          </a:ln>
        </p:spPr>
        <p:txBody>
          <a:bodyPr wrap="square" rtlCol="0">
            <a:spAutoFit/>
          </a:bodyPr>
          <a:lstStyle/>
          <a:p>
            <a:endParaRPr lang="en-GB" dirty="0"/>
          </a:p>
        </p:txBody>
      </p:sp>
      <p:sp>
        <p:nvSpPr>
          <p:cNvPr id="12" name="TextBox 11"/>
          <p:cNvSpPr txBox="1"/>
          <p:nvPr/>
        </p:nvSpPr>
        <p:spPr>
          <a:xfrm>
            <a:off x="864524" y="4042492"/>
            <a:ext cx="1047403" cy="369332"/>
          </a:xfrm>
          <a:prstGeom prst="rect">
            <a:avLst/>
          </a:prstGeom>
          <a:solidFill>
            <a:schemeClr val="bg1"/>
          </a:solidFill>
          <a:ln w="38100">
            <a:solidFill>
              <a:schemeClr val="tx1"/>
            </a:solidFill>
          </a:ln>
        </p:spPr>
        <p:txBody>
          <a:bodyPr wrap="square" rtlCol="0">
            <a:spAutoFit/>
          </a:bodyPr>
          <a:lstStyle/>
          <a:p>
            <a:endParaRPr lang="en-GB" dirty="0"/>
          </a:p>
        </p:txBody>
      </p:sp>
      <p:sp>
        <p:nvSpPr>
          <p:cNvPr id="13" name="TextBox 12"/>
          <p:cNvSpPr txBox="1"/>
          <p:nvPr/>
        </p:nvSpPr>
        <p:spPr>
          <a:xfrm>
            <a:off x="1970116" y="4411824"/>
            <a:ext cx="989215" cy="369332"/>
          </a:xfrm>
          <a:prstGeom prst="rect">
            <a:avLst/>
          </a:prstGeom>
          <a:solidFill>
            <a:schemeClr val="bg1"/>
          </a:solidFill>
          <a:ln w="38100">
            <a:solidFill>
              <a:schemeClr val="tx1"/>
            </a:solidFill>
          </a:ln>
        </p:spPr>
        <p:txBody>
          <a:bodyPr wrap="square" rtlCol="0">
            <a:spAutoFit/>
          </a:bodyPr>
          <a:lstStyle/>
          <a:p>
            <a:endParaRPr lang="en-GB" dirty="0"/>
          </a:p>
        </p:txBody>
      </p:sp>
    </p:spTree>
    <p:extLst>
      <p:ext uri="{BB962C8B-B14F-4D97-AF65-F5344CB8AC3E}">
        <p14:creationId xmlns:p14="http://schemas.microsoft.com/office/powerpoint/2010/main" val="1128673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7"/>
                                        </p:tgtEl>
                                      </p:cBhvr>
                                    </p:animEffect>
                                    <p:set>
                                      <p:cBhvr>
                                        <p:cTn id="7" dur="1" fill="hold">
                                          <p:stCondLst>
                                            <p:cond delay="4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8"/>
                                        </p:tgtEl>
                                      </p:cBhvr>
                                    </p:animEffect>
                                    <p:set>
                                      <p:cBhvr>
                                        <p:cTn id="12" dur="1" fill="hold">
                                          <p:stCondLst>
                                            <p:cond delay="4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9"/>
                                        </p:tgtEl>
                                      </p:cBhvr>
                                    </p:animEffect>
                                    <p:set>
                                      <p:cBhvr>
                                        <p:cTn id="17" dur="1" fill="hold">
                                          <p:stCondLst>
                                            <p:cond delay="499"/>
                                          </p:stCondLst>
                                        </p:cTn>
                                        <p:tgtEl>
                                          <p:spTgt spid="9"/>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500"/>
                                        <p:tgtEl>
                                          <p:spTgt spid="10"/>
                                        </p:tgtEl>
                                      </p:cBhvr>
                                    </p:animEffect>
                                    <p:set>
                                      <p:cBhvr>
                                        <p:cTn id="22" dur="1" fill="hold">
                                          <p:stCondLst>
                                            <p:cond delay="499"/>
                                          </p:stCondLst>
                                        </p:cTn>
                                        <p:tgtEl>
                                          <p:spTgt spid="10"/>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0" nodeType="clickEffect">
                                  <p:stCondLst>
                                    <p:cond delay="0"/>
                                  </p:stCondLst>
                                  <p:childTnLst>
                                    <p:animEffect transition="out" filter="fade">
                                      <p:cBhvr>
                                        <p:cTn id="26" dur="500"/>
                                        <p:tgtEl>
                                          <p:spTgt spid="11"/>
                                        </p:tgtEl>
                                      </p:cBhvr>
                                    </p:animEffect>
                                    <p:set>
                                      <p:cBhvr>
                                        <p:cTn id="27" dur="1" fill="hold">
                                          <p:stCondLst>
                                            <p:cond delay="499"/>
                                          </p:stCondLst>
                                        </p:cTn>
                                        <p:tgtEl>
                                          <p:spTgt spid="11"/>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grpId="0" nodeType="clickEffect">
                                  <p:stCondLst>
                                    <p:cond delay="0"/>
                                  </p:stCondLst>
                                  <p:childTnLst>
                                    <p:animEffect transition="out" filter="fade">
                                      <p:cBhvr>
                                        <p:cTn id="31" dur="500"/>
                                        <p:tgtEl>
                                          <p:spTgt spid="12"/>
                                        </p:tgtEl>
                                      </p:cBhvr>
                                    </p:animEffect>
                                    <p:set>
                                      <p:cBhvr>
                                        <p:cTn id="32" dur="1" fill="hold">
                                          <p:stCondLst>
                                            <p:cond delay="499"/>
                                          </p:stCondLst>
                                        </p:cTn>
                                        <p:tgtEl>
                                          <p:spTgt spid="12"/>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grpId="0" nodeType="clickEffect">
                                  <p:stCondLst>
                                    <p:cond delay="0"/>
                                  </p:stCondLst>
                                  <p:childTnLst>
                                    <p:animEffect transition="out" filter="fade">
                                      <p:cBhvr>
                                        <p:cTn id="36" dur="500"/>
                                        <p:tgtEl>
                                          <p:spTgt spid="13"/>
                                        </p:tgtEl>
                                      </p:cBhvr>
                                    </p:animEffect>
                                    <p:set>
                                      <p:cBhvr>
                                        <p:cTn id="37" dur="1" fill="hold">
                                          <p:stCondLst>
                                            <p:cond delay="4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1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Home Learning</a:t>
            </a:r>
            <a:endParaRPr lang="en-GB" dirty="0"/>
          </a:p>
        </p:txBody>
      </p:sp>
      <p:sp>
        <p:nvSpPr>
          <p:cNvPr id="3" name="Content Placeholder 2"/>
          <p:cNvSpPr>
            <a:spLocks noGrp="1"/>
          </p:cNvSpPr>
          <p:nvPr>
            <p:ph idx="1"/>
          </p:nvPr>
        </p:nvSpPr>
        <p:spPr>
          <a:xfrm>
            <a:off x="307322" y="1641757"/>
            <a:ext cx="8592329" cy="5133115"/>
          </a:xfrm>
        </p:spPr>
        <p:txBody>
          <a:bodyPr>
            <a:normAutofit/>
          </a:bodyPr>
          <a:lstStyle/>
          <a:p>
            <a:pPr marL="0" indent="0" algn="ctr">
              <a:buNone/>
            </a:pPr>
            <a:r>
              <a:rPr lang="en-GB" sz="2600" b="1" dirty="0"/>
              <a:t>DUE: </a:t>
            </a:r>
          </a:p>
          <a:p>
            <a:pPr marL="0" indent="0" algn="ctr">
              <a:buNone/>
            </a:pPr>
            <a:endParaRPr lang="en-GB" sz="2600" dirty="0"/>
          </a:p>
          <a:p>
            <a:pPr marL="0" indent="0" algn="ctr">
              <a:buNone/>
            </a:pPr>
            <a:r>
              <a:rPr lang="en-GB" sz="2600" dirty="0"/>
              <a:t>Complete the exam style questions. </a:t>
            </a:r>
          </a:p>
        </p:txBody>
      </p:sp>
      <p:sp>
        <p:nvSpPr>
          <p:cNvPr id="4" name="Date Placeholder 3"/>
          <p:cNvSpPr>
            <a:spLocks noGrp="1"/>
          </p:cNvSpPr>
          <p:nvPr>
            <p:ph type="dt" sz="half" idx="10"/>
          </p:nvPr>
        </p:nvSpPr>
        <p:spPr>
          <a:xfrm>
            <a:off x="7078690" y="0"/>
            <a:ext cx="2065310" cy="323968"/>
          </a:xfrm>
        </p:spPr>
        <p:txBody>
          <a:bodyPr/>
          <a:lstStyle/>
          <a:p>
            <a:fld id="{8EA76CA6-EED8-42A9-B25A-3164C2B55CC1}" type="datetime2">
              <a:rPr lang="en-GB" smtClean="0"/>
              <a:t>Thursday, 09 July 2020</a:t>
            </a:fld>
            <a:endParaRPr lang="en-US" dirty="0"/>
          </a:p>
        </p:txBody>
      </p:sp>
      <p:pic>
        <p:nvPicPr>
          <p:cNvPr id="6" name="Picture 2" descr="AQA Home">
            <a:extLst>
              <a:ext uri="{FF2B5EF4-FFF2-40B4-BE49-F238E27FC236}">
                <a16:creationId xmlns:a16="http://schemas.microsoft.com/office/drawing/2014/main" id="{CB576889-02C5-4F8B-A587-E93DBBEBC4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56362" y="5370512"/>
            <a:ext cx="3709965" cy="14874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9773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PROGRESS INDICATORS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024490197"/>
              </p:ext>
            </p:extLst>
          </p:nvPr>
        </p:nvGraphicFramePr>
        <p:xfrm>
          <a:off x="306790" y="2192020"/>
          <a:ext cx="8591550" cy="2473960"/>
        </p:xfrm>
        <a:graphic>
          <a:graphicData uri="http://schemas.openxmlformats.org/drawingml/2006/table">
            <a:tbl>
              <a:tblPr firstRow="1" bandRow="1">
                <a:tableStyleId>{5C22544A-7EE6-4342-B048-85BDC9FD1C3A}</a:tableStyleId>
              </a:tblPr>
              <a:tblGrid>
                <a:gridCol w="2863850">
                  <a:extLst>
                    <a:ext uri="{9D8B030D-6E8A-4147-A177-3AD203B41FA5}">
                      <a16:colId xmlns:a16="http://schemas.microsoft.com/office/drawing/2014/main" val="1355188559"/>
                    </a:ext>
                  </a:extLst>
                </a:gridCol>
                <a:gridCol w="2863850">
                  <a:extLst>
                    <a:ext uri="{9D8B030D-6E8A-4147-A177-3AD203B41FA5}">
                      <a16:colId xmlns:a16="http://schemas.microsoft.com/office/drawing/2014/main" val="3606311556"/>
                    </a:ext>
                  </a:extLst>
                </a:gridCol>
                <a:gridCol w="2863850">
                  <a:extLst>
                    <a:ext uri="{9D8B030D-6E8A-4147-A177-3AD203B41FA5}">
                      <a16:colId xmlns:a16="http://schemas.microsoft.com/office/drawing/2014/main" val="3845046618"/>
                    </a:ext>
                  </a:extLst>
                </a:gridCol>
              </a:tblGrid>
              <a:tr h="370840">
                <a:tc>
                  <a:txBody>
                    <a:bodyPr/>
                    <a:lstStyle/>
                    <a:p>
                      <a:pPr algn="ctr"/>
                      <a:endParaRPr lang="en-GB"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en-GB" dirty="0"/>
                        <a:t>Good</a:t>
                      </a:r>
                      <a:r>
                        <a:rPr lang="en-GB" baseline="0" dirty="0"/>
                        <a:t> progress</a:t>
                      </a:r>
                      <a:endParaRPr lang="en-GB" dirty="0"/>
                    </a:p>
                  </a:txBody>
                  <a:tcPr>
                    <a:lnT w="12700" cap="flat" cmpd="sng" algn="ctr">
                      <a:solidFill>
                        <a:schemeClr val="tx1"/>
                      </a:solidFill>
                      <a:prstDash val="solid"/>
                      <a:round/>
                      <a:headEnd type="none" w="med" len="med"/>
                      <a:tailEnd type="none" w="med" len="med"/>
                    </a:lnT>
                  </a:tcPr>
                </a:tc>
                <a:tc>
                  <a:txBody>
                    <a:bodyPr/>
                    <a:lstStyle/>
                    <a:p>
                      <a:pPr algn="ctr"/>
                      <a:r>
                        <a:rPr lang="en-GB" dirty="0"/>
                        <a:t>Outstanding progress</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90271758"/>
                  </a:ext>
                </a:extLst>
              </a:tr>
              <a:tr h="370840">
                <a:tc>
                  <a:txBody>
                    <a:bodyPr/>
                    <a:lstStyle/>
                    <a:p>
                      <a:pPr algn="ctr"/>
                      <a:r>
                        <a:rPr lang="en-GB" b="1" dirty="0"/>
                        <a:t>Grade 1-3</a:t>
                      </a:r>
                    </a:p>
                  </a:txBody>
                  <a:tcPr>
                    <a:lnL w="12700" cap="flat" cmpd="sng" algn="ctr">
                      <a:solidFill>
                        <a:schemeClr val="tx1"/>
                      </a:solidFill>
                      <a:prstDash val="solid"/>
                      <a:round/>
                      <a:headEnd type="none" w="med" len="med"/>
                      <a:tailEnd type="none" w="med" len="med"/>
                    </a:lnL>
                  </a:tcPr>
                </a:tc>
                <a:tc>
                  <a:txBody>
                    <a:bodyPr/>
                    <a:lstStyle/>
                    <a:p>
                      <a:pPr algn="ctr"/>
                      <a:r>
                        <a:rPr lang="en-GB" dirty="0"/>
                        <a:t>Define electrolysis. </a:t>
                      </a:r>
                    </a:p>
                  </a:txBody>
                  <a:tcPr/>
                </a:tc>
                <a:tc>
                  <a:txBody>
                    <a:bodyPr/>
                    <a:lstStyle/>
                    <a:p>
                      <a:pPr algn="ctr"/>
                      <a:r>
                        <a:rPr lang="en-GB" dirty="0"/>
                        <a:t>Describe electrolysis in terms of movement of ions. </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582362582"/>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b="1" dirty="0"/>
                        <a:t>Grade 4-6</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lang="en-GB" dirty="0"/>
                        <a:t>Write a word equation to describe the electrolysis of a molten ionic compound.</a:t>
                      </a:r>
                    </a:p>
                  </a:txBody>
                  <a:tcPr>
                    <a:lnB w="12700" cap="flat" cmpd="sng" algn="ctr">
                      <a:solidFill>
                        <a:schemeClr val="tx1"/>
                      </a:solidFill>
                      <a:prstDash val="solid"/>
                      <a:round/>
                      <a:headEnd type="none" w="med" len="med"/>
                      <a:tailEnd type="none" w="med" len="med"/>
                    </a:lnB>
                  </a:tcPr>
                </a:tc>
                <a:tc>
                  <a:txBody>
                    <a:bodyPr/>
                    <a:lstStyle/>
                    <a:p>
                      <a:pPr algn="ctr"/>
                      <a:r>
                        <a:rPr lang="en-GB" dirty="0"/>
                        <a:t>Write a balanced symbol equation including state symbols for the overall electrolysis of a molten ionic compound. </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34073894"/>
                  </a:ext>
                </a:extLst>
              </a:tr>
            </a:tbl>
          </a:graphicData>
        </a:graphic>
      </p:graphicFrame>
      <p:sp>
        <p:nvSpPr>
          <p:cNvPr id="4" name="Date Placeholder 3"/>
          <p:cNvSpPr>
            <a:spLocks noGrp="1"/>
          </p:cNvSpPr>
          <p:nvPr>
            <p:ph type="dt" sz="half" idx="10"/>
          </p:nvPr>
        </p:nvSpPr>
        <p:spPr>
          <a:xfrm>
            <a:off x="6833030" y="6460462"/>
            <a:ext cx="2065310" cy="323968"/>
          </a:xfrm>
        </p:spPr>
        <p:txBody>
          <a:bodyPr/>
          <a:lstStyle/>
          <a:p>
            <a:fld id="{8EA76CA6-EED8-42A9-B25A-3164C2B55CC1}" type="datetime2">
              <a:rPr lang="en-GB" smtClean="0"/>
              <a:t>Thursday, 09 July 2020</a:t>
            </a:fld>
            <a:endParaRPr lang="en-US" dirty="0"/>
          </a:p>
        </p:txBody>
      </p:sp>
    </p:spTree>
    <p:extLst>
      <p:ext uri="{BB962C8B-B14F-4D97-AF65-F5344CB8AC3E}">
        <p14:creationId xmlns:p14="http://schemas.microsoft.com/office/powerpoint/2010/main" val="2885561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900" y="295952"/>
            <a:ext cx="8584440" cy="902213"/>
          </a:xfrm>
        </p:spPr>
        <p:txBody>
          <a:bodyPr/>
          <a:lstStyle/>
          <a:p>
            <a:pPr algn="l"/>
            <a:r>
              <a:rPr lang="en-GB" dirty="0"/>
              <a:t>Activity 1: Define Electrolysis </a:t>
            </a:r>
          </a:p>
        </p:txBody>
      </p:sp>
      <p:sp>
        <p:nvSpPr>
          <p:cNvPr id="4" name="Date Placeholder 3"/>
          <p:cNvSpPr>
            <a:spLocks noGrp="1"/>
          </p:cNvSpPr>
          <p:nvPr>
            <p:ph type="dt" sz="half" idx="10"/>
          </p:nvPr>
        </p:nvSpPr>
        <p:spPr>
          <a:xfrm>
            <a:off x="7052192" y="13022"/>
            <a:ext cx="2065310" cy="323968"/>
          </a:xfrm>
        </p:spPr>
        <p:txBody>
          <a:bodyPr/>
          <a:lstStyle/>
          <a:p>
            <a:fld id="{8EA76CA6-EED8-42A9-B25A-3164C2B55CC1}" type="datetime2">
              <a:rPr lang="en-GB" smtClean="0"/>
              <a:t>Thursday, 09 July 2020</a:t>
            </a:fld>
            <a:endParaRPr lang="en-US" dirty="0"/>
          </a:p>
        </p:txBody>
      </p:sp>
      <p:sp>
        <p:nvSpPr>
          <p:cNvPr id="5" name="TextBox 4"/>
          <p:cNvSpPr txBox="1"/>
          <p:nvPr/>
        </p:nvSpPr>
        <p:spPr>
          <a:xfrm>
            <a:off x="285640" y="1541710"/>
            <a:ext cx="86127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effectLst/>
                <a:uLnTx/>
                <a:uFillTx/>
                <a:latin typeface="Calibri"/>
                <a:ea typeface="+mn-ea"/>
                <a:cs typeface="+mn-cs"/>
              </a:rPr>
              <a:t>Complete the code breaker to find out the definition of electrolysis.</a:t>
            </a:r>
          </a:p>
        </p:txBody>
      </p:sp>
      <p:graphicFrame>
        <p:nvGraphicFramePr>
          <p:cNvPr id="6" name="Table 5"/>
          <p:cNvGraphicFramePr>
            <a:graphicFrameLocks noGrp="1"/>
          </p:cNvGraphicFramePr>
          <p:nvPr>
            <p:extLst>
              <p:ext uri="{D42A27DB-BD31-4B8C-83A1-F6EECF244321}">
                <p14:modId xmlns:p14="http://schemas.microsoft.com/office/powerpoint/2010/main" val="2152438507"/>
              </p:ext>
            </p:extLst>
          </p:nvPr>
        </p:nvGraphicFramePr>
        <p:xfrm>
          <a:off x="313902" y="2060413"/>
          <a:ext cx="8584438" cy="2759586"/>
        </p:xfrm>
        <a:graphic>
          <a:graphicData uri="http://schemas.openxmlformats.org/drawingml/2006/table">
            <a:tbl>
              <a:tblPr firstRow="1" firstCol="1" bandRow="1">
                <a:tableStyleId>{5940675A-B579-460E-94D1-54222C63F5DA}</a:tableStyleId>
              </a:tblPr>
              <a:tblGrid>
                <a:gridCol w="858258">
                  <a:extLst>
                    <a:ext uri="{9D8B030D-6E8A-4147-A177-3AD203B41FA5}">
                      <a16:colId xmlns:a16="http://schemas.microsoft.com/office/drawing/2014/main" val="20000"/>
                    </a:ext>
                  </a:extLst>
                </a:gridCol>
                <a:gridCol w="858258">
                  <a:extLst>
                    <a:ext uri="{9D8B030D-6E8A-4147-A177-3AD203B41FA5}">
                      <a16:colId xmlns:a16="http://schemas.microsoft.com/office/drawing/2014/main" val="20001"/>
                    </a:ext>
                  </a:extLst>
                </a:gridCol>
                <a:gridCol w="858258">
                  <a:extLst>
                    <a:ext uri="{9D8B030D-6E8A-4147-A177-3AD203B41FA5}">
                      <a16:colId xmlns:a16="http://schemas.microsoft.com/office/drawing/2014/main" val="20002"/>
                    </a:ext>
                  </a:extLst>
                </a:gridCol>
                <a:gridCol w="858258">
                  <a:extLst>
                    <a:ext uri="{9D8B030D-6E8A-4147-A177-3AD203B41FA5}">
                      <a16:colId xmlns:a16="http://schemas.microsoft.com/office/drawing/2014/main" val="20003"/>
                    </a:ext>
                  </a:extLst>
                </a:gridCol>
                <a:gridCol w="858258">
                  <a:extLst>
                    <a:ext uri="{9D8B030D-6E8A-4147-A177-3AD203B41FA5}">
                      <a16:colId xmlns:a16="http://schemas.microsoft.com/office/drawing/2014/main" val="20004"/>
                    </a:ext>
                  </a:extLst>
                </a:gridCol>
                <a:gridCol w="858258">
                  <a:extLst>
                    <a:ext uri="{9D8B030D-6E8A-4147-A177-3AD203B41FA5}">
                      <a16:colId xmlns:a16="http://schemas.microsoft.com/office/drawing/2014/main" val="20005"/>
                    </a:ext>
                  </a:extLst>
                </a:gridCol>
                <a:gridCol w="858258">
                  <a:extLst>
                    <a:ext uri="{9D8B030D-6E8A-4147-A177-3AD203B41FA5}">
                      <a16:colId xmlns:a16="http://schemas.microsoft.com/office/drawing/2014/main" val="20006"/>
                    </a:ext>
                  </a:extLst>
                </a:gridCol>
                <a:gridCol w="858258">
                  <a:extLst>
                    <a:ext uri="{9D8B030D-6E8A-4147-A177-3AD203B41FA5}">
                      <a16:colId xmlns:a16="http://schemas.microsoft.com/office/drawing/2014/main" val="20007"/>
                    </a:ext>
                  </a:extLst>
                </a:gridCol>
                <a:gridCol w="859187">
                  <a:extLst>
                    <a:ext uri="{9D8B030D-6E8A-4147-A177-3AD203B41FA5}">
                      <a16:colId xmlns:a16="http://schemas.microsoft.com/office/drawing/2014/main" val="20008"/>
                    </a:ext>
                  </a:extLst>
                </a:gridCol>
                <a:gridCol w="859187">
                  <a:extLst>
                    <a:ext uri="{9D8B030D-6E8A-4147-A177-3AD203B41FA5}">
                      <a16:colId xmlns:a16="http://schemas.microsoft.com/office/drawing/2014/main" val="20009"/>
                    </a:ext>
                  </a:extLst>
                </a:gridCol>
              </a:tblGrid>
              <a:tr h="408045">
                <a:tc>
                  <a:txBody>
                    <a:bodyPr/>
                    <a:lstStyle/>
                    <a:p>
                      <a:pPr algn="ctr">
                        <a:lnSpc>
                          <a:spcPct val="115000"/>
                        </a:lnSpc>
                        <a:spcAft>
                          <a:spcPts val="0"/>
                        </a:spcAft>
                      </a:pPr>
                      <a:r>
                        <a:rPr lang="en-GB" sz="2800" b="1" dirty="0">
                          <a:effectLst/>
                        </a:rPr>
                        <a:t>A</a:t>
                      </a:r>
                      <a:endParaRPr lang="en-GB" sz="2800" b="1"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2800" b="1" dirty="0">
                          <a:effectLst/>
                        </a:rPr>
                        <a:t>B</a:t>
                      </a:r>
                      <a:endParaRPr lang="en-GB" sz="2800" b="1"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2800" b="1" dirty="0">
                          <a:effectLst/>
                        </a:rPr>
                        <a:t>C</a:t>
                      </a:r>
                      <a:endParaRPr lang="en-GB" sz="2800" b="1"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2800" b="1" dirty="0">
                          <a:effectLst/>
                        </a:rPr>
                        <a:t>D</a:t>
                      </a:r>
                      <a:endParaRPr lang="en-GB" sz="2800" b="1"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2800" b="1" dirty="0">
                          <a:effectLst/>
                        </a:rPr>
                        <a:t>E</a:t>
                      </a:r>
                      <a:endParaRPr lang="en-GB" sz="2800" b="1"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2800" b="1" dirty="0">
                          <a:effectLst/>
                        </a:rPr>
                        <a:t>F</a:t>
                      </a:r>
                      <a:endParaRPr lang="en-GB" sz="2800" b="1"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2800" b="1" dirty="0">
                          <a:effectLst/>
                        </a:rPr>
                        <a:t>G</a:t>
                      </a:r>
                      <a:endParaRPr lang="en-GB" sz="2800" b="1"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2800" b="1">
                          <a:effectLst/>
                        </a:rPr>
                        <a:t>H</a:t>
                      </a:r>
                      <a:endParaRPr lang="en-GB" sz="2800" b="1">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2800" b="1" dirty="0">
                          <a:effectLst/>
                        </a:rPr>
                        <a:t>I</a:t>
                      </a:r>
                      <a:endParaRPr lang="en-GB" sz="2800" b="1"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2800" b="1" dirty="0">
                          <a:effectLst/>
                        </a:rPr>
                        <a:t>J</a:t>
                      </a:r>
                      <a:endParaRPr lang="en-GB" sz="2800" b="1" dirty="0">
                        <a:effectLst/>
                        <a:latin typeface="Calibri"/>
                        <a:ea typeface="Calibri"/>
                        <a:cs typeface="Times New Roman"/>
                      </a:endParaRPr>
                    </a:p>
                  </a:txBody>
                  <a:tcPr marL="68580" marR="68580" marT="0" marB="0">
                    <a:solidFill>
                      <a:schemeClr val="bg1"/>
                    </a:solidFill>
                  </a:tcPr>
                </a:tc>
                <a:extLst>
                  <a:ext uri="{0D108BD9-81ED-4DB2-BD59-A6C34878D82A}">
                    <a16:rowId xmlns:a16="http://schemas.microsoft.com/office/drawing/2014/main" val="10000"/>
                  </a:ext>
                </a:extLst>
              </a:tr>
              <a:tr h="408045">
                <a:tc>
                  <a:txBody>
                    <a:bodyPr/>
                    <a:lstStyle/>
                    <a:p>
                      <a:pPr algn="ctr">
                        <a:lnSpc>
                          <a:spcPct val="115000"/>
                        </a:lnSpc>
                        <a:spcAft>
                          <a:spcPts val="0"/>
                        </a:spcAft>
                      </a:pPr>
                      <a:r>
                        <a:rPr lang="en-GB" sz="2800">
                          <a:effectLst/>
                        </a:rPr>
                        <a:t>1</a:t>
                      </a:r>
                      <a:endParaRPr lang="en-GB" sz="280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2800">
                          <a:effectLst/>
                        </a:rPr>
                        <a:t>2</a:t>
                      </a:r>
                      <a:endParaRPr lang="en-GB" sz="280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2800">
                          <a:effectLst/>
                        </a:rPr>
                        <a:t>3</a:t>
                      </a:r>
                      <a:endParaRPr lang="en-GB" sz="280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2800">
                          <a:effectLst/>
                        </a:rPr>
                        <a:t>4</a:t>
                      </a:r>
                      <a:endParaRPr lang="en-GB" sz="280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2800">
                          <a:effectLst/>
                        </a:rPr>
                        <a:t>5</a:t>
                      </a:r>
                      <a:endParaRPr lang="en-GB" sz="280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2800">
                          <a:effectLst/>
                        </a:rPr>
                        <a:t>6</a:t>
                      </a:r>
                      <a:endParaRPr lang="en-GB" sz="280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2800" dirty="0">
                          <a:effectLst/>
                        </a:rPr>
                        <a:t>7</a:t>
                      </a:r>
                      <a:endParaRPr lang="en-GB" sz="2800"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2800" dirty="0">
                          <a:effectLst/>
                        </a:rPr>
                        <a:t>8</a:t>
                      </a:r>
                      <a:endParaRPr lang="en-GB" sz="2800"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2800" dirty="0">
                          <a:effectLst/>
                        </a:rPr>
                        <a:t>9</a:t>
                      </a:r>
                      <a:endParaRPr lang="en-GB" sz="2800"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2800">
                          <a:effectLst/>
                        </a:rPr>
                        <a:t>10</a:t>
                      </a:r>
                      <a:endParaRPr lang="en-GB" sz="2800">
                        <a:effectLst/>
                        <a:latin typeface="Calibri"/>
                        <a:ea typeface="Calibri"/>
                        <a:cs typeface="Times New Roman"/>
                      </a:endParaRPr>
                    </a:p>
                  </a:txBody>
                  <a:tcPr marL="68580" marR="68580" marT="0" marB="0">
                    <a:solidFill>
                      <a:schemeClr val="bg1"/>
                    </a:solidFill>
                  </a:tcPr>
                </a:tc>
                <a:extLst>
                  <a:ext uri="{0D108BD9-81ED-4DB2-BD59-A6C34878D82A}">
                    <a16:rowId xmlns:a16="http://schemas.microsoft.com/office/drawing/2014/main" val="10001"/>
                  </a:ext>
                </a:extLst>
              </a:tr>
              <a:tr h="408045">
                <a:tc>
                  <a:txBody>
                    <a:bodyPr/>
                    <a:lstStyle/>
                    <a:p>
                      <a:pPr algn="ctr">
                        <a:lnSpc>
                          <a:spcPct val="115000"/>
                        </a:lnSpc>
                        <a:spcAft>
                          <a:spcPts val="0"/>
                        </a:spcAft>
                      </a:pPr>
                      <a:r>
                        <a:rPr lang="en-GB" sz="2800" b="1" dirty="0">
                          <a:effectLst/>
                        </a:rPr>
                        <a:t>K</a:t>
                      </a:r>
                      <a:endParaRPr lang="en-GB" sz="2800" b="1"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2800" b="1" dirty="0">
                          <a:effectLst/>
                        </a:rPr>
                        <a:t>L</a:t>
                      </a:r>
                      <a:endParaRPr lang="en-GB" sz="2800" b="1"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2800" b="1" dirty="0">
                          <a:effectLst/>
                        </a:rPr>
                        <a:t>M</a:t>
                      </a:r>
                      <a:endParaRPr lang="en-GB" sz="2800" b="1"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2800" b="1" dirty="0">
                          <a:effectLst/>
                        </a:rPr>
                        <a:t>N</a:t>
                      </a:r>
                      <a:endParaRPr lang="en-GB" sz="2800" b="1"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2800" b="1" dirty="0">
                          <a:effectLst/>
                        </a:rPr>
                        <a:t>O</a:t>
                      </a:r>
                      <a:endParaRPr lang="en-GB" sz="2800" b="1"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2800" b="1" dirty="0">
                          <a:effectLst/>
                        </a:rPr>
                        <a:t>P</a:t>
                      </a:r>
                      <a:endParaRPr lang="en-GB" sz="2800" b="1"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2800" b="1" dirty="0">
                          <a:effectLst/>
                        </a:rPr>
                        <a:t>Q</a:t>
                      </a:r>
                      <a:endParaRPr lang="en-GB" sz="2800" b="1"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2800" b="1" dirty="0">
                          <a:effectLst/>
                        </a:rPr>
                        <a:t>R</a:t>
                      </a:r>
                      <a:endParaRPr lang="en-GB" sz="2800" b="1"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2800" b="1" dirty="0">
                          <a:effectLst/>
                        </a:rPr>
                        <a:t>S</a:t>
                      </a:r>
                      <a:endParaRPr lang="en-GB" sz="2800" b="1"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2800" b="1" dirty="0">
                          <a:effectLst/>
                        </a:rPr>
                        <a:t>T</a:t>
                      </a:r>
                      <a:endParaRPr lang="en-GB" sz="2800" b="1" dirty="0">
                        <a:effectLst/>
                        <a:latin typeface="Calibri"/>
                        <a:ea typeface="Calibri"/>
                        <a:cs typeface="Times New Roman"/>
                      </a:endParaRPr>
                    </a:p>
                  </a:txBody>
                  <a:tcPr marL="68580" marR="68580" marT="0" marB="0">
                    <a:solidFill>
                      <a:schemeClr val="bg1"/>
                    </a:solidFill>
                  </a:tcPr>
                </a:tc>
                <a:extLst>
                  <a:ext uri="{0D108BD9-81ED-4DB2-BD59-A6C34878D82A}">
                    <a16:rowId xmlns:a16="http://schemas.microsoft.com/office/drawing/2014/main" val="10002"/>
                  </a:ext>
                </a:extLst>
              </a:tr>
              <a:tr h="408045">
                <a:tc>
                  <a:txBody>
                    <a:bodyPr/>
                    <a:lstStyle/>
                    <a:p>
                      <a:pPr algn="ctr">
                        <a:lnSpc>
                          <a:spcPct val="115000"/>
                        </a:lnSpc>
                        <a:spcAft>
                          <a:spcPts val="0"/>
                        </a:spcAft>
                      </a:pPr>
                      <a:r>
                        <a:rPr lang="en-GB" sz="2800">
                          <a:effectLst/>
                        </a:rPr>
                        <a:t>11</a:t>
                      </a:r>
                      <a:endParaRPr lang="en-GB" sz="280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2800">
                          <a:effectLst/>
                        </a:rPr>
                        <a:t>12</a:t>
                      </a:r>
                      <a:endParaRPr lang="en-GB" sz="280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2800">
                          <a:effectLst/>
                        </a:rPr>
                        <a:t>13</a:t>
                      </a:r>
                      <a:endParaRPr lang="en-GB" sz="280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2800" dirty="0">
                          <a:effectLst/>
                        </a:rPr>
                        <a:t>14</a:t>
                      </a:r>
                      <a:endParaRPr lang="en-GB" sz="2800"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2800" dirty="0">
                          <a:effectLst/>
                        </a:rPr>
                        <a:t>15</a:t>
                      </a:r>
                      <a:endParaRPr lang="en-GB" sz="2800"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2800">
                          <a:effectLst/>
                        </a:rPr>
                        <a:t>16</a:t>
                      </a:r>
                      <a:endParaRPr lang="en-GB" sz="280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2800">
                          <a:effectLst/>
                        </a:rPr>
                        <a:t>17</a:t>
                      </a:r>
                      <a:endParaRPr lang="en-GB" sz="280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2800">
                          <a:effectLst/>
                        </a:rPr>
                        <a:t>18</a:t>
                      </a:r>
                      <a:endParaRPr lang="en-GB" sz="280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2800">
                          <a:effectLst/>
                        </a:rPr>
                        <a:t>19</a:t>
                      </a:r>
                      <a:endParaRPr lang="en-GB" sz="280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2800">
                          <a:effectLst/>
                        </a:rPr>
                        <a:t>20</a:t>
                      </a:r>
                      <a:endParaRPr lang="en-GB" sz="2800">
                        <a:effectLst/>
                        <a:latin typeface="Calibri"/>
                        <a:ea typeface="Calibri"/>
                        <a:cs typeface="Times New Roman"/>
                      </a:endParaRPr>
                    </a:p>
                  </a:txBody>
                  <a:tcPr marL="68580" marR="68580" marT="0" marB="0">
                    <a:solidFill>
                      <a:schemeClr val="bg1"/>
                    </a:solidFill>
                  </a:tcPr>
                </a:tc>
                <a:extLst>
                  <a:ext uri="{0D108BD9-81ED-4DB2-BD59-A6C34878D82A}">
                    <a16:rowId xmlns:a16="http://schemas.microsoft.com/office/drawing/2014/main" val="10003"/>
                  </a:ext>
                </a:extLst>
              </a:tr>
              <a:tr h="408045">
                <a:tc>
                  <a:txBody>
                    <a:bodyPr/>
                    <a:lstStyle/>
                    <a:p>
                      <a:pPr algn="ctr">
                        <a:lnSpc>
                          <a:spcPct val="115000"/>
                        </a:lnSpc>
                        <a:spcAft>
                          <a:spcPts val="0"/>
                        </a:spcAft>
                      </a:pPr>
                      <a:r>
                        <a:rPr lang="en-GB" sz="2800" b="1" dirty="0">
                          <a:effectLst/>
                        </a:rPr>
                        <a:t>U</a:t>
                      </a:r>
                      <a:endParaRPr lang="en-GB" sz="2800" b="1"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2800" b="1" dirty="0">
                          <a:effectLst/>
                        </a:rPr>
                        <a:t>V</a:t>
                      </a:r>
                      <a:endParaRPr lang="en-GB" sz="2800" b="1"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2800" b="1" dirty="0">
                          <a:effectLst/>
                        </a:rPr>
                        <a:t>W</a:t>
                      </a:r>
                      <a:endParaRPr lang="en-GB" sz="2800" b="1"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2800" b="1" dirty="0">
                          <a:effectLst/>
                        </a:rPr>
                        <a:t>X</a:t>
                      </a:r>
                      <a:endParaRPr lang="en-GB" sz="2800" b="1"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2800" b="1" dirty="0">
                          <a:effectLst/>
                        </a:rPr>
                        <a:t>Y</a:t>
                      </a:r>
                      <a:endParaRPr lang="en-GB" sz="2800" b="1"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2800" b="1" dirty="0">
                          <a:effectLst/>
                        </a:rPr>
                        <a:t>Z</a:t>
                      </a:r>
                      <a:endParaRPr lang="en-GB" sz="2800" b="1" dirty="0">
                        <a:effectLst/>
                        <a:latin typeface="Calibri"/>
                        <a:ea typeface="Calibri"/>
                        <a:cs typeface="Times New Roman"/>
                      </a:endParaRPr>
                    </a:p>
                  </a:txBody>
                  <a:tcPr marL="68580" marR="68580" marT="0" marB="0">
                    <a:solidFill>
                      <a:schemeClr val="bg1"/>
                    </a:solidFill>
                  </a:tcPr>
                </a:tc>
                <a:tc rowSpan="2" gridSpan="4">
                  <a:txBody>
                    <a:bodyPr/>
                    <a:lstStyle/>
                    <a:p>
                      <a:pPr algn="ctr">
                        <a:lnSpc>
                          <a:spcPct val="115000"/>
                        </a:lnSpc>
                        <a:spcAft>
                          <a:spcPts val="0"/>
                        </a:spcAft>
                      </a:pPr>
                      <a:r>
                        <a:rPr lang="en-GB" sz="3200" dirty="0">
                          <a:effectLst/>
                        </a:rPr>
                        <a:t>Code breaker key</a:t>
                      </a:r>
                      <a:endParaRPr lang="en-GB" sz="1800" dirty="0">
                        <a:effectLst/>
                        <a:latin typeface="Calibri"/>
                        <a:ea typeface="Calibri"/>
                        <a:cs typeface="Times New Roman"/>
                      </a:endParaRPr>
                    </a:p>
                  </a:txBody>
                  <a:tcPr marL="68580" marR="68580" marT="0" marB="0">
                    <a:solidFill>
                      <a:schemeClr val="bg1"/>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extLst>
                  <a:ext uri="{0D108BD9-81ED-4DB2-BD59-A6C34878D82A}">
                    <a16:rowId xmlns:a16="http://schemas.microsoft.com/office/drawing/2014/main" val="10004"/>
                  </a:ext>
                </a:extLst>
              </a:tr>
              <a:tr h="408045">
                <a:tc>
                  <a:txBody>
                    <a:bodyPr/>
                    <a:lstStyle/>
                    <a:p>
                      <a:pPr algn="ctr">
                        <a:lnSpc>
                          <a:spcPct val="115000"/>
                        </a:lnSpc>
                        <a:spcAft>
                          <a:spcPts val="0"/>
                        </a:spcAft>
                      </a:pPr>
                      <a:r>
                        <a:rPr lang="en-GB" sz="2800">
                          <a:effectLst/>
                        </a:rPr>
                        <a:t>21</a:t>
                      </a:r>
                      <a:endParaRPr lang="en-GB" sz="280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2800">
                          <a:effectLst/>
                        </a:rPr>
                        <a:t>22</a:t>
                      </a:r>
                      <a:endParaRPr lang="en-GB" sz="280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2800" dirty="0">
                          <a:effectLst/>
                        </a:rPr>
                        <a:t>23</a:t>
                      </a:r>
                      <a:endParaRPr lang="en-GB" sz="2800" dirty="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2800">
                          <a:effectLst/>
                        </a:rPr>
                        <a:t>24</a:t>
                      </a:r>
                      <a:endParaRPr lang="en-GB" sz="280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2800">
                          <a:effectLst/>
                        </a:rPr>
                        <a:t>25</a:t>
                      </a:r>
                      <a:endParaRPr lang="en-GB" sz="2800">
                        <a:effectLst/>
                        <a:latin typeface="Calibri"/>
                        <a:ea typeface="Calibri"/>
                        <a:cs typeface="Times New Roman"/>
                      </a:endParaRPr>
                    </a:p>
                  </a:txBody>
                  <a:tcPr marL="68580" marR="68580" marT="0" marB="0">
                    <a:solidFill>
                      <a:schemeClr val="bg1"/>
                    </a:solidFill>
                  </a:tcPr>
                </a:tc>
                <a:tc>
                  <a:txBody>
                    <a:bodyPr/>
                    <a:lstStyle/>
                    <a:p>
                      <a:pPr algn="ctr">
                        <a:lnSpc>
                          <a:spcPct val="115000"/>
                        </a:lnSpc>
                        <a:spcAft>
                          <a:spcPts val="0"/>
                        </a:spcAft>
                      </a:pPr>
                      <a:r>
                        <a:rPr lang="en-GB" sz="2800" dirty="0">
                          <a:effectLst/>
                        </a:rPr>
                        <a:t>26</a:t>
                      </a:r>
                      <a:endParaRPr lang="en-GB" sz="2800" dirty="0">
                        <a:effectLst/>
                        <a:latin typeface="Calibri"/>
                        <a:ea typeface="Calibri"/>
                        <a:cs typeface="Times New Roman"/>
                      </a:endParaRPr>
                    </a:p>
                  </a:txBody>
                  <a:tcPr marL="68580" marR="68580" marT="0" marB="0">
                    <a:solidFill>
                      <a:schemeClr val="bg1"/>
                    </a:solidFill>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10005"/>
                  </a:ext>
                </a:extLst>
              </a:tr>
            </a:tbl>
          </a:graphicData>
        </a:graphic>
      </p:graphicFrame>
      <p:sp>
        <p:nvSpPr>
          <p:cNvPr id="7" name="Content Placeholder 2"/>
          <p:cNvSpPr>
            <a:spLocks noGrp="1"/>
          </p:cNvSpPr>
          <p:nvPr>
            <p:ph idx="1"/>
          </p:nvPr>
        </p:nvSpPr>
        <p:spPr>
          <a:xfrm>
            <a:off x="285640" y="5163544"/>
            <a:ext cx="8612700" cy="1075272"/>
          </a:xfrm>
          <a:solidFill>
            <a:srgbClr val="002060"/>
          </a:solidFill>
        </p:spPr>
        <p:txBody>
          <a:bodyPr>
            <a:normAutofit/>
          </a:bodyPr>
          <a:lstStyle/>
          <a:p>
            <a:pPr marL="0" indent="0">
              <a:buNone/>
            </a:pPr>
            <a:r>
              <a:rPr lang="en-GB" sz="2400" b="1" dirty="0">
                <a:solidFill>
                  <a:schemeClr val="bg1"/>
                </a:solidFill>
              </a:rPr>
              <a:t>Answer:  </a:t>
            </a:r>
            <a:r>
              <a:rPr lang="en-GB" sz="2400" dirty="0">
                <a:solidFill>
                  <a:schemeClr val="bg1"/>
                </a:solidFill>
              </a:rPr>
              <a:t>Where ionic substances are broken down into simpler substances using electricity.</a:t>
            </a:r>
          </a:p>
        </p:txBody>
      </p:sp>
    </p:spTree>
    <p:extLst>
      <p:ext uri="{BB962C8B-B14F-4D97-AF65-F5344CB8AC3E}">
        <p14:creationId xmlns:p14="http://schemas.microsoft.com/office/powerpoint/2010/main" val="2061377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fade">
                                      <p:cBhvr>
                                        <p:cTn id="7" dur="500"/>
                                        <p:tgtEl>
                                          <p:spTgt spid="7">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900" y="295952"/>
            <a:ext cx="8584440" cy="910249"/>
          </a:xfrm>
        </p:spPr>
        <p:txBody>
          <a:bodyPr>
            <a:normAutofit fontScale="90000"/>
          </a:bodyPr>
          <a:lstStyle/>
          <a:p>
            <a:pPr algn="l"/>
            <a:r>
              <a:rPr lang="en-GB" dirty="0"/>
              <a:t>ACTIVITY 2: Describe electrolysis in terms of movement of ions.  </a:t>
            </a:r>
          </a:p>
        </p:txBody>
      </p:sp>
      <p:sp>
        <p:nvSpPr>
          <p:cNvPr id="3" name="Content Placeholder 2"/>
          <p:cNvSpPr>
            <a:spLocks noGrp="1"/>
          </p:cNvSpPr>
          <p:nvPr>
            <p:ph idx="1"/>
          </p:nvPr>
        </p:nvSpPr>
        <p:spPr>
          <a:xfrm>
            <a:off x="306011" y="1336903"/>
            <a:ext cx="8592329" cy="910249"/>
          </a:xfrm>
        </p:spPr>
        <p:txBody>
          <a:bodyPr>
            <a:normAutofit fontScale="92500"/>
          </a:bodyPr>
          <a:lstStyle/>
          <a:p>
            <a:pPr marL="0" indent="0">
              <a:buNone/>
            </a:pPr>
            <a:r>
              <a:rPr lang="en-GB" sz="2400" dirty="0"/>
              <a:t>Watch the video clip and then record as many facts as you can remember about electrolysis  </a:t>
            </a:r>
            <a:r>
              <a:rPr lang="en-GB" sz="2400" dirty="0">
                <a:hlinkClick r:id="rId3"/>
              </a:rPr>
              <a:t>https://www.youtube.com/watch?v=AhTRiL6xjBA</a:t>
            </a:r>
            <a:endParaRPr lang="en-GB" sz="2400" dirty="0"/>
          </a:p>
          <a:p>
            <a:pPr marL="0" indent="0">
              <a:buNone/>
            </a:pPr>
            <a:endParaRPr lang="en-GB" dirty="0"/>
          </a:p>
        </p:txBody>
      </p:sp>
      <p:sp>
        <p:nvSpPr>
          <p:cNvPr id="4" name="Date Placeholder 3"/>
          <p:cNvSpPr>
            <a:spLocks noGrp="1"/>
          </p:cNvSpPr>
          <p:nvPr>
            <p:ph type="dt" sz="half" idx="10"/>
          </p:nvPr>
        </p:nvSpPr>
        <p:spPr>
          <a:xfrm>
            <a:off x="7004916" y="6430009"/>
            <a:ext cx="2065310" cy="323968"/>
          </a:xfrm>
        </p:spPr>
        <p:txBody>
          <a:bodyPr/>
          <a:lstStyle/>
          <a:p>
            <a:fld id="{8EA76CA6-EED8-42A9-B25A-3164C2B55CC1}" type="datetime2">
              <a:rPr lang="en-GB" smtClean="0"/>
              <a:t>Thursday, 09 July 2020</a:t>
            </a:fld>
            <a:endParaRPr lang="en-US" dirty="0"/>
          </a:p>
        </p:txBody>
      </p:sp>
      <p:sp>
        <p:nvSpPr>
          <p:cNvPr id="7" name="TextBox 6"/>
          <p:cNvSpPr txBox="1"/>
          <p:nvPr/>
        </p:nvSpPr>
        <p:spPr>
          <a:xfrm>
            <a:off x="6496050" y="2896036"/>
            <a:ext cx="2195601" cy="2308324"/>
          </a:xfrm>
          <a:prstGeom prst="rect">
            <a:avLst/>
          </a:prstGeom>
          <a:noFill/>
          <a:ln w="38100">
            <a:solidFill>
              <a:schemeClr val="tx1"/>
            </a:solidFill>
          </a:ln>
        </p:spPr>
        <p:txBody>
          <a:bodyPr wrap="square" rtlCol="0">
            <a:spAutoFit/>
          </a:bodyPr>
          <a:lstStyle/>
          <a:p>
            <a:r>
              <a:rPr lang="en-GB" sz="2400" b="1" dirty="0"/>
              <a:t>CHALLENGE</a:t>
            </a:r>
          </a:p>
          <a:p>
            <a:endParaRPr lang="en-GB" sz="2400" dirty="0"/>
          </a:p>
          <a:p>
            <a:r>
              <a:rPr lang="en-GB" sz="2400" dirty="0"/>
              <a:t>Why can’t an ionic solid conduct electricity?</a:t>
            </a:r>
          </a:p>
        </p:txBody>
      </p:sp>
      <p:sp>
        <p:nvSpPr>
          <p:cNvPr id="8" name="TextBox 7"/>
          <p:cNvSpPr txBox="1"/>
          <p:nvPr/>
        </p:nvSpPr>
        <p:spPr>
          <a:xfrm>
            <a:off x="6452871" y="2669906"/>
            <a:ext cx="2385118" cy="2677656"/>
          </a:xfrm>
          <a:prstGeom prst="rect">
            <a:avLst/>
          </a:prstGeom>
          <a:solidFill>
            <a:schemeClr val="bg1"/>
          </a:solidFill>
          <a:ln w="38100">
            <a:solidFill>
              <a:srgbClr val="00B050"/>
            </a:solidFill>
          </a:ln>
        </p:spPr>
        <p:txBody>
          <a:bodyPr wrap="square" rtlCol="0">
            <a:spAutoFit/>
          </a:bodyPr>
          <a:lstStyle/>
          <a:p>
            <a:r>
              <a:rPr lang="en-GB" sz="2400" dirty="0">
                <a:solidFill>
                  <a:srgbClr val="00B050"/>
                </a:solidFill>
              </a:rPr>
              <a:t>An ionic solid can’t be electrolysed because the ions are in fixed positions and can’t move. </a:t>
            </a:r>
          </a:p>
        </p:txBody>
      </p:sp>
      <p:pic>
        <p:nvPicPr>
          <p:cNvPr id="10" name="Picture 9">
            <a:extLst>
              <a:ext uri="{FF2B5EF4-FFF2-40B4-BE49-F238E27FC236}">
                <a16:creationId xmlns:a16="http://schemas.microsoft.com/office/drawing/2014/main" id="{CF1CFB8B-16AB-4E6B-9858-E76E73288083}"/>
              </a:ext>
            </a:extLst>
          </p:cNvPr>
          <p:cNvPicPr>
            <a:picLocks noChangeAspect="1"/>
          </p:cNvPicPr>
          <p:nvPr/>
        </p:nvPicPr>
        <p:blipFill rotWithShape="1">
          <a:blip r:embed="rId4"/>
          <a:srcRect l="6458" t="21838" r="36148" b="9305"/>
          <a:stretch/>
        </p:blipFill>
        <p:spPr>
          <a:xfrm>
            <a:off x="306011" y="2377854"/>
            <a:ext cx="6018589" cy="4059628"/>
          </a:xfrm>
          <a:prstGeom prst="rect">
            <a:avLst/>
          </a:prstGeom>
        </p:spPr>
      </p:pic>
      <p:pic>
        <p:nvPicPr>
          <p:cNvPr id="9" name="Picture 8">
            <a:extLst>
              <a:ext uri="{FF2B5EF4-FFF2-40B4-BE49-F238E27FC236}">
                <a16:creationId xmlns:a16="http://schemas.microsoft.com/office/drawing/2014/main" id="{7ED43DE9-7A37-4620-A3B9-31111F6B6C84}"/>
              </a:ext>
            </a:extLst>
          </p:cNvPr>
          <p:cNvPicPr>
            <a:picLocks noChangeAspect="1"/>
          </p:cNvPicPr>
          <p:nvPr/>
        </p:nvPicPr>
        <p:blipFill>
          <a:blip r:embed="rId5"/>
          <a:stretch>
            <a:fillRect/>
          </a:stretch>
        </p:blipFill>
        <p:spPr>
          <a:xfrm>
            <a:off x="-73774" y="-90725"/>
            <a:ext cx="9144000" cy="6528207"/>
          </a:xfrm>
          <a:prstGeom prst="rect">
            <a:avLst/>
          </a:prstGeom>
        </p:spPr>
      </p:pic>
    </p:spTree>
    <p:extLst>
      <p:ext uri="{BB962C8B-B14F-4D97-AF65-F5344CB8AC3E}">
        <p14:creationId xmlns:p14="http://schemas.microsoft.com/office/powerpoint/2010/main" val="2349552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900" y="295952"/>
            <a:ext cx="8584440" cy="902213"/>
          </a:xfrm>
        </p:spPr>
        <p:txBody>
          <a:bodyPr/>
          <a:lstStyle/>
          <a:p>
            <a:r>
              <a:rPr lang="en-GB" dirty="0"/>
              <a:t>Word Consciousness </a:t>
            </a:r>
          </a:p>
        </p:txBody>
      </p:sp>
      <p:sp>
        <p:nvSpPr>
          <p:cNvPr id="4" name="Date Placeholder 3"/>
          <p:cNvSpPr>
            <a:spLocks noGrp="1"/>
          </p:cNvSpPr>
          <p:nvPr>
            <p:ph type="dt" sz="half" idx="10"/>
          </p:nvPr>
        </p:nvSpPr>
        <p:spPr>
          <a:xfrm>
            <a:off x="7052192" y="13022"/>
            <a:ext cx="2065310" cy="323968"/>
          </a:xfrm>
        </p:spPr>
        <p:txBody>
          <a:bodyPr/>
          <a:lstStyle/>
          <a:p>
            <a:fld id="{8EA76CA6-EED8-42A9-B25A-3164C2B55CC1}" type="datetime2">
              <a:rPr lang="en-GB" smtClean="0"/>
              <a:t>Thursday, 09 July 2020</a:t>
            </a:fld>
            <a:endParaRPr lang="en-US" dirty="0"/>
          </a:p>
        </p:txBody>
      </p:sp>
      <p:sp>
        <p:nvSpPr>
          <p:cNvPr id="5" name="TextBox 4"/>
          <p:cNvSpPr txBox="1"/>
          <p:nvPr/>
        </p:nvSpPr>
        <p:spPr>
          <a:xfrm>
            <a:off x="285640" y="1541710"/>
            <a:ext cx="8612700"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effectLst/>
                <a:uLnTx/>
                <a:uFillTx/>
                <a:latin typeface="+mj-lt"/>
                <a:ea typeface="+mn-ea"/>
                <a:cs typeface="+mn-cs"/>
              </a:rPr>
              <a:t>Electrolysis – </a:t>
            </a:r>
            <a:r>
              <a:rPr lang="en-GB" sz="2400" dirty="0">
                <a:latin typeface="+mj-lt"/>
              </a:rPr>
              <a:t>Where an ionic substance is broken down into smaller substances using electricity</a:t>
            </a:r>
            <a:r>
              <a:rPr kumimoji="0" lang="en-GB" sz="2400" i="0" u="none" strike="noStrike" kern="1200" cap="none" spc="0" normalizeH="0" baseline="0" noProof="0" dirty="0">
                <a:ln>
                  <a:noFill/>
                </a:ln>
                <a:effectLst/>
                <a:uLnTx/>
                <a:uFillTx/>
                <a:latin typeface="+mj-lt"/>
                <a:ea typeface="+mn-ea"/>
                <a:cs typeface="+mn-cs"/>
              </a:rPr>
              <a:t> </a:t>
            </a:r>
          </a:p>
        </p:txBody>
      </p:sp>
      <p:sp>
        <p:nvSpPr>
          <p:cNvPr id="9" name="TextBox 8">
            <a:extLst>
              <a:ext uri="{FF2B5EF4-FFF2-40B4-BE49-F238E27FC236}">
                <a16:creationId xmlns:a16="http://schemas.microsoft.com/office/drawing/2014/main" id="{648B2F19-C099-473D-B8BA-CF354A4B473E}"/>
              </a:ext>
            </a:extLst>
          </p:cNvPr>
          <p:cNvSpPr txBox="1"/>
          <p:nvPr/>
        </p:nvSpPr>
        <p:spPr>
          <a:xfrm>
            <a:off x="285640" y="1541710"/>
            <a:ext cx="8612700" cy="830997"/>
          </a:xfrm>
          <a:prstGeom prst="rect">
            <a:avLst/>
          </a:prstGeom>
          <a:solidFill>
            <a:srgbClr val="F2F2F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FF0000"/>
                </a:solidFill>
                <a:effectLst/>
                <a:uLnTx/>
                <a:uFillTx/>
                <a:latin typeface="+mj-lt"/>
                <a:ea typeface="+mn-ea"/>
                <a:cs typeface="+mn-cs"/>
              </a:rPr>
              <a:t>Electro</a:t>
            </a:r>
            <a:r>
              <a:rPr kumimoji="0" lang="en-GB" sz="2400" b="1" i="0" u="none" strike="noStrike" kern="1200" cap="none" spc="0" normalizeH="0" baseline="0" noProof="0" dirty="0">
                <a:ln>
                  <a:noFill/>
                </a:ln>
                <a:effectLst/>
                <a:uLnTx/>
                <a:uFillTx/>
                <a:latin typeface="+mj-lt"/>
                <a:ea typeface="+mn-ea"/>
                <a:cs typeface="+mn-cs"/>
              </a:rPr>
              <a:t>lysis – </a:t>
            </a:r>
            <a:r>
              <a:rPr lang="en-GB" sz="2400" dirty="0">
                <a:latin typeface="+mj-lt"/>
              </a:rPr>
              <a:t>Where an ionic substance is broken down into smaller substances using </a:t>
            </a:r>
            <a:r>
              <a:rPr lang="en-GB" sz="2400" dirty="0">
                <a:solidFill>
                  <a:srgbClr val="FF0000"/>
                </a:solidFill>
                <a:latin typeface="+mj-lt"/>
              </a:rPr>
              <a:t>electricity</a:t>
            </a:r>
            <a:r>
              <a:rPr kumimoji="0" lang="en-GB" sz="2400" i="0" u="none" strike="noStrike" kern="1200" cap="none" spc="0" normalizeH="0" baseline="0" noProof="0" dirty="0">
                <a:ln>
                  <a:noFill/>
                </a:ln>
                <a:solidFill>
                  <a:srgbClr val="FF0000"/>
                </a:solidFill>
                <a:effectLst/>
                <a:uLnTx/>
                <a:uFillTx/>
                <a:latin typeface="+mj-lt"/>
                <a:ea typeface="+mn-ea"/>
                <a:cs typeface="+mn-cs"/>
              </a:rPr>
              <a:t> </a:t>
            </a:r>
          </a:p>
        </p:txBody>
      </p:sp>
      <p:sp>
        <p:nvSpPr>
          <p:cNvPr id="10" name="TextBox 9">
            <a:extLst>
              <a:ext uri="{FF2B5EF4-FFF2-40B4-BE49-F238E27FC236}">
                <a16:creationId xmlns:a16="http://schemas.microsoft.com/office/drawing/2014/main" id="{7380F325-CAA2-4861-B5B2-96CA95CE9279}"/>
              </a:ext>
            </a:extLst>
          </p:cNvPr>
          <p:cNvSpPr txBox="1"/>
          <p:nvPr/>
        </p:nvSpPr>
        <p:spPr>
          <a:xfrm>
            <a:off x="285640" y="1541710"/>
            <a:ext cx="8612700" cy="830997"/>
          </a:xfrm>
          <a:prstGeom prst="rect">
            <a:avLst/>
          </a:prstGeom>
          <a:solidFill>
            <a:srgbClr val="F2F2F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FF0000"/>
                </a:solidFill>
                <a:effectLst/>
                <a:uLnTx/>
                <a:uFillTx/>
                <a:latin typeface="+mj-lt"/>
                <a:ea typeface="+mn-ea"/>
                <a:cs typeface="+mn-cs"/>
              </a:rPr>
              <a:t>Electro</a:t>
            </a:r>
            <a:r>
              <a:rPr kumimoji="0" lang="en-GB" sz="2400" b="1" i="0" u="none" strike="noStrike" kern="1200" cap="none" spc="0" normalizeH="0" baseline="0" noProof="0" dirty="0">
                <a:ln>
                  <a:noFill/>
                </a:ln>
                <a:solidFill>
                  <a:srgbClr val="0070C0"/>
                </a:solidFill>
                <a:effectLst/>
                <a:uLnTx/>
                <a:uFillTx/>
                <a:latin typeface="+mj-lt"/>
                <a:ea typeface="+mn-ea"/>
                <a:cs typeface="+mn-cs"/>
              </a:rPr>
              <a:t>lysis</a:t>
            </a:r>
            <a:r>
              <a:rPr kumimoji="0" lang="en-GB" sz="2400" b="1" i="0" u="none" strike="noStrike" kern="1200" cap="none" spc="0" normalizeH="0" baseline="0" noProof="0" dirty="0">
                <a:ln>
                  <a:noFill/>
                </a:ln>
                <a:effectLst/>
                <a:uLnTx/>
                <a:uFillTx/>
                <a:latin typeface="+mj-lt"/>
                <a:ea typeface="+mn-ea"/>
                <a:cs typeface="+mn-cs"/>
              </a:rPr>
              <a:t> – </a:t>
            </a:r>
            <a:r>
              <a:rPr lang="en-GB" sz="2400" dirty="0">
                <a:latin typeface="+mj-lt"/>
              </a:rPr>
              <a:t>Where an ionic substance is </a:t>
            </a:r>
            <a:r>
              <a:rPr lang="en-GB" sz="2400" dirty="0">
                <a:solidFill>
                  <a:srgbClr val="0070C0"/>
                </a:solidFill>
                <a:latin typeface="+mj-lt"/>
              </a:rPr>
              <a:t>broken down </a:t>
            </a:r>
            <a:r>
              <a:rPr lang="en-GB" sz="2400" dirty="0">
                <a:latin typeface="+mj-lt"/>
              </a:rPr>
              <a:t>into smaller substances using </a:t>
            </a:r>
            <a:r>
              <a:rPr lang="en-GB" sz="2400" dirty="0">
                <a:solidFill>
                  <a:srgbClr val="FF0000"/>
                </a:solidFill>
                <a:latin typeface="+mj-lt"/>
              </a:rPr>
              <a:t>electricity</a:t>
            </a:r>
            <a:r>
              <a:rPr kumimoji="0" lang="en-GB" sz="2400" i="0" u="none" strike="noStrike" kern="1200" cap="none" spc="0" normalizeH="0" baseline="0" noProof="0" dirty="0">
                <a:ln>
                  <a:noFill/>
                </a:ln>
                <a:solidFill>
                  <a:srgbClr val="FF0000"/>
                </a:solidFill>
                <a:effectLst/>
                <a:uLnTx/>
                <a:uFillTx/>
                <a:latin typeface="+mj-lt"/>
                <a:ea typeface="+mn-ea"/>
                <a:cs typeface="+mn-cs"/>
              </a:rPr>
              <a:t> </a:t>
            </a:r>
          </a:p>
        </p:txBody>
      </p:sp>
      <p:sp>
        <p:nvSpPr>
          <p:cNvPr id="11" name="TextBox 10">
            <a:extLst>
              <a:ext uri="{FF2B5EF4-FFF2-40B4-BE49-F238E27FC236}">
                <a16:creationId xmlns:a16="http://schemas.microsoft.com/office/drawing/2014/main" id="{0346A666-BDB9-40E9-B2EB-23DCE1383152}"/>
              </a:ext>
            </a:extLst>
          </p:cNvPr>
          <p:cNvSpPr txBox="1"/>
          <p:nvPr/>
        </p:nvSpPr>
        <p:spPr>
          <a:xfrm>
            <a:off x="265650" y="2382255"/>
            <a:ext cx="8612700" cy="830997"/>
          </a:xfrm>
          <a:prstGeom prst="rect">
            <a:avLst/>
          </a:prstGeom>
          <a:solidFill>
            <a:srgbClr val="F2F2F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effectLst/>
                <a:uLnTx/>
                <a:uFillTx/>
                <a:latin typeface="+mj-lt"/>
                <a:ea typeface="+mn-ea"/>
                <a:cs typeface="+mn-cs"/>
              </a:rPr>
              <a:t>Electrode - </a:t>
            </a:r>
            <a:r>
              <a:rPr kumimoji="0" lang="en-GB" sz="2400" i="0" u="none" strike="noStrike" kern="1200" cap="none" spc="0" normalizeH="0" baseline="0" noProof="0" dirty="0">
                <a:ln>
                  <a:noFill/>
                </a:ln>
                <a:effectLst/>
                <a:uLnTx/>
                <a:uFillTx/>
                <a:latin typeface="+mj-lt"/>
                <a:ea typeface="+mn-ea"/>
                <a:cs typeface="+mn-cs"/>
              </a:rPr>
              <a:t> </a:t>
            </a:r>
            <a:r>
              <a:rPr lang="en-GB" sz="2400" dirty="0">
                <a:latin typeface="+mj-lt"/>
              </a:rPr>
              <a:t>A conductor that allows the flow of electricity into the electrolyte. </a:t>
            </a:r>
            <a:r>
              <a:rPr kumimoji="0" lang="en-GB" sz="2400" i="0" u="none" strike="noStrike" kern="1200" cap="none" spc="0" normalizeH="0" baseline="0" noProof="0" dirty="0">
                <a:ln>
                  <a:noFill/>
                </a:ln>
                <a:effectLst/>
                <a:uLnTx/>
                <a:uFillTx/>
                <a:latin typeface="+mj-lt"/>
                <a:ea typeface="+mn-ea"/>
                <a:cs typeface="+mn-cs"/>
              </a:rPr>
              <a:t>Usually</a:t>
            </a:r>
            <a:r>
              <a:rPr kumimoji="0" lang="en-GB" sz="2400" i="0" u="none" strike="noStrike" kern="1200" cap="none" spc="0" normalizeH="0" noProof="0" dirty="0">
                <a:ln>
                  <a:noFill/>
                </a:ln>
                <a:effectLst/>
                <a:uLnTx/>
                <a:uFillTx/>
                <a:latin typeface="+mj-lt"/>
                <a:ea typeface="+mn-ea"/>
                <a:cs typeface="+mn-cs"/>
              </a:rPr>
              <a:t> made out of graphite.</a:t>
            </a:r>
            <a:endParaRPr kumimoji="0" lang="en-GB" sz="2400" i="0" u="none" strike="noStrike" kern="1200" cap="none" spc="0" normalizeH="0" baseline="0" noProof="0" dirty="0">
              <a:ln>
                <a:noFill/>
              </a:ln>
              <a:effectLst/>
              <a:uLnTx/>
              <a:uFillTx/>
              <a:latin typeface="+mj-lt"/>
              <a:ea typeface="+mn-ea"/>
              <a:cs typeface="+mn-cs"/>
            </a:endParaRPr>
          </a:p>
        </p:txBody>
      </p:sp>
      <p:sp>
        <p:nvSpPr>
          <p:cNvPr id="12" name="TextBox 11">
            <a:extLst>
              <a:ext uri="{FF2B5EF4-FFF2-40B4-BE49-F238E27FC236}">
                <a16:creationId xmlns:a16="http://schemas.microsoft.com/office/drawing/2014/main" id="{A9FAAFE9-8002-4A27-8485-CFCC5E426954}"/>
              </a:ext>
            </a:extLst>
          </p:cNvPr>
          <p:cNvSpPr txBox="1"/>
          <p:nvPr/>
        </p:nvSpPr>
        <p:spPr>
          <a:xfrm>
            <a:off x="265650" y="3229250"/>
            <a:ext cx="8612700" cy="461665"/>
          </a:xfrm>
          <a:prstGeom prst="rect">
            <a:avLst/>
          </a:prstGeom>
          <a:solidFill>
            <a:srgbClr val="F2F2F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effectLst/>
                <a:uLnTx/>
                <a:uFillTx/>
                <a:latin typeface="+mj-lt"/>
                <a:ea typeface="+mn-ea"/>
                <a:cs typeface="+mn-cs"/>
              </a:rPr>
              <a:t>An</a:t>
            </a:r>
            <a:r>
              <a:rPr kumimoji="0" lang="en-GB" sz="2400" b="1" i="0" u="none" strike="noStrike" kern="1200" cap="none" spc="0" normalizeH="0" baseline="0" noProof="0" dirty="0">
                <a:ln>
                  <a:noFill/>
                </a:ln>
                <a:solidFill>
                  <a:srgbClr val="00B050"/>
                </a:solidFill>
                <a:effectLst/>
                <a:uLnTx/>
                <a:uFillTx/>
                <a:latin typeface="+mj-lt"/>
                <a:ea typeface="+mn-ea"/>
                <a:cs typeface="+mn-cs"/>
              </a:rPr>
              <a:t>ode</a:t>
            </a:r>
            <a:r>
              <a:rPr kumimoji="0" lang="en-GB" sz="2400" b="1" i="0" u="none" strike="noStrike" kern="1200" cap="none" spc="0" normalizeH="0" baseline="0" noProof="0" dirty="0">
                <a:ln>
                  <a:noFill/>
                </a:ln>
                <a:effectLst/>
                <a:uLnTx/>
                <a:uFillTx/>
                <a:latin typeface="+mj-lt"/>
                <a:ea typeface="+mn-ea"/>
                <a:cs typeface="+mn-cs"/>
              </a:rPr>
              <a:t> - </a:t>
            </a:r>
            <a:r>
              <a:rPr kumimoji="0" lang="en-GB" sz="2400" i="0" u="none" strike="noStrike" kern="1200" cap="none" spc="0" normalizeH="0" baseline="0" noProof="0" dirty="0">
                <a:ln>
                  <a:noFill/>
                </a:ln>
                <a:effectLst/>
                <a:uLnTx/>
                <a:uFillTx/>
                <a:latin typeface="+mj-lt"/>
                <a:ea typeface="+mn-ea"/>
                <a:cs typeface="+mn-cs"/>
              </a:rPr>
              <a:t> The positive</a:t>
            </a:r>
            <a:r>
              <a:rPr kumimoji="0" lang="en-GB" sz="2400" i="0" u="none" strike="noStrike" kern="1200" cap="none" spc="0" normalizeH="0" noProof="0" dirty="0">
                <a:ln>
                  <a:noFill/>
                </a:ln>
                <a:effectLst/>
                <a:uLnTx/>
                <a:uFillTx/>
                <a:latin typeface="+mj-lt"/>
                <a:ea typeface="+mn-ea"/>
                <a:cs typeface="+mn-cs"/>
              </a:rPr>
              <a:t> electr</a:t>
            </a:r>
            <a:r>
              <a:rPr kumimoji="0" lang="en-GB" sz="2400" i="0" u="none" strike="noStrike" kern="1200" cap="none" spc="0" normalizeH="0" noProof="0" dirty="0">
                <a:ln>
                  <a:noFill/>
                </a:ln>
                <a:solidFill>
                  <a:srgbClr val="00B050"/>
                </a:solidFill>
                <a:effectLst/>
                <a:uLnTx/>
                <a:uFillTx/>
                <a:latin typeface="+mj-lt"/>
                <a:ea typeface="+mn-ea"/>
                <a:cs typeface="+mn-cs"/>
              </a:rPr>
              <a:t>ode</a:t>
            </a:r>
            <a:r>
              <a:rPr kumimoji="0" lang="en-GB" sz="2400" i="0" u="none" strike="noStrike" kern="1200" cap="none" spc="0" normalizeH="0" noProof="0" dirty="0">
                <a:ln>
                  <a:noFill/>
                </a:ln>
                <a:effectLst/>
                <a:uLnTx/>
                <a:uFillTx/>
                <a:latin typeface="+mj-lt"/>
                <a:ea typeface="+mn-ea"/>
                <a:cs typeface="+mn-cs"/>
              </a:rPr>
              <a:t>. </a:t>
            </a:r>
            <a:endParaRPr kumimoji="0" lang="en-GB" sz="2400" i="0" u="none" strike="noStrike" kern="1200" cap="none" spc="0" normalizeH="0" baseline="0" noProof="0" dirty="0">
              <a:ln>
                <a:noFill/>
              </a:ln>
              <a:effectLst/>
              <a:uLnTx/>
              <a:uFillTx/>
              <a:latin typeface="+mj-lt"/>
              <a:ea typeface="+mn-ea"/>
              <a:cs typeface="+mn-cs"/>
            </a:endParaRPr>
          </a:p>
        </p:txBody>
      </p:sp>
      <p:sp>
        <p:nvSpPr>
          <p:cNvPr id="13" name="TextBox 12">
            <a:extLst>
              <a:ext uri="{FF2B5EF4-FFF2-40B4-BE49-F238E27FC236}">
                <a16:creationId xmlns:a16="http://schemas.microsoft.com/office/drawing/2014/main" id="{7AC34B9E-5136-4F59-900C-A1A1D76AF06D}"/>
              </a:ext>
            </a:extLst>
          </p:cNvPr>
          <p:cNvSpPr txBox="1"/>
          <p:nvPr/>
        </p:nvSpPr>
        <p:spPr>
          <a:xfrm>
            <a:off x="265650" y="3706913"/>
            <a:ext cx="8612700" cy="461665"/>
          </a:xfrm>
          <a:prstGeom prst="rect">
            <a:avLst/>
          </a:prstGeom>
          <a:solidFill>
            <a:srgbClr val="F2F2F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effectLst/>
                <a:uLnTx/>
                <a:uFillTx/>
                <a:latin typeface="+mj-lt"/>
                <a:ea typeface="+mn-ea"/>
                <a:cs typeface="+mn-cs"/>
              </a:rPr>
              <a:t>Cath</a:t>
            </a:r>
            <a:r>
              <a:rPr kumimoji="0" lang="en-GB" sz="2400" b="1" i="0" u="none" strike="noStrike" kern="1200" cap="none" spc="0" normalizeH="0" baseline="0" noProof="0" dirty="0">
                <a:ln>
                  <a:noFill/>
                </a:ln>
                <a:solidFill>
                  <a:srgbClr val="00B050"/>
                </a:solidFill>
                <a:effectLst/>
                <a:uLnTx/>
                <a:uFillTx/>
                <a:latin typeface="+mj-lt"/>
                <a:ea typeface="+mn-ea"/>
                <a:cs typeface="+mn-cs"/>
              </a:rPr>
              <a:t>ode</a:t>
            </a:r>
            <a:r>
              <a:rPr kumimoji="0" lang="en-GB" sz="2400" b="1" i="0" u="none" strike="noStrike" kern="1200" cap="none" spc="0" normalizeH="0" baseline="0" noProof="0" dirty="0">
                <a:ln>
                  <a:noFill/>
                </a:ln>
                <a:effectLst/>
                <a:uLnTx/>
                <a:uFillTx/>
                <a:latin typeface="+mj-lt"/>
                <a:ea typeface="+mn-ea"/>
                <a:cs typeface="+mn-cs"/>
              </a:rPr>
              <a:t> - </a:t>
            </a:r>
            <a:r>
              <a:rPr kumimoji="0" lang="en-GB" sz="2400" i="0" u="none" strike="noStrike" kern="1200" cap="none" spc="0" normalizeH="0" baseline="0" noProof="0" dirty="0">
                <a:ln>
                  <a:noFill/>
                </a:ln>
                <a:effectLst/>
                <a:uLnTx/>
                <a:uFillTx/>
                <a:latin typeface="+mj-lt"/>
                <a:ea typeface="+mn-ea"/>
                <a:cs typeface="+mn-cs"/>
              </a:rPr>
              <a:t> The negative</a:t>
            </a:r>
            <a:r>
              <a:rPr kumimoji="0" lang="en-GB" sz="2400" i="0" u="none" strike="noStrike" kern="1200" cap="none" spc="0" normalizeH="0" noProof="0" dirty="0">
                <a:ln>
                  <a:noFill/>
                </a:ln>
                <a:effectLst/>
                <a:uLnTx/>
                <a:uFillTx/>
                <a:latin typeface="+mj-lt"/>
                <a:ea typeface="+mn-ea"/>
                <a:cs typeface="+mn-cs"/>
              </a:rPr>
              <a:t> electr</a:t>
            </a:r>
            <a:r>
              <a:rPr kumimoji="0" lang="en-GB" sz="2400" i="0" u="none" strike="noStrike" kern="1200" cap="none" spc="0" normalizeH="0" noProof="0" dirty="0">
                <a:ln>
                  <a:noFill/>
                </a:ln>
                <a:solidFill>
                  <a:srgbClr val="00B050"/>
                </a:solidFill>
                <a:effectLst/>
                <a:uLnTx/>
                <a:uFillTx/>
                <a:latin typeface="+mj-lt"/>
                <a:ea typeface="+mn-ea"/>
                <a:cs typeface="+mn-cs"/>
              </a:rPr>
              <a:t>ode</a:t>
            </a:r>
            <a:r>
              <a:rPr kumimoji="0" lang="en-GB" sz="2400" i="0" u="none" strike="noStrike" kern="1200" cap="none" spc="0" normalizeH="0" noProof="0" dirty="0">
                <a:ln>
                  <a:noFill/>
                </a:ln>
                <a:effectLst/>
                <a:uLnTx/>
                <a:uFillTx/>
                <a:latin typeface="+mj-lt"/>
                <a:ea typeface="+mn-ea"/>
                <a:cs typeface="+mn-cs"/>
              </a:rPr>
              <a:t>. </a:t>
            </a:r>
            <a:endParaRPr kumimoji="0" lang="en-GB" sz="2400" i="0" u="none" strike="noStrike" kern="1200" cap="none" spc="0" normalizeH="0" baseline="0" noProof="0" dirty="0">
              <a:ln>
                <a:noFill/>
              </a:ln>
              <a:effectLst/>
              <a:uLnTx/>
              <a:uFillTx/>
              <a:latin typeface="+mj-lt"/>
              <a:ea typeface="+mn-ea"/>
              <a:cs typeface="+mn-cs"/>
            </a:endParaRPr>
          </a:p>
        </p:txBody>
      </p:sp>
      <p:sp>
        <p:nvSpPr>
          <p:cNvPr id="14" name="TextBox 13">
            <a:extLst>
              <a:ext uri="{FF2B5EF4-FFF2-40B4-BE49-F238E27FC236}">
                <a16:creationId xmlns:a16="http://schemas.microsoft.com/office/drawing/2014/main" id="{8C3BD941-E2C5-4010-BB47-BC9126656A89}"/>
              </a:ext>
            </a:extLst>
          </p:cNvPr>
          <p:cNvSpPr txBox="1"/>
          <p:nvPr/>
        </p:nvSpPr>
        <p:spPr>
          <a:xfrm>
            <a:off x="313900" y="4168578"/>
            <a:ext cx="8612700" cy="461665"/>
          </a:xfrm>
          <a:prstGeom prst="rect">
            <a:avLst/>
          </a:prstGeom>
          <a:solidFill>
            <a:srgbClr val="F2F2F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effectLst/>
                <a:uLnTx/>
                <a:uFillTx/>
                <a:latin typeface="+mj-lt"/>
                <a:ea typeface="+mn-ea"/>
                <a:cs typeface="+mn-cs"/>
              </a:rPr>
              <a:t>An</a:t>
            </a:r>
            <a:r>
              <a:rPr kumimoji="0" lang="en-GB" sz="2400" b="1" i="0" u="none" strike="noStrike" kern="1200" cap="none" spc="0" normalizeH="0" baseline="0" noProof="0" dirty="0">
                <a:ln>
                  <a:noFill/>
                </a:ln>
                <a:solidFill>
                  <a:srgbClr val="7030A0"/>
                </a:solidFill>
                <a:effectLst/>
                <a:uLnTx/>
                <a:uFillTx/>
                <a:latin typeface="+mj-lt"/>
                <a:ea typeface="+mn-ea"/>
                <a:cs typeface="+mn-cs"/>
              </a:rPr>
              <a:t>ion</a:t>
            </a:r>
            <a:r>
              <a:rPr kumimoji="0" lang="en-GB" sz="2400" b="1" i="0" u="none" strike="noStrike" kern="1200" cap="none" spc="0" normalizeH="0" baseline="0" noProof="0" dirty="0">
                <a:ln>
                  <a:noFill/>
                </a:ln>
                <a:effectLst/>
                <a:uLnTx/>
                <a:uFillTx/>
                <a:latin typeface="+mj-lt"/>
                <a:ea typeface="+mn-ea"/>
                <a:cs typeface="+mn-cs"/>
              </a:rPr>
              <a:t> - </a:t>
            </a:r>
            <a:r>
              <a:rPr kumimoji="0" lang="en-GB" sz="2400" i="0" u="none" strike="noStrike" kern="1200" cap="none" spc="0" normalizeH="0" baseline="0" noProof="0" dirty="0">
                <a:ln>
                  <a:noFill/>
                </a:ln>
                <a:effectLst/>
                <a:uLnTx/>
                <a:uFillTx/>
                <a:latin typeface="+mj-lt"/>
                <a:ea typeface="+mn-ea"/>
                <a:cs typeface="+mn-cs"/>
              </a:rPr>
              <a:t> The negative </a:t>
            </a:r>
            <a:r>
              <a:rPr kumimoji="0" lang="en-GB" sz="2400" i="0" u="none" strike="noStrike" kern="1200" cap="none" spc="0" normalizeH="0" baseline="0" noProof="0" dirty="0">
                <a:ln>
                  <a:noFill/>
                </a:ln>
                <a:solidFill>
                  <a:srgbClr val="7030A0"/>
                </a:solidFill>
                <a:effectLst/>
                <a:uLnTx/>
                <a:uFillTx/>
                <a:latin typeface="+mj-lt"/>
                <a:ea typeface="+mn-ea"/>
                <a:cs typeface="+mn-cs"/>
              </a:rPr>
              <a:t>ion </a:t>
            </a:r>
            <a:r>
              <a:rPr kumimoji="0" lang="en-GB" sz="2400" i="0" u="none" strike="noStrike" kern="1200" cap="none" spc="0" normalizeH="0" baseline="0" noProof="0" dirty="0">
                <a:ln>
                  <a:noFill/>
                </a:ln>
                <a:effectLst/>
                <a:uLnTx/>
                <a:uFillTx/>
                <a:latin typeface="+mj-lt"/>
                <a:ea typeface="+mn-ea"/>
                <a:cs typeface="+mn-cs"/>
              </a:rPr>
              <a:t>it moves to the anode</a:t>
            </a:r>
            <a:r>
              <a:rPr kumimoji="0" lang="en-GB" sz="2400" i="0" u="none" strike="noStrike" kern="1200" cap="none" spc="0" normalizeH="0" noProof="0" dirty="0">
                <a:ln>
                  <a:noFill/>
                </a:ln>
                <a:effectLst/>
                <a:uLnTx/>
                <a:uFillTx/>
                <a:latin typeface="+mj-lt"/>
                <a:ea typeface="+mn-ea"/>
                <a:cs typeface="+mn-cs"/>
              </a:rPr>
              <a:t> during electrolysis.</a:t>
            </a:r>
            <a:endParaRPr kumimoji="0" lang="en-GB" sz="2400" i="0" u="none" strike="noStrike" kern="1200" cap="none" spc="0" normalizeH="0" baseline="0" noProof="0" dirty="0">
              <a:ln>
                <a:noFill/>
              </a:ln>
              <a:effectLst/>
              <a:uLnTx/>
              <a:uFillTx/>
              <a:latin typeface="+mj-lt"/>
              <a:ea typeface="+mn-ea"/>
              <a:cs typeface="+mn-cs"/>
            </a:endParaRPr>
          </a:p>
        </p:txBody>
      </p:sp>
      <p:sp>
        <p:nvSpPr>
          <p:cNvPr id="15" name="TextBox 14">
            <a:extLst>
              <a:ext uri="{FF2B5EF4-FFF2-40B4-BE49-F238E27FC236}">
                <a16:creationId xmlns:a16="http://schemas.microsoft.com/office/drawing/2014/main" id="{9C0BC87B-F619-4F1A-932F-F76A66B94760}"/>
              </a:ext>
            </a:extLst>
          </p:cNvPr>
          <p:cNvSpPr txBox="1"/>
          <p:nvPr/>
        </p:nvSpPr>
        <p:spPr>
          <a:xfrm>
            <a:off x="313900" y="4630243"/>
            <a:ext cx="8803602" cy="830997"/>
          </a:xfrm>
          <a:prstGeom prst="rect">
            <a:avLst/>
          </a:prstGeom>
          <a:solidFill>
            <a:srgbClr val="F2F2F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effectLst/>
                <a:uLnTx/>
                <a:uFillTx/>
                <a:latin typeface="+mj-lt"/>
                <a:ea typeface="+mn-ea"/>
                <a:cs typeface="+mn-cs"/>
              </a:rPr>
              <a:t>Cat</a:t>
            </a:r>
            <a:r>
              <a:rPr kumimoji="0" lang="en-GB" sz="2400" b="1" i="0" u="none" strike="noStrike" kern="1200" cap="none" spc="0" normalizeH="0" baseline="0" noProof="0" dirty="0">
                <a:ln>
                  <a:noFill/>
                </a:ln>
                <a:solidFill>
                  <a:srgbClr val="7030A0"/>
                </a:solidFill>
                <a:effectLst/>
                <a:uLnTx/>
                <a:uFillTx/>
                <a:latin typeface="+mj-lt"/>
                <a:ea typeface="+mn-ea"/>
                <a:cs typeface="+mn-cs"/>
              </a:rPr>
              <a:t>ion</a:t>
            </a:r>
            <a:r>
              <a:rPr kumimoji="0" lang="en-GB" sz="2400" b="1" i="0" u="none" strike="noStrike" kern="1200" cap="none" spc="0" normalizeH="0" baseline="0" noProof="0" dirty="0">
                <a:ln>
                  <a:noFill/>
                </a:ln>
                <a:effectLst/>
                <a:uLnTx/>
                <a:uFillTx/>
                <a:latin typeface="+mj-lt"/>
                <a:ea typeface="+mn-ea"/>
                <a:cs typeface="+mn-cs"/>
              </a:rPr>
              <a:t> - </a:t>
            </a:r>
            <a:r>
              <a:rPr kumimoji="0" lang="en-GB" sz="2400" i="0" u="none" strike="noStrike" kern="1200" cap="none" spc="0" normalizeH="0" baseline="0" noProof="0" dirty="0">
                <a:ln>
                  <a:noFill/>
                </a:ln>
                <a:effectLst/>
                <a:uLnTx/>
                <a:uFillTx/>
                <a:latin typeface="+mj-lt"/>
                <a:ea typeface="+mn-ea"/>
                <a:cs typeface="+mn-cs"/>
              </a:rPr>
              <a:t> The positive </a:t>
            </a:r>
            <a:r>
              <a:rPr kumimoji="0" lang="en-GB" sz="2400" i="0" u="none" strike="noStrike" kern="1200" cap="none" spc="0" normalizeH="0" baseline="0" noProof="0" dirty="0">
                <a:ln>
                  <a:noFill/>
                </a:ln>
                <a:solidFill>
                  <a:srgbClr val="7030A0"/>
                </a:solidFill>
                <a:effectLst/>
                <a:uLnTx/>
                <a:uFillTx/>
                <a:latin typeface="+mj-lt"/>
                <a:ea typeface="+mn-ea"/>
                <a:cs typeface="+mn-cs"/>
              </a:rPr>
              <a:t>ion </a:t>
            </a:r>
            <a:r>
              <a:rPr kumimoji="0" lang="en-GB" sz="2400" i="0" u="none" strike="noStrike" kern="1200" cap="none" spc="0" normalizeH="0" baseline="0" noProof="0" dirty="0">
                <a:ln>
                  <a:noFill/>
                </a:ln>
                <a:effectLst/>
                <a:uLnTx/>
                <a:uFillTx/>
                <a:latin typeface="+mj-lt"/>
                <a:ea typeface="+mn-ea"/>
                <a:cs typeface="+mn-cs"/>
              </a:rPr>
              <a:t>it moves to the cathode</a:t>
            </a:r>
            <a:r>
              <a:rPr kumimoji="0" lang="en-GB" sz="2400" i="0" u="none" strike="noStrike" kern="1200" cap="none" spc="0" normalizeH="0" noProof="0" dirty="0">
                <a:ln>
                  <a:noFill/>
                </a:ln>
                <a:effectLst/>
                <a:uLnTx/>
                <a:uFillTx/>
                <a:latin typeface="+mj-lt"/>
                <a:ea typeface="+mn-ea"/>
                <a:cs typeface="+mn-cs"/>
              </a:rPr>
              <a:t> during electrolysis.</a:t>
            </a:r>
            <a:endParaRPr kumimoji="0" lang="en-GB" sz="2400" i="0" u="none" strike="noStrike" kern="1200" cap="none" spc="0" normalizeH="0" baseline="0" noProof="0" dirty="0">
              <a:ln>
                <a:noFill/>
              </a:ln>
              <a:effectLst/>
              <a:uLnTx/>
              <a:uFillTx/>
              <a:latin typeface="+mj-lt"/>
              <a:ea typeface="+mn-ea"/>
              <a:cs typeface="+mn-cs"/>
            </a:endParaRPr>
          </a:p>
        </p:txBody>
      </p:sp>
      <p:sp>
        <p:nvSpPr>
          <p:cNvPr id="16" name="TextBox 15">
            <a:extLst>
              <a:ext uri="{FF2B5EF4-FFF2-40B4-BE49-F238E27FC236}">
                <a16:creationId xmlns:a16="http://schemas.microsoft.com/office/drawing/2014/main" id="{C7F17C3C-C819-44EC-8756-E28A6BBDE754}"/>
              </a:ext>
            </a:extLst>
          </p:cNvPr>
          <p:cNvSpPr txBox="1"/>
          <p:nvPr/>
        </p:nvSpPr>
        <p:spPr>
          <a:xfrm>
            <a:off x="285640" y="5507406"/>
            <a:ext cx="8612700" cy="830997"/>
          </a:xfrm>
          <a:prstGeom prst="rect">
            <a:avLst/>
          </a:prstGeom>
          <a:solidFill>
            <a:srgbClr val="F2F2F2"/>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effectLst/>
                <a:uLnTx/>
                <a:uFillTx/>
                <a:latin typeface="+mj-lt"/>
                <a:ea typeface="+mn-ea"/>
                <a:cs typeface="+mn-cs"/>
              </a:rPr>
              <a:t>Electrolyte - </a:t>
            </a:r>
            <a:r>
              <a:rPr kumimoji="0" lang="en-GB" sz="2400" i="0" u="none" strike="noStrike" kern="1200" cap="none" spc="0" normalizeH="0" baseline="0" noProof="0" dirty="0">
                <a:ln>
                  <a:noFill/>
                </a:ln>
                <a:effectLst/>
                <a:uLnTx/>
                <a:uFillTx/>
                <a:latin typeface="+mj-lt"/>
                <a:ea typeface="+mn-ea"/>
                <a:cs typeface="+mn-cs"/>
              </a:rPr>
              <a:t> The</a:t>
            </a:r>
            <a:r>
              <a:rPr kumimoji="0" lang="en-GB" sz="2400" i="0" u="none" strike="noStrike" kern="1200" cap="none" spc="0" normalizeH="0" noProof="0" dirty="0">
                <a:ln>
                  <a:noFill/>
                </a:ln>
                <a:effectLst/>
                <a:uLnTx/>
                <a:uFillTx/>
                <a:latin typeface="+mj-lt"/>
                <a:ea typeface="+mn-ea"/>
                <a:cs typeface="+mn-cs"/>
              </a:rPr>
              <a:t> molten (melted) or aqueous (dissolved in water) ionic substance that is being electrolysed. </a:t>
            </a:r>
            <a:endParaRPr kumimoji="0" lang="en-GB" sz="2400" i="0" u="none" strike="noStrike" kern="1200" cap="none" spc="0" normalizeH="0" baseline="0" noProof="0" dirty="0">
              <a:ln>
                <a:noFill/>
              </a:ln>
              <a:effectLst/>
              <a:uLnTx/>
              <a:uFillTx/>
              <a:latin typeface="+mj-lt"/>
              <a:ea typeface="+mn-ea"/>
              <a:cs typeface="+mn-cs"/>
            </a:endParaRPr>
          </a:p>
        </p:txBody>
      </p:sp>
    </p:spTree>
    <p:extLst>
      <p:ext uri="{BB962C8B-B14F-4D97-AF65-F5344CB8AC3E}">
        <p14:creationId xmlns:p14="http://schemas.microsoft.com/office/powerpoint/2010/main" val="2454831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15" grpId="0" animBg="1"/>
      <p:bldP spid="1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GB" dirty="0"/>
              <a:t>Activity 3: Describe the process of electrolysis in terms of movement of ions</a:t>
            </a:r>
          </a:p>
        </p:txBody>
      </p:sp>
      <p:sp>
        <p:nvSpPr>
          <p:cNvPr id="3" name="Content Placeholder 2"/>
          <p:cNvSpPr>
            <a:spLocks noGrp="1"/>
          </p:cNvSpPr>
          <p:nvPr>
            <p:ph idx="1"/>
          </p:nvPr>
        </p:nvSpPr>
        <p:spPr/>
        <p:txBody>
          <a:bodyPr>
            <a:normAutofit/>
          </a:bodyPr>
          <a:lstStyle/>
          <a:p>
            <a:pPr marL="0" indent="0">
              <a:buNone/>
            </a:pPr>
            <a:r>
              <a:rPr lang="en-GB" sz="2400" dirty="0"/>
              <a:t>Rearrange these statements into an order that describe the process of electrolysis.</a:t>
            </a:r>
          </a:p>
        </p:txBody>
      </p:sp>
      <p:sp>
        <p:nvSpPr>
          <p:cNvPr id="4" name="Date Placeholder 3"/>
          <p:cNvSpPr>
            <a:spLocks noGrp="1"/>
          </p:cNvSpPr>
          <p:nvPr>
            <p:ph type="dt" sz="half" idx="10"/>
          </p:nvPr>
        </p:nvSpPr>
        <p:spPr>
          <a:xfrm>
            <a:off x="6833030" y="6400064"/>
            <a:ext cx="2065310" cy="323968"/>
          </a:xfrm>
        </p:spPr>
        <p:txBody>
          <a:bodyPr/>
          <a:lstStyle/>
          <a:p>
            <a:fld id="{8EA76CA6-EED8-42A9-B25A-3164C2B55CC1}" type="datetime2">
              <a:rPr lang="en-GB" smtClean="0"/>
              <a:t>Thursday, 09 July 2020</a:t>
            </a:fld>
            <a:endParaRPr lang="en-US" dirty="0"/>
          </a:p>
        </p:txBody>
      </p:sp>
      <p:sp>
        <p:nvSpPr>
          <p:cNvPr id="5" name="TextBox 4">
            <a:extLst>
              <a:ext uri="{FF2B5EF4-FFF2-40B4-BE49-F238E27FC236}">
                <a16:creationId xmlns:a16="http://schemas.microsoft.com/office/drawing/2014/main" id="{D1C0BE87-4321-4F45-B497-06540F363F1E}"/>
              </a:ext>
            </a:extLst>
          </p:cNvPr>
          <p:cNvSpPr txBox="1"/>
          <p:nvPr/>
        </p:nvSpPr>
        <p:spPr>
          <a:xfrm>
            <a:off x="244349" y="4371228"/>
            <a:ext cx="8522778" cy="646331"/>
          </a:xfrm>
          <a:prstGeom prst="rect">
            <a:avLst/>
          </a:prstGeom>
          <a:solidFill>
            <a:schemeClr val="bg1"/>
          </a:solidFill>
          <a:ln>
            <a:solidFill>
              <a:schemeClr val="tx1"/>
            </a:solidFill>
          </a:ln>
        </p:spPr>
        <p:txBody>
          <a:bodyPr wrap="square" rtlCol="0">
            <a:spAutoFit/>
          </a:bodyPr>
          <a:lstStyle/>
          <a:p>
            <a:r>
              <a:rPr lang="en-GB" dirty="0"/>
              <a:t>A ionic substance is melted or dissolved in water to enable the ions to move freely within the solution. This solution is called the electrolyte. </a:t>
            </a:r>
          </a:p>
        </p:txBody>
      </p:sp>
      <p:sp>
        <p:nvSpPr>
          <p:cNvPr id="6" name="TextBox 5">
            <a:extLst>
              <a:ext uri="{FF2B5EF4-FFF2-40B4-BE49-F238E27FC236}">
                <a16:creationId xmlns:a16="http://schemas.microsoft.com/office/drawing/2014/main" id="{079921FC-2E65-4611-999A-619D4BC567F2}"/>
              </a:ext>
            </a:extLst>
          </p:cNvPr>
          <p:cNvSpPr txBox="1"/>
          <p:nvPr/>
        </p:nvSpPr>
        <p:spPr>
          <a:xfrm>
            <a:off x="244349" y="3509071"/>
            <a:ext cx="8522778" cy="646331"/>
          </a:xfrm>
          <a:prstGeom prst="rect">
            <a:avLst/>
          </a:prstGeom>
          <a:solidFill>
            <a:schemeClr val="bg1"/>
          </a:solidFill>
          <a:ln>
            <a:solidFill>
              <a:schemeClr val="tx1"/>
            </a:solidFill>
          </a:ln>
        </p:spPr>
        <p:txBody>
          <a:bodyPr wrap="square" rtlCol="0">
            <a:spAutoFit/>
          </a:bodyPr>
          <a:lstStyle/>
          <a:p>
            <a:r>
              <a:rPr lang="en-GB" dirty="0"/>
              <a:t>Electrodes are placed into the electrolyte and connected to a power pack. One will be positively charged, the anode, and the other will be negatively charged, the cathode.</a:t>
            </a:r>
          </a:p>
        </p:txBody>
      </p:sp>
      <p:sp>
        <p:nvSpPr>
          <p:cNvPr id="7" name="TextBox 6">
            <a:extLst>
              <a:ext uri="{FF2B5EF4-FFF2-40B4-BE49-F238E27FC236}">
                <a16:creationId xmlns:a16="http://schemas.microsoft.com/office/drawing/2014/main" id="{E9C150BB-9349-4725-85E4-44E9523DA5C9}"/>
              </a:ext>
            </a:extLst>
          </p:cNvPr>
          <p:cNvSpPr txBox="1"/>
          <p:nvPr/>
        </p:nvSpPr>
        <p:spPr>
          <a:xfrm>
            <a:off x="244349" y="5316275"/>
            <a:ext cx="8522778" cy="923330"/>
          </a:xfrm>
          <a:prstGeom prst="rect">
            <a:avLst/>
          </a:prstGeom>
          <a:solidFill>
            <a:schemeClr val="bg1"/>
          </a:solidFill>
          <a:ln>
            <a:solidFill>
              <a:schemeClr val="tx1"/>
            </a:solidFill>
          </a:ln>
        </p:spPr>
        <p:txBody>
          <a:bodyPr wrap="square" rtlCol="0">
            <a:spAutoFit/>
          </a:bodyPr>
          <a:lstStyle/>
          <a:p>
            <a:r>
              <a:rPr lang="en-GB" dirty="0"/>
              <a:t>When an electric current is passed through the electrolyte the ions move. The negative ions, cations, in the electrolyte will move to the cathode and the positively charged ions, anions, will move to the anode.</a:t>
            </a:r>
          </a:p>
        </p:txBody>
      </p:sp>
      <p:sp>
        <p:nvSpPr>
          <p:cNvPr id="8" name="TextBox 7">
            <a:extLst>
              <a:ext uri="{FF2B5EF4-FFF2-40B4-BE49-F238E27FC236}">
                <a16:creationId xmlns:a16="http://schemas.microsoft.com/office/drawing/2014/main" id="{FF7FF44B-499E-4B39-9F98-F29F11F782A4}"/>
              </a:ext>
            </a:extLst>
          </p:cNvPr>
          <p:cNvSpPr txBox="1"/>
          <p:nvPr/>
        </p:nvSpPr>
        <p:spPr>
          <a:xfrm>
            <a:off x="244349" y="2824921"/>
            <a:ext cx="8522778" cy="369332"/>
          </a:xfrm>
          <a:prstGeom prst="rect">
            <a:avLst/>
          </a:prstGeom>
          <a:solidFill>
            <a:schemeClr val="bg1"/>
          </a:solidFill>
          <a:ln>
            <a:solidFill>
              <a:schemeClr val="tx1"/>
            </a:solidFill>
          </a:ln>
        </p:spPr>
        <p:txBody>
          <a:bodyPr wrap="square" rtlCol="0">
            <a:spAutoFit/>
          </a:bodyPr>
          <a:lstStyle/>
          <a:p>
            <a:r>
              <a:rPr lang="en-GB" dirty="0"/>
              <a:t>Ions are discharged at the electrodes to produce elements</a:t>
            </a:r>
          </a:p>
        </p:txBody>
      </p:sp>
    </p:spTree>
    <p:extLst>
      <p:ext uri="{BB962C8B-B14F-4D97-AF65-F5344CB8AC3E}">
        <p14:creationId xmlns:p14="http://schemas.microsoft.com/office/powerpoint/2010/main" val="4281074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GB" dirty="0"/>
              <a:t>Activity 3: Describe the process of electrolysis in terms of movement of ions</a:t>
            </a:r>
          </a:p>
        </p:txBody>
      </p:sp>
      <p:sp>
        <p:nvSpPr>
          <p:cNvPr id="3" name="Content Placeholder 2"/>
          <p:cNvSpPr>
            <a:spLocks noGrp="1"/>
          </p:cNvSpPr>
          <p:nvPr>
            <p:ph idx="1"/>
          </p:nvPr>
        </p:nvSpPr>
        <p:spPr/>
        <p:txBody>
          <a:bodyPr>
            <a:normAutofit/>
          </a:bodyPr>
          <a:lstStyle/>
          <a:p>
            <a:pPr marL="0" indent="0">
              <a:buNone/>
            </a:pPr>
            <a:r>
              <a:rPr lang="en-GB" sz="2400" dirty="0"/>
              <a:t>Rearrange these statements into an order that describe the process of electrolysis.</a:t>
            </a:r>
          </a:p>
        </p:txBody>
      </p:sp>
      <p:sp>
        <p:nvSpPr>
          <p:cNvPr id="4" name="Date Placeholder 3"/>
          <p:cNvSpPr>
            <a:spLocks noGrp="1"/>
          </p:cNvSpPr>
          <p:nvPr>
            <p:ph type="dt" sz="half" idx="10"/>
          </p:nvPr>
        </p:nvSpPr>
        <p:spPr>
          <a:xfrm>
            <a:off x="6833030" y="6400064"/>
            <a:ext cx="2065310" cy="323968"/>
          </a:xfrm>
        </p:spPr>
        <p:txBody>
          <a:bodyPr/>
          <a:lstStyle/>
          <a:p>
            <a:fld id="{8EA76CA6-EED8-42A9-B25A-3164C2B55CC1}" type="datetime2">
              <a:rPr lang="en-GB" smtClean="0"/>
              <a:t>Thursday, 09 July 2020</a:t>
            </a:fld>
            <a:endParaRPr lang="en-US" dirty="0"/>
          </a:p>
        </p:txBody>
      </p:sp>
      <p:sp>
        <p:nvSpPr>
          <p:cNvPr id="5" name="TextBox 4">
            <a:extLst>
              <a:ext uri="{FF2B5EF4-FFF2-40B4-BE49-F238E27FC236}">
                <a16:creationId xmlns:a16="http://schemas.microsoft.com/office/drawing/2014/main" id="{D1C0BE87-4321-4F45-B497-06540F363F1E}"/>
              </a:ext>
            </a:extLst>
          </p:cNvPr>
          <p:cNvSpPr txBox="1"/>
          <p:nvPr/>
        </p:nvSpPr>
        <p:spPr>
          <a:xfrm>
            <a:off x="244349" y="2625583"/>
            <a:ext cx="8522778" cy="646331"/>
          </a:xfrm>
          <a:prstGeom prst="rect">
            <a:avLst/>
          </a:prstGeom>
          <a:solidFill>
            <a:schemeClr val="bg1"/>
          </a:solidFill>
          <a:ln>
            <a:solidFill>
              <a:schemeClr val="tx1"/>
            </a:solidFill>
          </a:ln>
        </p:spPr>
        <p:txBody>
          <a:bodyPr wrap="square" rtlCol="0">
            <a:spAutoFit/>
          </a:bodyPr>
          <a:lstStyle/>
          <a:p>
            <a:r>
              <a:rPr lang="en-GB" dirty="0"/>
              <a:t>A ionic substance is melted or dissolved in water to enable the ions to move freely within the solution. This solution is called the electrolyte. </a:t>
            </a:r>
          </a:p>
        </p:txBody>
      </p:sp>
      <p:sp>
        <p:nvSpPr>
          <p:cNvPr id="6" name="TextBox 5">
            <a:extLst>
              <a:ext uri="{FF2B5EF4-FFF2-40B4-BE49-F238E27FC236}">
                <a16:creationId xmlns:a16="http://schemas.microsoft.com/office/drawing/2014/main" id="{079921FC-2E65-4611-999A-619D4BC567F2}"/>
              </a:ext>
            </a:extLst>
          </p:cNvPr>
          <p:cNvSpPr txBox="1"/>
          <p:nvPr/>
        </p:nvSpPr>
        <p:spPr>
          <a:xfrm>
            <a:off x="250927" y="3429000"/>
            <a:ext cx="8522778" cy="646331"/>
          </a:xfrm>
          <a:prstGeom prst="rect">
            <a:avLst/>
          </a:prstGeom>
          <a:solidFill>
            <a:schemeClr val="bg1"/>
          </a:solidFill>
          <a:ln>
            <a:solidFill>
              <a:schemeClr val="tx1"/>
            </a:solidFill>
          </a:ln>
        </p:spPr>
        <p:txBody>
          <a:bodyPr wrap="square" rtlCol="0">
            <a:spAutoFit/>
          </a:bodyPr>
          <a:lstStyle/>
          <a:p>
            <a:r>
              <a:rPr lang="en-GB" dirty="0"/>
              <a:t>Electrodes are placed into the electrolyte and connected to a power pack. One will be positively charged, the anode, and the other will be negatively charged, the cathode.</a:t>
            </a:r>
          </a:p>
        </p:txBody>
      </p:sp>
      <p:sp>
        <p:nvSpPr>
          <p:cNvPr id="7" name="TextBox 6">
            <a:extLst>
              <a:ext uri="{FF2B5EF4-FFF2-40B4-BE49-F238E27FC236}">
                <a16:creationId xmlns:a16="http://schemas.microsoft.com/office/drawing/2014/main" id="{E9C150BB-9349-4725-85E4-44E9523DA5C9}"/>
              </a:ext>
            </a:extLst>
          </p:cNvPr>
          <p:cNvSpPr txBox="1"/>
          <p:nvPr/>
        </p:nvSpPr>
        <p:spPr>
          <a:xfrm>
            <a:off x="244349" y="4195465"/>
            <a:ext cx="8522778" cy="923330"/>
          </a:xfrm>
          <a:prstGeom prst="rect">
            <a:avLst/>
          </a:prstGeom>
          <a:solidFill>
            <a:schemeClr val="bg1"/>
          </a:solidFill>
          <a:ln>
            <a:solidFill>
              <a:schemeClr val="tx1"/>
            </a:solidFill>
          </a:ln>
        </p:spPr>
        <p:txBody>
          <a:bodyPr wrap="square" rtlCol="0">
            <a:spAutoFit/>
          </a:bodyPr>
          <a:lstStyle/>
          <a:p>
            <a:r>
              <a:rPr lang="en-GB" dirty="0"/>
              <a:t>When an electric current is passed through the electrolyte the ions move. The negative ions, cations, in the electrolyte will move to the cathode and the positively charged ions, anions, will move to the anode.</a:t>
            </a:r>
          </a:p>
        </p:txBody>
      </p:sp>
      <p:sp>
        <p:nvSpPr>
          <p:cNvPr id="8" name="TextBox 7">
            <a:extLst>
              <a:ext uri="{FF2B5EF4-FFF2-40B4-BE49-F238E27FC236}">
                <a16:creationId xmlns:a16="http://schemas.microsoft.com/office/drawing/2014/main" id="{FF7FF44B-499E-4B39-9F98-F29F11F782A4}"/>
              </a:ext>
            </a:extLst>
          </p:cNvPr>
          <p:cNvSpPr txBox="1"/>
          <p:nvPr/>
        </p:nvSpPr>
        <p:spPr>
          <a:xfrm>
            <a:off x="244349" y="5314130"/>
            <a:ext cx="8522778" cy="369332"/>
          </a:xfrm>
          <a:prstGeom prst="rect">
            <a:avLst/>
          </a:prstGeom>
          <a:solidFill>
            <a:schemeClr val="bg1"/>
          </a:solidFill>
          <a:ln>
            <a:solidFill>
              <a:schemeClr val="tx1"/>
            </a:solidFill>
          </a:ln>
        </p:spPr>
        <p:txBody>
          <a:bodyPr wrap="square" rtlCol="0">
            <a:spAutoFit/>
          </a:bodyPr>
          <a:lstStyle/>
          <a:p>
            <a:r>
              <a:rPr lang="en-GB" dirty="0"/>
              <a:t>Ions are discharged at the electrodes to produce elements</a:t>
            </a:r>
          </a:p>
        </p:txBody>
      </p:sp>
      <p:sp>
        <p:nvSpPr>
          <p:cNvPr id="9" name="Oval 8">
            <a:extLst>
              <a:ext uri="{FF2B5EF4-FFF2-40B4-BE49-F238E27FC236}">
                <a16:creationId xmlns:a16="http://schemas.microsoft.com/office/drawing/2014/main" id="{E0B2DE8B-5FAB-44F7-A38B-58D4FFF30E95}"/>
              </a:ext>
            </a:extLst>
          </p:cNvPr>
          <p:cNvSpPr/>
          <p:nvPr/>
        </p:nvSpPr>
        <p:spPr>
          <a:xfrm>
            <a:off x="307322" y="5911677"/>
            <a:ext cx="1200150" cy="732748"/>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a:solidFill>
                  <a:srgbClr val="FF0000"/>
                </a:solidFill>
              </a:rPr>
              <a:t>SA</a:t>
            </a:r>
          </a:p>
        </p:txBody>
      </p:sp>
      <p:sp>
        <p:nvSpPr>
          <p:cNvPr id="10" name="TextBox 9">
            <a:extLst>
              <a:ext uri="{FF2B5EF4-FFF2-40B4-BE49-F238E27FC236}">
                <a16:creationId xmlns:a16="http://schemas.microsoft.com/office/drawing/2014/main" id="{98107580-76FE-442C-A61E-77B582D0EACF}"/>
              </a:ext>
            </a:extLst>
          </p:cNvPr>
          <p:cNvSpPr txBox="1"/>
          <p:nvPr/>
        </p:nvSpPr>
        <p:spPr>
          <a:xfrm>
            <a:off x="1842959" y="6047218"/>
            <a:ext cx="5325558" cy="461665"/>
          </a:xfrm>
          <a:prstGeom prst="rect">
            <a:avLst/>
          </a:prstGeom>
          <a:noFill/>
        </p:spPr>
        <p:txBody>
          <a:bodyPr wrap="square" rtlCol="0">
            <a:spAutoFit/>
          </a:bodyPr>
          <a:lstStyle/>
          <a:p>
            <a:r>
              <a:rPr lang="en-GB" sz="2400" b="1" dirty="0">
                <a:solidFill>
                  <a:srgbClr val="FF0000"/>
                </a:solidFill>
              </a:rPr>
              <a:t>Self assess in red pens please!</a:t>
            </a:r>
          </a:p>
        </p:txBody>
      </p:sp>
    </p:spTree>
    <p:extLst>
      <p:ext uri="{BB962C8B-B14F-4D97-AF65-F5344CB8AC3E}">
        <p14:creationId xmlns:p14="http://schemas.microsoft.com/office/powerpoint/2010/main" val="2516504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GB" dirty="0"/>
              <a:t>ACTIVITY 4: </a:t>
            </a:r>
            <a:r>
              <a:rPr lang="en-GB" sz="2800" dirty="0"/>
              <a:t>Write a word equation to describe the electrolysis of a molten ionic compound.</a:t>
            </a:r>
            <a:endParaRPr lang="en-GB" dirty="0"/>
          </a:p>
        </p:txBody>
      </p:sp>
      <p:sp>
        <p:nvSpPr>
          <p:cNvPr id="3" name="Content Placeholder 2"/>
          <p:cNvSpPr>
            <a:spLocks noGrp="1"/>
          </p:cNvSpPr>
          <p:nvPr>
            <p:ph idx="1"/>
          </p:nvPr>
        </p:nvSpPr>
        <p:spPr>
          <a:xfrm>
            <a:off x="307322" y="1553837"/>
            <a:ext cx="8592329" cy="503565"/>
          </a:xfrm>
        </p:spPr>
        <p:txBody>
          <a:bodyPr/>
          <a:lstStyle/>
          <a:p>
            <a:pPr marL="0" indent="0">
              <a:buNone/>
            </a:pPr>
            <a:r>
              <a:rPr lang="en-GB" sz="2400" dirty="0"/>
              <a:t>Complete the table. </a:t>
            </a:r>
          </a:p>
          <a:p>
            <a:pPr marL="0" indent="0">
              <a:buNone/>
            </a:pPr>
            <a:endParaRPr lang="en-GB" dirty="0"/>
          </a:p>
          <a:p>
            <a:pPr marL="0" indent="0">
              <a:buNone/>
            </a:pPr>
            <a:endParaRPr lang="en-GB" dirty="0"/>
          </a:p>
        </p:txBody>
      </p:sp>
      <p:sp>
        <p:nvSpPr>
          <p:cNvPr id="4" name="Date Placeholder 3"/>
          <p:cNvSpPr>
            <a:spLocks noGrp="1"/>
          </p:cNvSpPr>
          <p:nvPr>
            <p:ph type="dt" sz="half" idx="10"/>
          </p:nvPr>
        </p:nvSpPr>
        <p:spPr>
          <a:xfrm>
            <a:off x="7078690" y="0"/>
            <a:ext cx="2065310" cy="323968"/>
          </a:xfrm>
        </p:spPr>
        <p:txBody>
          <a:bodyPr/>
          <a:lstStyle/>
          <a:p>
            <a:fld id="{8EA76CA6-EED8-42A9-B25A-3164C2B55CC1}" type="datetime2">
              <a:rPr lang="en-GB" smtClean="0"/>
              <a:t>Thursday, 09 July 2020</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742594457"/>
              </p:ext>
            </p:extLst>
          </p:nvPr>
        </p:nvGraphicFramePr>
        <p:xfrm>
          <a:off x="307322" y="2005088"/>
          <a:ext cx="8584440" cy="3962400"/>
        </p:xfrm>
        <a:graphic>
          <a:graphicData uri="http://schemas.openxmlformats.org/drawingml/2006/table">
            <a:tbl>
              <a:tblPr firstRow="1" firstCol="1" bandRow="1"/>
              <a:tblGrid>
                <a:gridCol w="2860796">
                  <a:extLst>
                    <a:ext uri="{9D8B030D-6E8A-4147-A177-3AD203B41FA5}">
                      <a16:colId xmlns:a16="http://schemas.microsoft.com/office/drawing/2014/main" val="2342014444"/>
                    </a:ext>
                  </a:extLst>
                </a:gridCol>
                <a:gridCol w="2861822">
                  <a:extLst>
                    <a:ext uri="{9D8B030D-6E8A-4147-A177-3AD203B41FA5}">
                      <a16:colId xmlns:a16="http://schemas.microsoft.com/office/drawing/2014/main" val="2047275886"/>
                    </a:ext>
                  </a:extLst>
                </a:gridCol>
                <a:gridCol w="2861822">
                  <a:extLst>
                    <a:ext uri="{9D8B030D-6E8A-4147-A177-3AD203B41FA5}">
                      <a16:colId xmlns:a16="http://schemas.microsoft.com/office/drawing/2014/main" val="438385164"/>
                    </a:ext>
                  </a:extLst>
                </a:gridCol>
              </a:tblGrid>
              <a:tr h="703079">
                <a:tc>
                  <a:txBody>
                    <a:bodyPr/>
                    <a:lstStyle/>
                    <a:p>
                      <a:pPr algn="ctr">
                        <a:spcBef>
                          <a:spcPts val="300"/>
                        </a:spcBef>
                        <a:spcAft>
                          <a:spcPts val="300"/>
                        </a:spcAft>
                      </a:pPr>
                      <a:r>
                        <a:rPr lang="en-GB" sz="2400" b="1" dirty="0">
                          <a:solidFill>
                            <a:srgbClr val="D86916"/>
                          </a:solidFill>
                          <a:effectLst/>
                          <a:latin typeface="Arial" panose="020B0604020202020204" pitchFamily="34" charset="0"/>
                          <a:ea typeface="Times New Roman" panose="02020603050405020304" pitchFamily="18" charset="0"/>
                        </a:rPr>
                        <a:t>Compound</a:t>
                      </a:r>
                      <a:endParaRPr lang="en-GB" sz="2400" dirty="0">
                        <a:solidFill>
                          <a:srgbClr val="000000"/>
                        </a:solidFill>
                        <a:effectLst/>
                        <a:latin typeface="Arial" panose="020B0604020202020204" pitchFamily="34" charset="0"/>
                        <a:ea typeface="Times New Roman" panose="02020603050405020304" pitchFamily="18" charset="0"/>
                      </a:endParaRP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solidFill>
                      <a:srgbClr val="F7E1D0"/>
                    </a:solidFill>
                  </a:tcPr>
                </a:tc>
                <a:tc>
                  <a:txBody>
                    <a:bodyPr/>
                    <a:lstStyle/>
                    <a:p>
                      <a:pPr algn="ctr">
                        <a:spcBef>
                          <a:spcPts val="300"/>
                        </a:spcBef>
                        <a:spcAft>
                          <a:spcPts val="300"/>
                        </a:spcAft>
                      </a:pPr>
                      <a:r>
                        <a:rPr lang="en-GB" sz="2400" b="1">
                          <a:solidFill>
                            <a:srgbClr val="D86916"/>
                          </a:solidFill>
                          <a:effectLst/>
                          <a:latin typeface="Arial" panose="020B0604020202020204" pitchFamily="34" charset="0"/>
                          <a:ea typeface="Times New Roman" panose="02020603050405020304" pitchFamily="18" charset="0"/>
                        </a:rPr>
                        <a:t>Product at the cathode</a:t>
                      </a:r>
                      <a:endParaRPr lang="en-GB" sz="2400">
                        <a:solidFill>
                          <a:srgbClr val="000000"/>
                        </a:solidFill>
                        <a:effectLst/>
                        <a:latin typeface="Arial" panose="020B0604020202020204" pitchFamily="34" charset="0"/>
                        <a:ea typeface="Times New Roman" panose="02020603050405020304" pitchFamily="18" charset="0"/>
                      </a:endParaRP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solidFill>
                      <a:srgbClr val="F7E1D0"/>
                    </a:solidFill>
                  </a:tcPr>
                </a:tc>
                <a:tc>
                  <a:txBody>
                    <a:bodyPr/>
                    <a:lstStyle/>
                    <a:p>
                      <a:pPr algn="ctr">
                        <a:spcBef>
                          <a:spcPts val="300"/>
                        </a:spcBef>
                        <a:spcAft>
                          <a:spcPts val="300"/>
                        </a:spcAft>
                      </a:pPr>
                      <a:r>
                        <a:rPr lang="en-GB" sz="2400" b="1">
                          <a:solidFill>
                            <a:srgbClr val="D86916"/>
                          </a:solidFill>
                          <a:effectLst/>
                          <a:latin typeface="Arial" panose="020B0604020202020204" pitchFamily="34" charset="0"/>
                          <a:ea typeface="Times New Roman" panose="02020603050405020304" pitchFamily="18" charset="0"/>
                        </a:rPr>
                        <a:t>Product at the anode</a:t>
                      </a:r>
                      <a:endParaRPr lang="en-GB" sz="2400">
                        <a:solidFill>
                          <a:srgbClr val="000000"/>
                        </a:solidFill>
                        <a:effectLst/>
                        <a:latin typeface="Arial" panose="020B0604020202020204" pitchFamily="34" charset="0"/>
                        <a:ea typeface="Times New Roman" panose="02020603050405020304" pitchFamily="18" charset="0"/>
                      </a:endParaRP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solidFill>
                      <a:srgbClr val="F7E1D0"/>
                    </a:solidFill>
                  </a:tcPr>
                </a:tc>
                <a:extLst>
                  <a:ext uri="{0D108BD9-81ED-4DB2-BD59-A6C34878D82A}">
                    <a16:rowId xmlns:a16="http://schemas.microsoft.com/office/drawing/2014/main" val="17121439"/>
                  </a:ext>
                </a:extLst>
              </a:tr>
              <a:tr h="0">
                <a:tc>
                  <a:txBody>
                    <a:bodyPr/>
                    <a:lstStyle/>
                    <a:p>
                      <a:pPr algn="ctr">
                        <a:spcBef>
                          <a:spcPts val="300"/>
                        </a:spcBef>
                        <a:spcAft>
                          <a:spcPts val="300"/>
                        </a:spcAft>
                      </a:pPr>
                      <a:r>
                        <a:rPr lang="en-GB" sz="2400" dirty="0">
                          <a:solidFill>
                            <a:srgbClr val="000000"/>
                          </a:solidFill>
                          <a:effectLst/>
                          <a:latin typeface="Arial" panose="020B0604020202020204" pitchFamily="34" charset="0"/>
                          <a:ea typeface="Times New Roman" panose="02020603050405020304" pitchFamily="18" charset="0"/>
                        </a:rPr>
                        <a:t>lead bromide</a:t>
                      </a:r>
                    </a:p>
                    <a:p>
                      <a:pPr algn="ctr">
                        <a:spcBef>
                          <a:spcPts val="300"/>
                        </a:spcBef>
                        <a:spcAft>
                          <a:spcPts val="300"/>
                        </a:spcAft>
                      </a:pPr>
                      <a:endParaRPr lang="en-GB" sz="2400" dirty="0">
                        <a:solidFill>
                          <a:srgbClr val="000000"/>
                        </a:solidFill>
                        <a:effectLst/>
                        <a:latin typeface="Arial" panose="020B0604020202020204" pitchFamily="34" charset="0"/>
                        <a:ea typeface="Times New Roman" panose="02020603050405020304" pitchFamily="18" charset="0"/>
                      </a:endParaRP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tcPr>
                </a:tc>
                <a:tc>
                  <a:txBody>
                    <a:bodyPr/>
                    <a:lstStyle/>
                    <a:p>
                      <a:pPr algn="ctr">
                        <a:spcBef>
                          <a:spcPts val="300"/>
                        </a:spcBef>
                        <a:spcAft>
                          <a:spcPts val="300"/>
                        </a:spcAft>
                      </a:pPr>
                      <a:r>
                        <a:rPr lang="en-GB" sz="2400" dirty="0">
                          <a:solidFill>
                            <a:srgbClr val="000000"/>
                          </a:solidFill>
                          <a:effectLst/>
                          <a:latin typeface="Arial" panose="020B0604020202020204" pitchFamily="34" charset="0"/>
                          <a:ea typeface="Times New Roman" panose="02020603050405020304" pitchFamily="18" charset="0"/>
                        </a:rPr>
                        <a:t> </a:t>
                      </a:r>
                      <a:r>
                        <a:rPr lang="en-GB" sz="2400" dirty="0">
                          <a:solidFill>
                            <a:srgbClr val="0070C0"/>
                          </a:solidFill>
                          <a:effectLst/>
                          <a:latin typeface="Arial" panose="020B0604020202020204" pitchFamily="34" charset="0"/>
                          <a:ea typeface="Times New Roman" panose="02020603050405020304" pitchFamily="18" charset="0"/>
                        </a:rPr>
                        <a:t>lead</a:t>
                      </a: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tcPr>
                </a:tc>
                <a:tc>
                  <a:txBody>
                    <a:bodyPr/>
                    <a:lstStyle/>
                    <a:p>
                      <a:pPr algn="ctr">
                        <a:spcBef>
                          <a:spcPts val="300"/>
                        </a:spcBef>
                        <a:spcAft>
                          <a:spcPts val="300"/>
                        </a:spcAft>
                      </a:pPr>
                      <a:r>
                        <a:rPr lang="en-GB" sz="2400" dirty="0">
                          <a:solidFill>
                            <a:srgbClr val="000000"/>
                          </a:solidFill>
                          <a:effectLst/>
                          <a:latin typeface="Arial" panose="020B0604020202020204" pitchFamily="34" charset="0"/>
                          <a:ea typeface="Times New Roman" panose="02020603050405020304" pitchFamily="18" charset="0"/>
                        </a:rPr>
                        <a:t> </a:t>
                      </a:r>
                      <a:r>
                        <a:rPr lang="en-GB" sz="2400" dirty="0">
                          <a:solidFill>
                            <a:srgbClr val="0070C0"/>
                          </a:solidFill>
                          <a:effectLst/>
                          <a:latin typeface="Arial" panose="020B0604020202020204" pitchFamily="34" charset="0"/>
                          <a:ea typeface="Times New Roman" panose="02020603050405020304" pitchFamily="18" charset="0"/>
                        </a:rPr>
                        <a:t>bromine</a:t>
                      </a: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tcPr>
                </a:tc>
                <a:extLst>
                  <a:ext uri="{0D108BD9-81ED-4DB2-BD59-A6C34878D82A}">
                    <a16:rowId xmlns:a16="http://schemas.microsoft.com/office/drawing/2014/main" val="1575110453"/>
                  </a:ext>
                </a:extLst>
              </a:tr>
              <a:tr h="0">
                <a:tc>
                  <a:txBody>
                    <a:bodyPr/>
                    <a:lstStyle/>
                    <a:p>
                      <a:pPr algn="ctr">
                        <a:spcBef>
                          <a:spcPts val="300"/>
                        </a:spcBef>
                        <a:spcAft>
                          <a:spcPts val="300"/>
                        </a:spcAft>
                      </a:pPr>
                      <a:r>
                        <a:rPr lang="en-GB" sz="2400">
                          <a:solidFill>
                            <a:srgbClr val="000000"/>
                          </a:solidFill>
                          <a:effectLst/>
                          <a:latin typeface="Arial" panose="020B0604020202020204" pitchFamily="34" charset="0"/>
                          <a:ea typeface="Times New Roman" panose="02020603050405020304" pitchFamily="18" charset="0"/>
                        </a:rPr>
                        <a:t>zinc chloride</a:t>
                      </a: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tcPr>
                </a:tc>
                <a:tc>
                  <a:txBody>
                    <a:bodyPr/>
                    <a:lstStyle/>
                    <a:p>
                      <a:pPr algn="ctr">
                        <a:spcBef>
                          <a:spcPts val="300"/>
                        </a:spcBef>
                        <a:spcAft>
                          <a:spcPts val="300"/>
                        </a:spcAft>
                      </a:pPr>
                      <a:endParaRPr lang="en-GB" sz="2400" dirty="0">
                        <a:solidFill>
                          <a:srgbClr val="000000"/>
                        </a:solidFill>
                        <a:effectLst/>
                        <a:latin typeface="Arial" panose="020B0604020202020204" pitchFamily="34" charset="0"/>
                        <a:ea typeface="Times New Roman" panose="02020603050405020304" pitchFamily="18" charset="0"/>
                      </a:endParaRPr>
                    </a:p>
                    <a:p>
                      <a:pPr algn="ctr">
                        <a:spcBef>
                          <a:spcPts val="300"/>
                        </a:spcBef>
                        <a:spcAft>
                          <a:spcPts val="300"/>
                        </a:spcAft>
                      </a:pPr>
                      <a:r>
                        <a:rPr lang="en-GB" sz="2400" dirty="0">
                          <a:solidFill>
                            <a:srgbClr val="000000"/>
                          </a:solidFill>
                          <a:effectLst/>
                          <a:latin typeface="Arial" panose="020B0604020202020204" pitchFamily="34" charset="0"/>
                          <a:ea typeface="Times New Roman" panose="02020603050405020304" pitchFamily="18" charset="0"/>
                        </a:rPr>
                        <a:t> </a:t>
                      </a:r>
                      <a:r>
                        <a:rPr lang="en-GB" sz="2400" dirty="0">
                          <a:solidFill>
                            <a:srgbClr val="0070C0"/>
                          </a:solidFill>
                          <a:effectLst/>
                          <a:latin typeface="Arial" panose="020B0604020202020204" pitchFamily="34" charset="0"/>
                          <a:ea typeface="Times New Roman" panose="02020603050405020304" pitchFamily="18" charset="0"/>
                        </a:rPr>
                        <a:t>zinc</a:t>
                      </a: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tcPr>
                </a:tc>
                <a:tc>
                  <a:txBody>
                    <a:bodyPr/>
                    <a:lstStyle/>
                    <a:p>
                      <a:pPr algn="ctr">
                        <a:spcBef>
                          <a:spcPts val="300"/>
                        </a:spcBef>
                        <a:spcAft>
                          <a:spcPts val="300"/>
                        </a:spcAft>
                      </a:pPr>
                      <a:r>
                        <a:rPr lang="en-GB" sz="2400" dirty="0">
                          <a:solidFill>
                            <a:srgbClr val="0070C0"/>
                          </a:solidFill>
                          <a:effectLst/>
                          <a:latin typeface="Arial" panose="020B0604020202020204" pitchFamily="34" charset="0"/>
                          <a:ea typeface="Times New Roman" panose="02020603050405020304" pitchFamily="18" charset="0"/>
                        </a:rPr>
                        <a:t>chlorine</a:t>
                      </a:r>
                      <a:r>
                        <a:rPr lang="en-GB" sz="2400" dirty="0">
                          <a:solidFill>
                            <a:srgbClr val="000000"/>
                          </a:solidFill>
                          <a:effectLst/>
                          <a:latin typeface="Arial" panose="020B0604020202020204" pitchFamily="34" charset="0"/>
                          <a:ea typeface="Times New Roman" panose="02020603050405020304" pitchFamily="18" charset="0"/>
                        </a:rPr>
                        <a:t> </a:t>
                      </a: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tcPr>
                </a:tc>
                <a:extLst>
                  <a:ext uri="{0D108BD9-81ED-4DB2-BD59-A6C34878D82A}">
                    <a16:rowId xmlns:a16="http://schemas.microsoft.com/office/drawing/2014/main" val="995692134"/>
                  </a:ext>
                </a:extLst>
              </a:tr>
              <a:tr h="0">
                <a:tc>
                  <a:txBody>
                    <a:bodyPr/>
                    <a:lstStyle/>
                    <a:p>
                      <a:pPr algn="ctr">
                        <a:spcBef>
                          <a:spcPts val="300"/>
                        </a:spcBef>
                        <a:spcAft>
                          <a:spcPts val="300"/>
                        </a:spcAft>
                      </a:pPr>
                      <a:r>
                        <a:rPr lang="en-GB" sz="2400" dirty="0">
                          <a:solidFill>
                            <a:srgbClr val="000000"/>
                          </a:solidFill>
                          <a:effectLst/>
                          <a:latin typeface="Arial" panose="020B0604020202020204" pitchFamily="34" charset="0"/>
                          <a:ea typeface="Times New Roman" panose="02020603050405020304" pitchFamily="18" charset="0"/>
                        </a:rPr>
                        <a:t> </a:t>
                      </a:r>
                      <a:r>
                        <a:rPr lang="en-GB" sz="2400" dirty="0">
                          <a:solidFill>
                            <a:srgbClr val="0070C0"/>
                          </a:solidFill>
                          <a:effectLst/>
                          <a:latin typeface="Arial" panose="020B0604020202020204" pitchFamily="34" charset="0"/>
                          <a:ea typeface="Times New Roman" panose="02020603050405020304" pitchFamily="18" charset="0"/>
                        </a:rPr>
                        <a:t>sodium chloride</a:t>
                      </a: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tcPr>
                </a:tc>
                <a:tc>
                  <a:txBody>
                    <a:bodyPr/>
                    <a:lstStyle/>
                    <a:p>
                      <a:pPr algn="ctr">
                        <a:spcBef>
                          <a:spcPts val="300"/>
                        </a:spcBef>
                        <a:spcAft>
                          <a:spcPts val="300"/>
                        </a:spcAft>
                      </a:pPr>
                      <a:endParaRPr lang="en-GB" sz="2400" dirty="0">
                        <a:solidFill>
                          <a:srgbClr val="000000"/>
                        </a:solidFill>
                        <a:effectLst/>
                        <a:latin typeface="Arial" panose="020B0604020202020204" pitchFamily="34" charset="0"/>
                        <a:ea typeface="Times New Roman" panose="02020603050405020304" pitchFamily="18" charset="0"/>
                      </a:endParaRPr>
                    </a:p>
                    <a:p>
                      <a:pPr algn="ctr">
                        <a:spcBef>
                          <a:spcPts val="300"/>
                        </a:spcBef>
                        <a:spcAft>
                          <a:spcPts val="300"/>
                        </a:spcAft>
                      </a:pPr>
                      <a:r>
                        <a:rPr lang="en-GB" sz="2400" dirty="0">
                          <a:solidFill>
                            <a:srgbClr val="000000"/>
                          </a:solidFill>
                          <a:effectLst/>
                          <a:latin typeface="Arial" panose="020B0604020202020204" pitchFamily="34" charset="0"/>
                          <a:ea typeface="Times New Roman" panose="02020603050405020304" pitchFamily="18" charset="0"/>
                        </a:rPr>
                        <a:t>sodium</a:t>
                      </a: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tcPr>
                </a:tc>
                <a:tc>
                  <a:txBody>
                    <a:bodyPr/>
                    <a:lstStyle/>
                    <a:p>
                      <a:pPr algn="ctr">
                        <a:spcBef>
                          <a:spcPts val="300"/>
                        </a:spcBef>
                        <a:spcAft>
                          <a:spcPts val="300"/>
                        </a:spcAft>
                      </a:pPr>
                      <a:r>
                        <a:rPr lang="en-GB" sz="2400">
                          <a:solidFill>
                            <a:srgbClr val="000000"/>
                          </a:solidFill>
                          <a:effectLst/>
                          <a:latin typeface="Arial" panose="020B0604020202020204" pitchFamily="34" charset="0"/>
                          <a:ea typeface="Times New Roman" panose="02020603050405020304" pitchFamily="18" charset="0"/>
                        </a:rPr>
                        <a:t>chlorine</a:t>
                      </a: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tcPr>
                </a:tc>
                <a:extLst>
                  <a:ext uri="{0D108BD9-81ED-4DB2-BD59-A6C34878D82A}">
                    <a16:rowId xmlns:a16="http://schemas.microsoft.com/office/drawing/2014/main" val="776669863"/>
                  </a:ext>
                </a:extLst>
              </a:tr>
              <a:tr h="0">
                <a:tc>
                  <a:txBody>
                    <a:bodyPr/>
                    <a:lstStyle/>
                    <a:p>
                      <a:pPr algn="ctr">
                        <a:spcBef>
                          <a:spcPts val="300"/>
                        </a:spcBef>
                        <a:spcAft>
                          <a:spcPts val="300"/>
                        </a:spcAft>
                      </a:pPr>
                      <a:r>
                        <a:rPr lang="en-GB" sz="2400" dirty="0">
                          <a:solidFill>
                            <a:srgbClr val="000000"/>
                          </a:solidFill>
                          <a:effectLst/>
                          <a:latin typeface="Arial" panose="020B0604020202020204" pitchFamily="34" charset="0"/>
                          <a:ea typeface="Times New Roman" panose="02020603050405020304" pitchFamily="18" charset="0"/>
                        </a:rPr>
                        <a:t> </a:t>
                      </a:r>
                      <a:r>
                        <a:rPr lang="en-GB" sz="2400" dirty="0">
                          <a:solidFill>
                            <a:srgbClr val="0070C0"/>
                          </a:solidFill>
                          <a:effectLst/>
                          <a:latin typeface="Arial" panose="020B0604020202020204" pitchFamily="34" charset="0"/>
                          <a:ea typeface="Times New Roman" panose="02020603050405020304" pitchFamily="18" charset="0"/>
                        </a:rPr>
                        <a:t>aluminium oxide</a:t>
                      </a: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tcPr>
                </a:tc>
                <a:tc>
                  <a:txBody>
                    <a:bodyPr/>
                    <a:lstStyle/>
                    <a:p>
                      <a:pPr algn="ctr">
                        <a:spcBef>
                          <a:spcPts val="300"/>
                        </a:spcBef>
                        <a:spcAft>
                          <a:spcPts val="300"/>
                        </a:spcAft>
                      </a:pPr>
                      <a:endParaRPr lang="en-GB" sz="2400" dirty="0">
                        <a:solidFill>
                          <a:srgbClr val="000000"/>
                        </a:solidFill>
                        <a:effectLst/>
                        <a:latin typeface="Arial" panose="020B0604020202020204" pitchFamily="34" charset="0"/>
                        <a:ea typeface="Times New Roman" panose="02020603050405020304" pitchFamily="18" charset="0"/>
                      </a:endParaRPr>
                    </a:p>
                    <a:p>
                      <a:pPr algn="ctr">
                        <a:spcBef>
                          <a:spcPts val="300"/>
                        </a:spcBef>
                        <a:spcAft>
                          <a:spcPts val="300"/>
                        </a:spcAft>
                      </a:pPr>
                      <a:r>
                        <a:rPr lang="en-GB" sz="2400" dirty="0">
                          <a:solidFill>
                            <a:srgbClr val="000000"/>
                          </a:solidFill>
                          <a:effectLst/>
                          <a:latin typeface="Arial" panose="020B0604020202020204" pitchFamily="34" charset="0"/>
                          <a:ea typeface="Times New Roman" panose="02020603050405020304" pitchFamily="18" charset="0"/>
                        </a:rPr>
                        <a:t>aluminium</a:t>
                      </a: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tcPr>
                </a:tc>
                <a:tc>
                  <a:txBody>
                    <a:bodyPr/>
                    <a:lstStyle/>
                    <a:p>
                      <a:pPr algn="ctr">
                        <a:spcBef>
                          <a:spcPts val="300"/>
                        </a:spcBef>
                        <a:spcAft>
                          <a:spcPts val="300"/>
                        </a:spcAft>
                      </a:pPr>
                      <a:r>
                        <a:rPr lang="en-GB" sz="2400" dirty="0">
                          <a:solidFill>
                            <a:srgbClr val="000000"/>
                          </a:solidFill>
                          <a:effectLst/>
                          <a:latin typeface="Arial" panose="020B0604020202020204" pitchFamily="34" charset="0"/>
                          <a:ea typeface="Times New Roman" panose="02020603050405020304" pitchFamily="18" charset="0"/>
                        </a:rPr>
                        <a:t>oxygen</a:t>
                      </a: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tcPr>
                </a:tc>
                <a:extLst>
                  <a:ext uri="{0D108BD9-81ED-4DB2-BD59-A6C34878D82A}">
                    <a16:rowId xmlns:a16="http://schemas.microsoft.com/office/drawing/2014/main" val="3058221161"/>
                  </a:ext>
                </a:extLst>
              </a:tr>
            </a:tbl>
          </a:graphicData>
        </a:graphic>
      </p:graphicFrame>
      <p:sp>
        <p:nvSpPr>
          <p:cNvPr id="7" name="TextBox 6"/>
          <p:cNvSpPr txBox="1"/>
          <p:nvPr/>
        </p:nvSpPr>
        <p:spPr>
          <a:xfrm>
            <a:off x="3336325" y="2957462"/>
            <a:ext cx="2579176" cy="308919"/>
          </a:xfrm>
          <a:prstGeom prst="rect">
            <a:avLst/>
          </a:prstGeom>
          <a:solidFill>
            <a:schemeClr val="accent6">
              <a:lumMod val="20000"/>
              <a:lumOff val="80000"/>
            </a:schemeClr>
          </a:solidFill>
        </p:spPr>
        <p:txBody>
          <a:bodyPr wrap="square" rtlCol="0">
            <a:spAutoFit/>
          </a:bodyPr>
          <a:lstStyle/>
          <a:p>
            <a:endParaRPr lang="en-GB" dirty="0"/>
          </a:p>
        </p:txBody>
      </p:sp>
      <p:sp>
        <p:nvSpPr>
          <p:cNvPr id="8" name="TextBox 7"/>
          <p:cNvSpPr txBox="1"/>
          <p:nvPr/>
        </p:nvSpPr>
        <p:spPr>
          <a:xfrm>
            <a:off x="6228362" y="3007603"/>
            <a:ext cx="2579176" cy="308919"/>
          </a:xfrm>
          <a:prstGeom prst="rect">
            <a:avLst/>
          </a:prstGeom>
          <a:solidFill>
            <a:schemeClr val="accent6">
              <a:lumMod val="20000"/>
              <a:lumOff val="80000"/>
            </a:schemeClr>
          </a:solidFill>
        </p:spPr>
        <p:txBody>
          <a:bodyPr wrap="square" rtlCol="0">
            <a:spAutoFit/>
          </a:bodyPr>
          <a:lstStyle/>
          <a:p>
            <a:endParaRPr lang="en-GB" dirty="0"/>
          </a:p>
        </p:txBody>
      </p:sp>
      <p:sp>
        <p:nvSpPr>
          <p:cNvPr id="9" name="TextBox 8"/>
          <p:cNvSpPr txBox="1"/>
          <p:nvPr/>
        </p:nvSpPr>
        <p:spPr>
          <a:xfrm>
            <a:off x="3336325" y="3976594"/>
            <a:ext cx="2579176" cy="308919"/>
          </a:xfrm>
          <a:prstGeom prst="rect">
            <a:avLst/>
          </a:prstGeom>
          <a:solidFill>
            <a:schemeClr val="accent6">
              <a:lumMod val="20000"/>
              <a:lumOff val="80000"/>
            </a:schemeClr>
          </a:solidFill>
        </p:spPr>
        <p:txBody>
          <a:bodyPr wrap="square" rtlCol="0">
            <a:spAutoFit/>
          </a:bodyPr>
          <a:lstStyle/>
          <a:p>
            <a:endParaRPr lang="en-GB" dirty="0"/>
          </a:p>
        </p:txBody>
      </p:sp>
      <p:sp>
        <p:nvSpPr>
          <p:cNvPr id="10" name="TextBox 9"/>
          <p:cNvSpPr txBox="1"/>
          <p:nvPr/>
        </p:nvSpPr>
        <p:spPr>
          <a:xfrm>
            <a:off x="6161840" y="3786605"/>
            <a:ext cx="2579176" cy="308919"/>
          </a:xfrm>
          <a:prstGeom prst="rect">
            <a:avLst/>
          </a:prstGeom>
          <a:solidFill>
            <a:schemeClr val="accent6">
              <a:lumMod val="20000"/>
              <a:lumOff val="80000"/>
            </a:schemeClr>
          </a:solidFill>
        </p:spPr>
        <p:txBody>
          <a:bodyPr wrap="square" rtlCol="0">
            <a:spAutoFit/>
          </a:bodyPr>
          <a:lstStyle/>
          <a:p>
            <a:endParaRPr lang="en-GB" dirty="0"/>
          </a:p>
        </p:txBody>
      </p:sp>
      <p:sp>
        <p:nvSpPr>
          <p:cNvPr id="11" name="TextBox 10"/>
          <p:cNvSpPr txBox="1"/>
          <p:nvPr/>
        </p:nvSpPr>
        <p:spPr>
          <a:xfrm>
            <a:off x="440472" y="4625782"/>
            <a:ext cx="2579176" cy="308919"/>
          </a:xfrm>
          <a:prstGeom prst="rect">
            <a:avLst/>
          </a:prstGeom>
          <a:solidFill>
            <a:schemeClr val="accent6">
              <a:lumMod val="20000"/>
              <a:lumOff val="80000"/>
            </a:schemeClr>
          </a:solidFill>
        </p:spPr>
        <p:txBody>
          <a:bodyPr wrap="square" rtlCol="0">
            <a:spAutoFit/>
          </a:bodyPr>
          <a:lstStyle/>
          <a:p>
            <a:endParaRPr lang="en-GB" dirty="0"/>
          </a:p>
        </p:txBody>
      </p:sp>
      <p:sp>
        <p:nvSpPr>
          <p:cNvPr id="12" name="TextBox 11"/>
          <p:cNvSpPr txBox="1"/>
          <p:nvPr/>
        </p:nvSpPr>
        <p:spPr>
          <a:xfrm>
            <a:off x="440472" y="5436857"/>
            <a:ext cx="2579176" cy="308919"/>
          </a:xfrm>
          <a:prstGeom prst="rect">
            <a:avLst/>
          </a:prstGeom>
          <a:solidFill>
            <a:schemeClr val="accent6">
              <a:lumMod val="20000"/>
              <a:lumOff val="80000"/>
            </a:schemeClr>
          </a:solidFill>
        </p:spPr>
        <p:txBody>
          <a:bodyPr wrap="square" rtlCol="0">
            <a:spAutoFit/>
          </a:bodyPr>
          <a:lstStyle/>
          <a:p>
            <a:endParaRPr lang="en-GB" dirty="0"/>
          </a:p>
        </p:txBody>
      </p:sp>
      <p:sp>
        <p:nvSpPr>
          <p:cNvPr id="13" name="TextBox 12"/>
          <p:cNvSpPr txBox="1"/>
          <p:nvPr/>
        </p:nvSpPr>
        <p:spPr>
          <a:xfrm>
            <a:off x="333693" y="6030022"/>
            <a:ext cx="8584440" cy="830997"/>
          </a:xfrm>
          <a:prstGeom prst="rect">
            <a:avLst/>
          </a:prstGeom>
          <a:noFill/>
          <a:ln w="38100">
            <a:solidFill>
              <a:schemeClr val="tx1"/>
            </a:solidFill>
          </a:ln>
        </p:spPr>
        <p:txBody>
          <a:bodyPr wrap="square" rtlCol="0">
            <a:spAutoFit/>
          </a:bodyPr>
          <a:lstStyle/>
          <a:p>
            <a:r>
              <a:rPr lang="en-GB" sz="2400" b="1" u="sng" dirty="0"/>
              <a:t>CHALLENGE: </a:t>
            </a:r>
            <a:r>
              <a:rPr lang="en-GB" sz="2400" dirty="0"/>
              <a:t>Can you write the chemical formula for each element or compound in the table above. </a:t>
            </a:r>
          </a:p>
        </p:txBody>
      </p:sp>
      <p:sp>
        <p:nvSpPr>
          <p:cNvPr id="14" name="Title 1">
            <a:extLst>
              <a:ext uri="{FF2B5EF4-FFF2-40B4-BE49-F238E27FC236}">
                <a16:creationId xmlns:a16="http://schemas.microsoft.com/office/drawing/2014/main" id="{B53987CB-394A-4E56-9F15-8739E15CD30B}"/>
              </a:ext>
            </a:extLst>
          </p:cNvPr>
          <p:cNvSpPr txBox="1">
            <a:spLocks/>
          </p:cNvSpPr>
          <p:nvPr/>
        </p:nvSpPr>
        <p:spPr>
          <a:xfrm>
            <a:off x="298830" y="295952"/>
            <a:ext cx="8584440" cy="1188720"/>
          </a:xfrm>
          <a:prstGeom prst="rect">
            <a:avLst/>
          </a:prstGeom>
          <a:solidFill>
            <a:schemeClr val="accent1">
              <a:lumMod val="40000"/>
              <a:lumOff val="60000"/>
            </a:schemeClr>
          </a:solidFill>
          <a:ln w="31750" cap="sq">
            <a:solidFill>
              <a:schemeClr val="tx1">
                <a:lumMod val="75000"/>
                <a:lumOff val="25000"/>
              </a:schemeClr>
            </a:solidFill>
            <a:miter lim="800000"/>
          </a:ln>
        </p:spPr>
        <p:txBody>
          <a:bodyPr vert="horz" lIns="182880" tIns="182880" rIns="182880" bIns="182880" rtlCol="0" anchor="ctr">
            <a:normAutofit fontScale="97500"/>
          </a:bodyPr>
          <a:lst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a:lstStyle>
          <a:p>
            <a:pPr algn="l"/>
            <a:r>
              <a:rPr lang="en-GB" b="1" dirty="0"/>
              <a:t>HINT: Remember all metals produce a positive ion</a:t>
            </a:r>
          </a:p>
        </p:txBody>
      </p:sp>
    </p:spTree>
    <p:extLst>
      <p:ext uri="{BB962C8B-B14F-4D97-AF65-F5344CB8AC3E}">
        <p14:creationId xmlns:p14="http://schemas.microsoft.com/office/powerpoint/2010/main" val="1651730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xit" presetSubtype="0" fill="hold" grpId="0" nodeType="clickEffect">
                                  <p:stCondLst>
                                    <p:cond delay="0"/>
                                  </p:stCondLst>
                                  <p:childTnLst>
                                    <p:animEffect transition="out" filter="fade">
                                      <p:cBhvr>
                                        <p:cTn id="10" dur="500"/>
                                        <p:tgtEl>
                                          <p:spTgt spid="7"/>
                                        </p:tgtEl>
                                      </p:cBhvr>
                                    </p:animEffect>
                                    <p:set>
                                      <p:cBhvr>
                                        <p:cTn id="11" dur="1" fill="hold">
                                          <p:stCondLst>
                                            <p:cond delay="499"/>
                                          </p:stCondLst>
                                        </p:cTn>
                                        <p:tgtEl>
                                          <p:spTgt spid="7"/>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10" presetClass="exit" presetSubtype="0" fill="hold" grpId="0" nodeType="clickEffect">
                                  <p:stCondLst>
                                    <p:cond delay="0"/>
                                  </p:stCondLst>
                                  <p:childTnLst>
                                    <p:animEffect transition="out" filter="fade">
                                      <p:cBhvr>
                                        <p:cTn id="15" dur="500"/>
                                        <p:tgtEl>
                                          <p:spTgt spid="8"/>
                                        </p:tgtEl>
                                      </p:cBhvr>
                                    </p:animEffect>
                                    <p:set>
                                      <p:cBhvr>
                                        <p:cTn id="16" dur="1" fill="hold">
                                          <p:stCondLst>
                                            <p:cond delay="499"/>
                                          </p:stCondLst>
                                        </p:cTn>
                                        <p:tgtEl>
                                          <p:spTgt spid="8"/>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0" presetClass="exit" presetSubtype="0" fill="hold" grpId="0" nodeType="clickEffect">
                                  <p:stCondLst>
                                    <p:cond delay="0"/>
                                  </p:stCondLst>
                                  <p:childTnLst>
                                    <p:animEffect transition="out" filter="fade">
                                      <p:cBhvr>
                                        <p:cTn id="20" dur="500"/>
                                        <p:tgtEl>
                                          <p:spTgt spid="9"/>
                                        </p:tgtEl>
                                      </p:cBhvr>
                                    </p:animEffect>
                                    <p:set>
                                      <p:cBhvr>
                                        <p:cTn id="21" dur="1" fill="hold">
                                          <p:stCondLst>
                                            <p:cond delay="499"/>
                                          </p:stCondLst>
                                        </p:cTn>
                                        <p:tgtEl>
                                          <p:spTgt spid="9"/>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10" presetClass="exit" presetSubtype="0" fill="hold" grpId="0" nodeType="clickEffect">
                                  <p:stCondLst>
                                    <p:cond delay="0"/>
                                  </p:stCondLst>
                                  <p:childTnLst>
                                    <p:animEffect transition="out" filter="fade">
                                      <p:cBhvr>
                                        <p:cTn id="25" dur="500"/>
                                        <p:tgtEl>
                                          <p:spTgt spid="10"/>
                                        </p:tgtEl>
                                      </p:cBhvr>
                                    </p:animEffect>
                                    <p:set>
                                      <p:cBhvr>
                                        <p:cTn id="26" dur="1" fill="hold">
                                          <p:stCondLst>
                                            <p:cond delay="499"/>
                                          </p:stCondLst>
                                        </p:cTn>
                                        <p:tgtEl>
                                          <p:spTgt spid="10"/>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0" presetClass="exit" presetSubtype="0" fill="hold" grpId="0" nodeType="clickEffect">
                                  <p:stCondLst>
                                    <p:cond delay="0"/>
                                  </p:stCondLst>
                                  <p:childTnLst>
                                    <p:animEffect transition="out" filter="fade">
                                      <p:cBhvr>
                                        <p:cTn id="30" dur="500"/>
                                        <p:tgtEl>
                                          <p:spTgt spid="11"/>
                                        </p:tgtEl>
                                      </p:cBhvr>
                                    </p:animEffect>
                                    <p:set>
                                      <p:cBhvr>
                                        <p:cTn id="31" dur="1" fill="hold">
                                          <p:stCondLst>
                                            <p:cond delay="499"/>
                                          </p:stCondLst>
                                        </p:cTn>
                                        <p:tgtEl>
                                          <p:spTgt spid="11"/>
                                        </p:tgtEl>
                                        <p:attrNameLst>
                                          <p:attrName>style.visibility</p:attrName>
                                        </p:attrNameLst>
                                      </p:cBhvr>
                                      <p:to>
                                        <p:strVal val="hidden"/>
                                      </p:to>
                                    </p:set>
                                  </p:childTnLst>
                                </p:cTn>
                              </p:par>
                            </p:childTnLst>
                          </p:cTn>
                        </p:par>
                      </p:childTnLst>
                    </p:cTn>
                  </p:par>
                  <p:par>
                    <p:cTn id="32" fill="hold">
                      <p:stCondLst>
                        <p:cond delay="indefinite"/>
                      </p:stCondLst>
                      <p:childTnLst>
                        <p:par>
                          <p:cTn id="33" fill="hold">
                            <p:stCondLst>
                              <p:cond delay="0"/>
                            </p:stCondLst>
                            <p:childTnLst>
                              <p:par>
                                <p:cTn id="34" presetID="10" presetClass="exit" presetSubtype="0" fill="hold" grpId="0" nodeType="clickEffect">
                                  <p:stCondLst>
                                    <p:cond delay="0"/>
                                  </p:stCondLst>
                                  <p:childTnLst>
                                    <p:animEffect transition="out" filter="fade">
                                      <p:cBhvr>
                                        <p:cTn id="35" dur="500"/>
                                        <p:tgtEl>
                                          <p:spTgt spid="12"/>
                                        </p:tgtEl>
                                      </p:cBhvr>
                                    </p:animEffect>
                                    <p:set>
                                      <p:cBhvr>
                                        <p:cTn id="36"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ACTIVITY 4 ANSWERS</a:t>
            </a:r>
          </a:p>
        </p:txBody>
      </p:sp>
      <p:sp>
        <p:nvSpPr>
          <p:cNvPr id="4" name="Date Placeholder 3"/>
          <p:cNvSpPr>
            <a:spLocks noGrp="1"/>
          </p:cNvSpPr>
          <p:nvPr>
            <p:ph type="dt" sz="half" idx="10"/>
          </p:nvPr>
        </p:nvSpPr>
        <p:spPr>
          <a:xfrm>
            <a:off x="7078690" y="0"/>
            <a:ext cx="2065310" cy="323968"/>
          </a:xfrm>
        </p:spPr>
        <p:txBody>
          <a:bodyPr/>
          <a:lstStyle/>
          <a:p>
            <a:fld id="{8EA76CA6-EED8-42A9-B25A-3164C2B55CC1}" type="datetime2">
              <a:rPr lang="en-GB" smtClean="0"/>
              <a:t>Thursday, 09 July 2020</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964556806"/>
              </p:ext>
            </p:extLst>
          </p:nvPr>
        </p:nvGraphicFramePr>
        <p:xfrm>
          <a:off x="307322" y="2005088"/>
          <a:ext cx="8584440" cy="3657600"/>
        </p:xfrm>
        <a:graphic>
          <a:graphicData uri="http://schemas.openxmlformats.org/drawingml/2006/table">
            <a:tbl>
              <a:tblPr firstRow="1" firstCol="1" bandRow="1"/>
              <a:tblGrid>
                <a:gridCol w="2860796">
                  <a:extLst>
                    <a:ext uri="{9D8B030D-6E8A-4147-A177-3AD203B41FA5}">
                      <a16:colId xmlns:a16="http://schemas.microsoft.com/office/drawing/2014/main" val="2342014444"/>
                    </a:ext>
                  </a:extLst>
                </a:gridCol>
                <a:gridCol w="2861822">
                  <a:extLst>
                    <a:ext uri="{9D8B030D-6E8A-4147-A177-3AD203B41FA5}">
                      <a16:colId xmlns:a16="http://schemas.microsoft.com/office/drawing/2014/main" val="2047275886"/>
                    </a:ext>
                  </a:extLst>
                </a:gridCol>
                <a:gridCol w="2861822">
                  <a:extLst>
                    <a:ext uri="{9D8B030D-6E8A-4147-A177-3AD203B41FA5}">
                      <a16:colId xmlns:a16="http://schemas.microsoft.com/office/drawing/2014/main" val="438385164"/>
                    </a:ext>
                  </a:extLst>
                </a:gridCol>
              </a:tblGrid>
              <a:tr h="703079">
                <a:tc>
                  <a:txBody>
                    <a:bodyPr/>
                    <a:lstStyle/>
                    <a:p>
                      <a:pPr algn="ctr">
                        <a:spcBef>
                          <a:spcPts val="300"/>
                        </a:spcBef>
                        <a:spcAft>
                          <a:spcPts val="300"/>
                        </a:spcAft>
                      </a:pPr>
                      <a:r>
                        <a:rPr lang="en-GB" sz="2400" b="1" dirty="0">
                          <a:solidFill>
                            <a:srgbClr val="D86916"/>
                          </a:solidFill>
                          <a:effectLst/>
                          <a:latin typeface="Arial" panose="020B0604020202020204" pitchFamily="34" charset="0"/>
                          <a:ea typeface="Times New Roman" panose="02020603050405020304" pitchFamily="18" charset="0"/>
                        </a:rPr>
                        <a:t>Compound</a:t>
                      </a:r>
                      <a:endParaRPr lang="en-GB" sz="2400" dirty="0">
                        <a:solidFill>
                          <a:srgbClr val="000000"/>
                        </a:solidFill>
                        <a:effectLst/>
                        <a:latin typeface="Arial" panose="020B0604020202020204" pitchFamily="34" charset="0"/>
                        <a:ea typeface="Times New Roman" panose="02020603050405020304" pitchFamily="18" charset="0"/>
                      </a:endParaRP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solidFill>
                      <a:srgbClr val="F7E1D0"/>
                    </a:solidFill>
                  </a:tcPr>
                </a:tc>
                <a:tc>
                  <a:txBody>
                    <a:bodyPr/>
                    <a:lstStyle/>
                    <a:p>
                      <a:pPr algn="ctr">
                        <a:spcBef>
                          <a:spcPts val="300"/>
                        </a:spcBef>
                        <a:spcAft>
                          <a:spcPts val="300"/>
                        </a:spcAft>
                      </a:pPr>
                      <a:r>
                        <a:rPr lang="en-GB" sz="2400" b="1">
                          <a:solidFill>
                            <a:srgbClr val="D86916"/>
                          </a:solidFill>
                          <a:effectLst/>
                          <a:latin typeface="Arial" panose="020B0604020202020204" pitchFamily="34" charset="0"/>
                          <a:ea typeface="Times New Roman" panose="02020603050405020304" pitchFamily="18" charset="0"/>
                        </a:rPr>
                        <a:t>Product at the cathode</a:t>
                      </a:r>
                      <a:endParaRPr lang="en-GB" sz="2400">
                        <a:solidFill>
                          <a:srgbClr val="000000"/>
                        </a:solidFill>
                        <a:effectLst/>
                        <a:latin typeface="Arial" panose="020B0604020202020204" pitchFamily="34" charset="0"/>
                        <a:ea typeface="Times New Roman" panose="02020603050405020304" pitchFamily="18" charset="0"/>
                      </a:endParaRP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solidFill>
                      <a:srgbClr val="F7E1D0"/>
                    </a:solidFill>
                  </a:tcPr>
                </a:tc>
                <a:tc>
                  <a:txBody>
                    <a:bodyPr/>
                    <a:lstStyle/>
                    <a:p>
                      <a:pPr algn="ctr">
                        <a:spcBef>
                          <a:spcPts val="300"/>
                        </a:spcBef>
                        <a:spcAft>
                          <a:spcPts val="300"/>
                        </a:spcAft>
                      </a:pPr>
                      <a:r>
                        <a:rPr lang="en-GB" sz="2400" b="1">
                          <a:solidFill>
                            <a:srgbClr val="D86916"/>
                          </a:solidFill>
                          <a:effectLst/>
                          <a:latin typeface="Arial" panose="020B0604020202020204" pitchFamily="34" charset="0"/>
                          <a:ea typeface="Times New Roman" panose="02020603050405020304" pitchFamily="18" charset="0"/>
                        </a:rPr>
                        <a:t>Product at the anode</a:t>
                      </a:r>
                      <a:endParaRPr lang="en-GB" sz="2400">
                        <a:solidFill>
                          <a:srgbClr val="000000"/>
                        </a:solidFill>
                        <a:effectLst/>
                        <a:latin typeface="Arial" panose="020B0604020202020204" pitchFamily="34" charset="0"/>
                        <a:ea typeface="Times New Roman" panose="02020603050405020304" pitchFamily="18" charset="0"/>
                      </a:endParaRP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solidFill>
                      <a:srgbClr val="F7E1D0"/>
                    </a:solidFill>
                  </a:tcPr>
                </a:tc>
                <a:extLst>
                  <a:ext uri="{0D108BD9-81ED-4DB2-BD59-A6C34878D82A}">
                    <a16:rowId xmlns:a16="http://schemas.microsoft.com/office/drawing/2014/main" val="17121439"/>
                  </a:ext>
                </a:extLst>
              </a:tr>
              <a:tr h="0">
                <a:tc>
                  <a:txBody>
                    <a:bodyPr/>
                    <a:lstStyle/>
                    <a:p>
                      <a:pPr algn="ctr">
                        <a:spcBef>
                          <a:spcPts val="300"/>
                        </a:spcBef>
                        <a:spcAft>
                          <a:spcPts val="300"/>
                        </a:spcAft>
                      </a:pPr>
                      <a:r>
                        <a:rPr lang="en-GB" sz="2400" dirty="0">
                          <a:solidFill>
                            <a:srgbClr val="000000"/>
                          </a:solidFill>
                          <a:effectLst/>
                          <a:latin typeface="Arial" panose="020B0604020202020204" pitchFamily="34" charset="0"/>
                          <a:ea typeface="Times New Roman" panose="02020603050405020304" pitchFamily="18" charset="0"/>
                        </a:rPr>
                        <a:t>lead bromide </a:t>
                      </a:r>
                      <a:r>
                        <a:rPr lang="en-GB" sz="2400" dirty="0">
                          <a:solidFill>
                            <a:srgbClr val="0070C0"/>
                          </a:solidFill>
                          <a:effectLst/>
                          <a:latin typeface="Arial" panose="020B0604020202020204" pitchFamily="34" charset="0"/>
                          <a:ea typeface="Times New Roman" panose="02020603050405020304" pitchFamily="18" charset="0"/>
                        </a:rPr>
                        <a:t>(</a:t>
                      </a:r>
                      <a:r>
                        <a:rPr lang="en-GB" sz="2400" dirty="0" err="1">
                          <a:solidFill>
                            <a:srgbClr val="0070C0"/>
                          </a:solidFill>
                          <a:effectLst/>
                          <a:latin typeface="Arial" panose="020B0604020202020204" pitchFamily="34" charset="0"/>
                          <a:ea typeface="Times New Roman" panose="02020603050405020304" pitchFamily="18" charset="0"/>
                        </a:rPr>
                        <a:t>PbBr</a:t>
                      </a:r>
                      <a:r>
                        <a:rPr lang="en-GB" sz="2400" dirty="0">
                          <a:solidFill>
                            <a:srgbClr val="0070C0"/>
                          </a:solidFill>
                          <a:effectLst/>
                          <a:latin typeface="Arial" panose="020B0604020202020204" pitchFamily="34" charset="0"/>
                          <a:ea typeface="Times New Roman" panose="02020603050405020304" pitchFamily="18" charset="0"/>
                        </a:rPr>
                        <a:t>)</a:t>
                      </a: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tcPr>
                </a:tc>
                <a:tc>
                  <a:txBody>
                    <a:bodyPr/>
                    <a:lstStyle/>
                    <a:p>
                      <a:pPr algn="ctr">
                        <a:spcBef>
                          <a:spcPts val="300"/>
                        </a:spcBef>
                        <a:spcAft>
                          <a:spcPts val="300"/>
                        </a:spcAft>
                      </a:pPr>
                      <a:r>
                        <a:rPr lang="en-GB" sz="2400" dirty="0">
                          <a:solidFill>
                            <a:srgbClr val="000000"/>
                          </a:solidFill>
                          <a:effectLst/>
                          <a:latin typeface="Arial" panose="020B0604020202020204" pitchFamily="34" charset="0"/>
                          <a:ea typeface="Times New Roman" panose="02020603050405020304" pitchFamily="18" charset="0"/>
                        </a:rPr>
                        <a:t> </a:t>
                      </a:r>
                      <a:r>
                        <a:rPr lang="en-GB" sz="2400" dirty="0">
                          <a:solidFill>
                            <a:srgbClr val="0070C0"/>
                          </a:solidFill>
                          <a:effectLst/>
                          <a:latin typeface="Arial" panose="020B0604020202020204" pitchFamily="34" charset="0"/>
                          <a:ea typeface="Times New Roman" panose="02020603050405020304" pitchFamily="18" charset="0"/>
                        </a:rPr>
                        <a:t>lead (</a:t>
                      </a:r>
                      <a:r>
                        <a:rPr lang="en-GB" sz="2400" dirty="0" err="1">
                          <a:solidFill>
                            <a:srgbClr val="0070C0"/>
                          </a:solidFill>
                          <a:effectLst/>
                          <a:latin typeface="Arial" panose="020B0604020202020204" pitchFamily="34" charset="0"/>
                          <a:ea typeface="Times New Roman" panose="02020603050405020304" pitchFamily="18" charset="0"/>
                        </a:rPr>
                        <a:t>Pb</a:t>
                      </a:r>
                      <a:r>
                        <a:rPr lang="en-GB" sz="2400" dirty="0">
                          <a:solidFill>
                            <a:srgbClr val="0070C0"/>
                          </a:solidFill>
                          <a:effectLst/>
                          <a:latin typeface="Arial" panose="020B0604020202020204" pitchFamily="34" charset="0"/>
                          <a:ea typeface="Times New Roman" panose="02020603050405020304" pitchFamily="18" charset="0"/>
                        </a:rPr>
                        <a:t>)</a:t>
                      </a: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tcPr>
                </a:tc>
                <a:tc>
                  <a:txBody>
                    <a:bodyPr/>
                    <a:lstStyle/>
                    <a:p>
                      <a:pPr algn="ctr">
                        <a:spcBef>
                          <a:spcPts val="300"/>
                        </a:spcBef>
                        <a:spcAft>
                          <a:spcPts val="300"/>
                        </a:spcAft>
                      </a:pPr>
                      <a:r>
                        <a:rPr lang="en-GB" sz="2400" dirty="0">
                          <a:solidFill>
                            <a:srgbClr val="000000"/>
                          </a:solidFill>
                          <a:effectLst/>
                          <a:latin typeface="Arial" panose="020B0604020202020204" pitchFamily="34" charset="0"/>
                          <a:ea typeface="Times New Roman" panose="02020603050405020304" pitchFamily="18" charset="0"/>
                        </a:rPr>
                        <a:t> </a:t>
                      </a:r>
                      <a:r>
                        <a:rPr lang="en-GB" sz="2400" dirty="0">
                          <a:solidFill>
                            <a:srgbClr val="0070C0"/>
                          </a:solidFill>
                          <a:effectLst/>
                          <a:latin typeface="Arial" panose="020B0604020202020204" pitchFamily="34" charset="0"/>
                          <a:ea typeface="Times New Roman" panose="02020603050405020304" pitchFamily="18" charset="0"/>
                        </a:rPr>
                        <a:t>bromine (Br)</a:t>
                      </a: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tcPr>
                </a:tc>
                <a:extLst>
                  <a:ext uri="{0D108BD9-81ED-4DB2-BD59-A6C34878D82A}">
                    <a16:rowId xmlns:a16="http://schemas.microsoft.com/office/drawing/2014/main" val="1575110453"/>
                  </a:ext>
                </a:extLst>
              </a:tr>
              <a:tr h="0">
                <a:tc>
                  <a:txBody>
                    <a:bodyPr/>
                    <a:lstStyle/>
                    <a:p>
                      <a:pPr algn="ctr">
                        <a:spcBef>
                          <a:spcPts val="300"/>
                        </a:spcBef>
                        <a:spcAft>
                          <a:spcPts val="300"/>
                        </a:spcAft>
                      </a:pPr>
                      <a:r>
                        <a:rPr lang="en-GB" sz="2400" dirty="0">
                          <a:solidFill>
                            <a:srgbClr val="000000"/>
                          </a:solidFill>
                          <a:effectLst/>
                          <a:latin typeface="Arial" panose="020B0604020202020204" pitchFamily="34" charset="0"/>
                          <a:ea typeface="Times New Roman" panose="02020603050405020304" pitchFamily="18" charset="0"/>
                        </a:rPr>
                        <a:t>zinc chloride </a:t>
                      </a:r>
                      <a:r>
                        <a:rPr lang="en-GB" sz="2400" dirty="0">
                          <a:solidFill>
                            <a:srgbClr val="0070C0"/>
                          </a:solidFill>
                          <a:effectLst/>
                          <a:latin typeface="Arial" panose="020B0604020202020204" pitchFamily="34" charset="0"/>
                          <a:ea typeface="Times New Roman" panose="02020603050405020304" pitchFamily="18" charset="0"/>
                        </a:rPr>
                        <a:t>(ZnCl</a:t>
                      </a:r>
                      <a:r>
                        <a:rPr lang="en-GB" sz="2400" baseline="-25000" dirty="0">
                          <a:solidFill>
                            <a:srgbClr val="0070C0"/>
                          </a:solidFill>
                          <a:effectLst/>
                          <a:latin typeface="Arial" panose="020B0604020202020204" pitchFamily="34" charset="0"/>
                          <a:ea typeface="Times New Roman" panose="02020603050405020304" pitchFamily="18" charset="0"/>
                        </a:rPr>
                        <a:t>2</a:t>
                      </a:r>
                      <a:r>
                        <a:rPr lang="en-GB" sz="2400" dirty="0">
                          <a:solidFill>
                            <a:srgbClr val="0070C0"/>
                          </a:solidFill>
                          <a:effectLst/>
                          <a:latin typeface="Arial" panose="020B0604020202020204" pitchFamily="34" charset="0"/>
                          <a:ea typeface="Times New Roman" panose="02020603050405020304" pitchFamily="18" charset="0"/>
                        </a:rPr>
                        <a:t>)</a:t>
                      </a: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tcPr>
                </a:tc>
                <a:tc>
                  <a:txBody>
                    <a:bodyPr/>
                    <a:lstStyle/>
                    <a:p>
                      <a:pPr algn="ctr">
                        <a:spcBef>
                          <a:spcPts val="300"/>
                        </a:spcBef>
                        <a:spcAft>
                          <a:spcPts val="300"/>
                        </a:spcAft>
                      </a:pPr>
                      <a:r>
                        <a:rPr lang="en-GB" sz="2400" dirty="0">
                          <a:solidFill>
                            <a:srgbClr val="000000"/>
                          </a:solidFill>
                          <a:effectLst/>
                          <a:latin typeface="Arial" panose="020B0604020202020204" pitchFamily="34" charset="0"/>
                          <a:ea typeface="Times New Roman" panose="02020603050405020304" pitchFamily="18" charset="0"/>
                        </a:rPr>
                        <a:t> </a:t>
                      </a:r>
                      <a:r>
                        <a:rPr lang="en-GB" sz="2400" dirty="0">
                          <a:solidFill>
                            <a:srgbClr val="0070C0"/>
                          </a:solidFill>
                          <a:effectLst/>
                          <a:latin typeface="Arial" panose="020B0604020202020204" pitchFamily="34" charset="0"/>
                          <a:ea typeface="Times New Roman" panose="02020603050405020304" pitchFamily="18" charset="0"/>
                        </a:rPr>
                        <a:t>zinc (Zn)</a:t>
                      </a: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tcPr>
                </a:tc>
                <a:tc>
                  <a:txBody>
                    <a:bodyPr/>
                    <a:lstStyle/>
                    <a:p>
                      <a:pPr algn="ctr">
                        <a:spcBef>
                          <a:spcPts val="300"/>
                        </a:spcBef>
                        <a:spcAft>
                          <a:spcPts val="300"/>
                        </a:spcAft>
                      </a:pPr>
                      <a:r>
                        <a:rPr lang="en-GB" sz="2400" dirty="0">
                          <a:solidFill>
                            <a:srgbClr val="0070C0"/>
                          </a:solidFill>
                          <a:effectLst/>
                          <a:latin typeface="Arial" panose="020B0604020202020204" pitchFamily="34" charset="0"/>
                          <a:ea typeface="Times New Roman" panose="02020603050405020304" pitchFamily="18" charset="0"/>
                        </a:rPr>
                        <a:t>chlorine</a:t>
                      </a:r>
                      <a:r>
                        <a:rPr lang="en-GB" sz="2400" dirty="0">
                          <a:solidFill>
                            <a:srgbClr val="000000"/>
                          </a:solidFill>
                          <a:effectLst/>
                          <a:latin typeface="Arial" panose="020B0604020202020204" pitchFamily="34" charset="0"/>
                          <a:ea typeface="Times New Roman" panose="02020603050405020304" pitchFamily="18" charset="0"/>
                        </a:rPr>
                        <a:t> </a:t>
                      </a:r>
                      <a:r>
                        <a:rPr lang="en-GB" sz="2400" dirty="0">
                          <a:solidFill>
                            <a:srgbClr val="0070C0"/>
                          </a:solidFill>
                          <a:effectLst/>
                          <a:latin typeface="Arial" panose="020B0604020202020204" pitchFamily="34" charset="0"/>
                          <a:ea typeface="Times New Roman" panose="02020603050405020304" pitchFamily="18" charset="0"/>
                        </a:rPr>
                        <a:t>(Cl</a:t>
                      </a:r>
                      <a:r>
                        <a:rPr lang="en-GB" sz="2400" baseline="-25000" dirty="0">
                          <a:solidFill>
                            <a:srgbClr val="0070C0"/>
                          </a:solidFill>
                          <a:effectLst/>
                          <a:latin typeface="Arial" panose="020B0604020202020204" pitchFamily="34" charset="0"/>
                          <a:ea typeface="Times New Roman" panose="02020603050405020304" pitchFamily="18" charset="0"/>
                        </a:rPr>
                        <a:t>2</a:t>
                      </a:r>
                      <a:r>
                        <a:rPr lang="en-GB" sz="2400" dirty="0">
                          <a:solidFill>
                            <a:srgbClr val="0070C0"/>
                          </a:solidFill>
                          <a:effectLst/>
                          <a:latin typeface="Arial" panose="020B0604020202020204" pitchFamily="34" charset="0"/>
                          <a:ea typeface="Times New Roman" panose="02020603050405020304" pitchFamily="18" charset="0"/>
                        </a:rPr>
                        <a:t>)</a:t>
                      </a: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tcPr>
                </a:tc>
                <a:extLst>
                  <a:ext uri="{0D108BD9-81ED-4DB2-BD59-A6C34878D82A}">
                    <a16:rowId xmlns:a16="http://schemas.microsoft.com/office/drawing/2014/main" val="995692134"/>
                  </a:ext>
                </a:extLst>
              </a:tr>
              <a:tr h="0">
                <a:tc>
                  <a:txBody>
                    <a:bodyPr/>
                    <a:lstStyle/>
                    <a:p>
                      <a:pPr algn="ctr">
                        <a:spcBef>
                          <a:spcPts val="300"/>
                        </a:spcBef>
                        <a:spcAft>
                          <a:spcPts val="300"/>
                        </a:spcAft>
                      </a:pPr>
                      <a:r>
                        <a:rPr lang="en-GB" sz="2400" dirty="0">
                          <a:solidFill>
                            <a:srgbClr val="000000"/>
                          </a:solidFill>
                          <a:effectLst/>
                          <a:latin typeface="Arial" panose="020B0604020202020204" pitchFamily="34" charset="0"/>
                          <a:ea typeface="Times New Roman" panose="02020603050405020304" pitchFamily="18" charset="0"/>
                        </a:rPr>
                        <a:t> </a:t>
                      </a:r>
                      <a:r>
                        <a:rPr lang="en-GB" sz="2400" dirty="0">
                          <a:solidFill>
                            <a:srgbClr val="0070C0"/>
                          </a:solidFill>
                          <a:effectLst/>
                          <a:latin typeface="Arial" panose="020B0604020202020204" pitchFamily="34" charset="0"/>
                          <a:ea typeface="Times New Roman" panose="02020603050405020304" pitchFamily="18" charset="0"/>
                        </a:rPr>
                        <a:t>sodium chloride (</a:t>
                      </a:r>
                      <a:r>
                        <a:rPr lang="en-GB" sz="2400" dirty="0" err="1">
                          <a:solidFill>
                            <a:srgbClr val="0070C0"/>
                          </a:solidFill>
                          <a:effectLst/>
                          <a:latin typeface="Arial" panose="020B0604020202020204" pitchFamily="34" charset="0"/>
                          <a:ea typeface="Times New Roman" panose="02020603050405020304" pitchFamily="18" charset="0"/>
                        </a:rPr>
                        <a:t>NaCl</a:t>
                      </a:r>
                      <a:r>
                        <a:rPr lang="en-GB" sz="2400" dirty="0">
                          <a:solidFill>
                            <a:srgbClr val="0070C0"/>
                          </a:solidFill>
                          <a:effectLst/>
                          <a:latin typeface="Arial" panose="020B0604020202020204" pitchFamily="34" charset="0"/>
                          <a:ea typeface="Times New Roman" panose="02020603050405020304" pitchFamily="18" charset="0"/>
                        </a:rPr>
                        <a:t>)</a:t>
                      </a: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tcPr>
                </a:tc>
                <a:tc>
                  <a:txBody>
                    <a:bodyPr/>
                    <a:lstStyle/>
                    <a:p>
                      <a:pPr algn="ctr">
                        <a:spcBef>
                          <a:spcPts val="300"/>
                        </a:spcBef>
                        <a:spcAft>
                          <a:spcPts val="300"/>
                        </a:spcAft>
                      </a:pPr>
                      <a:r>
                        <a:rPr lang="en-GB" sz="2400" dirty="0">
                          <a:solidFill>
                            <a:srgbClr val="000000"/>
                          </a:solidFill>
                          <a:effectLst/>
                          <a:latin typeface="Arial" panose="020B0604020202020204" pitchFamily="34" charset="0"/>
                          <a:ea typeface="Times New Roman" panose="02020603050405020304" pitchFamily="18" charset="0"/>
                        </a:rPr>
                        <a:t>sodium </a:t>
                      </a:r>
                      <a:r>
                        <a:rPr lang="en-GB" sz="2400" dirty="0">
                          <a:solidFill>
                            <a:srgbClr val="0070C0"/>
                          </a:solidFill>
                          <a:effectLst/>
                          <a:latin typeface="Arial" panose="020B0604020202020204" pitchFamily="34" charset="0"/>
                          <a:ea typeface="Times New Roman" panose="02020603050405020304" pitchFamily="18" charset="0"/>
                        </a:rPr>
                        <a:t>(Na)</a:t>
                      </a: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tcPr>
                </a:tc>
                <a:tc>
                  <a:txBody>
                    <a:bodyPr/>
                    <a:lstStyle/>
                    <a:p>
                      <a:pPr algn="ctr">
                        <a:spcBef>
                          <a:spcPts val="300"/>
                        </a:spcBef>
                        <a:spcAft>
                          <a:spcPts val="300"/>
                        </a:spcAft>
                      </a:pPr>
                      <a:r>
                        <a:rPr lang="en-GB" sz="2400" dirty="0">
                          <a:solidFill>
                            <a:srgbClr val="000000"/>
                          </a:solidFill>
                          <a:effectLst/>
                          <a:latin typeface="Arial" panose="020B0604020202020204" pitchFamily="34" charset="0"/>
                          <a:ea typeface="Times New Roman" panose="02020603050405020304" pitchFamily="18" charset="0"/>
                        </a:rPr>
                        <a:t>Chlorine </a:t>
                      </a:r>
                      <a:r>
                        <a:rPr lang="en-GB" sz="2400" dirty="0">
                          <a:solidFill>
                            <a:srgbClr val="0070C0"/>
                          </a:solidFill>
                          <a:effectLst/>
                          <a:latin typeface="Arial" panose="020B0604020202020204" pitchFamily="34" charset="0"/>
                          <a:ea typeface="Times New Roman" panose="02020603050405020304" pitchFamily="18" charset="0"/>
                        </a:rPr>
                        <a:t>(Cl</a:t>
                      </a:r>
                      <a:r>
                        <a:rPr lang="en-GB" sz="2400" baseline="-25000" dirty="0">
                          <a:solidFill>
                            <a:srgbClr val="0070C0"/>
                          </a:solidFill>
                          <a:effectLst/>
                          <a:latin typeface="Arial" panose="020B0604020202020204" pitchFamily="34" charset="0"/>
                          <a:ea typeface="Times New Roman" panose="02020603050405020304" pitchFamily="18" charset="0"/>
                        </a:rPr>
                        <a:t>2</a:t>
                      </a:r>
                      <a:r>
                        <a:rPr lang="en-GB" sz="2400" dirty="0">
                          <a:solidFill>
                            <a:srgbClr val="0070C0"/>
                          </a:solidFill>
                          <a:effectLst/>
                          <a:latin typeface="Arial" panose="020B0604020202020204" pitchFamily="34" charset="0"/>
                          <a:ea typeface="Times New Roman" panose="02020603050405020304" pitchFamily="18" charset="0"/>
                        </a:rPr>
                        <a:t>)</a:t>
                      </a: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tcPr>
                </a:tc>
                <a:extLst>
                  <a:ext uri="{0D108BD9-81ED-4DB2-BD59-A6C34878D82A}">
                    <a16:rowId xmlns:a16="http://schemas.microsoft.com/office/drawing/2014/main" val="776669863"/>
                  </a:ext>
                </a:extLst>
              </a:tr>
              <a:tr h="0">
                <a:tc>
                  <a:txBody>
                    <a:bodyPr/>
                    <a:lstStyle/>
                    <a:p>
                      <a:pPr algn="ctr">
                        <a:spcBef>
                          <a:spcPts val="300"/>
                        </a:spcBef>
                        <a:spcAft>
                          <a:spcPts val="300"/>
                        </a:spcAft>
                      </a:pPr>
                      <a:r>
                        <a:rPr lang="en-GB" sz="2400" dirty="0">
                          <a:solidFill>
                            <a:srgbClr val="000000"/>
                          </a:solidFill>
                          <a:effectLst/>
                          <a:latin typeface="Arial" panose="020B0604020202020204" pitchFamily="34" charset="0"/>
                          <a:ea typeface="Times New Roman" panose="02020603050405020304" pitchFamily="18" charset="0"/>
                        </a:rPr>
                        <a:t> </a:t>
                      </a:r>
                      <a:r>
                        <a:rPr lang="en-GB" sz="2400" dirty="0">
                          <a:solidFill>
                            <a:srgbClr val="0070C0"/>
                          </a:solidFill>
                          <a:effectLst/>
                          <a:latin typeface="Arial" panose="020B0604020202020204" pitchFamily="34" charset="0"/>
                          <a:ea typeface="Times New Roman" panose="02020603050405020304" pitchFamily="18" charset="0"/>
                        </a:rPr>
                        <a:t>aluminium oxide (Al</a:t>
                      </a:r>
                      <a:r>
                        <a:rPr lang="en-GB" sz="2400" baseline="-25000" dirty="0">
                          <a:solidFill>
                            <a:srgbClr val="0070C0"/>
                          </a:solidFill>
                          <a:effectLst/>
                          <a:latin typeface="Arial" panose="020B0604020202020204" pitchFamily="34" charset="0"/>
                          <a:ea typeface="Times New Roman" panose="02020603050405020304" pitchFamily="18" charset="0"/>
                        </a:rPr>
                        <a:t>2</a:t>
                      </a:r>
                      <a:r>
                        <a:rPr lang="en-GB" sz="2400" dirty="0">
                          <a:solidFill>
                            <a:srgbClr val="0070C0"/>
                          </a:solidFill>
                          <a:effectLst/>
                          <a:latin typeface="Arial" panose="020B0604020202020204" pitchFamily="34" charset="0"/>
                          <a:ea typeface="Times New Roman" panose="02020603050405020304" pitchFamily="18" charset="0"/>
                        </a:rPr>
                        <a:t>O</a:t>
                      </a:r>
                      <a:r>
                        <a:rPr lang="en-GB" sz="2400" baseline="-25000" dirty="0">
                          <a:solidFill>
                            <a:srgbClr val="0070C0"/>
                          </a:solidFill>
                          <a:effectLst/>
                          <a:latin typeface="Arial" panose="020B0604020202020204" pitchFamily="34" charset="0"/>
                          <a:ea typeface="Times New Roman" panose="02020603050405020304" pitchFamily="18" charset="0"/>
                        </a:rPr>
                        <a:t>3</a:t>
                      </a:r>
                      <a:r>
                        <a:rPr lang="en-GB" sz="2400" dirty="0">
                          <a:solidFill>
                            <a:srgbClr val="0070C0"/>
                          </a:solidFill>
                          <a:effectLst/>
                          <a:latin typeface="Arial" panose="020B0604020202020204" pitchFamily="34" charset="0"/>
                          <a:ea typeface="Times New Roman" panose="02020603050405020304" pitchFamily="18" charset="0"/>
                        </a:rPr>
                        <a:t>)</a:t>
                      </a: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tcPr>
                </a:tc>
                <a:tc>
                  <a:txBody>
                    <a:bodyPr/>
                    <a:lstStyle/>
                    <a:p>
                      <a:pPr algn="ctr">
                        <a:spcBef>
                          <a:spcPts val="300"/>
                        </a:spcBef>
                        <a:spcAft>
                          <a:spcPts val="300"/>
                        </a:spcAft>
                      </a:pPr>
                      <a:r>
                        <a:rPr lang="en-GB" sz="2400" dirty="0">
                          <a:solidFill>
                            <a:srgbClr val="000000"/>
                          </a:solidFill>
                          <a:effectLst/>
                          <a:latin typeface="Arial" panose="020B0604020202020204" pitchFamily="34" charset="0"/>
                          <a:ea typeface="Times New Roman" panose="02020603050405020304" pitchFamily="18" charset="0"/>
                        </a:rPr>
                        <a:t>Aluminium </a:t>
                      </a:r>
                      <a:r>
                        <a:rPr lang="en-GB" sz="2400" dirty="0">
                          <a:solidFill>
                            <a:srgbClr val="0070C0"/>
                          </a:solidFill>
                          <a:effectLst/>
                          <a:latin typeface="Arial" panose="020B0604020202020204" pitchFamily="34" charset="0"/>
                          <a:ea typeface="Times New Roman" panose="02020603050405020304" pitchFamily="18" charset="0"/>
                        </a:rPr>
                        <a:t>(Al)</a:t>
                      </a: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tcPr>
                </a:tc>
                <a:tc>
                  <a:txBody>
                    <a:bodyPr/>
                    <a:lstStyle/>
                    <a:p>
                      <a:pPr algn="ctr">
                        <a:spcBef>
                          <a:spcPts val="300"/>
                        </a:spcBef>
                        <a:spcAft>
                          <a:spcPts val="300"/>
                        </a:spcAft>
                      </a:pPr>
                      <a:r>
                        <a:rPr lang="en-GB" sz="2400" dirty="0">
                          <a:solidFill>
                            <a:srgbClr val="000000"/>
                          </a:solidFill>
                          <a:effectLst/>
                          <a:latin typeface="Arial" panose="020B0604020202020204" pitchFamily="34" charset="0"/>
                          <a:ea typeface="Times New Roman" panose="02020603050405020304" pitchFamily="18" charset="0"/>
                        </a:rPr>
                        <a:t>Oxygen </a:t>
                      </a:r>
                      <a:r>
                        <a:rPr lang="en-GB" sz="2400" dirty="0">
                          <a:solidFill>
                            <a:srgbClr val="0070C0"/>
                          </a:solidFill>
                          <a:effectLst/>
                          <a:latin typeface="Arial" panose="020B0604020202020204" pitchFamily="34" charset="0"/>
                          <a:ea typeface="Times New Roman" panose="02020603050405020304" pitchFamily="18" charset="0"/>
                        </a:rPr>
                        <a:t>(O</a:t>
                      </a:r>
                      <a:r>
                        <a:rPr lang="en-GB" sz="2400" baseline="-25000" dirty="0">
                          <a:solidFill>
                            <a:srgbClr val="0070C0"/>
                          </a:solidFill>
                          <a:effectLst/>
                          <a:latin typeface="Arial" panose="020B0604020202020204" pitchFamily="34" charset="0"/>
                          <a:ea typeface="Times New Roman" panose="02020603050405020304" pitchFamily="18" charset="0"/>
                        </a:rPr>
                        <a:t>2</a:t>
                      </a:r>
                      <a:r>
                        <a:rPr lang="en-GB" sz="2400" dirty="0">
                          <a:solidFill>
                            <a:srgbClr val="0070C0"/>
                          </a:solidFill>
                          <a:effectLst/>
                          <a:latin typeface="Arial" panose="020B0604020202020204" pitchFamily="34" charset="0"/>
                          <a:ea typeface="Times New Roman" panose="02020603050405020304" pitchFamily="18" charset="0"/>
                        </a:rPr>
                        <a:t>)</a:t>
                      </a:r>
                    </a:p>
                  </a:txBody>
                  <a:tcPr marL="68580" marR="68580" marT="0" marB="0" anchor="ctr">
                    <a:lnL w="12700" cap="flat" cmpd="sng" algn="ctr">
                      <a:solidFill>
                        <a:srgbClr val="D86916"/>
                      </a:solidFill>
                      <a:prstDash val="solid"/>
                      <a:round/>
                      <a:headEnd type="none" w="med" len="med"/>
                      <a:tailEnd type="none" w="med" len="med"/>
                    </a:lnL>
                    <a:lnR w="12700" cap="flat" cmpd="sng" algn="ctr">
                      <a:solidFill>
                        <a:srgbClr val="D86916"/>
                      </a:solidFill>
                      <a:prstDash val="solid"/>
                      <a:round/>
                      <a:headEnd type="none" w="med" len="med"/>
                      <a:tailEnd type="none" w="med" len="med"/>
                    </a:lnR>
                    <a:lnT w="12700" cap="flat" cmpd="sng" algn="ctr">
                      <a:solidFill>
                        <a:srgbClr val="D86916"/>
                      </a:solidFill>
                      <a:prstDash val="solid"/>
                      <a:round/>
                      <a:headEnd type="none" w="med" len="med"/>
                      <a:tailEnd type="none" w="med" len="med"/>
                    </a:lnT>
                    <a:lnB w="12700" cap="flat" cmpd="sng" algn="ctr">
                      <a:solidFill>
                        <a:srgbClr val="D86916"/>
                      </a:solidFill>
                      <a:prstDash val="solid"/>
                      <a:round/>
                      <a:headEnd type="none" w="med" len="med"/>
                      <a:tailEnd type="none" w="med" len="med"/>
                    </a:lnB>
                  </a:tcPr>
                </a:tc>
                <a:extLst>
                  <a:ext uri="{0D108BD9-81ED-4DB2-BD59-A6C34878D82A}">
                    <a16:rowId xmlns:a16="http://schemas.microsoft.com/office/drawing/2014/main" val="3058221161"/>
                  </a:ext>
                </a:extLst>
              </a:tr>
            </a:tbl>
          </a:graphicData>
        </a:graphic>
      </p:graphicFrame>
      <p:sp>
        <p:nvSpPr>
          <p:cNvPr id="5" name="Oval 4">
            <a:extLst>
              <a:ext uri="{FF2B5EF4-FFF2-40B4-BE49-F238E27FC236}">
                <a16:creationId xmlns:a16="http://schemas.microsoft.com/office/drawing/2014/main" id="{4155F64C-EC93-47E0-A014-5A66C3B03E12}"/>
              </a:ext>
            </a:extLst>
          </p:cNvPr>
          <p:cNvSpPr/>
          <p:nvPr/>
        </p:nvSpPr>
        <p:spPr>
          <a:xfrm>
            <a:off x="307322" y="5911677"/>
            <a:ext cx="1200150" cy="732748"/>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a:solidFill>
                  <a:srgbClr val="FF0000"/>
                </a:solidFill>
              </a:rPr>
              <a:t>SA</a:t>
            </a:r>
          </a:p>
        </p:txBody>
      </p:sp>
      <p:sp>
        <p:nvSpPr>
          <p:cNvPr id="7" name="TextBox 6">
            <a:extLst>
              <a:ext uri="{FF2B5EF4-FFF2-40B4-BE49-F238E27FC236}">
                <a16:creationId xmlns:a16="http://schemas.microsoft.com/office/drawing/2014/main" id="{800FC0D4-C801-4705-9F25-DED8BDC1DFFC}"/>
              </a:ext>
            </a:extLst>
          </p:cNvPr>
          <p:cNvSpPr txBox="1"/>
          <p:nvPr/>
        </p:nvSpPr>
        <p:spPr>
          <a:xfrm>
            <a:off x="1842959" y="6047218"/>
            <a:ext cx="5325558" cy="461665"/>
          </a:xfrm>
          <a:prstGeom prst="rect">
            <a:avLst/>
          </a:prstGeom>
          <a:noFill/>
        </p:spPr>
        <p:txBody>
          <a:bodyPr wrap="square" rtlCol="0">
            <a:spAutoFit/>
          </a:bodyPr>
          <a:lstStyle/>
          <a:p>
            <a:r>
              <a:rPr lang="en-GB" sz="2400" b="1" dirty="0">
                <a:solidFill>
                  <a:srgbClr val="FF0000"/>
                </a:solidFill>
              </a:rPr>
              <a:t>Self assess in red pens please!</a:t>
            </a:r>
          </a:p>
        </p:txBody>
      </p:sp>
    </p:spTree>
    <p:extLst>
      <p:ext uri="{BB962C8B-B14F-4D97-AF65-F5344CB8AC3E}">
        <p14:creationId xmlns:p14="http://schemas.microsoft.com/office/powerpoint/2010/main" val="3540836261"/>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KS4 Oct 17" id="{FB251E51-7448-4CDE-B8D2-E720F6A9ACED}" vid="{4EBA18BA-9BB9-4F27-B7D6-EA505661EF0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71D201D27314143BE863E8D07D284B8" ma:contentTypeVersion="7" ma:contentTypeDescription="Create a new document." ma:contentTypeScope="" ma:versionID="a04bb269a71ec15fb8834c62c42de320">
  <xsd:schema xmlns:xsd="http://www.w3.org/2001/XMLSchema" xmlns:xs="http://www.w3.org/2001/XMLSchema" xmlns:p="http://schemas.microsoft.com/office/2006/metadata/properties" xmlns:ns2="3eb4558b-8982-4134-8cf8-0edee52307a7" xmlns:ns3="049f97e1-32ae-4d3d-9c64-63be60dba368" targetNamespace="http://schemas.microsoft.com/office/2006/metadata/properties" ma:root="true" ma:fieldsID="858dc09fc12d3d2ae6884f6eb9195164" ns2:_="" ns3:_="">
    <xsd:import namespace="3eb4558b-8982-4134-8cf8-0edee52307a7"/>
    <xsd:import namespace="049f97e1-32ae-4d3d-9c64-63be60dba36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b4558b-8982-4134-8cf8-0edee52307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49f97e1-32ae-4d3d-9c64-63be60dba368" elementFormDefault="qualified">
    <xsd:import namespace="http://schemas.microsoft.com/office/2006/documentManagement/types"/>
    <xsd:import namespace="http://schemas.microsoft.com/office/infopath/2007/PartnerControls"/>
    <xsd:element name="SharedWithUsers" ma:index="12"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2F2D094-9989-4491-8214-8E2F83D78C1C}"/>
</file>

<file path=customXml/itemProps2.xml><?xml version="1.0" encoding="utf-8"?>
<ds:datastoreItem xmlns:ds="http://schemas.openxmlformats.org/officeDocument/2006/customXml" ds:itemID="{9FA18572-EDED-4FBA-9A1E-FA49481E52CF}"/>
</file>

<file path=customXml/itemProps3.xml><?xml version="1.0" encoding="utf-8"?>
<ds:datastoreItem xmlns:ds="http://schemas.openxmlformats.org/officeDocument/2006/customXml" ds:itemID="{B193AF42-9D6D-401C-B0DA-6FF9271A65B5}"/>
</file>

<file path=docProps/app.xml><?xml version="1.0" encoding="utf-8"?>
<Properties xmlns="http://schemas.openxmlformats.org/officeDocument/2006/extended-properties" xmlns:vt="http://schemas.openxmlformats.org/officeDocument/2006/docPropsVTypes">
  <Template>Science SMART Curriculum Template</Template>
  <TotalTime>640</TotalTime>
  <Words>1119</Words>
  <Application>Microsoft Office PowerPoint</Application>
  <PresentationFormat>On-screen Show (4:3)</PresentationFormat>
  <Paragraphs>191</Paragraphs>
  <Slides>13</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Gill Sans MT</vt:lpstr>
      <vt:lpstr>Parcel</vt:lpstr>
      <vt:lpstr>Introduction to electrolysis </vt:lpstr>
      <vt:lpstr>PROGRESS INDICATORS</vt:lpstr>
      <vt:lpstr>Activity 1: Define Electrolysis </vt:lpstr>
      <vt:lpstr>ACTIVITY 2: Describe electrolysis in terms of movement of ions.  </vt:lpstr>
      <vt:lpstr>Word Consciousness </vt:lpstr>
      <vt:lpstr>Activity 3: Describe the process of electrolysis in terms of movement of ions</vt:lpstr>
      <vt:lpstr>Activity 3: Describe the process of electrolysis in terms of movement of ions</vt:lpstr>
      <vt:lpstr>ACTIVITY 4: Write a word equation to describe the electrolysis of a molten ionic compound.</vt:lpstr>
      <vt:lpstr>ACTIVITY 4 ANSWERS</vt:lpstr>
      <vt:lpstr>ACTIVITY 5: Write a balanced symbol equation including state symbols for the overall electrolysis of a molten ionic compound.  </vt:lpstr>
      <vt:lpstr>Activity 5 answers</vt:lpstr>
      <vt:lpstr>plenary</vt:lpstr>
      <vt:lpstr>Home Learning</vt:lpstr>
    </vt:vector>
  </TitlesOfParts>
  <Company>RM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Damian Thomas Kelly</dc:creator>
  <cp:lastModifiedBy>Jess Osmond</cp:lastModifiedBy>
  <cp:revision>79</cp:revision>
  <dcterms:created xsi:type="dcterms:W3CDTF">2018-04-17T10:43:12Z</dcterms:created>
  <dcterms:modified xsi:type="dcterms:W3CDTF">2020-07-09T11:17:51Z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0x010100571D201D27314143BE863E8D07D284B8</vt:lpwstr>
  </property>
</Properties>
</file>