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7" r:id="rId3"/>
    <p:sldId id="257" r:id="rId4"/>
    <p:sldId id="266" r:id="rId5"/>
    <p:sldId id="295" r:id="rId6"/>
    <p:sldId id="269" r:id="rId7"/>
    <p:sldId id="296" r:id="rId8"/>
    <p:sldId id="288" r:id="rId9"/>
    <p:sldId id="294" r:id="rId10"/>
    <p:sldId id="299" r:id="rId11"/>
    <p:sldId id="297" r:id="rId12"/>
    <p:sldId id="300" r:id="rId13"/>
    <p:sldId id="290" r:id="rId14"/>
    <p:sldId id="291" r:id="rId15"/>
    <p:sldId id="2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6304" autoAdjust="0"/>
  </p:normalViewPr>
  <p:slideViewPr>
    <p:cSldViewPr snapToGrid="0">
      <p:cViewPr varScale="1">
        <p:scale>
          <a:sx n="55" d="100"/>
          <a:sy n="55" d="100"/>
        </p:scale>
        <p:origin x="46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004D6-C367-487A-B670-E267EB18B57A}" type="datetimeFigureOut">
              <a:rPr lang="en-GB" smtClean="0"/>
              <a:t>22/09/2020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0BB30F-A94C-4E29-8320-396A5BFBE603}" type="slidenum">
              <a:rPr lang="en-GB" smtClean="0"/>
              <a:t>‹#›</a:t>
            </a:fld>
            <a:endParaRPr lang="en-GB"/>
          </a:p>
        </p:txBody>
      </p:sp>
    </p:spTree>
    <p:extLst>
      <p:ext uri="{BB962C8B-B14F-4D97-AF65-F5344CB8AC3E}">
        <p14:creationId xmlns:p14="http://schemas.microsoft.com/office/powerpoint/2010/main" val="2826141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0BB30F-A94C-4E29-8320-396A5BFBE603}" type="slidenum">
              <a:rPr lang="en-GB" smtClean="0"/>
              <a:t>6</a:t>
            </a:fld>
            <a:endParaRPr lang="en-GB"/>
          </a:p>
        </p:txBody>
      </p:sp>
    </p:spTree>
    <p:extLst>
      <p:ext uri="{BB962C8B-B14F-4D97-AF65-F5344CB8AC3E}">
        <p14:creationId xmlns:p14="http://schemas.microsoft.com/office/powerpoint/2010/main" val="1845639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When you stretch a rubber band or a spring, the work you do is stored in it as elastic potential energy. The graph on the board shows how the force needed to stretch a spring varies with its extension. The graph obeys (on the board) the equation for Hooke’s law F=</a:t>
            </a:r>
            <a:r>
              <a:rPr lang="en-GB" sz="1200" kern="1200" dirty="0" err="1">
                <a:solidFill>
                  <a:schemeClr val="tx1"/>
                </a:solidFill>
                <a:effectLst/>
                <a:latin typeface="+mn-lt"/>
                <a:ea typeface="+mn-ea"/>
                <a:cs typeface="+mn-cs"/>
              </a:rPr>
              <a:t>ke</a:t>
            </a:r>
            <a:r>
              <a:rPr lang="en-GB" sz="1200" kern="1200" dirty="0">
                <a:solidFill>
                  <a:schemeClr val="tx1"/>
                </a:solidFill>
                <a:effectLst/>
                <a:latin typeface="+mn-lt"/>
                <a:ea typeface="+mn-ea"/>
                <a:cs typeface="+mn-cs"/>
              </a:rPr>
              <a:t>. Where k is the spring constant. You can use the graph to predict what the extension will be for any given force. But if the force is too big the spring stretches more than predicted. This is because the spring has been stretched beyond its limit of proportionality. The extension of a spring is directly proportional to the force applied as long as its limit of proportionality is not exceeded. For a stretched spring to an extension we can calculate the energy in its elastic potential energy store using the equation </a:t>
            </a:r>
            <a:r>
              <a:rPr lang="en-GB" sz="1200" kern="1200" dirty="0" err="1">
                <a:solidFill>
                  <a:schemeClr val="tx1"/>
                </a:solidFill>
                <a:effectLst/>
                <a:latin typeface="+mn-lt"/>
                <a:ea typeface="+mn-ea"/>
                <a:cs typeface="+mn-cs"/>
              </a:rPr>
              <a:t>Ee</a:t>
            </a:r>
            <a:r>
              <a:rPr lang="en-GB" sz="1200" kern="1200">
                <a:solidFill>
                  <a:schemeClr val="tx1"/>
                </a:solidFill>
                <a:effectLst/>
                <a:latin typeface="+mn-lt"/>
                <a:ea typeface="+mn-ea"/>
                <a:cs typeface="+mn-cs"/>
              </a:rPr>
              <a:t>= ½ke</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a:t>
            </a:r>
          </a:p>
          <a:p>
            <a:endParaRPr lang="en-GB"/>
          </a:p>
        </p:txBody>
      </p:sp>
      <p:sp>
        <p:nvSpPr>
          <p:cNvPr id="4" name="Slide Number Placeholder 3"/>
          <p:cNvSpPr>
            <a:spLocks noGrp="1"/>
          </p:cNvSpPr>
          <p:nvPr>
            <p:ph type="sldNum" sz="quarter" idx="5"/>
          </p:nvPr>
        </p:nvSpPr>
        <p:spPr/>
        <p:txBody>
          <a:bodyPr/>
          <a:lstStyle/>
          <a:p>
            <a:fld id="{FE0BB30F-A94C-4E29-8320-396A5BFBE603}" type="slidenum">
              <a:rPr lang="en-GB" smtClean="0"/>
              <a:t>8</a:t>
            </a:fld>
            <a:endParaRPr lang="en-GB"/>
          </a:p>
        </p:txBody>
      </p:sp>
    </p:spTree>
    <p:extLst>
      <p:ext uri="{BB962C8B-B14F-4D97-AF65-F5344CB8AC3E}">
        <p14:creationId xmlns:p14="http://schemas.microsoft.com/office/powerpoint/2010/main" val="466989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FC923-A31F-4495-8F4D-18443E8935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642FA3-1493-4C1A-8A60-6A243201BB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8F6DFE-81AB-4710-AC20-C456950718BB}"/>
              </a:ext>
            </a:extLst>
          </p:cNvPr>
          <p:cNvSpPr>
            <a:spLocks noGrp="1"/>
          </p:cNvSpPr>
          <p:nvPr>
            <p:ph type="dt" sz="half" idx="10"/>
          </p:nvPr>
        </p:nvSpPr>
        <p:spPr/>
        <p:txBody>
          <a:bodyPr/>
          <a:lstStyle/>
          <a:p>
            <a:fld id="{3B4B715B-0E3A-466A-8B53-9D291B01D0C3}" type="datetimeFigureOut">
              <a:rPr lang="en-GB" smtClean="0"/>
              <a:t>22/09/2020</a:t>
            </a:fld>
            <a:endParaRPr lang="en-GB"/>
          </a:p>
        </p:txBody>
      </p:sp>
      <p:sp>
        <p:nvSpPr>
          <p:cNvPr id="5" name="Footer Placeholder 4">
            <a:extLst>
              <a:ext uri="{FF2B5EF4-FFF2-40B4-BE49-F238E27FC236}">
                <a16:creationId xmlns:a16="http://schemas.microsoft.com/office/drawing/2014/main" id="{65B12389-760E-4B43-8A38-341DCC3D58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84A0A0-01B2-48EE-AF4D-2E627C4BE1D2}"/>
              </a:ext>
            </a:extLst>
          </p:cNvPr>
          <p:cNvSpPr>
            <a:spLocks noGrp="1"/>
          </p:cNvSpPr>
          <p:nvPr>
            <p:ph type="sldNum" sz="quarter" idx="12"/>
          </p:nvPr>
        </p:nvSpPr>
        <p:spPr/>
        <p:txBody>
          <a:bodyPr/>
          <a:lstStyle/>
          <a:p>
            <a:fld id="{C92FAF49-788F-423D-A2E4-509D14EA3F3A}" type="slidenum">
              <a:rPr lang="en-GB" smtClean="0"/>
              <a:t>‹#›</a:t>
            </a:fld>
            <a:endParaRPr lang="en-GB"/>
          </a:p>
        </p:txBody>
      </p:sp>
    </p:spTree>
    <p:extLst>
      <p:ext uri="{BB962C8B-B14F-4D97-AF65-F5344CB8AC3E}">
        <p14:creationId xmlns:p14="http://schemas.microsoft.com/office/powerpoint/2010/main" val="1249842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E3B99-A738-4330-BDAD-8B5877F61AC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19CC21-595F-491F-9CED-DC1C7F1E48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E94A9D-B2FC-44D5-910D-A3C3DE1FA1CE}"/>
              </a:ext>
            </a:extLst>
          </p:cNvPr>
          <p:cNvSpPr>
            <a:spLocks noGrp="1"/>
          </p:cNvSpPr>
          <p:nvPr>
            <p:ph type="dt" sz="half" idx="10"/>
          </p:nvPr>
        </p:nvSpPr>
        <p:spPr/>
        <p:txBody>
          <a:bodyPr/>
          <a:lstStyle/>
          <a:p>
            <a:fld id="{3B4B715B-0E3A-466A-8B53-9D291B01D0C3}" type="datetimeFigureOut">
              <a:rPr lang="en-GB" smtClean="0"/>
              <a:t>22/09/2020</a:t>
            </a:fld>
            <a:endParaRPr lang="en-GB"/>
          </a:p>
        </p:txBody>
      </p:sp>
      <p:sp>
        <p:nvSpPr>
          <p:cNvPr id="5" name="Footer Placeholder 4">
            <a:extLst>
              <a:ext uri="{FF2B5EF4-FFF2-40B4-BE49-F238E27FC236}">
                <a16:creationId xmlns:a16="http://schemas.microsoft.com/office/drawing/2014/main" id="{23F9B1CE-AD32-4DC1-932C-21BE5318F1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7685A0-1D1C-41BC-B751-97E544F59CB3}"/>
              </a:ext>
            </a:extLst>
          </p:cNvPr>
          <p:cNvSpPr>
            <a:spLocks noGrp="1"/>
          </p:cNvSpPr>
          <p:nvPr>
            <p:ph type="sldNum" sz="quarter" idx="12"/>
          </p:nvPr>
        </p:nvSpPr>
        <p:spPr/>
        <p:txBody>
          <a:bodyPr/>
          <a:lstStyle/>
          <a:p>
            <a:fld id="{C92FAF49-788F-423D-A2E4-509D14EA3F3A}" type="slidenum">
              <a:rPr lang="en-GB" smtClean="0"/>
              <a:t>‹#›</a:t>
            </a:fld>
            <a:endParaRPr lang="en-GB"/>
          </a:p>
        </p:txBody>
      </p:sp>
    </p:spTree>
    <p:extLst>
      <p:ext uri="{BB962C8B-B14F-4D97-AF65-F5344CB8AC3E}">
        <p14:creationId xmlns:p14="http://schemas.microsoft.com/office/powerpoint/2010/main" val="3718337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B5D1D4-B03D-4949-BA9D-6CBF9B0842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8DEE60-70C8-4191-AE33-B585527F63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CE123A-B5FD-436A-BE1A-2BFFDD810E47}"/>
              </a:ext>
            </a:extLst>
          </p:cNvPr>
          <p:cNvSpPr>
            <a:spLocks noGrp="1"/>
          </p:cNvSpPr>
          <p:nvPr>
            <p:ph type="dt" sz="half" idx="10"/>
          </p:nvPr>
        </p:nvSpPr>
        <p:spPr/>
        <p:txBody>
          <a:bodyPr/>
          <a:lstStyle/>
          <a:p>
            <a:fld id="{3B4B715B-0E3A-466A-8B53-9D291B01D0C3}" type="datetimeFigureOut">
              <a:rPr lang="en-GB" smtClean="0"/>
              <a:t>22/09/2020</a:t>
            </a:fld>
            <a:endParaRPr lang="en-GB"/>
          </a:p>
        </p:txBody>
      </p:sp>
      <p:sp>
        <p:nvSpPr>
          <p:cNvPr id="5" name="Footer Placeholder 4">
            <a:extLst>
              <a:ext uri="{FF2B5EF4-FFF2-40B4-BE49-F238E27FC236}">
                <a16:creationId xmlns:a16="http://schemas.microsoft.com/office/drawing/2014/main" id="{434269D7-000A-46BC-AA26-E64AA0CF9D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6DFE5C-CB4C-440F-A3E6-43FC212F0FFF}"/>
              </a:ext>
            </a:extLst>
          </p:cNvPr>
          <p:cNvSpPr>
            <a:spLocks noGrp="1"/>
          </p:cNvSpPr>
          <p:nvPr>
            <p:ph type="sldNum" sz="quarter" idx="12"/>
          </p:nvPr>
        </p:nvSpPr>
        <p:spPr/>
        <p:txBody>
          <a:bodyPr/>
          <a:lstStyle/>
          <a:p>
            <a:fld id="{C92FAF49-788F-423D-A2E4-509D14EA3F3A}" type="slidenum">
              <a:rPr lang="en-GB" smtClean="0"/>
              <a:t>‹#›</a:t>
            </a:fld>
            <a:endParaRPr lang="en-GB"/>
          </a:p>
        </p:txBody>
      </p:sp>
    </p:spTree>
    <p:extLst>
      <p:ext uri="{BB962C8B-B14F-4D97-AF65-F5344CB8AC3E}">
        <p14:creationId xmlns:p14="http://schemas.microsoft.com/office/powerpoint/2010/main" val="4238337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5EF29-ECB1-4F9A-A2A4-92390951EA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6FEF76-11ED-4626-8A20-2A5A93F64F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5EB48A-42E0-4FE4-B6E8-E4E2C40AE2B4}"/>
              </a:ext>
            </a:extLst>
          </p:cNvPr>
          <p:cNvSpPr>
            <a:spLocks noGrp="1"/>
          </p:cNvSpPr>
          <p:nvPr>
            <p:ph type="dt" sz="half" idx="10"/>
          </p:nvPr>
        </p:nvSpPr>
        <p:spPr/>
        <p:txBody>
          <a:bodyPr/>
          <a:lstStyle/>
          <a:p>
            <a:fld id="{3B4B715B-0E3A-466A-8B53-9D291B01D0C3}" type="datetimeFigureOut">
              <a:rPr lang="en-GB" smtClean="0"/>
              <a:t>22/09/2020</a:t>
            </a:fld>
            <a:endParaRPr lang="en-GB"/>
          </a:p>
        </p:txBody>
      </p:sp>
      <p:sp>
        <p:nvSpPr>
          <p:cNvPr id="5" name="Footer Placeholder 4">
            <a:extLst>
              <a:ext uri="{FF2B5EF4-FFF2-40B4-BE49-F238E27FC236}">
                <a16:creationId xmlns:a16="http://schemas.microsoft.com/office/drawing/2014/main" id="{86E78647-229A-49E1-9B9F-A15B183758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6E82C6-0A80-43D6-9F32-F54BDD2EF561}"/>
              </a:ext>
            </a:extLst>
          </p:cNvPr>
          <p:cNvSpPr>
            <a:spLocks noGrp="1"/>
          </p:cNvSpPr>
          <p:nvPr>
            <p:ph type="sldNum" sz="quarter" idx="12"/>
          </p:nvPr>
        </p:nvSpPr>
        <p:spPr/>
        <p:txBody>
          <a:bodyPr/>
          <a:lstStyle/>
          <a:p>
            <a:fld id="{C92FAF49-788F-423D-A2E4-509D14EA3F3A}" type="slidenum">
              <a:rPr lang="en-GB" smtClean="0"/>
              <a:t>‹#›</a:t>
            </a:fld>
            <a:endParaRPr lang="en-GB"/>
          </a:p>
        </p:txBody>
      </p:sp>
    </p:spTree>
    <p:extLst>
      <p:ext uri="{BB962C8B-B14F-4D97-AF65-F5344CB8AC3E}">
        <p14:creationId xmlns:p14="http://schemas.microsoft.com/office/powerpoint/2010/main" val="142045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D7BC-B63F-417A-94F3-51D7DE6493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E38E5A4-F8CA-4A7B-ABCC-BDC95A20E3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FFA35B-0871-45C5-8D5C-3C5A29E73A07}"/>
              </a:ext>
            </a:extLst>
          </p:cNvPr>
          <p:cNvSpPr>
            <a:spLocks noGrp="1"/>
          </p:cNvSpPr>
          <p:nvPr>
            <p:ph type="dt" sz="half" idx="10"/>
          </p:nvPr>
        </p:nvSpPr>
        <p:spPr/>
        <p:txBody>
          <a:bodyPr/>
          <a:lstStyle/>
          <a:p>
            <a:fld id="{3B4B715B-0E3A-466A-8B53-9D291B01D0C3}" type="datetimeFigureOut">
              <a:rPr lang="en-GB" smtClean="0"/>
              <a:t>22/09/2020</a:t>
            </a:fld>
            <a:endParaRPr lang="en-GB"/>
          </a:p>
        </p:txBody>
      </p:sp>
      <p:sp>
        <p:nvSpPr>
          <p:cNvPr id="5" name="Footer Placeholder 4">
            <a:extLst>
              <a:ext uri="{FF2B5EF4-FFF2-40B4-BE49-F238E27FC236}">
                <a16:creationId xmlns:a16="http://schemas.microsoft.com/office/drawing/2014/main" id="{26B17B1C-F537-4FAD-84CC-7575B4F105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11289F-DBDF-4710-B070-BAF8C6CC06DE}"/>
              </a:ext>
            </a:extLst>
          </p:cNvPr>
          <p:cNvSpPr>
            <a:spLocks noGrp="1"/>
          </p:cNvSpPr>
          <p:nvPr>
            <p:ph type="sldNum" sz="quarter" idx="12"/>
          </p:nvPr>
        </p:nvSpPr>
        <p:spPr/>
        <p:txBody>
          <a:bodyPr/>
          <a:lstStyle/>
          <a:p>
            <a:fld id="{C92FAF49-788F-423D-A2E4-509D14EA3F3A}" type="slidenum">
              <a:rPr lang="en-GB" smtClean="0"/>
              <a:t>‹#›</a:t>
            </a:fld>
            <a:endParaRPr lang="en-GB"/>
          </a:p>
        </p:txBody>
      </p:sp>
    </p:spTree>
    <p:extLst>
      <p:ext uri="{BB962C8B-B14F-4D97-AF65-F5344CB8AC3E}">
        <p14:creationId xmlns:p14="http://schemas.microsoft.com/office/powerpoint/2010/main" val="2160298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1049E-FD1F-40C1-B3F0-C46D3F8F3B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42FADC-E162-4DA6-91C2-305293DBE0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90B6620-F449-4F8F-824E-78AEE51980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A49ACB-69DE-4F7D-93F5-58F0F2A4867C}"/>
              </a:ext>
            </a:extLst>
          </p:cNvPr>
          <p:cNvSpPr>
            <a:spLocks noGrp="1"/>
          </p:cNvSpPr>
          <p:nvPr>
            <p:ph type="dt" sz="half" idx="10"/>
          </p:nvPr>
        </p:nvSpPr>
        <p:spPr/>
        <p:txBody>
          <a:bodyPr/>
          <a:lstStyle/>
          <a:p>
            <a:fld id="{3B4B715B-0E3A-466A-8B53-9D291B01D0C3}" type="datetimeFigureOut">
              <a:rPr lang="en-GB" smtClean="0"/>
              <a:t>22/09/2020</a:t>
            </a:fld>
            <a:endParaRPr lang="en-GB"/>
          </a:p>
        </p:txBody>
      </p:sp>
      <p:sp>
        <p:nvSpPr>
          <p:cNvPr id="6" name="Footer Placeholder 5">
            <a:extLst>
              <a:ext uri="{FF2B5EF4-FFF2-40B4-BE49-F238E27FC236}">
                <a16:creationId xmlns:a16="http://schemas.microsoft.com/office/drawing/2014/main" id="{9BECC49F-40B9-4EF4-9D17-878EECA974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CC764A-20D8-422E-A791-7A45D619F229}"/>
              </a:ext>
            </a:extLst>
          </p:cNvPr>
          <p:cNvSpPr>
            <a:spLocks noGrp="1"/>
          </p:cNvSpPr>
          <p:nvPr>
            <p:ph type="sldNum" sz="quarter" idx="12"/>
          </p:nvPr>
        </p:nvSpPr>
        <p:spPr/>
        <p:txBody>
          <a:bodyPr/>
          <a:lstStyle/>
          <a:p>
            <a:fld id="{C92FAF49-788F-423D-A2E4-509D14EA3F3A}" type="slidenum">
              <a:rPr lang="en-GB" smtClean="0"/>
              <a:t>‹#›</a:t>
            </a:fld>
            <a:endParaRPr lang="en-GB"/>
          </a:p>
        </p:txBody>
      </p:sp>
    </p:spTree>
    <p:extLst>
      <p:ext uri="{BB962C8B-B14F-4D97-AF65-F5344CB8AC3E}">
        <p14:creationId xmlns:p14="http://schemas.microsoft.com/office/powerpoint/2010/main" val="2537979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59D95-E3B9-4A16-B761-4DAF9D4CB12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A421F4-4C91-4A4E-86B1-10A50FC860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1A967B-BC47-42FC-86EA-3927EB5919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9412623-51D0-4B1A-9634-AD7399D85B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2AB45F-9576-48D4-8D77-0669459CE1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0CBA423-45C8-4413-BC4E-4691D6C6A283}"/>
              </a:ext>
            </a:extLst>
          </p:cNvPr>
          <p:cNvSpPr>
            <a:spLocks noGrp="1"/>
          </p:cNvSpPr>
          <p:nvPr>
            <p:ph type="dt" sz="half" idx="10"/>
          </p:nvPr>
        </p:nvSpPr>
        <p:spPr/>
        <p:txBody>
          <a:bodyPr/>
          <a:lstStyle/>
          <a:p>
            <a:fld id="{3B4B715B-0E3A-466A-8B53-9D291B01D0C3}" type="datetimeFigureOut">
              <a:rPr lang="en-GB" smtClean="0"/>
              <a:t>22/09/2020</a:t>
            </a:fld>
            <a:endParaRPr lang="en-GB"/>
          </a:p>
        </p:txBody>
      </p:sp>
      <p:sp>
        <p:nvSpPr>
          <p:cNvPr id="8" name="Footer Placeholder 7">
            <a:extLst>
              <a:ext uri="{FF2B5EF4-FFF2-40B4-BE49-F238E27FC236}">
                <a16:creationId xmlns:a16="http://schemas.microsoft.com/office/drawing/2014/main" id="{C4750F32-65EB-46CA-BA72-8B5499231B4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541C6E0-4778-4123-B0BD-5EE257154522}"/>
              </a:ext>
            </a:extLst>
          </p:cNvPr>
          <p:cNvSpPr>
            <a:spLocks noGrp="1"/>
          </p:cNvSpPr>
          <p:nvPr>
            <p:ph type="sldNum" sz="quarter" idx="12"/>
          </p:nvPr>
        </p:nvSpPr>
        <p:spPr/>
        <p:txBody>
          <a:bodyPr/>
          <a:lstStyle/>
          <a:p>
            <a:fld id="{C92FAF49-788F-423D-A2E4-509D14EA3F3A}" type="slidenum">
              <a:rPr lang="en-GB" smtClean="0"/>
              <a:t>‹#›</a:t>
            </a:fld>
            <a:endParaRPr lang="en-GB"/>
          </a:p>
        </p:txBody>
      </p:sp>
    </p:spTree>
    <p:extLst>
      <p:ext uri="{BB962C8B-B14F-4D97-AF65-F5344CB8AC3E}">
        <p14:creationId xmlns:p14="http://schemas.microsoft.com/office/powerpoint/2010/main" val="2861813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EABCC-3159-48A3-A061-0ECECF9DBF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5108B94-473E-41FC-B84F-0C3B964F7372}"/>
              </a:ext>
            </a:extLst>
          </p:cNvPr>
          <p:cNvSpPr>
            <a:spLocks noGrp="1"/>
          </p:cNvSpPr>
          <p:nvPr>
            <p:ph type="dt" sz="half" idx="10"/>
          </p:nvPr>
        </p:nvSpPr>
        <p:spPr/>
        <p:txBody>
          <a:bodyPr/>
          <a:lstStyle/>
          <a:p>
            <a:fld id="{3B4B715B-0E3A-466A-8B53-9D291B01D0C3}" type="datetimeFigureOut">
              <a:rPr lang="en-GB" smtClean="0"/>
              <a:t>22/09/2020</a:t>
            </a:fld>
            <a:endParaRPr lang="en-GB"/>
          </a:p>
        </p:txBody>
      </p:sp>
      <p:sp>
        <p:nvSpPr>
          <p:cNvPr id="4" name="Footer Placeholder 3">
            <a:extLst>
              <a:ext uri="{FF2B5EF4-FFF2-40B4-BE49-F238E27FC236}">
                <a16:creationId xmlns:a16="http://schemas.microsoft.com/office/drawing/2014/main" id="{2690AAC3-1CF9-4F71-AD83-F8D85DB41F0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62B77AD-EF2B-4E3B-A280-A5BE38E7419B}"/>
              </a:ext>
            </a:extLst>
          </p:cNvPr>
          <p:cNvSpPr>
            <a:spLocks noGrp="1"/>
          </p:cNvSpPr>
          <p:nvPr>
            <p:ph type="sldNum" sz="quarter" idx="12"/>
          </p:nvPr>
        </p:nvSpPr>
        <p:spPr/>
        <p:txBody>
          <a:bodyPr/>
          <a:lstStyle/>
          <a:p>
            <a:fld id="{C92FAF49-788F-423D-A2E4-509D14EA3F3A}" type="slidenum">
              <a:rPr lang="en-GB" smtClean="0"/>
              <a:t>‹#›</a:t>
            </a:fld>
            <a:endParaRPr lang="en-GB"/>
          </a:p>
        </p:txBody>
      </p:sp>
    </p:spTree>
    <p:extLst>
      <p:ext uri="{BB962C8B-B14F-4D97-AF65-F5344CB8AC3E}">
        <p14:creationId xmlns:p14="http://schemas.microsoft.com/office/powerpoint/2010/main" val="1436554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04DD88-1664-491C-923E-B600699A57A5}"/>
              </a:ext>
            </a:extLst>
          </p:cNvPr>
          <p:cNvSpPr>
            <a:spLocks noGrp="1"/>
          </p:cNvSpPr>
          <p:nvPr>
            <p:ph type="dt" sz="half" idx="10"/>
          </p:nvPr>
        </p:nvSpPr>
        <p:spPr/>
        <p:txBody>
          <a:bodyPr/>
          <a:lstStyle/>
          <a:p>
            <a:fld id="{3B4B715B-0E3A-466A-8B53-9D291B01D0C3}" type="datetimeFigureOut">
              <a:rPr lang="en-GB" smtClean="0"/>
              <a:t>22/09/2020</a:t>
            </a:fld>
            <a:endParaRPr lang="en-GB"/>
          </a:p>
        </p:txBody>
      </p:sp>
      <p:sp>
        <p:nvSpPr>
          <p:cNvPr id="3" name="Footer Placeholder 2">
            <a:extLst>
              <a:ext uri="{FF2B5EF4-FFF2-40B4-BE49-F238E27FC236}">
                <a16:creationId xmlns:a16="http://schemas.microsoft.com/office/drawing/2014/main" id="{5CBE7166-2414-48B7-ABA8-B581B8CECC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2DAF75A-69E5-4152-BFE1-B1BE6CA13672}"/>
              </a:ext>
            </a:extLst>
          </p:cNvPr>
          <p:cNvSpPr>
            <a:spLocks noGrp="1"/>
          </p:cNvSpPr>
          <p:nvPr>
            <p:ph type="sldNum" sz="quarter" idx="12"/>
          </p:nvPr>
        </p:nvSpPr>
        <p:spPr/>
        <p:txBody>
          <a:bodyPr/>
          <a:lstStyle/>
          <a:p>
            <a:fld id="{C92FAF49-788F-423D-A2E4-509D14EA3F3A}" type="slidenum">
              <a:rPr lang="en-GB" smtClean="0"/>
              <a:t>‹#›</a:t>
            </a:fld>
            <a:endParaRPr lang="en-GB"/>
          </a:p>
        </p:txBody>
      </p:sp>
    </p:spTree>
    <p:extLst>
      <p:ext uri="{BB962C8B-B14F-4D97-AF65-F5344CB8AC3E}">
        <p14:creationId xmlns:p14="http://schemas.microsoft.com/office/powerpoint/2010/main" val="1514240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F1706-58BA-4FE8-BC3D-F3CBAF25CC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04CB54-69D3-4D8E-8DF3-077A3C092A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AC205D-0CC0-4E22-912E-5AF4D5733F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73C50E-1F68-4E5F-B939-63A142749F6A}"/>
              </a:ext>
            </a:extLst>
          </p:cNvPr>
          <p:cNvSpPr>
            <a:spLocks noGrp="1"/>
          </p:cNvSpPr>
          <p:nvPr>
            <p:ph type="dt" sz="half" idx="10"/>
          </p:nvPr>
        </p:nvSpPr>
        <p:spPr/>
        <p:txBody>
          <a:bodyPr/>
          <a:lstStyle/>
          <a:p>
            <a:fld id="{3B4B715B-0E3A-466A-8B53-9D291B01D0C3}" type="datetimeFigureOut">
              <a:rPr lang="en-GB" smtClean="0"/>
              <a:t>22/09/2020</a:t>
            </a:fld>
            <a:endParaRPr lang="en-GB"/>
          </a:p>
        </p:txBody>
      </p:sp>
      <p:sp>
        <p:nvSpPr>
          <p:cNvPr id="6" name="Footer Placeholder 5">
            <a:extLst>
              <a:ext uri="{FF2B5EF4-FFF2-40B4-BE49-F238E27FC236}">
                <a16:creationId xmlns:a16="http://schemas.microsoft.com/office/drawing/2014/main" id="{FE883CC7-E27B-4AB5-9025-F3DD9E747B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A2423D-9BF8-4AED-B6E3-1D25B633BDFA}"/>
              </a:ext>
            </a:extLst>
          </p:cNvPr>
          <p:cNvSpPr>
            <a:spLocks noGrp="1"/>
          </p:cNvSpPr>
          <p:nvPr>
            <p:ph type="sldNum" sz="quarter" idx="12"/>
          </p:nvPr>
        </p:nvSpPr>
        <p:spPr/>
        <p:txBody>
          <a:bodyPr/>
          <a:lstStyle/>
          <a:p>
            <a:fld id="{C92FAF49-788F-423D-A2E4-509D14EA3F3A}" type="slidenum">
              <a:rPr lang="en-GB" smtClean="0"/>
              <a:t>‹#›</a:t>
            </a:fld>
            <a:endParaRPr lang="en-GB"/>
          </a:p>
        </p:txBody>
      </p:sp>
    </p:spTree>
    <p:extLst>
      <p:ext uri="{BB962C8B-B14F-4D97-AF65-F5344CB8AC3E}">
        <p14:creationId xmlns:p14="http://schemas.microsoft.com/office/powerpoint/2010/main" val="2876546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0EFFF-48AD-49CF-BAB2-3699BF5E2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6EEF188-DAFF-4C13-B407-AE74E675BA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3721E8B-D5FC-45B8-8A7E-51AB378C17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06E97F-73D3-4CAA-B671-17C1F30DDA0D}"/>
              </a:ext>
            </a:extLst>
          </p:cNvPr>
          <p:cNvSpPr>
            <a:spLocks noGrp="1"/>
          </p:cNvSpPr>
          <p:nvPr>
            <p:ph type="dt" sz="half" idx="10"/>
          </p:nvPr>
        </p:nvSpPr>
        <p:spPr/>
        <p:txBody>
          <a:bodyPr/>
          <a:lstStyle/>
          <a:p>
            <a:fld id="{3B4B715B-0E3A-466A-8B53-9D291B01D0C3}" type="datetimeFigureOut">
              <a:rPr lang="en-GB" smtClean="0"/>
              <a:t>22/09/2020</a:t>
            </a:fld>
            <a:endParaRPr lang="en-GB"/>
          </a:p>
        </p:txBody>
      </p:sp>
      <p:sp>
        <p:nvSpPr>
          <p:cNvPr id="6" name="Footer Placeholder 5">
            <a:extLst>
              <a:ext uri="{FF2B5EF4-FFF2-40B4-BE49-F238E27FC236}">
                <a16:creationId xmlns:a16="http://schemas.microsoft.com/office/drawing/2014/main" id="{07149569-30E3-40B3-8D49-579241358A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1B0B61-CC33-44C1-A7EE-5F3E68E55390}"/>
              </a:ext>
            </a:extLst>
          </p:cNvPr>
          <p:cNvSpPr>
            <a:spLocks noGrp="1"/>
          </p:cNvSpPr>
          <p:nvPr>
            <p:ph type="sldNum" sz="quarter" idx="12"/>
          </p:nvPr>
        </p:nvSpPr>
        <p:spPr/>
        <p:txBody>
          <a:bodyPr/>
          <a:lstStyle/>
          <a:p>
            <a:fld id="{C92FAF49-788F-423D-A2E4-509D14EA3F3A}" type="slidenum">
              <a:rPr lang="en-GB" smtClean="0"/>
              <a:t>‹#›</a:t>
            </a:fld>
            <a:endParaRPr lang="en-GB"/>
          </a:p>
        </p:txBody>
      </p:sp>
    </p:spTree>
    <p:extLst>
      <p:ext uri="{BB962C8B-B14F-4D97-AF65-F5344CB8AC3E}">
        <p14:creationId xmlns:p14="http://schemas.microsoft.com/office/powerpoint/2010/main" val="3628255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B3815F-F712-414C-AE27-26B55C2055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358319-5677-4092-AEA9-9A6D0957BA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DECE16-7752-4263-BAF7-5AA980275B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B715B-0E3A-466A-8B53-9D291B01D0C3}" type="datetimeFigureOut">
              <a:rPr lang="en-GB" smtClean="0"/>
              <a:t>22/09/2020</a:t>
            </a:fld>
            <a:endParaRPr lang="en-GB"/>
          </a:p>
        </p:txBody>
      </p:sp>
      <p:sp>
        <p:nvSpPr>
          <p:cNvPr id="5" name="Footer Placeholder 4">
            <a:extLst>
              <a:ext uri="{FF2B5EF4-FFF2-40B4-BE49-F238E27FC236}">
                <a16:creationId xmlns:a16="http://schemas.microsoft.com/office/drawing/2014/main" id="{AA2B90FF-98E2-45F4-BF05-81F5E268C5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09303DA-EF89-4219-9102-ABA66CB016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FAF49-788F-423D-A2E4-509D14EA3F3A}" type="slidenum">
              <a:rPr lang="en-GB" smtClean="0"/>
              <a:t>‹#›</a:t>
            </a:fld>
            <a:endParaRPr lang="en-GB"/>
          </a:p>
        </p:txBody>
      </p:sp>
    </p:spTree>
    <p:extLst>
      <p:ext uri="{BB962C8B-B14F-4D97-AF65-F5344CB8AC3E}">
        <p14:creationId xmlns:p14="http://schemas.microsoft.com/office/powerpoint/2010/main" val="673669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696C067-99B4-46BB-8E4E-33F5C2616471}"/>
              </a:ext>
            </a:extLst>
          </p:cNvPr>
          <p:cNvSpPr txBox="1"/>
          <p:nvPr/>
        </p:nvSpPr>
        <p:spPr>
          <a:xfrm>
            <a:off x="7804299" y="223283"/>
            <a:ext cx="4387702" cy="461665"/>
          </a:xfrm>
          <a:prstGeom prst="rect">
            <a:avLst/>
          </a:prstGeom>
          <a:noFill/>
        </p:spPr>
        <p:txBody>
          <a:bodyPr wrap="square" rtlCol="0">
            <a:spAutoFit/>
          </a:bodyPr>
          <a:lstStyle/>
          <a:p>
            <a:fld id="{8FF592E4-1F06-434C-AAF0-40B6F659F73E}" type="datetime2">
              <a:rPr lang="en-GB" sz="2400" u="sng" smtClean="0"/>
              <a:t>Tuesday, 22 September 2020</a:t>
            </a:fld>
            <a:endParaRPr lang="en-GB" u="sng" dirty="0"/>
          </a:p>
        </p:txBody>
      </p:sp>
      <p:sp>
        <p:nvSpPr>
          <p:cNvPr id="7" name="TextBox 6">
            <a:extLst>
              <a:ext uri="{FF2B5EF4-FFF2-40B4-BE49-F238E27FC236}">
                <a16:creationId xmlns:a16="http://schemas.microsoft.com/office/drawing/2014/main" id="{A2A41DB4-A922-4E1E-9E09-54FFC71707EB}"/>
              </a:ext>
            </a:extLst>
          </p:cNvPr>
          <p:cNvSpPr txBox="1"/>
          <p:nvPr/>
        </p:nvSpPr>
        <p:spPr>
          <a:xfrm>
            <a:off x="170122" y="208362"/>
            <a:ext cx="3444949" cy="461665"/>
          </a:xfrm>
          <a:prstGeom prst="rect">
            <a:avLst/>
          </a:prstGeom>
          <a:noFill/>
        </p:spPr>
        <p:txBody>
          <a:bodyPr wrap="square" rtlCol="0">
            <a:spAutoFit/>
          </a:bodyPr>
          <a:lstStyle/>
          <a:p>
            <a:r>
              <a:rPr lang="en-GB" sz="2400" u="sng" dirty="0" err="1"/>
              <a:t>CwK</a:t>
            </a:r>
            <a:endParaRPr lang="en-GB" sz="2400" u="sng" dirty="0"/>
          </a:p>
        </p:txBody>
      </p:sp>
      <p:sp>
        <p:nvSpPr>
          <p:cNvPr id="8" name="TextBox 7">
            <a:extLst>
              <a:ext uri="{FF2B5EF4-FFF2-40B4-BE49-F238E27FC236}">
                <a16:creationId xmlns:a16="http://schemas.microsoft.com/office/drawing/2014/main" id="{E4A6AD77-5F0F-4FAF-AACD-88D75353E36F}"/>
              </a:ext>
            </a:extLst>
          </p:cNvPr>
          <p:cNvSpPr txBox="1"/>
          <p:nvPr/>
        </p:nvSpPr>
        <p:spPr>
          <a:xfrm>
            <a:off x="1531088" y="882502"/>
            <a:ext cx="7783033" cy="584775"/>
          </a:xfrm>
          <a:prstGeom prst="rect">
            <a:avLst/>
          </a:prstGeom>
          <a:noFill/>
        </p:spPr>
        <p:txBody>
          <a:bodyPr wrap="square" rtlCol="0">
            <a:spAutoFit/>
          </a:bodyPr>
          <a:lstStyle/>
          <a:p>
            <a:r>
              <a:rPr lang="en-GB" sz="3200" u="sng" dirty="0"/>
              <a:t>Force and extension of a spring</a:t>
            </a:r>
          </a:p>
        </p:txBody>
      </p:sp>
      <p:sp>
        <p:nvSpPr>
          <p:cNvPr id="9" name="TextBox 8">
            <a:extLst>
              <a:ext uri="{FF2B5EF4-FFF2-40B4-BE49-F238E27FC236}">
                <a16:creationId xmlns:a16="http://schemas.microsoft.com/office/drawing/2014/main" id="{E9BA74C9-FC19-4EB9-95B3-AE7288BC22E5}"/>
              </a:ext>
            </a:extLst>
          </p:cNvPr>
          <p:cNvSpPr txBox="1"/>
          <p:nvPr/>
        </p:nvSpPr>
        <p:spPr>
          <a:xfrm>
            <a:off x="333153" y="2076893"/>
            <a:ext cx="11362661" cy="4031873"/>
          </a:xfrm>
          <a:prstGeom prst="rect">
            <a:avLst/>
          </a:prstGeom>
          <a:noFill/>
        </p:spPr>
        <p:txBody>
          <a:bodyPr wrap="square" rtlCol="0">
            <a:spAutoFit/>
          </a:bodyPr>
          <a:lstStyle/>
          <a:p>
            <a:r>
              <a:rPr lang="en-GB" sz="3200" u="sng" dirty="0"/>
              <a:t>Do Now Activity</a:t>
            </a:r>
          </a:p>
          <a:p>
            <a:r>
              <a:rPr lang="en-GB" sz="3200" dirty="0"/>
              <a:t>Describe the relationship shown in the graph</a:t>
            </a:r>
          </a:p>
          <a:p>
            <a:endParaRPr lang="en-GB" sz="3200" u="sng" dirty="0"/>
          </a:p>
          <a:p>
            <a:endParaRPr lang="en-GB" sz="3200" u="sng" dirty="0"/>
          </a:p>
          <a:p>
            <a:endParaRPr lang="en-GB" sz="3200" u="sng" dirty="0"/>
          </a:p>
          <a:p>
            <a:endParaRPr lang="en-GB" sz="3200" u="sng" dirty="0"/>
          </a:p>
          <a:p>
            <a:endParaRPr lang="en-GB" sz="3200" u="sng" dirty="0"/>
          </a:p>
          <a:p>
            <a:endParaRPr lang="en-GB" sz="3200" u="sng" dirty="0"/>
          </a:p>
        </p:txBody>
      </p:sp>
      <p:pic>
        <p:nvPicPr>
          <p:cNvPr id="10" name="Picture 9">
            <a:extLst>
              <a:ext uri="{FF2B5EF4-FFF2-40B4-BE49-F238E27FC236}">
                <a16:creationId xmlns:a16="http://schemas.microsoft.com/office/drawing/2014/main" id="{FA3E2C48-21C5-4290-ADED-AE28DE2C3F4B}"/>
              </a:ext>
            </a:extLst>
          </p:cNvPr>
          <p:cNvPicPr>
            <a:picLocks noChangeAspect="1"/>
          </p:cNvPicPr>
          <p:nvPr/>
        </p:nvPicPr>
        <p:blipFill>
          <a:blip r:embed="rId2"/>
          <a:stretch>
            <a:fillRect/>
          </a:stretch>
        </p:blipFill>
        <p:spPr>
          <a:xfrm>
            <a:off x="3249902" y="3039385"/>
            <a:ext cx="5529162" cy="3818615"/>
          </a:xfrm>
          <a:prstGeom prst="rect">
            <a:avLst/>
          </a:prstGeom>
        </p:spPr>
      </p:pic>
    </p:spTree>
    <p:extLst>
      <p:ext uri="{BB962C8B-B14F-4D97-AF65-F5344CB8AC3E}">
        <p14:creationId xmlns:p14="http://schemas.microsoft.com/office/powerpoint/2010/main" val="611640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6B47B-62D8-4E01-AEA4-96242B563A1C}"/>
              </a:ext>
            </a:extLst>
          </p:cNvPr>
          <p:cNvSpPr>
            <a:spLocks noGrp="1"/>
          </p:cNvSpPr>
          <p:nvPr>
            <p:ph type="title"/>
          </p:nvPr>
        </p:nvSpPr>
        <p:spPr/>
        <p:txBody>
          <a:bodyPr/>
          <a:lstStyle/>
          <a:p>
            <a:r>
              <a:rPr lang="en-GB" dirty="0"/>
              <a:t>Calculating work done in stretching</a:t>
            </a:r>
          </a:p>
        </p:txBody>
      </p:sp>
      <p:sp>
        <p:nvSpPr>
          <p:cNvPr id="3" name="Content Placeholder 2">
            <a:extLst>
              <a:ext uri="{FF2B5EF4-FFF2-40B4-BE49-F238E27FC236}">
                <a16:creationId xmlns:a16="http://schemas.microsoft.com/office/drawing/2014/main" id="{667D698B-EAF7-4D6C-BF3B-25B0C1764CCE}"/>
              </a:ext>
            </a:extLst>
          </p:cNvPr>
          <p:cNvSpPr>
            <a:spLocks noGrp="1"/>
          </p:cNvSpPr>
          <p:nvPr>
            <p:ph idx="1"/>
          </p:nvPr>
        </p:nvSpPr>
        <p:spPr/>
        <p:txBody>
          <a:bodyPr/>
          <a:lstStyle/>
          <a:p>
            <a:r>
              <a:rPr lang="en-GB" dirty="0"/>
              <a:t>When you stretch a spring or rubber band, the work you do is stored in its elastic potential energy.</a:t>
            </a:r>
          </a:p>
          <a:p>
            <a:r>
              <a:rPr lang="en-GB" dirty="0"/>
              <a:t>For a spring stretched to an extension e, we can calculate the energy in its elastic potential energy store by using</a:t>
            </a:r>
          </a:p>
          <a:p>
            <a:r>
              <a:rPr lang="en-GB" dirty="0" err="1"/>
              <a:t>Ee</a:t>
            </a:r>
            <a:r>
              <a:rPr lang="en-GB" dirty="0"/>
              <a:t>= ½ ke</a:t>
            </a:r>
            <a:r>
              <a:rPr lang="en-GB" baseline="30000" dirty="0"/>
              <a:t>2</a:t>
            </a:r>
          </a:p>
          <a:p>
            <a:r>
              <a:rPr lang="en-GB" dirty="0"/>
              <a:t>E= elastic potential energy-J</a:t>
            </a:r>
          </a:p>
          <a:p>
            <a:r>
              <a:rPr lang="en-GB" dirty="0"/>
              <a:t>k=spring constant-N/m</a:t>
            </a:r>
          </a:p>
          <a:p>
            <a:r>
              <a:rPr lang="en-GB" dirty="0"/>
              <a:t>e</a:t>
            </a:r>
            <a:r>
              <a:rPr lang="en-GB" baseline="30000" dirty="0"/>
              <a:t>2</a:t>
            </a:r>
            <a:r>
              <a:rPr lang="en-GB" dirty="0"/>
              <a:t>= extension</a:t>
            </a:r>
            <a:r>
              <a:rPr lang="en-GB" baseline="30000" dirty="0"/>
              <a:t>2</a:t>
            </a:r>
            <a:r>
              <a:rPr lang="en-GB" dirty="0"/>
              <a:t>-m</a:t>
            </a:r>
          </a:p>
        </p:txBody>
      </p:sp>
    </p:spTree>
    <p:extLst>
      <p:ext uri="{BB962C8B-B14F-4D97-AF65-F5344CB8AC3E}">
        <p14:creationId xmlns:p14="http://schemas.microsoft.com/office/powerpoint/2010/main" val="2711445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450065-B306-4F51-9A0A-1D2D70969778}"/>
              </a:ext>
            </a:extLst>
          </p:cNvPr>
          <p:cNvPicPr>
            <a:picLocks noChangeAspect="1"/>
          </p:cNvPicPr>
          <p:nvPr/>
        </p:nvPicPr>
        <p:blipFill>
          <a:blip r:embed="rId2"/>
          <a:stretch>
            <a:fillRect/>
          </a:stretch>
        </p:blipFill>
        <p:spPr>
          <a:xfrm>
            <a:off x="2286000" y="59385"/>
            <a:ext cx="7631723" cy="6749598"/>
          </a:xfrm>
          <a:prstGeom prst="rect">
            <a:avLst/>
          </a:prstGeom>
        </p:spPr>
      </p:pic>
    </p:spTree>
    <p:extLst>
      <p:ext uri="{BB962C8B-B14F-4D97-AF65-F5344CB8AC3E}">
        <p14:creationId xmlns:p14="http://schemas.microsoft.com/office/powerpoint/2010/main" val="929642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5DAB62-A1D9-4856-A5B2-2A152072651D}"/>
              </a:ext>
            </a:extLst>
          </p:cNvPr>
          <p:cNvPicPr>
            <a:picLocks noChangeAspect="1"/>
          </p:cNvPicPr>
          <p:nvPr/>
        </p:nvPicPr>
        <p:blipFill>
          <a:blip r:embed="rId2"/>
          <a:stretch>
            <a:fillRect/>
          </a:stretch>
        </p:blipFill>
        <p:spPr>
          <a:xfrm>
            <a:off x="1969478" y="219483"/>
            <a:ext cx="8018584" cy="6236676"/>
          </a:xfrm>
          <a:prstGeom prst="rect">
            <a:avLst/>
          </a:prstGeom>
        </p:spPr>
      </p:pic>
    </p:spTree>
    <p:extLst>
      <p:ext uri="{BB962C8B-B14F-4D97-AF65-F5344CB8AC3E}">
        <p14:creationId xmlns:p14="http://schemas.microsoft.com/office/powerpoint/2010/main" val="727597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0388-C524-4344-AF8D-9A69AA1CDCBB}"/>
              </a:ext>
            </a:extLst>
          </p:cNvPr>
          <p:cNvSpPr>
            <a:spLocks noGrp="1"/>
          </p:cNvSpPr>
          <p:nvPr>
            <p:ph type="title"/>
          </p:nvPr>
        </p:nvSpPr>
        <p:spPr/>
        <p:txBody>
          <a:bodyPr/>
          <a:lstStyle/>
          <a:p>
            <a:r>
              <a:rPr lang="en-GB" dirty="0"/>
              <a:t>Describe the graph-6 marks</a:t>
            </a:r>
          </a:p>
        </p:txBody>
      </p:sp>
      <p:sp>
        <p:nvSpPr>
          <p:cNvPr id="3" name="Content Placeholder 2">
            <a:extLst>
              <a:ext uri="{FF2B5EF4-FFF2-40B4-BE49-F238E27FC236}">
                <a16:creationId xmlns:a16="http://schemas.microsoft.com/office/drawing/2014/main" id="{AD07FDC7-A671-45B4-8488-946E4D98B3C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1DCDCBED-D610-458A-B2B9-6D54F11B8C1B}"/>
              </a:ext>
            </a:extLst>
          </p:cNvPr>
          <p:cNvPicPr>
            <a:picLocks noChangeAspect="1"/>
          </p:cNvPicPr>
          <p:nvPr/>
        </p:nvPicPr>
        <p:blipFill>
          <a:blip r:embed="rId2"/>
          <a:stretch>
            <a:fillRect/>
          </a:stretch>
        </p:blipFill>
        <p:spPr>
          <a:xfrm>
            <a:off x="2109858" y="1489688"/>
            <a:ext cx="7389323" cy="5368312"/>
          </a:xfrm>
          <a:prstGeom prst="rect">
            <a:avLst/>
          </a:prstGeom>
        </p:spPr>
      </p:pic>
    </p:spTree>
    <p:extLst>
      <p:ext uri="{BB962C8B-B14F-4D97-AF65-F5344CB8AC3E}">
        <p14:creationId xmlns:p14="http://schemas.microsoft.com/office/powerpoint/2010/main" val="2730252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DE29E-FB91-4507-9661-72813D25B62C}"/>
              </a:ext>
            </a:extLst>
          </p:cNvPr>
          <p:cNvSpPr>
            <a:spLocks noGrp="1"/>
          </p:cNvSpPr>
          <p:nvPr>
            <p:ph type="title"/>
          </p:nvPr>
        </p:nvSpPr>
        <p:spPr/>
        <p:txBody>
          <a:bodyPr/>
          <a:lstStyle/>
          <a:p>
            <a:r>
              <a:rPr lang="en-GB" dirty="0"/>
              <a:t>What great looks like</a:t>
            </a:r>
          </a:p>
        </p:txBody>
      </p:sp>
      <p:sp>
        <p:nvSpPr>
          <p:cNvPr id="3" name="Content Placeholder 2">
            <a:extLst>
              <a:ext uri="{FF2B5EF4-FFF2-40B4-BE49-F238E27FC236}">
                <a16:creationId xmlns:a16="http://schemas.microsoft.com/office/drawing/2014/main" id="{33840DCD-AC0A-4D65-A87A-4BEF31366544}"/>
              </a:ext>
            </a:extLst>
          </p:cNvPr>
          <p:cNvSpPr>
            <a:spLocks noGrp="1"/>
          </p:cNvSpPr>
          <p:nvPr>
            <p:ph idx="1"/>
          </p:nvPr>
        </p:nvSpPr>
        <p:spPr/>
        <p:txBody>
          <a:bodyPr>
            <a:normAutofit fontScale="92500" lnSpcReduction="20000"/>
          </a:bodyPr>
          <a:lstStyle/>
          <a:p>
            <a:r>
              <a:rPr lang="en-GB" dirty="0"/>
              <a:t>The graph shows Hooke’s Law and limit of proportionality on a force extension graph. The extension of the spring is on the x-axis and force is on the y-axis. The graph is a straight line that passes through the origin because, when no force acts on the spring, there is no extension.</a:t>
            </a:r>
          </a:p>
          <a:p>
            <a:r>
              <a:rPr lang="en-GB" dirty="0"/>
              <a:t>Initially, when the line is straight, there is a linear relationship between force and extension. This means they are directly proportional. As the force on the spring increases, the spring reaches its limit of proportionality.</a:t>
            </a:r>
          </a:p>
          <a:p>
            <a:r>
              <a:rPr lang="en-GB" dirty="0"/>
              <a:t>At the limit of proportionality, the relationship becomes non-linear. The extension will increase more rapidly for the same amount of force added to the spring as before. On the graph this is where the line begins to curve.</a:t>
            </a:r>
          </a:p>
        </p:txBody>
      </p:sp>
    </p:spTree>
    <p:extLst>
      <p:ext uri="{BB962C8B-B14F-4D97-AF65-F5344CB8AC3E}">
        <p14:creationId xmlns:p14="http://schemas.microsoft.com/office/powerpoint/2010/main" val="1265224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6804F-8178-4B3E-BBF2-8DF3A848FA8A}"/>
              </a:ext>
            </a:extLst>
          </p:cNvPr>
          <p:cNvSpPr>
            <a:spLocks noGrp="1"/>
          </p:cNvSpPr>
          <p:nvPr>
            <p:ph type="title"/>
          </p:nvPr>
        </p:nvSpPr>
        <p:spPr/>
        <p:txBody>
          <a:bodyPr/>
          <a:lstStyle/>
          <a:p>
            <a:r>
              <a:rPr lang="en-GB" u="sng" dirty="0"/>
              <a:t>Plenary</a:t>
            </a:r>
          </a:p>
        </p:txBody>
      </p:sp>
      <p:sp>
        <p:nvSpPr>
          <p:cNvPr id="3" name="Content Placeholder 2">
            <a:extLst>
              <a:ext uri="{FF2B5EF4-FFF2-40B4-BE49-F238E27FC236}">
                <a16:creationId xmlns:a16="http://schemas.microsoft.com/office/drawing/2014/main" id="{96DBFD2D-1CE2-43FF-8CAB-EDBACBD648AC}"/>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170377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FB289-4344-4BBB-B7F9-D76C5B6FB797}"/>
              </a:ext>
            </a:extLst>
          </p:cNvPr>
          <p:cNvSpPr>
            <a:spLocks noGrp="1"/>
          </p:cNvSpPr>
          <p:nvPr>
            <p:ph type="title"/>
          </p:nvPr>
        </p:nvSpPr>
        <p:spPr/>
        <p:txBody>
          <a:bodyPr/>
          <a:lstStyle/>
          <a:p>
            <a:r>
              <a:rPr lang="en-GB" dirty="0"/>
              <a:t>Self Assess</a:t>
            </a:r>
          </a:p>
        </p:txBody>
      </p:sp>
      <p:sp>
        <p:nvSpPr>
          <p:cNvPr id="3" name="Content Placeholder 2">
            <a:extLst>
              <a:ext uri="{FF2B5EF4-FFF2-40B4-BE49-F238E27FC236}">
                <a16:creationId xmlns:a16="http://schemas.microsoft.com/office/drawing/2014/main" id="{07D5F439-3439-49AD-8821-C40ED518394B}"/>
              </a:ext>
            </a:extLst>
          </p:cNvPr>
          <p:cNvSpPr>
            <a:spLocks noGrp="1"/>
          </p:cNvSpPr>
          <p:nvPr>
            <p:ph idx="1"/>
          </p:nvPr>
        </p:nvSpPr>
        <p:spPr/>
        <p:txBody>
          <a:bodyPr/>
          <a:lstStyle/>
          <a:p>
            <a:r>
              <a:rPr lang="en-GB" dirty="0"/>
              <a:t>The graph shows that the relationship between force and extension are directly proportional, this is because the graph is a straight line though the origin.</a:t>
            </a:r>
          </a:p>
        </p:txBody>
      </p:sp>
      <p:pic>
        <p:nvPicPr>
          <p:cNvPr id="4" name="Picture 3">
            <a:extLst>
              <a:ext uri="{FF2B5EF4-FFF2-40B4-BE49-F238E27FC236}">
                <a16:creationId xmlns:a16="http://schemas.microsoft.com/office/drawing/2014/main" id="{4C42B640-5B36-4733-BB7E-6C00B6E8963A}"/>
              </a:ext>
            </a:extLst>
          </p:cNvPr>
          <p:cNvPicPr>
            <a:picLocks noChangeAspect="1"/>
          </p:cNvPicPr>
          <p:nvPr/>
        </p:nvPicPr>
        <p:blipFill>
          <a:blip r:embed="rId2"/>
          <a:stretch>
            <a:fillRect/>
          </a:stretch>
        </p:blipFill>
        <p:spPr>
          <a:xfrm>
            <a:off x="3249902" y="3039385"/>
            <a:ext cx="5529162" cy="3818615"/>
          </a:xfrm>
          <a:prstGeom prst="rect">
            <a:avLst/>
          </a:prstGeom>
        </p:spPr>
      </p:pic>
    </p:spTree>
    <p:extLst>
      <p:ext uri="{BB962C8B-B14F-4D97-AF65-F5344CB8AC3E}">
        <p14:creationId xmlns:p14="http://schemas.microsoft.com/office/powerpoint/2010/main" val="3528323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E8578-877E-4078-BEC1-B703EA96AB6B}"/>
              </a:ext>
            </a:extLst>
          </p:cNvPr>
          <p:cNvSpPr>
            <a:spLocks noGrp="1"/>
          </p:cNvSpPr>
          <p:nvPr>
            <p:ph type="title"/>
          </p:nvPr>
        </p:nvSpPr>
        <p:spPr>
          <a:xfrm>
            <a:off x="3359889" y="206189"/>
            <a:ext cx="4944140" cy="623703"/>
          </a:xfrm>
        </p:spPr>
        <p:txBody>
          <a:bodyPr>
            <a:normAutofit fontScale="90000"/>
          </a:bodyPr>
          <a:lstStyle/>
          <a:p>
            <a:pPr algn="ctr"/>
            <a:r>
              <a:rPr lang="en-GB" u="sng" dirty="0"/>
              <a:t>Progress Indicators</a:t>
            </a:r>
          </a:p>
        </p:txBody>
      </p:sp>
      <p:sp>
        <p:nvSpPr>
          <p:cNvPr id="3" name="Content Placeholder 2">
            <a:extLst>
              <a:ext uri="{FF2B5EF4-FFF2-40B4-BE49-F238E27FC236}">
                <a16:creationId xmlns:a16="http://schemas.microsoft.com/office/drawing/2014/main" id="{CA8DEB3D-E8F9-47CA-9B5A-3F84227842E0}"/>
              </a:ext>
            </a:extLst>
          </p:cNvPr>
          <p:cNvSpPr>
            <a:spLocks noGrp="1"/>
          </p:cNvSpPr>
          <p:nvPr>
            <p:ph idx="1"/>
          </p:nvPr>
        </p:nvSpPr>
        <p:spPr>
          <a:xfrm>
            <a:off x="838200" y="967563"/>
            <a:ext cx="10515600" cy="5209400"/>
          </a:xfrm>
        </p:spPr>
        <p:txBody>
          <a:bodyPr>
            <a:normAutofit/>
          </a:bodyPr>
          <a:lstStyle/>
          <a:p>
            <a:pPr marL="0" indent="0">
              <a:buNone/>
            </a:pPr>
            <a:r>
              <a:rPr lang="en-GB" sz="3200" u="sng" dirty="0"/>
              <a:t>Good Progress</a:t>
            </a:r>
          </a:p>
          <a:p>
            <a:pPr marL="0" indent="0">
              <a:buNone/>
            </a:pPr>
            <a:r>
              <a:rPr lang="en-GB" sz="3200" dirty="0"/>
              <a:t>Recall and apply F=</a:t>
            </a:r>
            <a:r>
              <a:rPr lang="en-GB" sz="3200" dirty="0" err="1"/>
              <a:t>ke</a:t>
            </a:r>
            <a:r>
              <a:rPr lang="en-GB" sz="3200" dirty="0"/>
              <a:t> Hooke’s Law</a:t>
            </a:r>
          </a:p>
          <a:p>
            <a:pPr marL="0" indent="0">
              <a:buNone/>
            </a:pPr>
            <a:r>
              <a:rPr lang="en-GB" sz="3200" dirty="0"/>
              <a:t>Calculate work done in stretching a spring up to the limit of proportionality by Applying </a:t>
            </a:r>
            <a:r>
              <a:rPr lang="en-GB" sz="3200" dirty="0" err="1"/>
              <a:t>Ee</a:t>
            </a:r>
            <a:r>
              <a:rPr lang="en-GB" sz="3200" dirty="0"/>
              <a:t>= ½ ke</a:t>
            </a:r>
            <a:r>
              <a:rPr lang="en-GB" sz="3200" baseline="30000" dirty="0"/>
              <a:t>2</a:t>
            </a:r>
          </a:p>
          <a:p>
            <a:pPr marL="0" indent="0">
              <a:buNone/>
            </a:pPr>
            <a:r>
              <a:rPr lang="en-GB" sz="3200" u="sng" dirty="0"/>
              <a:t>Outstanding Progress</a:t>
            </a:r>
          </a:p>
          <a:p>
            <a:pPr marL="0" indent="0">
              <a:buNone/>
            </a:pPr>
            <a:r>
              <a:rPr lang="en-GB" sz="3200" dirty="0"/>
              <a:t>Describe the difference between elastic deformation and inelastic deformation caused by stretching forces.                                                             </a:t>
            </a:r>
          </a:p>
          <a:p>
            <a:pPr marL="0" indent="0">
              <a:buNone/>
            </a:pPr>
            <a:endParaRPr lang="en-GB" sz="3200" u="sng" dirty="0"/>
          </a:p>
        </p:txBody>
      </p:sp>
    </p:spTree>
    <p:extLst>
      <p:ext uri="{BB962C8B-B14F-4D97-AF65-F5344CB8AC3E}">
        <p14:creationId xmlns:p14="http://schemas.microsoft.com/office/powerpoint/2010/main" val="1152318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E883E-EBDF-4517-8D86-82F446C2BFA4}"/>
              </a:ext>
            </a:extLst>
          </p:cNvPr>
          <p:cNvSpPr>
            <a:spLocks noGrp="1"/>
          </p:cNvSpPr>
          <p:nvPr>
            <p:ph type="title"/>
          </p:nvPr>
        </p:nvSpPr>
        <p:spPr>
          <a:xfrm>
            <a:off x="3007241" y="99311"/>
            <a:ext cx="5668926" cy="1325563"/>
          </a:xfrm>
          <a:solidFill>
            <a:schemeClr val="accent1">
              <a:lumMod val="60000"/>
              <a:lumOff val="40000"/>
            </a:schemeClr>
          </a:solidFill>
        </p:spPr>
        <p:txBody>
          <a:bodyPr/>
          <a:lstStyle/>
          <a:p>
            <a:r>
              <a:rPr lang="en-GB" dirty="0"/>
              <a:t>Word Consciousness</a:t>
            </a:r>
          </a:p>
        </p:txBody>
      </p:sp>
      <p:sp>
        <p:nvSpPr>
          <p:cNvPr id="3" name="Content Placeholder 2">
            <a:extLst>
              <a:ext uri="{FF2B5EF4-FFF2-40B4-BE49-F238E27FC236}">
                <a16:creationId xmlns:a16="http://schemas.microsoft.com/office/drawing/2014/main" id="{58368509-283E-4606-89D7-A81A6A34C730}"/>
              </a:ext>
            </a:extLst>
          </p:cNvPr>
          <p:cNvSpPr>
            <a:spLocks noGrp="1"/>
          </p:cNvSpPr>
          <p:nvPr>
            <p:ph idx="1"/>
          </p:nvPr>
        </p:nvSpPr>
        <p:spPr>
          <a:xfrm>
            <a:off x="0" y="1825625"/>
            <a:ext cx="12192000" cy="4351338"/>
          </a:xfrm>
        </p:spPr>
        <p:txBody>
          <a:bodyPr>
            <a:normAutofit/>
          </a:bodyPr>
          <a:lstStyle/>
          <a:p>
            <a:r>
              <a:rPr lang="en-GB" sz="4400" dirty="0"/>
              <a:t>Deformation-to change shape and size</a:t>
            </a:r>
          </a:p>
        </p:txBody>
      </p:sp>
    </p:spTree>
    <p:extLst>
      <p:ext uri="{BB962C8B-B14F-4D97-AF65-F5344CB8AC3E}">
        <p14:creationId xmlns:p14="http://schemas.microsoft.com/office/powerpoint/2010/main" val="1183606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FFA67D-678F-4270-8A11-6D9BC177A755}"/>
              </a:ext>
            </a:extLst>
          </p:cNvPr>
          <p:cNvSpPr>
            <a:spLocks noGrp="1"/>
          </p:cNvSpPr>
          <p:nvPr>
            <p:ph type="title"/>
          </p:nvPr>
        </p:nvSpPr>
        <p:spPr/>
        <p:txBody>
          <a:bodyPr/>
          <a:lstStyle/>
          <a:p>
            <a:r>
              <a:rPr lang="en-GB" dirty="0"/>
              <a:t>Elastic Object</a:t>
            </a:r>
          </a:p>
        </p:txBody>
      </p:sp>
      <p:sp>
        <p:nvSpPr>
          <p:cNvPr id="5" name="Content Placeholder 4">
            <a:extLst>
              <a:ext uri="{FF2B5EF4-FFF2-40B4-BE49-F238E27FC236}">
                <a16:creationId xmlns:a16="http://schemas.microsoft.com/office/drawing/2014/main" id="{87311E53-B4A0-41A3-B756-2085F7D5FCA0}"/>
              </a:ext>
            </a:extLst>
          </p:cNvPr>
          <p:cNvSpPr>
            <a:spLocks noGrp="1"/>
          </p:cNvSpPr>
          <p:nvPr>
            <p:ph idx="1"/>
          </p:nvPr>
        </p:nvSpPr>
        <p:spPr>
          <a:xfrm>
            <a:off x="838200" y="1825625"/>
            <a:ext cx="7478806" cy="4351338"/>
          </a:xfrm>
        </p:spPr>
        <p:txBody>
          <a:bodyPr/>
          <a:lstStyle/>
          <a:p>
            <a:r>
              <a:rPr lang="en-GB" dirty="0"/>
              <a:t>When tennis players hit a tennis ball the ball changes shape.</a:t>
            </a:r>
          </a:p>
          <a:p>
            <a:r>
              <a:rPr lang="en-GB" dirty="0"/>
              <a:t>The shape of an object can be changed by stretching, bending, twisting or compressing.</a:t>
            </a:r>
          </a:p>
          <a:p>
            <a:r>
              <a:rPr lang="en-GB" dirty="0"/>
              <a:t>The tennis ball is classed as elastic because it goes back to its original shape</a:t>
            </a:r>
          </a:p>
          <a:p>
            <a:r>
              <a:rPr lang="en-GB" dirty="0"/>
              <a:t>An object is elastic if it returns to its original shape when the forces deforming it are removed</a:t>
            </a:r>
          </a:p>
          <a:p>
            <a:endParaRPr lang="en-GB" dirty="0"/>
          </a:p>
        </p:txBody>
      </p:sp>
      <p:pic>
        <p:nvPicPr>
          <p:cNvPr id="1026" name="Picture 2" descr="The Physics of Tennis | Basic Tennis Physics">
            <a:extLst>
              <a:ext uri="{FF2B5EF4-FFF2-40B4-BE49-F238E27FC236}">
                <a16:creationId xmlns:a16="http://schemas.microsoft.com/office/drawing/2014/main" id="{44A3282B-8D38-4499-A3D2-EEF543E7F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4579" y="3173827"/>
            <a:ext cx="3746736" cy="259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933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B0B4-C5F3-4870-84C1-FAC72287FAB5}"/>
              </a:ext>
            </a:extLst>
          </p:cNvPr>
          <p:cNvSpPr>
            <a:spLocks noGrp="1"/>
          </p:cNvSpPr>
          <p:nvPr>
            <p:ph type="title"/>
          </p:nvPr>
        </p:nvSpPr>
        <p:spPr>
          <a:xfrm>
            <a:off x="838200" y="365125"/>
            <a:ext cx="10515600" cy="1325563"/>
          </a:xfrm>
        </p:spPr>
        <p:txBody>
          <a:bodyPr/>
          <a:lstStyle/>
          <a:p>
            <a:r>
              <a:rPr lang="en-GB" dirty="0"/>
              <a:t>What do the results show?</a:t>
            </a:r>
          </a:p>
        </p:txBody>
      </p:sp>
      <p:pic>
        <p:nvPicPr>
          <p:cNvPr id="4" name="Picture 3">
            <a:extLst>
              <a:ext uri="{FF2B5EF4-FFF2-40B4-BE49-F238E27FC236}">
                <a16:creationId xmlns:a16="http://schemas.microsoft.com/office/drawing/2014/main" id="{D470FF61-9B19-4311-A111-1B5BCCA28FB6}"/>
              </a:ext>
            </a:extLst>
          </p:cNvPr>
          <p:cNvPicPr>
            <a:picLocks noChangeAspect="1"/>
          </p:cNvPicPr>
          <p:nvPr/>
        </p:nvPicPr>
        <p:blipFill>
          <a:blip r:embed="rId3"/>
          <a:stretch>
            <a:fillRect/>
          </a:stretch>
        </p:blipFill>
        <p:spPr>
          <a:xfrm>
            <a:off x="2372191" y="1385343"/>
            <a:ext cx="7447617" cy="5391634"/>
          </a:xfrm>
          <a:prstGeom prst="rect">
            <a:avLst/>
          </a:prstGeom>
        </p:spPr>
      </p:pic>
    </p:spTree>
    <p:extLst>
      <p:ext uri="{BB962C8B-B14F-4D97-AF65-F5344CB8AC3E}">
        <p14:creationId xmlns:p14="http://schemas.microsoft.com/office/powerpoint/2010/main" val="508214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A2690-F0EC-425C-BDFD-BFA056DCBDF6}"/>
              </a:ext>
            </a:extLst>
          </p:cNvPr>
          <p:cNvSpPr>
            <a:spLocks noGrp="1"/>
          </p:cNvSpPr>
          <p:nvPr>
            <p:ph type="title"/>
          </p:nvPr>
        </p:nvSpPr>
        <p:spPr/>
        <p:txBody>
          <a:bodyPr/>
          <a:lstStyle/>
          <a:p>
            <a:r>
              <a:rPr lang="en-GB" dirty="0"/>
              <a:t>Hooke’s Law</a:t>
            </a:r>
          </a:p>
        </p:txBody>
      </p:sp>
      <p:sp>
        <p:nvSpPr>
          <p:cNvPr id="3" name="Content Placeholder 2">
            <a:extLst>
              <a:ext uri="{FF2B5EF4-FFF2-40B4-BE49-F238E27FC236}">
                <a16:creationId xmlns:a16="http://schemas.microsoft.com/office/drawing/2014/main" id="{B47D7ABE-252F-4886-B02E-5E32B9D606A2}"/>
              </a:ext>
            </a:extLst>
          </p:cNvPr>
          <p:cNvSpPr>
            <a:spLocks noGrp="1"/>
          </p:cNvSpPr>
          <p:nvPr>
            <p:ph idx="1"/>
          </p:nvPr>
        </p:nvSpPr>
        <p:spPr/>
        <p:txBody>
          <a:bodyPr>
            <a:normAutofit fontScale="92500" lnSpcReduction="10000"/>
          </a:bodyPr>
          <a:lstStyle/>
          <a:p>
            <a:r>
              <a:rPr lang="en-GB" dirty="0"/>
              <a:t>The extension of a spring is directly proportional to the force applied, as long as its limit of proportionality is not exceeded.</a:t>
            </a:r>
          </a:p>
          <a:p>
            <a:r>
              <a:rPr lang="en-GB" dirty="0"/>
              <a:t>Remember directly proportional on a graph is a straight line through the origin</a:t>
            </a:r>
          </a:p>
          <a:p>
            <a:r>
              <a:rPr lang="en-GB" dirty="0"/>
              <a:t>Hooke’s law can be written as an equation</a:t>
            </a:r>
          </a:p>
          <a:p>
            <a:r>
              <a:rPr lang="en-GB" dirty="0"/>
              <a:t>Force=spring constant x extension</a:t>
            </a:r>
          </a:p>
          <a:p>
            <a:r>
              <a:rPr lang="en-GB" dirty="0"/>
              <a:t>F=</a:t>
            </a:r>
            <a:r>
              <a:rPr lang="en-GB" dirty="0" err="1"/>
              <a:t>ke</a:t>
            </a:r>
            <a:endParaRPr lang="en-GB" dirty="0"/>
          </a:p>
          <a:p>
            <a:r>
              <a:rPr lang="en-GB" dirty="0"/>
              <a:t>F=force-N</a:t>
            </a:r>
          </a:p>
          <a:p>
            <a:r>
              <a:rPr lang="en-GB" dirty="0"/>
              <a:t>k=spring constant- N/m</a:t>
            </a:r>
          </a:p>
          <a:p>
            <a:r>
              <a:rPr lang="en-GB" dirty="0"/>
              <a:t>e=extension-m</a:t>
            </a:r>
          </a:p>
        </p:txBody>
      </p:sp>
    </p:spTree>
    <p:extLst>
      <p:ext uri="{BB962C8B-B14F-4D97-AF65-F5344CB8AC3E}">
        <p14:creationId xmlns:p14="http://schemas.microsoft.com/office/powerpoint/2010/main" val="1817284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ED81-B35F-4972-AB44-641F82E7AF1A}"/>
              </a:ext>
            </a:extLst>
          </p:cNvPr>
          <p:cNvSpPr>
            <a:spLocks noGrp="1"/>
          </p:cNvSpPr>
          <p:nvPr>
            <p:ph type="title" idx="4294967295"/>
          </p:nvPr>
        </p:nvSpPr>
        <p:spPr>
          <a:xfrm>
            <a:off x="680484" y="135043"/>
            <a:ext cx="10515600" cy="1325563"/>
          </a:xfrm>
        </p:spPr>
        <p:txBody>
          <a:bodyPr/>
          <a:lstStyle/>
          <a:p>
            <a:r>
              <a:rPr lang="en-GB" dirty="0"/>
              <a:t>What does the graph show?</a:t>
            </a:r>
          </a:p>
        </p:txBody>
      </p:sp>
      <p:pic>
        <p:nvPicPr>
          <p:cNvPr id="4" name="Picture 3">
            <a:extLst>
              <a:ext uri="{FF2B5EF4-FFF2-40B4-BE49-F238E27FC236}">
                <a16:creationId xmlns:a16="http://schemas.microsoft.com/office/drawing/2014/main" id="{7F95ECF3-D7F9-4B0E-A8D8-E75A693A41C6}"/>
              </a:ext>
            </a:extLst>
          </p:cNvPr>
          <p:cNvPicPr>
            <a:picLocks noChangeAspect="1"/>
          </p:cNvPicPr>
          <p:nvPr/>
        </p:nvPicPr>
        <p:blipFill>
          <a:blip r:embed="rId3"/>
          <a:stretch>
            <a:fillRect/>
          </a:stretch>
        </p:blipFill>
        <p:spPr>
          <a:xfrm>
            <a:off x="497572" y="1460606"/>
            <a:ext cx="9591675" cy="4933950"/>
          </a:xfrm>
          <a:prstGeom prst="rect">
            <a:avLst/>
          </a:prstGeom>
        </p:spPr>
      </p:pic>
      <p:sp>
        <p:nvSpPr>
          <p:cNvPr id="3" name="TextBox 2">
            <a:extLst>
              <a:ext uri="{FF2B5EF4-FFF2-40B4-BE49-F238E27FC236}">
                <a16:creationId xmlns:a16="http://schemas.microsoft.com/office/drawing/2014/main" id="{C8B9E8AC-5C0A-4383-9A59-7EE4FE1C0EFA}"/>
              </a:ext>
            </a:extLst>
          </p:cNvPr>
          <p:cNvSpPr txBox="1"/>
          <p:nvPr/>
        </p:nvSpPr>
        <p:spPr>
          <a:xfrm>
            <a:off x="5876364" y="1889310"/>
            <a:ext cx="2326341" cy="830997"/>
          </a:xfrm>
          <a:prstGeom prst="rect">
            <a:avLst/>
          </a:prstGeom>
          <a:solidFill>
            <a:schemeClr val="bg1"/>
          </a:solidFill>
          <a:ln>
            <a:solidFill>
              <a:schemeClr val="tx1"/>
            </a:solidFill>
          </a:ln>
        </p:spPr>
        <p:txBody>
          <a:bodyPr wrap="square" rtlCol="0">
            <a:spAutoFit/>
          </a:bodyPr>
          <a:lstStyle/>
          <a:p>
            <a:r>
              <a:rPr lang="en-GB" sz="2400" dirty="0"/>
              <a:t>Limit of proportionality</a:t>
            </a:r>
          </a:p>
        </p:txBody>
      </p:sp>
    </p:spTree>
    <p:extLst>
      <p:ext uri="{BB962C8B-B14F-4D97-AF65-F5344CB8AC3E}">
        <p14:creationId xmlns:p14="http://schemas.microsoft.com/office/powerpoint/2010/main" val="2241634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858DC-3AE3-4900-962B-DAA7676AAB59}"/>
              </a:ext>
            </a:extLst>
          </p:cNvPr>
          <p:cNvSpPr>
            <a:spLocks noGrp="1"/>
          </p:cNvSpPr>
          <p:nvPr>
            <p:ph type="title"/>
          </p:nvPr>
        </p:nvSpPr>
        <p:spPr/>
        <p:txBody>
          <a:bodyPr/>
          <a:lstStyle/>
          <a:p>
            <a:r>
              <a:rPr lang="en-GB" dirty="0"/>
              <a:t>So how much work is done when we stretch a spring?</a:t>
            </a:r>
          </a:p>
        </p:txBody>
      </p:sp>
      <p:sp>
        <p:nvSpPr>
          <p:cNvPr id="3" name="Content Placeholder 2">
            <a:extLst>
              <a:ext uri="{FF2B5EF4-FFF2-40B4-BE49-F238E27FC236}">
                <a16:creationId xmlns:a16="http://schemas.microsoft.com/office/drawing/2014/main" id="{3D8C5135-1646-411E-B8E8-B874A2796C2A}"/>
              </a:ext>
            </a:extLst>
          </p:cNvPr>
          <p:cNvSpPr>
            <a:spLocks noGrp="1"/>
          </p:cNvSpPr>
          <p:nvPr>
            <p:ph idx="1"/>
          </p:nvPr>
        </p:nvSpPr>
        <p:spPr/>
        <p:txBody>
          <a:bodyPr/>
          <a:lstStyle/>
          <a:p>
            <a:r>
              <a:rPr lang="en-GB" dirty="0"/>
              <a:t>The </a:t>
            </a:r>
            <a:r>
              <a:rPr lang="en-GB" b="1" dirty="0"/>
              <a:t>work done </a:t>
            </a:r>
            <a:r>
              <a:rPr lang="en-GB" dirty="0"/>
              <a:t>is exactly the same as the </a:t>
            </a:r>
            <a:r>
              <a:rPr lang="en-GB" b="1" dirty="0"/>
              <a:t>elastic potential energy.</a:t>
            </a:r>
          </a:p>
          <a:p>
            <a:endParaRPr lang="en-GB" dirty="0"/>
          </a:p>
          <a:p>
            <a:endParaRPr lang="en-GB" dirty="0"/>
          </a:p>
          <a:p>
            <a:endParaRPr lang="en-GB" dirty="0"/>
          </a:p>
          <a:p>
            <a:r>
              <a:rPr lang="en-GB" dirty="0"/>
              <a:t>You have to do </a:t>
            </a:r>
            <a:r>
              <a:rPr lang="en-GB" b="1" dirty="0"/>
              <a:t>work </a:t>
            </a:r>
            <a:r>
              <a:rPr lang="en-GB" dirty="0"/>
              <a:t>(</a:t>
            </a:r>
            <a:r>
              <a:rPr lang="en-GB" b="1" dirty="0"/>
              <a:t>transfer energy</a:t>
            </a:r>
            <a:r>
              <a:rPr lang="en-GB" dirty="0"/>
              <a:t>) to stretch the spring and this energy is stored as </a:t>
            </a:r>
            <a:r>
              <a:rPr lang="en-GB" b="1" dirty="0"/>
              <a:t>elastic potential energy.</a:t>
            </a:r>
          </a:p>
          <a:p>
            <a:endParaRPr lang="en-GB" dirty="0"/>
          </a:p>
          <a:p>
            <a:endParaRPr lang="en-GB" dirty="0"/>
          </a:p>
        </p:txBody>
      </p:sp>
      <p:sp>
        <p:nvSpPr>
          <p:cNvPr id="4" name="Text Box 5">
            <a:extLst>
              <a:ext uri="{FF2B5EF4-FFF2-40B4-BE49-F238E27FC236}">
                <a16:creationId xmlns:a16="http://schemas.microsoft.com/office/drawing/2014/main" id="{719133CD-B67D-4654-A1F4-5A7AED772329}"/>
              </a:ext>
            </a:extLst>
          </p:cNvPr>
          <p:cNvSpPr txBox="1">
            <a:spLocks noChangeArrowheads="1"/>
          </p:cNvSpPr>
          <p:nvPr/>
        </p:nvSpPr>
        <p:spPr bwMode="auto">
          <a:xfrm>
            <a:off x="3830029" y="2433743"/>
            <a:ext cx="4383086" cy="1169551"/>
          </a:xfrm>
          <a:prstGeom prst="rect">
            <a:avLst/>
          </a:prstGeom>
          <a:solidFill>
            <a:schemeClr val="accent2"/>
          </a:solidFill>
          <a:ln>
            <a:noFill/>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50000"/>
              </a:spcBef>
              <a:buFontTx/>
              <a:buNone/>
            </a:pPr>
            <a:r>
              <a:rPr lang="en-GB" altLang="en-US" sz="2800" dirty="0"/>
              <a:t>Equation given to you</a:t>
            </a:r>
          </a:p>
          <a:p>
            <a:pPr algn="ctr" eaLnBrk="1" hangingPunct="1">
              <a:spcBef>
                <a:spcPct val="50000"/>
              </a:spcBef>
              <a:buFontTx/>
              <a:buNone/>
            </a:pPr>
            <a:r>
              <a:rPr lang="en-GB" altLang="en-US" sz="2800" dirty="0"/>
              <a:t>Stored EPE = ½ke</a:t>
            </a:r>
            <a:r>
              <a:rPr lang="en-GB" altLang="en-US" sz="2800" baseline="30000" dirty="0"/>
              <a:t>2</a:t>
            </a:r>
          </a:p>
        </p:txBody>
      </p:sp>
    </p:spTree>
    <p:extLst>
      <p:ext uri="{BB962C8B-B14F-4D97-AF65-F5344CB8AC3E}">
        <p14:creationId xmlns:p14="http://schemas.microsoft.com/office/powerpoint/2010/main" val="277800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mic Sa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683</Words>
  <Application>Microsoft Office PowerPoint</Application>
  <PresentationFormat>Widescreen</PresentationFormat>
  <Paragraphs>60</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Comic Sans MS</vt:lpstr>
      <vt:lpstr>Office Theme</vt:lpstr>
      <vt:lpstr>PowerPoint Presentation</vt:lpstr>
      <vt:lpstr>Self Assess</vt:lpstr>
      <vt:lpstr>Progress Indicators</vt:lpstr>
      <vt:lpstr>Word Consciousness</vt:lpstr>
      <vt:lpstr>Elastic Object</vt:lpstr>
      <vt:lpstr>What do the results show?</vt:lpstr>
      <vt:lpstr>Hooke’s Law</vt:lpstr>
      <vt:lpstr>What does the graph show?</vt:lpstr>
      <vt:lpstr>So how much work is done when we stretch a spring?</vt:lpstr>
      <vt:lpstr>Calculating work done in stretching</vt:lpstr>
      <vt:lpstr>PowerPoint Presentation</vt:lpstr>
      <vt:lpstr>PowerPoint Presentation</vt:lpstr>
      <vt:lpstr>Describe the graph-6 marks</vt:lpstr>
      <vt:lpstr>What great looks like</vt:lpstr>
      <vt:lpstr>Plenary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 Sutton</dc:creator>
  <cp:lastModifiedBy>Dawn Sutton</cp:lastModifiedBy>
  <cp:revision>11</cp:revision>
  <dcterms:created xsi:type="dcterms:W3CDTF">2019-11-05T19:03:23Z</dcterms:created>
  <dcterms:modified xsi:type="dcterms:W3CDTF">2020-09-22T09:29:41Z</dcterms:modified>
</cp:coreProperties>
</file>