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85" r:id="rId2"/>
    <p:sldId id="307" r:id="rId3"/>
    <p:sldId id="256" r:id="rId4"/>
    <p:sldId id="308" r:id="rId5"/>
    <p:sldId id="304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B556E0"/>
    <a:srgbClr val="0070C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281" autoAdjust="0"/>
  </p:normalViewPr>
  <p:slideViewPr>
    <p:cSldViewPr>
      <p:cViewPr varScale="1">
        <p:scale>
          <a:sx n="104" d="100"/>
          <a:sy n="104" d="100"/>
        </p:scale>
        <p:origin x="132" y="4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06A6-3454-40FD-A3D8-F039C44CDB3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010D6-F18C-4CE3-ACF1-ED4CF1B0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3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cTwu6TFZ0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ictgames.com/flipCounter/mobile/index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hlinkClick r:id="rId3"/>
              </a:rPr>
              <a:t>https://www.youtube.com/watch?v=kcTwu6TFZ08</a:t>
            </a:r>
            <a:endParaRPr lang="en-GB" dirty="0" smtClean="0">
              <a:hlinkClick r:id="rId4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010D6-F18C-4CE3-ACF1-ED4CF1B0AD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76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9172"/>
            <a:ext cx="9144000" cy="1102519"/>
          </a:xfrm>
          <a:solidFill>
            <a:schemeClr val="bg1"/>
          </a:solidFill>
        </p:spPr>
        <p:txBody>
          <a:bodyPr>
            <a:noAutofit/>
          </a:bodyPr>
          <a:lstStyle>
            <a:lvl1pPr algn="ctr">
              <a:defRPr sz="8000" b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ndy Square BTN Striped" panose="020B0704010102040306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8646"/>
            <a:ext cx="9144000" cy="901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92191"/>
            <a:ext cx="9144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Add specification number here</a:t>
            </a:r>
          </a:p>
        </p:txBody>
      </p:sp>
    </p:spTree>
    <p:extLst>
      <p:ext uri="{BB962C8B-B14F-4D97-AF65-F5344CB8AC3E}">
        <p14:creationId xmlns:p14="http://schemas.microsoft.com/office/powerpoint/2010/main" val="52777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4731990"/>
            <a:ext cx="449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b="1" dirty="0" smtClean="0">
                <a:solidFill>
                  <a:srgbClr val="B556E0"/>
                </a:solidFill>
              </a:rPr>
              <a:t>Good</a:t>
            </a:r>
            <a:r>
              <a:rPr lang="en-GB" sz="1400" dirty="0" smtClean="0">
                <a:solidFill>
                  <a:srgbClr val="B556E0"/>
                </a:solidFill>
              </a:rPr>
              <a:t> – Add two 8-bit binary numbers</a:t>
            </a:r>
            <a:endParaRPr lang="en-GB" sz="1400" dirty="0">
              <a:solidFill>
                <a:srgbClr val="B556E0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90093"/>
            <a:ext cx="9144000" cy="461665"/>
            <a:chOff x="0" y="4690093"/>
            <a:chExt cx="9144000" cy="461665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0" y="4690093"/>
              <a:ext cx="914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4690093"/>
              <a:ext cx="0" cy="4616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 userDrawn="1"/>
        </p:nvSpPr>
        <p:spPr>
          <a:xfrm>
            <a:off x="4572001" y="4702373"/>
            <a:ext cx="4464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400" b="1" dirty="0" smtClean="0">
                <a:solidFill>
                  <a:srgbClr val="00B050"/>
                </a:solidFill>
              </a:rPr>
              <a:t>Outstanding</a:t>
            </a:r>
            <a:r>
              <a:rPr lang="en-GB" sz="1400" dirty="0" smtClean="0">
                <a:solidFill>
                  <a:srgbClr val="00B050"/>
                </a:solidFill>
              </a:rPr>
              <a:t> – Explain Overflow errors and how they occur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-1"/>
            <a:ext cx="9144000" cy="6400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19999" y="71113"/>
            <a:ext cx="9144000" cy="484413"/>
          </a:xfrm>
          <a:noFill/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28383" y="187035"/>
            <a:ext cx="1095617" cy="273844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8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9BD-7837-4A96-8068-59BD5BFD070A}" type="datetime1">
              <a:rPr lang="en-GB" smtClean="0"/>
              <a:t>02/04/2019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07504" y="771525"/>
            <a:ext cx="4384228" cy="39604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652268" y="771525"/>
            <a:ext cx="4384228" cy="396046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solidFill>
            <a:srgbClr val="0070C0"/>
          </a:solidFill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7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735547"/>
            <a:ext cx="8640960" cy="385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8384" y="4803998"/>
            <a:ext cx="100811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95D19BD-7837-4A96-8068-59BD5BFD070A}" type="datetime1">
              <a:rPr lang="en-GB" smtClean="0"/>
              <a:t>02/04/2019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22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ndy Square BTN Striped" panose="020B070401010204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735546"/>
            <a:ext cx="8352928" cy="3924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latin typeface="+mj-lt"/>
                <a:ea typeface="Times New Roman"/>
                <a:cs typeface="Times New Roman"/>
                <a:sym typeface="Times New Roman"/>
              </a:rPr>
              <a:t>Convert the following numbers</a:t>
            </a:r>
            <a:endParaRPr lang="en-US" sz="3600" u="sng" dirty="0">
              <a:latin typeface="+mj-lt"/>
              <a:ea typeface="Times New Roman"/>
              <a:cs typeface="Times New Roman"/>
              <a:sym typeface="Times New Roman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45 into Binary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00010100 into Denary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156 into Binary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111010</a:t>
            </a:r>
            <a:r>
              <a:rPr lang="en-US" sz="3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 into Denary </a:t>
            </a:r>
            <a:r>
              <a:rPr lang="en-US" sz="36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lang="en-GB" dirty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t>02/04/2019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smtClean="0"/>
              <a:t>Now Activity - Whiteboard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627534"/>
            <a:ext cx="8640960" cy="385907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Then add each pair of numbers using the rules you saw earlier.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  <p:graphicFrame>
        <p:nvGraphicFramePr>
          <p:cNvPr id="5" name="Shape 84"/>
          <p:cNvGraphicFramePr/>
          <p:nvPr>
            <p:extLst>
              <p:ext uri="{D42A27DB-BD31-4B8C-83A1-F6EECF244321}">
                <p14:modId xmlns:p14="http://schemas.microsoft.com/office/powerpoint/2010/main" val="2345094995"/>
              </p:ext>
            </p:extLst>
          </p:nvPr>
        </p:nvGraphicFramePr>
        <p:xfrm>
          <a:off x="1621699" y="1151647"/>
          <a:ext cx="6604424" cy="27882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815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128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64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32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16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hape 86"/>
          <p:cNvSpPr txBox="1"/>
          <p:nvPr/>
        </p:nvSpPr>
        <p:spPr>
          <a:xfrm>
            <a:off x="501128" y="21593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41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7" name="Shape 87"/>
          <p:cNvSpPr txBox="1"/>
          <p:nvPr/>
        </p:nvSpPr>
        <p:spPr>
          <a:xfrm>
            <a:off x="498750" y="27857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58 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8" name="Shape 88"/>
          <p:cNvSpPr txBox="1"/>
          <p:nvPr/>
        </p:nvSpPr>
        <p:spPr>
          <a:xfrm>
            <a:off x="321138" y="3278942"/>
            <a:ext cx="12684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err="1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Ans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9" name="Shape 89"/>
          <p:cNvSpPr txBox="1"/>
          <p:nvPr/>
        </p:nvSpPr>
        <p:spPr>
          <a:xfrm>
            <a:off x="1589538" y="3961574"/>
            <a:ext cx="6451512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The answer is </a:t>
            </a:r>
            <a:r>
              <a:rPr lang="en-US" b="1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10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because 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1+</a:t>
            </a:r>
            <a:r>
              <a:rPr lang="en-US" b="1" kern="0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+</a:t>
            </a:r>
            <a:r>
              <a:rPr lang="en-US" b="1" kern="0" dirty="0" smtClean="0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= </a:t>
            </a:r>
            <a:r>
              <a:rPr lang="en-US" b="1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10. 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Put the 1 above the next column and enter the 0.</a:t>
            </a:r>
          </a:p>
        </p:txBody>
      </p:sp>
      <p:cxnSp>
        <p:nvCxnSpPr>
          <p:cNvPr id="10" name="Shape 90"/>
          <p:cNvCxnSpPr/>
          <p:nvPr/>
        </p:nvCxnSpPr>
        <p:spPr>
          <a:xfrm flipV="1">
            <a:off x="3419872" y="3795886"/>
            <a:ext cx="1008112" cy="288032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" name="Shape 90"/>
          <p:cNvCxnSpPr/>
          <p:nvPr/>
        </p:nvCxnSpPr>
        <p:spPr>
          <a:xfrm flipV="1">
            <a:off x="3275856" y="1635646"/>
            <a:ext cx="144016" cy="2448272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393172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627534"/>
            <a:ext cx="8640960" cy="385907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Then add each pair of numbers using the rules you saw earlier.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  <p:graphicFrame>
        <p:nvGraphicFramePr>
          <p:cNvPr id="5" name="Shape 84"/>
          <p:cNvGraphicFramePr/>
          <p:nvPr>
            <p:extLst>
              <p:ext uri="{D42A27DB-BD31-4B8C-83A1-F6EECF244321}">
                <p14:modId xmlns:p14="http://schemas.microsoft.com/office/powerpoint/2010/main" val="2171200745"/>
              </p:ext>
            </p:extLst>
          </p:nvPr>
        </p:nvGraphicFramePr>
        <p:xfrm>
          <a:off x="1621699" y="1151647"/>
          <a:ext cx="6604424" cy="27882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815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128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64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32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16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hape 86"/>
          <p:cNvSpPr txBox="1"/>
          <p:nvPr/>
        </p:nvSpPr>
        <p:spPr>
          <a:xfrm>
            <a:off x="501128" y="21593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41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7" name="Shape 87"/>
          <p:cNvSpPr txBox="1"/>
          <p:nvPr/>
        </p:nvSpPr>
        <p:spPr>
          <a:xfrm>
            <a:off x="498750" y="27857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58 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8" name="Shape 88"/>
          <p:cNvSpPr txBox="1"/>
          <p:nvPr/>
        </p:nvSpPr>
        <p:spPr>
          <a:xfrm>
            <a:off x="321138" y="3278942"/>
            <a:ext cx="12684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err="1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Ans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9" name="Shape 89"/>
          <p:cNvSpPr txBox="1"/>
          <p:nvPr/>
        </p:nvSpPr>
        <p:spPr>
          <a:xfrm>
            <a:off x="1589538" y="3961574"/>
            <a:ext cx="6451512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The answer is </a:t>
            </a:r>
            <a:r>
              <a:rPr lang="en-US" b="1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11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because 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1+</a:t>
            </a:r>
            <a:r>
              <a:rPr lang="en-US" b="1" kern="0" dirty="0" smtClean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+</a:t>
            </a:r>
            <a:r>
              <a:rPr lang="en-US" b="1" kern="0" dirty="0" smtClean="0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= </a:t>
            </a:r>
            <a:r>
              <a:rPr lang="en-US" b="1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11. 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Put the 1 above the next column and enter the 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1.</a:t>
            </a:r>
            <a:endParaRPr lang="en-US" kern="0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  <a:rtl val="0"/>
            </a:endParaRPr>
          </a:p>
        </p:txBody>
      </p:sp>
      <p:cxnSp>
        <p:nvCxnSpPr>
          <p:cNvPr id="10" name="Shape 90"/>
          <p:cNvCxnSpPr/>
          <p:nvPr/>
        </p:nvCxnSpPr>
        <p:spPr>
          <a:xfrm flipV="1">
            <a:off x="3419872" y="3723878"/>
            <a:ext cx="72008" cy="36004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" name="Shape 90"/>
          <p:cNvCxnSpPr/>
          <p:nvPr/>
        </p:nvCxnSpPr>
        <p:spPr>
          <a:xfrm flipV="1">
            <a:off x="3275856" y="1635646"/>
            <a:ext cx="144016" cy="2448272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19717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627534"/>
            <a:ext cx="8640960" cy="385907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Then add each pair of numbers using the rules you saw earlier.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  <p:graphicFrame>
        <p:nvGraphicFramePr>
          <p:cNvPr id="5" name="Shape 84"/>
          <p:cNvGraphicFramePr/>
          <p:nvPr>
            <p:extLst>
              <p:ext uri="{D42A27DB-BD31-4B8C-83A1-F6EECF244321}">
                <p14:modId xmlns:p14="http://schemas.microsoft.com/office/powerpoint/2010/main" val="854639989"/>
              </p:ext>
            </p:extLst>
          </p:nvPr>
        </p:nvGraphicFramePr>
        <p:xfrm>
          <a:off x="1621699" y="1151647"/>
          <a:ext cx="6604424" cy="27882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815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128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64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32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16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hape 86"/>
          <p:cNvSpPr txBox="1"/>
          <p:nvPr/>
        </p:nvSpPr>
        <p:spPr>
          <a:xfrm>
            <a:off x="501128" y="21593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41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7" name="Shape 87"/>
          <p:cNvSpPr txBox="1"/>
          <p:nvPr/>
        </p:nvSpPr>
        <p:spPr>
          <a:xfrm>
            <a:off x="498750" y="27857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58 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8" name="Shape 88"/>
          <p:cNvSpPr txBox="1"/>
          <p:nvPr/>
        </p:nvSpPr>
        <p:spPr>
          <a:xfrm>
            <a:off x="321138" y="3278942"/>
            <a:ext cx="12684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err="1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Ans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9" name="Shape 89"/>
          <p:cNvSpPr txBox="1"/>
          <p:nvPr/>
        </p:nvSpPr>
        <p:spPr>
          <a:xfrm>
            <a:off x="1589538" y="3961574"/>
            <a:ext cx="6451512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The answer is </a:t>
            </a:r>
            <a:r>
              <a:rPr lang="en-US" b="1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because 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1+</a:t>
            </a:r>
            <a:r>
              <a:rPr lang="en-US" b="1" kern="0" dirty="0" smtClean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+</a:t>
            </a:r>
            <a:r>
              <a:rPr lang="en-US" b="1" kern="0" dirty="0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= </a:t>
            </a:r>
            <a:r>
              <a:rPr lang="en-US" b="1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1. </a:t>
            </a:r>
            <a:endParaRPr lang="en-US" kern="0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  <a:rtl val="0"/>
            </a:endParaRPr>
          </a:p>
        </p:txBody>
      </p:sp>
      <p:cxnSp>
        <p:nvCxnSpPr>
          <p:cNvPr id="15" name="Shape 90"/>
          <p:cNvCxnSpPr/>
          <p:nvPr/>
        </p:nvCxnSpPr>
        <p:spPr>
          <a:xfrm flipH="1" flipV="1">
            <a:off x="3059832" y="3651870"/>
            <a:ext cx="216024" cy="432048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23034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627534"/>
            <a:ext cx="8640960" cy="385907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Then add each pair of numbers using the rules you saw earlier.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  <p:graphicFrame>
        <p:nvGraphicFramePr>
          <p:cNvPr id="5" name="Shape 84"/>
          <p:cNvGraphicFramePr/>
          <p:nvPr>
            <p:extLst>
              <p:ext uri="{D42A27DB-BD31-4B8C-83A1-F6EECF244321}">
                <p14:modId xmlns:p14="http://schemas.microsoft.com/office/powerpoint/2010/main" val="1099339930"/>
              </p:ext>
            </p:extLst>
          </p:nvPr>
        </p:nvGraphicFramePr>
        <p:xfrm>
          <a:off x="1621699" y="1151647"/>
          <a:ext cx="6604424" cy="27882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815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128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64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32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16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hape 86"/>
          <p:cNvSpPr txBox="1"/>
          <p:nvPr/>
        </p:nvSpPr>
        <p:spPr>
          <a:xfrm>
            <a:off x="501128" y="21593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41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7" name="Shape 87"/>
          <p:cNvSpPr txBox="1"/>
          <p:nvPr/>
        </p:nvSpPr>
        <p:spPr>
          <a:xfrm>
            <a:off x="498750" y="27857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58 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8" name="Shape 88"/>
          <p:cNvSpPr txBox="1"/>
          <p:nvPr/>
        </p:nvSpPr>
        <p:spPr>
          <a:xfrm>
            <a:off x="321138" y="3278942"/>
            <a:ext cx="12684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err="1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Ans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9" name="Shape 89"/>
          <p:cNvSpPr txBox="1"/>
          <p:nvPr/>
        </p:nvSpPr>
        <p:spPr>
          <a:xfrm>
            <a:off x="1589538" y="3961574"/>
            <a:ext cx="6451512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The answer is </a:t>
            </a:r>
            <a:r>
              <a:rPr lang="en-US" b="1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because </a:t>
            </a:r>
            <a:r>
              <a:rPr lang="en-US" b="1" kern="0" dirty="0" smtClean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+</a:t>
            </a:r>
            <a:r>
              <a:rPr lang="en-US" b="1" kern="0" dirty="0" smtClean="0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= </a:t>
            </a:r>
            <a:r>
              <a:rPr lang="en-US" b="1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b="1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. </a:t>
            </a:r>
            <a:endParaRPr lang="en-US" kern="0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  <a:rtl val="0"/>
            </a:endParaRPr>
          </a:p>
        </p:txBody>
      </p:sp>
      <p:cxnSp>
        <p:nvCxnSpPr>
          <p:cNvPr id="15" name="Shape 90"/>
          <p:cNvCxnSpPr/>
          <p:nvPr/>
        </p:nvCxnSpPr>
        <p:spPr>
          <a:xfrm flipH="1" flipV="1">
            <a:off x="2267744" y="3795886"/>
            <a:ext cx="792088" cy="288032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263709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735547"/>
            <a:ext cx="8640960" cy="900099"/>
          </a:xfrm>
        </p:spPr>
        <p:txBody>
          <a:bodyPr/>
          <a:lstStyle/>
          <a:p>
            <a:pPr marL="0" indent="0">
              <a:buNone/>
            </a:pP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Calculate 200+198 in binary. What is the problem, why does it occur?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Overflow Errors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  <p:graphicFrame>
        <p:nvGraphicFramePr>
          <p:cNvPr id="5" name="Shape 223"/>
          <p:cNvGraphicFramePr/>
          <p:nvPr>
            <p:extLst>
              <p:ext uri="{D42A27DB-BD31-4B8C-83A1-F6EECF244321}">
                <p14:modId xmlns:p14="http://schemas.microsoft.com/office/powerpoint/2010/main" val="4256788821"/>
              </p:ext>
            </p:extLst>
          </p:nvPr>
        </p:nvGraphicFramePr>
        <p:xfrm>
          <a:off x="1691680" y="1275606"/>
          <a:ext cx="7058125" cy="32002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0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3000" b="1" dirty="0">
                        <a:solidFill>
                          <a:srgbClr val="666666"/>
                        </a:solidFill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lang="en-US" sz="3000" b="1" dirty="0">
                        <a:solidFill>
                          <a:srgbClr val="666666"/>
                        </a:solidFill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3000" b="1">
                        <a:solidFill>
                          <a:srgbClr val="666666"/>
                        </a:solidFill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lang="en-US" sz="3000" b="1" dirty="0">
                        <a:solidFill>
                          <a:srgbClr val="666666"/>
                        </a:solidFill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3000" b="1">
                        <a:solidFill>
                          <a:srgbClr val="666666"/>
                        </a:solidFill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3000" b="1">
                        <a:solidFill>
                          <a:srgbClr val="666666"/>
                        </a:solidFill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3000" b="1">
                        <a:solidFill>
                          <a:srgbClr val="666666"/>
                        </a:solidFill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3000" b="1" dirty="0">
                        <a:solidFill>
                          <a:srgbClr val="666666"/>
                        </a:solidFill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128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64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32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16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Ubuntu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3000" b="1">
                        <a:latin typeface="Ubuntu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hape 225"/>
          <p:cNvSpPr txBox="1"/>
          <p:nvPr/>
        </p:nvSpPr>
        <p:spPr>
          <a:xfrm>
            <a:off x="234314" y="2562531"/>
            <a:ext cx="1335116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200 =</a:t>
            </a:r>
            <a:r>
              <a:rPr lang="en-US" sz="2400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7" name="Shape 226"/>
          <p:cNvSpPr txBox="1"/>
          <p:nvPr/>
        </p:nvSpPr>
        <p:spPr>
          <a:xfrm>
            <a:off x="139846" y="3188931"/>
            <a:ext cx="1429534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198 =</a:t>
            </a:r>
            <a:r>
              <a:rPr lang="en-US" sz="2400" ker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8" name="Shape 227"/>
          <p:cNvSpPr txBox="1"/>
          <p:nvPr/>
        </p:nvSpPr>
        <p:spPr>
          <a:xfrm>
            <a:off x="240854" y="3815331"/>
            <a:ext cx="1265875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Ans =</a:t>
            </a:r>
            <a:r>
              <a:rPr lang="en-US" sz="2400" ker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295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735546"/>
            <a:ext cx="8352928" cy="3924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latin typeface="+mj-lt"/>
                <a:ea typeface="Times New Roman"/>
                <a:cs typeface="Times New Roman"/>
                <a:sym typeface="Times New Roman"/>
              </a:rPr>
              <a:t>Convert the following numbers</a:t>
            </a:r>
            <a:endParaRPr lang="en-US" sz="3600" u="sng" dirty="0">
              <a:latin typeface="+mj-lt"/>
              <a:ea typeface="Times New Roman"/>
              <a:cs typeface="Times New Roman"/>
              <a:sym typeface="Times New Roman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45 into Binary 			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  <a:sym typeface="Times New Roman"/>
              </a:rPr>
              <a:t>00101101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00010100 </a:t>
            </a:r>
            <a:r>
              <a:rPr lang="en-US" sz="36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into Denary	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  <a:sym typeface="Times New Roman"/>
              </a:rPr>
              <a:t>20</a:t>
            </a:r>
            <a:r>
              <a:rPr lang="en-US" sz="3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	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156 into Binary			</a:t>
            </a:r>
            <a:r>
              <a:rPr lang="en-US" sz="3600" dirty="0" smtClean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10011100</a:t>
            </a:r>
            <a:endParaRPr lang="en-US" sz="3600" dirty="0" smtClean="0">
              <a:solidFill>
                <a:schemeClr val="dk1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111010 into Denary </a:t>
            </a:r>
            <a:r>
              <a:rPr lang="en-US" sz="36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dirty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58</a:t>
            </a:r>
            <a:endParaRPr lang="en-GB" sz="3600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t>02/04/2019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smtClean="0"/>
              <a:t>Now Activity - Whiteboard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52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13588"/>
            <a:ext cx="9144000" cy="1102519"/>
          </a:xfrm>
        </p:spPr>
        <p:txBody>
          <a:bodyPr/>
          <a:lstStyle/>
          <a:p>
            <a:r>
              <a:rPr lang="en-GB" sz="4400" dirty="0"/>
              <a:t>Unit </a:t>
            </a:r>
            <a:r>
              <a:rPr lang="en-GB" sz="4400" dirty="0" smtClean="0"/>
              <a:t>12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Data Representation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99742"/>
            <a:ext cx="9144000" cy="1530170"/>
          </a:xfrm>
        </p:spPr>
        <p:txBody>
          <a:bodyPr>
            <a:normAutofit/>
          </a:bodyPr>
          <a:lstStyle/>
          <a:p>
            <a:r>
              <a:rPr lang="en-GB" b="1" dirty="0"/>
              <a:t>Lesson </a:t>
            </a:r>
            <a:r>
              <a:rPr lang="en-GB" b="1" dirty="0" smtClean="0"/>
              <a:t>2</a:t>
            </a:r>
            <a:endParaRPr lang="en-GB" b="1" dirty="0"/>
          </a:p>
          <a:p>
            <a:pPr algn="l"/>
            <a:r>
              <a:rPr lang="en-GB" b="1" dirty="0">
                <a:solidFill>
                  <a:srgbClr val="B556E0"/>
                </a:solidFill>
              </a:rPr>
              <a:t>Good</a:t>
            </a:r>
            <a:r>
              <a:rPr lang="en-GB" dirty="0">
                <a:solidFill>
                  <a:srgbClr val="B556E0"/>
                </a:solidFill>
              </a:rPr>
              <a:t> – </a:t>
            </a:r>
            <a:r>
              <a:rPr lang="en-GB" dirty="0" smtClean="0">
                <a:solidFill>
                  <a:srgbClr val="B556E0"/>
                </a:solidFill>
              </a:rPr>
              <a:t>Add two 8-bit binary numbers</a:t>
            </a:r>
            <a:endParaRPr lang="en-GB" dirty="0">
              <a:solidFill>
                <a:srgbClr val="B556E0"/>
              </a:solidFill>
            </a:endParaRP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Outstanding</a:t>
            </a:r>
            <a:r>
              <a:rPr lang="en-GB" dirty="0">
                <a:solidFill>
                  <a:srgbClr val="00B050"/>
                </a:solidFill>
              </a:rPr>
              <a:t> – </a:t>
            </a:r>
            <a:r>
              <a:rPr lang="en-GB" dirty="0" smtClean="0">
                <a:solidFill>
                  <a:srgbClr val="00B050"/>
                </a:solidFill>
              </a:rPr>
              <a:t>Explain Overflow errors and how they occur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44577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Binary Addition – Very similar to adding Denary numbers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Binary numbers shown on a moni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5" r="19565"/>
          <a:stretch/>
        </p:blipFill>
        <p:spPr bwMode="auto">
          <a:xfrm>
            <a:off x="7020272" y="86747"/>
            <a:ext cx="2016224" cy="177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5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Add the following </a:t>
            </a:r>
            <a:r>
              <a:rPr lang="en-GB" dirty="0" smtClean="0"/>
              <a:t>numbers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  <p:sp>
        <p:nvSpPr>
          <p:cNvPr id="16" name="Shape 66"/>
          <p:cNvSpPr txBox="1"/>
          <p:nvPr/>
        </p:nvSpPr>
        <p:spPr>
          <a:xfrm>
            <a:off x="140426" y="743455"/>
            <a:ext cx="9040086" cy="2620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en-GB" sz="2800" kern="0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  <a:rtl val="0"/>
            </a:endParaRPr>
          </a:p>
          <a:p>
            <a:r>
              <a:rPr lang="en-GB" sz="3600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22 </a:t>
            </a:r>
            <a:r>
              <a:rPr lang="en-GB" sz="3600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+		</a:t>
            </a:r>
            <a:r>
              <a:rPr lang="en-GB" sz="3600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44 +		136 +		4385 +</a:t>
            </a:r>
            <a:endParaRPr lang="en-GB" sz="3600" kern="0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  <a:rtl val="0"/>
            </a:endParaRPr>
          </a:p>
          <a:p>
            <a:r>
              <a:rPr lang="en-GB" sz="3600" u="sng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34</a:t>
            </a:r>
            <a:r>
              <a:rPr lang="en-GB" sz="3600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		</a:t>
            </a:r>
            <a:r>
              <a:rPr lang="en-GB" sz="3600" u="sng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78</a:t>
            </a:r>
            <a:r>
              <a:rPr lang="en-GB" sz="3600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		</a:t>
            </a:r>
            <a:r>
              <a:rPr lang="en-GB" sz="3600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GB" sz="3600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GB" sz="3600" u="sng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57</a:t>
            </a:r>
            <a:r>
              <a:rPr lang="en-GB" sz="3600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			</a:t>
            </a:r>
            <a:r>
              <a:rPr lang="en-GB" sz="3600" u="sng" kern="0" dirty="0" smtClean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7456    </a:t>
            </a:r>
            <a:endParaRPr lang="en-US" sz="3600" u="sng" kern="0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  <a:rtl val="0"/>
            </a:endParaRPr>
          </a:p>
          <a:p>
            <a:endParaRPr lang="en-US" sz="2000" kern="0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  <a:rtl val="0"/>
            </a:endParaRPr>
          </a:p>
          <a:p>
            <a:endParaRPr sz="1600" kern="0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  <a:rtl val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426" y="235572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56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1261" y="2355725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122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9912" y="2386502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193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72200" y="2386502"/>
            <a:ext cx="1354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11841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1608" y="810926"/>
            <a:ext cx="52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801261" y="1000948"/>
            <a:ext cx="52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135741" y="810926"/>
            <a:ext cx="52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063625" y="995592"/>
            <a:ext cx="52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809244" y="791763"/>
            <a:ext cx="52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374594" y="791763"/>
            <a:ext cx="52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02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Binary Addition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example shows 41 + </a:t>
            </a:r>
            <a:r>
              <a:rPr lang="en-GB" dirty="0" smtClean="0"/>
              <a:t>58 </a:t>
            </a:r>
            <a:r>
              <a:rPr lang="en-GB" dirty="0"/>
              <a:t>in binary.</a:t>
            </a:r>
          </a:p>
          <a:p>
            <a:pPr marL="0" indent="0">
              <a:buNone/>
            </a:pPr>
            <a:r>
              <a:rPr lang="en-GB" dirty="0" smtClean="0"/>
              <a:t>First </a:t>
            </a:r>
            <a:r>
              <a:rPr lang="en-GB" dirty="0"/>
              <a:t>write out the two numbers in binary and put them on top of each other.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8" name="Shape 73"/>
          <p:cNvGraphicFramePr/>
          <p:nvPr>
            <p:extLst>
              <p:ext uri="{D42A27DB-BD31-4B8C-83A1-F6EECF244321}">
                <p14:modId xmlns:p14="http://schemas.microsoft.com/office/powerpoint/2010/main" val="580632766"/>
              </p:ext>
            </p:extLst>
          </p:nvPr>
        </p:nvGraphicFramePr>
        <p:xfrm>
          <a:off x="1834355" y="1779662"/>
          <a:ext cx="7058125" cy="25602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0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128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64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32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16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30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30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30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30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30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30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30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30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30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Shape 75"/>
          <p:cNvSpPr txBox="1"/>
          <p:nvPr/>
        </p:nvSpPr>
        <p:spPr>
          <a:xfrm>
            <a:off x="725655" y="2426537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41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10" name="Shape 76"/>
          <p:cNvSpPr txBox="1"/>
          <p:nvPr/>
        </p:nvSpPr>
        <p:spPr>
          <a:xfrm>
            <a:off x="725655" y="3052937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58 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11" name="Shape 77"/>
          <p:cNvSpPr txBox="1"/>
          <p:nvPr/>
        </p:nvSpPr>
        <p:spPr>
          <a:xfrm>
            <a:off x="443804" y="3679337"/>
            <a:ext cx="12684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err="1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Ans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25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627534"/>
            <a:ext cx="8640960" cy="385907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Then add each pair of numbers using the rules you saw earlier.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  <p:graphicFrame>
        <p:nvGraphicFramePr>
          <p:cNvPr id="5" name="Shape 84"/>
          <p:cNvGraphicFramePr/>
          <p:nvPr>
            <p:extLst>
              <p:ext uri="{D42A27DB-BD31-4B8C-83A1-F6EECF244321}">
                <p14:modId xmlns:p14="http://schemas.microsoft.com/office/powerpoint/2010/main" val="2275280594"/>
              </p:ext>
            </p:extLst>
          </p:nvPr>
        </p:nvGraphicFramePr>
        <p:xfrm>
          <a:off x="1621699" y="1151647"/>
          <a:ext cx="6604424" cy="27882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815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128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64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32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16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hape 86"/>
          <p:cNvSpPr txBox="1"/>
          <p:nvPr/>
        </p:nvSpPr>
        <p:spPr>
          <a:xfrm>
            <a:off x="501128" y="21593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41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7" name="Shape 87"/>
          <p:cNvSpPr txBox="1"/>
          <p:nvPr/>
        </p:nvSpPr>
        <p:spPr>
          <a:xfrm>
            <a:off x="498750" y="27857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58 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8" name="Shape 88"/>
          <p:cNvSpPr txBox="1"/>
          <p:nvPr/>
        </p:nvSpPr>
        <p:spPr>
          <a:xfrm>
            <a:off x="321138" y="3278942"/>
            <a:ext cx="12684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err="1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Ans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9" name="Shape 89"/>
          <p:cNvSpPr txBox="1"/>
          <p:nvPr/>
        </p:nvSpPr>
        <p:spPr>
          <a:xfrm>
            <a:off x="1589538" y="3961574"/>
            <a:ext cx="6451512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The answer is </a:t>
            </a:r>
            <a:r>
              <a:rPr lang="en-US" sz="2400" b="1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1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because </a:t>
            </a:r>
            <a:r>
              <a:rPr lang="en-US" sz="2400" b="1" kern="0" dirty="0">
                <a:solidFill>
                  <a:srgbClr val="FF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1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+</a:t>
            </a:r>
            <a:r>
              <a:rPr lang="en-US" sz="2400" b="1" kern="0" dirty="0">
                <a:solidFill>
                  <a:srgbClr val="FF00FF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= </a:t>
            </a:r>
            <a:r>
              <a:rPr lang="en-US" sz="2400" b="1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1</a:t>
            </a:r>
          </a:p>
        </p:txBody>
      </p:sp>
      <p:cxnSp>
        <p:nvCxnSpPr>
          <p:cNvPr id="10" name="Shape 90"/>
          <p:cNvCxnSpPr/>
          <p:nvPr/>
        </p:nvCxnSpPr>
        <p:spPr>
          <a:xfrm flipV="1">
            <a:off x="5724128" y="3725322"/>
            <a:ext cx="1937264" cy="430604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256413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627534"/>
            <a:ext cx="8640960" cy="385907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Then add each pair of numbers using the rules you saw earlier.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  <p:graphicFrame>
        <p:nvGraphicFramePr>
          <p:cNvPr id="5" name="Shape 84"/>
          <p:cNvGraphicFramePr/>
          <p:nvPr>
            <p:extLst>
              <p:ext uri="{D42A27DB-BD31-4B8C-83A1-F6EECF244321}">
                <p14:modId xmlns:p14="http://schemas.microsoft.com/office/powerpoint/2010/main" val="1794467151"/>
              </p:ext>
            </p:extLst>
          </p:nvPr>
        </p:nvGraphicFramePr>
        <p:xfrm>
          <a:off x="1621699" y="1151647"/>
          <a:ext cx="6604424" cy="27882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815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128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64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32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16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hape 86"/>
          <p:cNvSpPr txBox="1"/>
          <p:nvPr/>
        </p:nvSpPr>
        <p:spPr>
          <a:xfrm>
            <a:off x="501128" y="21593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41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7" name="Shape 87"/>
          <p:cNvSpPr txBox="1"/>
          <p:nvPr/>
        </p:nvSpPr>
        <p:spPr>
          <a:xfrm>
            <a:off x="498750" y="27857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58 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8" name="Shape 88"/>
          <p:cNvSpPr txBox="1"/>
          <p:nvPr/>
        </p:nvSpPr>
        <p:spPr>
          <a:xfrm>
            <a:off x="321138" y="3278942"/>
            <a:ext cx="12684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err="1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Ans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9" name="Shape 89"/>
          <p:cNvSpPr txBox="1"/>
          <p:nvPr/>
        </p:nvSpPr>
        <p:spPr>
          <a:xfrm>
            <a:off x="1589538" y="3961574"/>
            <a:ext cx="6451512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The answer is </a:t>
            </a:r>
            <a:r>
              <a:rPr lang="en-US" sz="2400" b="1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1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because </a:t>
            </a:r>
            <a:r>
              <a:rPr lang="en-US" sz="2400" b="1" kern="0" dirty="0" smtClean="0">
                <a:solidFill>
                  <a:srgbClr val="FF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sz="24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+</a:t>
            </a:r>
            <a:r>
              <a:rPr lang="en-US" sz="2400" b="1" kern="0" dirty="0">
                <a:solidFill>
                  <a:srgbClr val="FF00FF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1</a:t>
            </a:r>
            <a:r>
              <a:rPr lang="en-US" sz="24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= </a:t>
            </a:r>
            <a:r>
              <a:rPr lang="en-US" sz="2400" b="1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1</a:t>
            </a:r>
          </a:p>
        </p:txBody>
      </p:sp>
      <p:cxnSp>
        <p:nvCxnSpPr>
          <p:cNvPr id="10" name="Shape 90"/>
          <p:cNvCxnSpPr/>
          <p:nvPr/>
        </p:nvCxnSpPr>
        <p:spPr>
          <a:xfrm flipV="1">
            <a:off x="5652120" y="3795886"/>
            <a:ext cx="1152128" cy="432048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422231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627534"/>
            <a:ext cx="8640960" cy="385907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Then add each pair of numbers using the rules you saw earlier.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  <p:graphicFrame>
        <p:nvGraphicFramePr>
          <p:cNvPr id="5" name="Shape 84"/>
          <p:cNvGraphicFramePr/>
          <p:nvPr>
            <p:extLst>
              <p:ext uri="{D42A27DB-BD31-4B8C-83A1-F6EECF244321}">
                <p14:modId xmlns:p14="http://schemas.microsoft.com/office/powerpoint/2010/main" val="1946713961"/>
              </p:ext>
            </p:extLst>
          </p:nvPr>
        </p:nvGraphicFramePr>
        <p:xfrm>
          <a:off x="1621699" y="1151647"/>
          <a:ext cx="6604424" cy="27882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815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128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64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32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16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hape 86"/>
          <p:cNvSpPr txBox="1"/>
          <p:nvPr/>
        </p:nvSpPr>
        <p:spPr>
          <a:xfrm>
            <a:off x="501128" y="21593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41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7" name="Shape 87"/>
          <p:cNvSpPr txBox="1"/>
          <p:nvPr/>
        </p:nvSpPr>
        <p:spPr>
          <a:xfrm>
            <a:off x="498750" y="27857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58 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8" name="Shape 88"/>
          <p:cNvSpPr txBox="1"/>
          <p:nvPr/>
        </p:nvSpPr>
        <p:spPr>
          <a:xfrm>
            <a:off x="321138" y="3278942"/>
            <a:ext cx="12684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err="1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Ans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9" name="Shape 89"/>
          <p:cNvSpPr txBox="1"/>
          <p:nvPr/>
        </p:nvSpPr>
        <p:spPr>
          <a:xfrm>
            <a:off x="1589538" y="3961574"/>
            <a:ext cx="6451512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The answer is </a:t>
            </a:r>
            <a:r>
              <a:rPr lang="en-US" sz="2400" b="1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sz="24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because </a:t>
            </a:r>
            <a:r>
              <a:rPr lang="en-US" sz="2400" b="1" kern="0" dirty="0" smtClean="0">
                <a:solidFill>
                  <a:srgbClr val="FF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sz="24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+</a:t>
            </a:r>
            <a:r>
              <a:rPr lang="en-US" sz="2400" b="1" kern="0" dirty="0" smtClean="0">
                <a:solidFill>
                  <a:srgbClr val="FF00FF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0</a:t>
            </a:r>
            <a:r>
              <a:rPr lang="en-US" sz="24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= </a:t>
            </a:r>
            <a:r>
              <a:rPr lang="en-US" sz="2400" b="1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0</a:t>
            </a:r>
          </a:p>
        </p:txBody>
      </p:sp>
      <p:cxnSp>
        <p:nvCxnSpPr>
          <p:cNvPr id="10" name="Shape 90"/>
          <p:cNvCxnSpPr/>
          <p:nvPr/>
        </p:nvCxnSpPr>
        <p:spPr>
          <a:xfrm flipV="1">
            <a:off x="5652120" y="3795886"/>
            <a:ext cx="360040" cy="36004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260498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627534"/>
            <a:ext cx="8640960" cy="385907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Then add each pair of numbers using the rules you saw earlier.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Binary Addition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02/04/2019</a:t>
            </a:fld>
            <a:endParaRPr lang="en-GB" dirty="0"/>
          </a:p>
        </p:txBody>
      </p:sp>
      <p:graphicFrame>
        <p:nvGraphicFramePr>
          <p:cNvPr id="5" name="Shape 84"/>
          <p:cNvGraphicFramePr/>
          <p:nvPr>
            <p:extLst>
              <p:ext uri="{D42A27DB-BD31-4B8C-83A1-F6EECF244321}">
                <p14:modId xmlns:p14="http://schemas.microsoft.com/office/powerpoint/2010/main" val="3569594790"/>
              </p:ext>
            </p:extLst>
          </p:nvPr>
        </p:nvGraphicFramePr>
        <p:xfrm>
          <a:off x="1621699" y="1151647"/>
          <a:ext cx="6604424" cy="27882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5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815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800" b="1" dirty="0" smtClean="0">
                          <a:solidFill>
                            <a:srgbClr val="666666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rgbClr val="666666"/>
                        </a:solidFill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128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64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32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16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8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4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2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rgbClr val="FF00FF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8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0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2400" b="1" dirty="0" smtClean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  <a:endParaRPr sz="2400" b="1" dirty="0">
                        <a:latin typeface="+mj-lt"/>
                        <a:ea typeface="Ubuntu"/>
                        <a:cs typeface="Ubuntu"/>
                        <a:sym typeface="Ubuntu"/>
                      </a:endParaRP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+mj-lt"/>
                          <a:ea typeface="Ubuntu"/>
                          <a:cs typeface="Ubuntu"/>
                          <a:sym typeface="Ubuntu"/>
                        </a:rPr>
                        <a:t>1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hape 86"/>
          <p:cNvSpPr txBox="1"/>
          <p:nvPr/>
        </p:nvSpPr>
        <p:spPr>
          <a:xfrm>
            <a:off x="501128" y="21593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41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7" name="Shape 87"/>
          <p:cNvSpPr txBox="1"/>
          <p:nvPr/>
        </p:nvSpPr>
        <p:spPr>
          <a:xfrm>
            <a:off x="498750" y="2785721"/>
            <a:ext cx="986399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smtClean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58 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8" name="Shape 88"/>
          <p:cNvSpPr txBox="1"/>
          <p:nvPr/>
        </p:nvSpPr>
        <p:spPr>
          <a:xfrm>
            <a:off x="321138" y="3278942"/>
            <a:ext cx="12684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3000" kern="0" dirty="0" err="1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Ans</a:t>
            </a:r>
            <a:r>
              <a:rPr lang="en-US" sz="30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=</a:t>
            </a:r>
            <a:r>
              <a:rPr lang="en-US" sz="2400" kern="0" dirty="0">
                <a:solidFill>
                  <a:srgbClr val="000000"/>
                </a:solidFill>
                <a:latin typeface="+mj-lt"/>
                <a:ea typeface="Ubuntu"/>
                <a:cs typeface="Ubuntu"/>
                <a:sym typeface="Ubuntu"/>
                <a:rtl val="0"/>
              </a:rPr>
              <a:t> </a:t>
            </a:r>
          </a:p>
        </p:txBody>
      </p:sp>
      <p:sp>
        <p:nvSpPr>
          <p:cNvPr id="9" name="Shape 89"/>
          <p:cNvSpPr txBox="1"/>
          <p:nvPr/>
        </p:nvSpPr>
        <p:spPr>
          <a:xfrm>
            <a:off x="1589538" y="3961574"/>
            <a:ext cx="6451512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The answer is </a:t>
            </a:r>
            <a:r>
              <a:rPr lang="en-US" b="1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10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because </a:t>
            </a:r>
            <a:r>
              <a:rPr lang="en-US" b="1" kern="0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+</a:t>
            </a:r>
            <a:r>
              <a:rPr lang="en-US" b="1" kern="0" dirty="0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 = </a:t>
            </a:r>
            <a:r>
              <a:rPr lang="en-US" b="1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10. </a:t>
            </a:r>
            <a:r>
              <a:rPr lang="en-US" kern="0" dirty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Put the 1 above the next column and enter the 0.</a:t>
            </a:r>
          </a:p>
        </p:txBody>
      </p:sp>
      <p:cxnSp>
        <p:nvCxnSpPr>
          <p:cNvPr id="10" name="Shape 90"/>
          <p:cNvCxnSpPr/>
          <p:nvPr/>
        </p:nvCxnSpPr>
        <p:spPr>
          <a:xfrm flipV="1">
            <a:off x="5292080" y="3795886"/>
            <a:ext cx="72008" cy="288032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" name="Shape 90"/>
          <p:cNvCxnSpPr/>
          <p:nvPr/>
        </p:nvCxnSpPr>
        <p:spPr>
          <a:xfrm flipH="1" flipV="1">
            <a:off x="4644008" y="1635646"/>
            <a:ext cx="504056" cy="2448272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311529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.1.1 databla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4C84913E9864F9C226E06F4D89945" ma:contentTypeVersion="9" ma:contentTypeDescription="Create a new document." ma:contentTypeScope="" ma:versionID="2934e28a1b5935441b7357d16ee3d152">
  <xsd:schema xmlns:xsd="http://www.w3.org/2001/XMLSchema" xmlns:xs="http://www.w3.org/2001/XMLSchema" xmlns:p="http://schemas.microsoft.com/office/2006/metadata/properties" xmlns:ns2="1e24005f-468e-418f-8e33-78b588c56834" targetNamespace="http://schemas.microsoft.com/office/2006/metadata/properties" ma:root="true" ma:fieldsID="ab86afc27e75f48487bec225262c7b37" ns2:_="">
    <xsd:import namespace="1e24005f-468e-418f-8e33-78b588c568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24005f-468e-418f-8e33-78b588c56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5B21C8-A708-4B5C-AFF8-21F495E690FF}"/>
</file>

<file path=customXml/itemProps2.xml><?xml version="1.0" encoding="utf-8"?>
<ds:datastoreItem xmlns:ds="http://schemas.openxmlformats.org/officeDocument/2006/customXml" ds:itemID="{6A6F2A26-1166-4B7C-A68B-B9B06C9180D7}"/>
</file>

<file path=customXml/itemProps3.xml><?xml version="1.0" encoding="utf-8"?>
<ds:datastoreItem xmlns:ds="http://schemas.openxmlformats.org/officeDocument/2006/customXml" ds:itemID="{E0467C2E-F5DA-40D7-B013-7F51C6256C62}"/>
</file>

<file path=docProps/app.xml><?xml version="1.0" encoding="utf-8"?>
<Properties xmlns="http://schemas.openxmlformats.org/officeDocument/2006/extended-properties" xmlns:vt="http://schemas.openxmlformats.org/officeDocument/2006/docPropsVTypes">
  <Template>2.1.1 datablast</Template>
  <TotalTime>3226</TotalTime>
  <Words>713</Words>
  <Application>Microsoft Office PowerPoint</Application>
  <PresentationFormat>On-screen Show (16:9)</PresentationFormat>
  <Paragraphs>393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Candy Square BTN Striped</vt:lpstr>
      <vt:lpstr>Century Gothic</vt:lpstr>
      <vt:lpstr>Times New Roman</vt:lpstr>
      <vt:lpstr>Ubuntu</vt:lpstr>
      <vt:lpstr>2.1.1 datablast</vt:lpstr>
      <vt:lpstr>Do Now Activity - Whiteboard</vt:lpstr>
      <vt:lpstr>Do Now Activity - Whiteboard</vt:lpstr>
      <vt:lpstr>Unit 12 Data Representation</vt:lpstr>
      <vt:lpstr>Add the following numbers</vt:lpstr>
      <vt:lpstr>Binary Addition</vt:lpstr>
      <vt:lpstr>Binary Addition</vt:lpstr>
      <vt:lpstr>Binary Addition</vt:lpstr>
      <vt:lpstr>Binary Addition</vt:lpstr>
      <vt:lpstr>Binary Addition</vt:lpstr>
      <vt:lpstr>Binary Addition</vt:lpstr>
      <vt:lpstr>Binary Addition</vt:lpstr>
      <vt:lpstr>Binary Addition</vt:lpstr>
      <vt:lpstr>Binary Addition</vt:lpstr>
      <vt:lpstr>Overflow Errors</vt:lpstr>
    </vt:vector>
  </TitlesOfParts>
  <Company>Hillcrest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David Atton</dc:creator>
  <cp:lastModifiedBy>David Atton</cp:lastModifiedBy>
  <cp:revision>160</cp:revision>
  <dcterms:created xsi:type="dcterms:W3CDTF">2015-05-05T10:47:24Z</dcterms:created>
  <dcterms:modified xsi:type="dcterms:W3CDTF">2019-04-02T11:23:15Z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0x010100CB64C84913E9864F9C226E06F4D89945</vt:lpwstr>
  </property>
</Properties>
</file>