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2" r:id="rId5"/>
    <p:sldId id="267" r:id="rId6"/>
    <p:sldId id="265" r:id="rId7"/>
    <p:sldId id="269" r:id="rId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114" y="1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F91E3B-C111-4CD0-9AEE-30540D9EC60D}"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401041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F91E3B-C111-4CD0-9AEE-30540D9EC60D}"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424620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F91E3B-C111-4CD0-9AEE-30540D9EC60D}"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50995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F91E3B-C111-4CD0-9AEE-30540D9EC60D}"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2527053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91E3B-C111-4CD0-9AEE-30540D9EC60D}"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214650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F91E3B-C111-4CD0-9AEE-30540D9EC60D}"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331055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F91E3B-C111-4CD0-9AEE-30540D9EC60D}"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300543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F91E3B-C111-4CD0-9AEE-30540D9EC60D}"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377931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91E3B-C111-4CD0-9AEE-30540D9EC60D}"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262701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91E3B-C111-4CD0-9AEE-30540D9EC60D}"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83473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91E3B-C111-4CD0-9AEE-30540D9EC60D}"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441800-72AB-4999-BA7C-2EB431BC16E2}" type="slidenum">
              <a:rPr lang="en-GB" smtClean="0"/>
              <a:t>‹#›</a:t>
            </a:fld>
            <a:endParaRPr lang="en-GB"/>
          </a:p>
        </p:txBody>
      </p:sp>
    </p:spTree>
    <p:extLst>
      <p:ext uri="{BB962C8B-B14F-4D97-AF65-F5344CB8AC3E}">
        <p14:creationId xmlns:p14="http://schemas.microsoft.com/office/powerpoint/2010/main" val="120612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E3B-C111-4CD0-9AEE-30540D9EC60D}" type="datetimeFigureOut">
              <a:rPr lang="en-GB" smtClean="0"/>
              <a:t>12/03/2020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41800-72AB-4999-BA7C-2EB431BC16E2}" type="slidenum">
              <a:rPr lang="en-GB" smtClean="0"/>
              <a:t>‹#›</a:t>
            </a:fld>
            <a:endParaRPr lang="en-GB"/>
          </a:p>
        </p:txBody>
      </p:sp>
    </p:spTree>
    <p:extLst>
      <p:ext uri="{BB962C8B-B14F-4D97-AF65-F5344CB8AC3E}">
        <p14:creationId xmlns:p14="http://schemas.microsoft.com/office/powerpoint/2010/main" val="282072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9351" y="271024"/>
            <a:ext cx="10079422" cy="1526244"/>
          </a:xfrm>
          <a:solidFill>
            <a:schemeClr val="accent6">
              <a:lumMod val="20000"/>
              <a:lumOff val="80000"/>
            </a:schemeClr>
          </a:solidFill>
          <a:ln>
            <a:solidFill>
              <a:schemeClr val="accent6">
                <a:lumMod val="40000"/>
                <a:lumOff val="60000"/>
              </a:schemeClr>
            </a:solidFill>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Function of the </a:t>
            </a:r>
            <a:b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GB"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Cardiovascular system</a:t>
            </a: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1068785" y="5616644"/>
            <a:ext cx="10134590" cy="1110891"/>
          </a:xfrm>
        </p:spPr>
        <p:txBody>
          <a:bodyPr>
            <a:normAutofit/>
          </a:bodyPr>
          <a:lstStyle/>
          <a:p>
            <a:r>
              <a:rPr lang="en-GB" dirty="0" smtClean="0">
                <a:solidFill>
                  <a:srgbClr val="FF6600"/>
                </a:solidFill>
              </a:rPr>
              <a:t>DNA: Discuss how the ‘BBC Sports Personality of the year’ award could influence sponsorship for the winner</a:t>
            </a:r>
            <a:endParaRPr lang="en-GB" dirty="0">
              <a:solidFill>
                <a:srgbClr val="FF66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522894396"/>
              </p:ext>
            </p:extLst>
          </p:nvPr>
        </p:nvGraphicFramePr>
        <p:xfrm>
          <a:off x="7313052" y="2065172"/>
          <a:ext cx="4640044" cy="3128234"/>
        </p:xfrm>
        <a:graphic>
          <a:graphicData uri="http://schemas.openxmlformats.org/drawingml/2006/table">
            <a:tbl>
              <a:tblPr firstRow="1" bandRow="1">
                <a:tableStyleId>{08FB837D-C827-4EFA-A057-4D05807E0F7C}</a:tableStyleId>
              </a:tblPr>
              <a:tblGrid>
                <a:gridCol w="2320022">
                  <a:extLst>
                    <a:ext uri="{9D8B030D-6E8A-4147-A177-3AD203B41FA5}">
                      <a16:colId xmlns:a16="http://schemas.microsoft.com/office/drawing/2014/main" val="20000"/>
                    </a:ext>
                  </a:extLst>
                </a:gridCol>
                <a:gridCol w="2320022">
                  <a:extLst>
                    <a:ext uri="{9D8B030D-6E8A-4147-A177-3AD203B41FA5}">
                      <a16:colId xmlns:a16="http://schemas.microsoft.com/office/drawing/2014/main" val="20001"/>
                    </a:ext>
                  </a:extLst>
                </a:gridCol>
              </a:tblGrid>
              <a:tr h="759627">
                <a:tc gridSpan="2">
                  <a:txBody>
                    <a:bodyPr/>
                    <a:lstStyle/>
                    <a:p>
                      <a:pPr algn="ctr"/>
                      <a:r>
                        <a:rPr lang="en-US" sz="3600" dirty="0" smtClean="0"/>
                        <a:t>Progress Indicators</a:t>
                      </a:r>
                      <a:endParaRPr lang="en-US" sz="3600" dirty="0"/>
                    </a:p>
                  </a:txBody>
                  <a:tcPr/>
                </a:tc>
                <a:tc hMerge="1">
                  <a:txBody>
                    <a:bodyPr/>
                    <a:lstStyle/>
                    <a:p>
                      <a:endParaRPr lang="en-US" dirty="0"/>
                    </a:p>
                  </a:txBody>
                  <a:tcPr/>
                </a:tc>
                <a:extLst>
                  <a:ext uri="{0D108BD9-81ED-4DB2-BD59-A6C34878D82A}">
                    <a16:rowId xmlns:a16="http://schemas.microsoft.com/office/drawing/2014/main" val="10000"/>
                  </a:ext>
                </a:extLst>
              </a:tr>
              <a:tr h="759627">
                <a:tc>
                  <a:txBody>
                    <a:bodyPr/>
                    <a:lstStyle/>
                    <a:p>
                      <a:pPr algn="ctr"/>
                      <a:r>
                        <a:rPr lang="en-US" sz="2400" b="1" u="sng" dirty="0" smtClean="0">
                          <a:solidFill>
                            <a:schemeClr val="tx1"/>
                          </a:solidFill>
                        </a:rPr>
                        <a:t>Good</a:t>
                      </a:r>
                      <a:r>
                        <a:rPr lang="en-US" sz="2400" b="1" u="sng" baseline="0" dirty="0" smtClean="0">
                          <a:solidFill>
                            <a:schemeClr val="tx1"/>
                          </a:solidFill>
                        </a:rPr>
                        <a:t> Progress</a:t>
                      </a:r>
                      <a:endParaRPr lang="en-US" sz="2400" b="1" u="sng" dirty="0">
                        <a:solidFill>
                          <a:schemeClr val="tx1"/>
                        </a:solidFill>
                      </a:endParaRPr>
                    </a:p>
                  </a:txBody>
                  <a:tcPr/>
                </a:tc>
                <a:tc>
                  <a:txBody>
                    <a:bodyPr/>
                    <a:lstStyle/>
                    <a:p>
                      <a:pPr algn="ctr"/>
                      <a:r>
                        <a:rPr lang="en-US" sz="2400" b="1" u="sng" dirty="0" smtClean="0">
                          <a:solidFill>
                            <a:schemeClr val="tx1"/>
                          </a:solidFill>
                        </a:rPr>
                        <a:t>Outstanding Progress</a:t>
                      </a:r>
                      <a:endParaRPr lang="en-US" sz="2400" b="1" u="sng" dirty="0">
                        <a:solidFill>
                          <a:schemeClr val="tx1"/>
                        </a:solidFill>
                      </a:endParaRPr>
                    </a:p>
                  </a:txBody>
                  <a:tcPr/>
                </a:tc>
                <a:extLst>
                  <a:ext uri="{0D108BD9-81ED-4DB2-BD59-A6C34878D82A}">
                    <a16:rowId xmlns:a16="http://schemas.microsoft.com/office/drawing/2014/main" val="10001"/>
                  </a:ext>
                </a:extLst>
              </a:tr>
              <a:tr h="1545647">
                <a:tc>
                  <a:txBody>
                    <a:bodyPr/>
                    <a:lstStyle/>
                    <a:p>
                      <a:pPr algn="ctr"/>
                      <a:r>
                        <a:rPr lang="en-US" dirty="0" smtClean="0">
                          <a:solidFill>
                            <a:schemeClr val="tx1"/>
                          </a:solidFill>
                        </a:rPr>
                        <a:t>Be able to explain the 3 functions</a:t>
                      </a:r>
                      <a:r>
                        <a:rPr lang="en-US" baseline="0" dirty="0" smtClean="0">
                          <a:solidFill>
                            <a:schemeClr val="tx1"/>
                          </a:solidFill>
                        </a:rPr>
                        <a:t> of the CV system</a:t>
                      </a:r>
                      <a:endParaRPr lang="en-US" dirty="0">
                        <a:solidFill>
                          <a:schemeClr val="tx1"/>
                        </a:solidFill>
                      </a:endParaRPr>
                    </a:p>
                  </a:txBody>
                  <a:tcPr/>
                </a:tc>
                <a:tc>
                  <a:txBody>
                    <a:bodyPr/>
                    <a:lstStyle/>
                    <a:p>
                      <a:pPr algn="ctr"/>
                      <a:r>
                        <a:rPr lang="en-US" dirty="0" smtClean="0">
                          <a:solidFill>
                            <a:schemeClr val="tx1"/>
                          </a:solidFill>
                        </a:rPr>
                        <a:t>Link the how the functions</a:t>
                      </a:r>
                      <a:r>
                        <a:rPr lang="en-US" baseline="0" dirty="0" smtClean="0">
                          <a:solidFill>
                            <a:schemeClr val="tx1"/>
                          </a:solidFill>
                        </a:rPr>
                        <a:t> of the CV system could improve performance with an example (AO2)</a:t>
                      </a:r>
                      <a:endParaRPr lang="en-US" dirty="0">
                        <a:solidFill>
                          <a:schemeClr val="tx1"/>
                        </a:solidFill>
                      </a:endParaRPr>
                    </a:p>
                  </a:txBody>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2"/>
          <a:stretch>
            <a:fillRect/>
          </a:stretch>
        </p:blipFill>
        <p:spPr>
          <a:xfrm>
            <a:off x="1284339" y="2024547"/>
            <a:ext cx="4681544" cy="3462795"/>
          </a:xfrm>
          <a:prstGeom prst="rect">
            <a:avLst/>
          </a:prstGeom>
        </p:spPr>
      </p:pic>
    </p:spTree>
    <p:extLst>
      <p:ext uri="{BB962C8B-B14F-4D97-AF65-F5344CB8AC3E}">
        <p14:creationId xmlns:p14="http://schemas.microsoft.com/office/powerpoint/2010/main" val="1293531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2222" y="2323259"/>
            <a:ext cx="8258108" cy="2123658"/>
          </a:xfrm>
          <a:prstGeom prst="rect">
            <a:avLst/>
          </a:prstGeom>
          <a:noFill/>
        </p:spPr>
        <p:txBody>
          <a:bodyPr wrap="square" rtlCol="0">
            <a:spAutoFit/>
          </a:bodyPr>
          <a:lstStyle/>
          <a:p>
            <a:pPr algn="ctr"/>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Functions of </a:t>
            </a:r>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Cardiovascular </a:t>
            </a:r>
            <a:r>
              <a:rPr lang="en-US"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System</a:t>
            </a:r>
            <a:endParaRPr lang="en-US"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155035" y="163472"/>
            <a:ext cx="4669818"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000" b="1" dirty="0" smtClean="0">
                <a:ln w="11430"/>
                <a:solidFill>
                  <a:srgbClr val="FF5661"/>
                </a:solidFill>
                <a:effectLst>
                  <a:outerShdw blurRad="50800" dist="39000" dir="5460000" algn="tl">
                    <a:srgbClr val="000000">
                      <a:alpha val="38000"/>
                    </a:srgbClr>
                  </a:outerShdw>
                </a:effectLst>
              </a:rPr>
              <a:t>Transport of Oxygen,</a:t>
            </a:r>
          </a:p>
          <a:p>
            <a:pPr algn="ctr"/>
            <a:r>
              <a:rPr lang="en-GB" sz="4000" b="1" dirty="0" smtClean="0">
                <a:ln w="11430"/>
                <a:solidFill>
                  <a:srgbClr val="FF5661"/>
                </a:solidFill>
                <a:effectLst>
                  <a:outerShdw blurRad="50800" dist="39000" dir="5460000" algn="tl">
                    <a:srgbClr val="000000">
                      <a:alpha val="38000"/>
                    </a:srgbClr>
                  </a:outerShdw>
                </a:effectLst>
              </a:rPr>
              <a:t> Carbon Dioxide </a:t>
            </a:r>
          </a:p>
          <a:p>
            <a:pPr algn="ctr"/>
            <a:r>
              <a:rPr lang="en-GB" sz="4000" b="1" dirty="0" smtClean="0">
                <a:ln w="11430"/>
                <a:solidFill>
                  <a:srgbClr val="FF5661"/>
                </a:solidFill>
                <a:effectLst>
                  <a:outerShdw blurRad="50800" dist="39000" dir="5460000" algn="tl">
                    <a:srgbClr val="000000">
                      <a:alpha val="38000"/>
                    </a:srgbClr>
                  </a:outerShdw>
                </a:effectLst>
              </a:rPr>
              <a:t>&amp; Nutrients</a:t>
            </a:r>
            <a:endParaRPr lang="en-GB" sz="4000" b="1" dirty="0">
              <a:ln w="11430"/>
              <a:solidFill>
                <a:srgbClr val="FF5661"/>
              </a:solidFill>
              <a:effectLst>
                <a:outerShdw blurRad="50800" dist="39000" dir="5460000" algn="tl">
                  <a:srgbClr val="000000">
                    <a:alpha val="38000"/>
                  </a:srgbClr>
                </a:outerShdw>
              </a:effectLst>
            </a:endParaRPr>
          </a:p>
        </p:txBody>
      </p:sp>
      <p:sp>
        <p:nvSpPr>
          <p:cNvPr id="6" name="Rectangle 5"/>
          <p:cNvSpPr/>
          <p:nvPr/>
        </p:nvSpPr>
        <p:spPr>
          <a:xfrm>
            <a:off x="8316472" y="264071"/>
            <a:ext cx="3651360" cy="156966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Clotting of </a:t>
            </a:r>
          </a:p>
          <a:p>
            <a:pPr algn="ctr"/>
            <a:r>
              <a:rPr lang="en-GB" sz="4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open wounds</a:t>
            </a:r>
            <a:endParaRPr lang="en-GB"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3440733" y="4955985"/>
            <a:ext cx="5182529" cy="1446550"/>
          </a:xfrm>
          <a:prstGeom prst="rect">
            <a:avLst/>
          </a:prstGeom>
          <a:noFill/>
        </p:spPr>
        <p:txBody>
          <a:bodyPr wrap="none" lIns="91440" tIns="45720" rIns="91440" bIns="45720">
            <a:spAutoFit/>
          </a:bodyPr>
          <a:lstStyle/>
          <a:p>
            <a:pPr algn="ctr"/>
            <a:r>
              <a:rPr lang="en-GB"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Regulation of</a:t>
            </a:r>
          </a:p>
          <a:p>
            <a:pPr algn="ctr"/>
            <a:r>
              <a:rPr lang="en-GB"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body temperature</a:t>
            </a:r>
            <a:endParaRPr lang="en-GB"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9" name="Straight Arrow Connector 8"/>
          <p:cNvCxnSpPr/>
          <p:nvPr/>
        </p:nvCxnSpPr>
        <p:spPr>
          <a:xfrm flipV="1">
            <a:off x="8877197" y="1974249"/>
            <a:ext cx="817306" cy="1232334"/>
          </a:xfrm>
          <a:prstGeom prst="straightConnector1">
            <a:avLst/>
          </a:prstGeom>
          <a:ln w="104775">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2678249" y="2074849"/>
            <a:ext cx="880174" cy="1320356"/>
          </a:xfrm>
          <a:prstGeom prst="straightConnector1">
            <a:avLst/>
          </a:prstGeom>
          <a:ln w="104775">
            <a:solidFill>
              <a:srgbClr val="FF566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7" idx="0"/>
          </p:cNvCxnSpPr>
          <p:nvPr/>
        </p:nvCxnSpPr>
        <p:spPr>
          <a:xfrm>
            <a:off x="6022914" y="4275444"/>
            <a:ext cx="9084" cy="680541"/>
          </a:xfrm>
          <a:prstGeom prst="straightConnector1">
            <a:avLst/>
          </a:prstGeom>
          <a:ln w="104775">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stretch>
            <a:fillRect/>
          </a:stretch>
        </p:blipFill>
        <p:spPr>
          <a:xfrm>
            <a:off x="8701841" y="4508607"/>
            <a:ext cx="3288977" cy="2188665"/>
          </a:xfrm>
          <a:prstGeom prst="rect">
            <a:avLst/>
          </a:prstGeom>
        </p:spPr>
      </p:pic>
      <p:pic>
        <p:nvPicPr>
          <p:cNvPr id="17" name="Picture 16"/>
          <p:cNvPicPr>
            <a:picLocks noChangeAspect="1"/>
          </p:cNvPicPr>
          <p:nvPr/>
        </p:nvPicPr>
        <p:blipFill>
          <a:blip r:embed="rId3"/>
          <a:stretch>
            <a:fillRect/>
          </a:stretch>
        </p:blipFill>
        <p:spPr>
          <a:xfrm>
            <a:off x="447718" y="2240636"/>
            <a:ext cx="1626982" cy="1490167"/>
          </a:xfrm>
          <a:prstGeom prst="rect">
            <a:avLst/>
          </a:prstGeom>
        </p:spPr>
      </p:pic>
      <p:pic>
        <p:nvPicPr>
          <p:cNvPr id="18" name="Picture 17"/>
          <p:cNvPicPr>
            <a:picLocks noChangeAspect="1"/>
          </p:cNvPicPr>
          <p:nvPr/>
        </p:nvPicPr>
        <p:blipFill>
          <a:blip r:embed="rId4"/>
          <a:stretch>
            <a:fillRect/>
          </a:stretch>
        </p:blipFill>
        <p:spPr>
          <a:xfrm>
            <a:off x="5555761" y="142830"/>
            <a:ext cx="1749695" cy="2414578"/>
          </a:xfrm>
          <a:prstGeom prst="rect">
            <a:avLst/>
          </a:prstGeom>
        </p:spPr>
      </p:pic>
      <p:pic>
        <p:nvPicPr>
          <p:cNvPr id="21" name="Picture 20"/>
          <p:cNvPicPr>
            <a:picLocks noChangeAspect="1"/>
          </p:cNvPicPr>
          <p:nvPr/>
        </p:nvPicPr>
        <p:blipFill>
          <a:blip r:embed="rId5"/>
          <a:stretch>
            <a:fillRect/>
          </a:stretch>
        </p:blipFill>
        <p:spPr>
          <a:xfrm>
            <a:off x="373567" y="4388634"/>
            <a:ext cx="2141220" cy="2248769"/>
          </a:xfrm>
          <a:prstGeom prst="rect">
            <a:avLst/>
          </a:prstGeom>
        </p:spPr>
      </p:pic>
    </p:spTree>
    <p:extLst>
      <p:ext uri="{BB962C8B-B14F-4D97-AF65-F5344CB8AC3E}">
        <p14:creationId xmlns:p14="http://schemas.microsoft.com/office/powerpoint/2010/main" val="30876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034" y="163472"/>
            <a:ext cx="5805009" cy="193899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4000" b="1" dirty="0" smtClean="0">
                <a:ln w="11430"/>
                <a:solidFill>
                  <a:srgbClr val="FF5661"/>
                </a:solidFill>
                <a:effectLst>
                  <a:outerShdw blurRad="50800" dist="39000" dir="5460000" algn="tl">
                    <a:srgbClr val="000000">
                      <a:alpha val="38000"/>
                    </a:srgbClr>
                  </a:outerShdw>
                </a:effectLst>
              </a:rPr>
              <a:t>Transport of Oxygen,</a:t>
            </a:r>
          </a:p>
          <a:p>
            <a:pPr algn="ctr"/>
            <a:r>
              <a:rPr lang="en-GB" sz="4000" b="1" dirty="0" smtClean="0">
                <a:ln w="11430"/>
                <a:solidFill>
                  <a:srgbClr val="FF5661"/>
                </a:solidFill>
                <a:effectLst>
                  <a:outerShdw blurRad="50800" dist="39000" dir="5460000" algn="tl">
                    <a:srgbClr val="000000">
                      <a:alpha val="38000"/>
                    </a:srgbClr>
                  </a:outerShdw>
                </a:effectLst>
              </a:rPr>
              <a:t> Carbon Dioxide </a:t>
            </a:r>
          </a:p>
          <a:p>
            <a:pPr algn="ctr"/>
            <a:r>
              <a:rPr lang="en-GB" sz="4000" b="1" dirty="0" smtClean="0">
                <a:ln w="11430"/>
                <a:solidFill>
                  <a:srgbClr val="FF5661"/>
                </a:solidFill>
                <a:effectLst>
                  <a:outerShdw blurRad="50800" dist="39000" dir="5460000" algn="tl">
                    <a:srgbClr val="000000">
                      <a:alpha val="38000"/>
                    </a:srgbClr>
                  </a:outerShdw>
                </a:effectLst>
              </a:rPr>
              <a:t>&amp; Nutrients</a:t>
            </a:r>
            <a:endParaRPr lang="en-GB" sz="4000" b="1" dirty="0">
              <a:ln w="11430"/>
              <a:solidFill>
                <a:srgbClr val="FF5661"/>
              </a:solidFill>
              <a:effectLst>
                <a:outerShdw blurRad="50800" dist="39000" dir="5460000" algn="tl">
                  <a:srgbClr val="000000">
                    <a:alpha val="38000"/>
                  </a:srgbClr>
                </a:outerShdw>
              </a:effectLst>
            </a:endParaRPr>
          </a:p>
        </p:txBody>
      </p:sp>
      <p:sp>
        <p:nvSpPr>
          <p:cNvPr id="5" name="Rectangle 4"/>
          <p:cNvSpPr/>
          <p:nvPr/>
        </p:nvSpPr>
        <p:spPr>
          <a:xfrm>
            <a:off x="6613889" y="0"/>
            <a:ext cx="5278499" cy="193899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GB"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Clotting of </a:t>
            </a:r>
          </a:p>
          <a:p>
            <a:pPr algn="ctr"/>
            <a:r>
              <a:rPr lang="en-GB"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open wounds</a:t>
            </a:r>
            <a:endParaRPr lang="en-GB"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2835073" y="3899700"/>
            <a:ext cx="6318406" cy="1754327"/>
          </a:xfrm>
          <a:prstGeom prst="rect">
            <a:avLst/>
          </a:prstGeom>
          <a:noFill/>
        </p:spPr>
        <p:txBody>
          <a:bodyPr wrap="none" lIns="91440" tIns="45720" rIns="91440" bIns="45720">
            <a:spAutoFit/>
          </a:bodyPr>
          <a:lstStyle/>
          <a:p>
            <a:pPr algn="ctr"/>
            <a:r>
              <a:rPr lang="en-GB"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Regulation of</a:t>
            </a:r>
          </a:p>
          <a:p>
            <a:pPr algn="ctr"/>
            <a:r>
              <a:rPr lang="en-GB"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body temperature</a:t>
            </a:r>
            <a:endParaRPr lang="en-GB"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TextBox 7"/>
          <p:cNvSpPr txBox="1"/>
          <p:nvPr/>
        </p:nvSpPr>
        <p:spPr>
          <a:xfrm>
            <a:off x="817306" y="2351494"/>
            <a:ext cx="4664930" cy="1384995"/>
          </a:xfrm>
          <a:prstGeom prst="rect">
            <a:avLst/>
          </a:prstGeom>
          <a:noFill/>
          <a:ln>
            <a:solidFill>
              <a:srgbClr val="FF5661"/>
            </a:solidFill>
          </a:ln>
        </p:spPr>
        <p:txBody>
          <a:bodyPr wrap="square" rtlCol="0">
            <a:spAutoFit/>
          </a:bodyPr>
          <a:lstStyle/>
          <a:p>
            <a:pPr algn="ctr"/>
            <a:r>
              <a:rPr lang="en-US" sz="2800" dirty="0" smtClean="0">
                <a:solidFill>
                  <a:srgbClr val="FF5661"/>
                </a:solidFill>
              </a:rPr>
              <a:t>This gives the working muscles needed oxygen and allows waste products to be removed</a:t>
            </a:r>
            <a:endParaRPr lang="en-US" sz="2800" dirty="0">
              <a:solidFill>
                <a:srgbClr val="FF5661"/>
              </a:solidFill>
            </a:endParaRPr>
          </a:p>
        </p:txBody>
      </p:sp>
      <p:sp>
        <p:nvSpPr>
          <p:cNvPr id="9" name="TextBox 8"/>
          <p:cNvSpPr txBox="1"/>
          <p:nvPr/>
        </p:nvSpPr>
        <p:spPr>
          <a:xfrm>
            <a:off x="6488148" y="2026049"/>
            <a:ext cx="5457087" cy="1692771"/>
          </a:xfrm>
          <a:prstGeom prst="rect">
            <a:avLst/>
          </a:prstGeom>
          <a:noFill/>
          <a:ln>
            <a:solidFill>
              <a:schemeClr val="accent6">
                <a:lumMod val="75000"/>
              </a:schemeClr>
            </a:solidFill>
          </a:ln>
        </p:spPr>
        <p:txBody>
          <a:bodyPr wrap="square" rtlCol="0">
            <a:spAutoFit/>
          </a:bodyPr>
          <a:lstStyle/>
          <a:p>
            <a:pPr algn="ctr"/>
            <a:r>
              <a:rPr lang="en-US" sz="2400" dirty="0" smtClean="0">
                <a:solidFill>
                  <a:schemeClr val="accent6">
                    <a:lumMod val="75000"/>
                  </a:schemeClr>
                </a:solidFill>
              </a:rPr>
              <a:t>Platelets help clot the blood sealing wounds and forming scabs avoiding infection. Platelets allow performers to </a:t>
            </a:r>
            <a:r>
              <a:rPr lang="en-US" sz="3200" b="1" u="sng" dirty="0" smtClean="0">
                <a:solidFill>
                  <a:schemeClr val="accent6">
                    <a:lumMod val="75000"/>
                  </a:schemeClr>
                </a:solidFill>
              </a:rPr>
              <a:t>CONTINUE</a:t>
            </a:r>
            <a:r>
              <a:rPr lang="en-US" sz="2400" dirty="0" smtClean="0">
                <a:solidFill>
                  <a:schemeClr val="accent6">
                    <a:lumMod val="75000"/>
                  </a:schemeClr>
                </a:solidFill>
              </a:rPr>
              <a:t>!</a:t>
            </a:r>
            <a:endParaRPr lang="en-US" sz="2400" dirty="0">
              <a:solidFill>
                <a:schemeClr val="accent6">
                  <a:lumMod val="75000"/>
                </a:schemeClr>
              </a:solidFill>
            </a:endParaRPr>
          </a:p>
        </p:txBody>
      </p:sp>
      <p:sp>
        <p:nvSpPr>
          <p:cNvPr id="10" name="TextBox 9"/>
          <p:cNvSpPr txBox="1"/>
          <p:nvPr/>
        </p:nvSpPr>
        <p:spPr>
          <a:xfrm>
            <a:off x="339496" y="5598804"/>
            <a:ext cx="11525582" cy="830997"/>
          </a:xfrm>
          <a:prstGeom prst="rect">
            <a:avLst/>
          </a:prstGeom>
          <a:noFill/>
          <a:ln>
            <a:solidFill>
              <a:schemeClr val="accent4">
                <a:lumMod val="75000"/>
              </a:schemeClr>
            </a:solidFill>
          </a:ln>
        </p:spPr>
        <p:txBody>
          <a:bodyPr wrap="square" rtlCol="0">
            <a:spAutoFit/>
          </a:bodyPr>
          <a:lstStyle/>
          <a:p>
            <a:pPr algn="ctr"/>
            <a:r>
              <a:rPr lang="en-US" sz="2400" dirty="0" smtClean="0">
                <a:solidFill>
                  <a:schemeClr val="accent4">
                    <a:lumMod val="50000"/>
                  </a:schemeClr>
                </a:solidFill>
              </a:rPr>
              <a:t>Moving more blood nearer the skin cools the body more quickly through skin poor's opening and releasing heat. This means you can exercise for a long time with overheating!</a:t>
            </a:r>
            <a:endParaRPr lang="en-US" sz="2400" dirty="0">
              <a:solidFill>
                <a:schemeClr val="accent4">
                  <a:lumMod val="50000"/>
                </a:schemeClr>
              </a:solidFill>
            </a:endParaRPr>
          </a:p>
        </p:txBody>
      </p:sp>
    </p:spTree>
    <p:extLst>
      <p:ext uri="{BB962C8B-B14F-4D97-AF65-F5344CB8AC3E}">
        <p14:creationId xmlns:p14="http://schemas.microsoft.com/office/powerpoint/2010/main" val="6309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srcRect l="34051" t="49030" r="19559" b="6789"/>
          <a:stretch/>
        </p:blipFill>
        <p:spPr>
          <a:xfrm>
            <a:off x="10066537" y="0"/>
            <a:ext cx="1927029" cy="1376450"/>
          </a:xfrm>
          <a:prstGeom prst="rect">
            <a:avLst/>
          </a:prstGeom>
        </p:spPr>
      </p:pic>
      <p:sp>
        <p:nvSpPr>
          <p:cNvPr id="3" name="Content Placeholder 2"/>
          <p:cNvSpPr>
            <a:spLocks noGrp="1"/>
          </p:cNvSpPr>
          <p:nvPr>
            <p:ph idx="1"/>
          </p:nvPr>
        </p:nvSpPr>
        <p:spPr>
          <a:xfrm>
            <a:off x="112988" y="972424"/>
            <a:ext cx="5215757" cy="3252735"/>
          </a:xfrm>
        </p:spPr>
        <p:txBody>
          <a:bodyPr>
            <a:normAutofit/>
          </a:bodyPr>
          <a:lstStyle/>
          <a:p>
            <a:r>
              <a:rPr lang="en-GB" dirty="0" smtClean="0">
                <a:solidFill>
                  <a:srgbClr val="FF0000"/>
                </a:solidFill>
              </a:rPr>
              <a:t>Role </a:t>
            </a:r>
            <a:r>
              <a:rPr lang="en-GB" dirty="0" smtClean="0"/>
              <a:t>= carry oxygen, transport nutrients and waste products (Co2 and salt)</a:t>
            </a:r>
          </a:p>
          <a:p>
            <a:r>
              <a:rPr lang="en-GB" dirty="0" smtClean="0"/>
              <a:t>During exercise blood increases in thickness as water is removed as waste.</a:t>
            </a:r>
          </a:p>
          <a:p>
            <a:endParaRPr lang="en-GB" dirty="0"/>
          </a:p>
        </p:txBody>
      </p:sp>
      <p:sp>
        <p:nvSpPr>
          <p:cNvPr id="4" name="Title 1"/>
          <p:cNvSpPr>
            <a:spLocks noGrp="1"/>
          </p:cNvSpPr>
          <p:nvPr>
            <p:ph type="title"/>
          </p:nvPr>
        </p:nvSpPr>
        <p:spPr>
          <a:xfrm>
            <a:off x="2927039" y="0"/>
            <a:ext cx="5864773" cy="486212"/>
          </a:xfrm>
        </p:spPr>
        <p:txBody>
          <a:bodyPr>
            <a:normAutofit fontScale="90000"/>
          </a:bodyPr>
          <a:lstStyle/>
          <a:p>
            <a:r>
              <a:rPr lang="en-GB" b="1" u="sng" dirty="0" smtClean="0">
                <a:latin typeface="Adobe Gothic Std B" panose="020B0800000000000000" pitchFamily="34" charset="-128"/>
                <a:ea typeface="Adobe Gothic Std B" panose="020B0800000000000000" pitchFamily="34" charset="-128"/>
              </a:rPr>
              <a:t>Why do we need blood:</a:t>
            </a:r>
            <a:endParaRPr lang="en-GB" b="1" u="sng" dirty="0">
              <a:latin typeface="Adobe Gothic Std B" panose="020B0800000000000000" pitchFamily="34" charset="-128"/>
              <a:ea typeface="Adobe Gothic Std B" panose="020B0800000000000000" pitchFamily="34" charset="-128"/>
            </a:endParaRPr>
          </a:p>
        </p:txBody>
      </p:sp>
      <p:sp>
        <p:nvSpPr>
          <p:cNvPr id="5" name="Title 1"/>
          <p:cNvSpPr txBox="1">
            <a:spLocks/>
          </p:cNvSpPr>
          <p:nvPr/>
        </p:nvSpPr>
        <p:spPr>
          <a:xfrm>
            <a:off x="349470" y="581082"/>
            <a:ext cx="4742793" cy="48621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rgbClr val="FF0000"/>
                </a:solidFill>
              </a:rPr>
              <a:t>Red blood Cells: </a:t>
            </a:r>
            <a:endParaRPr lang="en-GB" b="1" u="sng" dirty="0">
              <a:solidFill>
                <a:srgbClr val="FF0000"/>
              </a:solidFill>
            </a:endParaRPr>
          </a:p>
        </p:txBody>
      </p:sp>
      <p:sp>
        <p:nvSpPr>
          <p:cNvPr id="6" name="Title 1"/>
          <p:cNvSpPr txBox="1">
            <a:spLocks/>
          </p:cNvSpPr>
          <p:nvPr/>
        </p:nvSpPr>
        <p:spPr>
          <a:xfrm>
            <a:off x="177496" y="3920873"/>
            <a:ext cx="4742793" cy="48621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chemeClr val="accent6">
                    <a:lumMod val="75000"/>
                  </a:schemeClr>
                </a:solidFill>
              </a:rPr>
              <a:t>White blood Cells: </a:t>
            </a:r>
            <a:endParaRPr lang="en-GB" b="1" u="sng" dirty="0">
              <a:solidFill>
                <a:schemeClr val="accent6">
                  <a:lumMod val="75000"/>
                </a:schemeClr>
              </a:solidFill>
            </a:endParaRPr>
          </a:p>
        </p:txBody>
      </p:sp>
      <p:sp>
        <p:nvSpPr>
          <p:cNvPr id="7" name="Content Placeholder 2"/>
          <p:cNvSpPr txBox="1">
            <a:spLocks/>
          </p:cNvSpPr>
          <p:nvPr/>
        </p:nvSpPr>
        <p:spPr>
          <a:xfrm>
            <a:off x="112988" y="4631992"/>
            <a:ext cx="5215757" cy="22260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FF0000"/>
                </a:solidFill>
              </a:rPr>
              <a:t>Role = </a:t>
            </a:r>
            <a:r>
              <a:rPr lang="en-GB" dirty="0" smtClean="0"/>
              <a:t>Protect the body from infection, repair damaged tissue after an injury and destroy bacteria. There are fewer in the body than red blood cells.</a:t>
            </a:r>
          </a:p>
          <a:p>
            <a:r>
              <a:rPr lang="en-GB" dirty="0" smtClean="0"/>
              <a:t>Cells are produced in the marrow of long bones.</a:t>
            </a:r>
          </a:p>
          <a:p>
            <a:endParaRPr lang="en-GB" dirty="0" smtClean="0"/>
          </a:p>
          <a:p>
            <a:endParaRPr lang="en-GB" dirty="0"/>
          </a:p>
        </p:txBody>
      </p:sp>
      <p:sp>
        <p:nvSpPr>
          <p:cNvPr id="8" name="Title 1"/>
          <p:cNvSpPr txBox="1">
            <a:spLocks/>
          </p:cNvSpPr>
          <p:nvPr/>
        </p:nvSpPr>
        <p:spPr>
          <a:xfrm>
            <a:off x="5523816" y="3931878"/>
            <a:ext cx="4742793" cy="48621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chemeClr val="accent4">
                    <a:lumMod val="75000"/>
                  </a:schemeClr>
                </a:solidFill>
              </a:rPr>
              <a:t>Platelets: </a:t>
            </a:r>
            <a:endParaRPr lang="en-GB" b="1" u="sng" dirty="0">
              <a:solidFill>
                <a:schemeClr val="accent4">
                  <a:lumMod val="75000"/>
                </a:schemeClr>
              </a:solidFill>
            </a:endParaRPr>
          </a:p>
        </p:txBody>
      </p:sp>
      <p:sp>
        <p:nvSpPr>
          <p:cNvPr id="9" name="Content Placeholder 2"/>
          <p:cNvSpPr txBox="1">
            <a:spLocks/>
          </p:cNvSpPr>
          <p:nvPr/>
        </p:nvSpPr>
        <p:spPr>
          <a:xfrm>
            <a:off x="5470090" y="4479558"/>
            <a:ext cx="6581354" cy="23784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FF0000"/>
                </a:solidFill>
              </a:rPr>
              <a:t>Role: </a:t>
            </a:r>
            <a:r>
              <a:rPr lang="en-GB" dirty="0" smtClean="0"/>
              <a:t>In charge of clotting the blood</a:t>
            </a:r>
          </a:p>
          <a:p>
            <a:r>
              <a:rPr lang="en-GB" dirty="0" smtClean="0"/>
              <a:t>They clot the skins surface after a graze or cut. Stop us from internally bleeding to death </a:t>
            </a:r>
          </a:p>
          <a:p>
            <a:endParaRPr lang="en-GB" dirty="0"/>
          </a:p>
        </p:txBody>
      </p:sp>
      <p:sp>
        <p:nvSpPr>
          <p:cNvPr id="10" name="Title 1"/>
          <p:cNvSpPr txBox="1">
            <a:spLocks/>
          </p:cNvSpPr>
          <p:nvPr/>
        </p:nvSpPr>
        <p:spPr>
          <a:xfrm>
            <a:off x="5565227" y="603787"/>
            <a:ext cx="4742793" cy="486212"/>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smtClean="0">
                <a:solidFill>
                  <a:schemeClr val="accent2">
                    <a:lumMod val="75000"/>
                  </a:schemeClr>
                </a:solidFill>
              </a:rPr>
              <a:t>Plasma: </a:t>
            </a:r>
            <a:endParaRPr lang="en-GB" b="1" u="sng" dirty="0">
              <a:solidFill>
                <a:schemeClr val="accent2">
                  <a:lumMod val="75000"/>
                </a:schemeClr>
              </a:solidFill>
            </a:endParaRPr>
          </a:p>
        </p:txBody>
      </p:sp>
      <p:sp>
        <p:nvSpPr>
          <p:cNvPr id="11" name="Content Placeholder 2"/>
          <p:cNvSpPr txBox="1">
            <a:spLocks/>
          </p:cNvSpPr>
          <p:nvPr/>
        </p:nvSpPr>
        <p:spPr>
          <a:xfrm>
            <a:off x="5549462" y="1207573"/>
            <a:ext cx="6511159" cy="27289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solidFill>
                  <a:srgbClr val="FF0000"/>
                </a:solidFill>
              </a:rPr>
              <a:t>Role: </a:t>
            </a:r>
            <a:r>
              <a:rPr lang="en-GB" dirty="0" smtClean="0"/>
              <a:t>Plasma is the fluid that transports cells in the blood stream</a:t>
            </a:r>
          </a:p>
          <a:p>
            <a:r>
              <a:rPr lang="en-GB" dirty="0" smtClean="0"/>
              <a:t>Makes up to 55% of the volume of blood. </a:t>
            </a:r>
          </a:p>
          <a:p>
            <a:r>
              <a:rPr lang="en-GB" dirty="0" smtClean="0"/>
              <a:t>During  exercise hormones such as endorphins, adrenalin and testosterone are produced and transported to the plasma. Some making performance higher.</a:t>
            </a:r>
          </a:p>
          <a:p>
            <a:endParaRPr lang="en-GB" dirty="0"/>
          </a:p>
        </p:txBody>
      </p:sp>
      <p:cxnSp>
        <p:nvCxnSpPr>
          <p:cNvPr id="13" name="Straight Connector 12"/>
          <p:cNvCxnSpPr/>
          <p:nvPr/>
        </p:nvCxnSpPr>
        <p:spPr>
          <a:xfrm>
            <a:off x="5328745" y="603787"/>
            <a:ext cx="0" cy="6107068"/>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49470" y="3799490"/>
            <a:ext cx="11464158"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p:nvPicPr>
        <p:blipFill rotWithShape="1">
          <a:blip r:embed="rId2"/>
          <a:srcRect l="38599" t="63300" r="58199" b="31066"/>
          <a:stretch/>
        </p:blipFill>
        <p:spPr>
          <a:xfrm rot="16200000">
            <a:off x="4435912" y="1672042"/>
            <a:ext cx="547009" cy="722052"/>
          </a:xfrm>
          <a:prstGeom prst="rect">
            <a:avLst/>
          </a:prstGeom>
        </p:spPr>
      </p:pic>
      <p:pic>
        <p:nvPicPr>
          <p:cNvPr id="19" name="Picture 18"/>
          <p:cNvPicPr>
            <a:picLocks noChangeAspect="1"/>
          </p:cNvPicPr>
          <p:nvPr/>
        </p:nvPicPr>
        <p:blipFill rotWithShape="1">
          <a:blip r:embed="rId2"/>
          <a:srcRect l="43850" t="63471" r="52948" b="30895"/>
          <a:stretch/>
        </p:blipFill>
        <p:spPr>
          <a:xfrm rot="16200000">
            <a:off x="4411602" y="3803313"/>
            <a:ext cx="704432" cy="929850"/>
          </a:xfrm>
          <a:prstGeom prst="rect">
            <a:avLst/>
          </a:prstGeom>
        </p:spPr>
      </p:pic>
      <p:pic>
        <p:nvPicPr>
          <p:cNvPr id="20" name="Picture 19"/>
          <p:cNvPicPr>
            <a:picLocks noChangeAspect="1"/>
          </p:cNvPicPr>
          <p:nvPr/>
        </p:nvPicPr>
        <p:blipFill rotWithShape="1">
          <a:blip r:embed="rId2"/>
          <a:srcRect l="41225" t="66202" r="55573" b="28164"/>
          <a:stretch/>
        </p:blipFill>
        <p:spPr>
          <a:xfrm rot="16200000">
            <a:off x="10643082" y="3823191"/>
            <a:ext cx="977384" cy="1290147"/>
          </a:xfrm>
          <a:prstGeom prst="rect">
            <a:avLst/>
          </a:prstGeom>
        </p:spPr>
      </p:pic>
    </p:spTree>
    <p:extLst>
      <p:ext uri="{BB962C8B-B14F-4D97-AF65-F5344CB8AC3E}">
        <p14:creationId xmlns:p14="http://schemas.microsoft.com/office/powerpoint/2010/main" val="3802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par>
                                <p:cTn id="29" presetID="3"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linds(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66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3695" y="741914"/>
            <a:ext cx="9948779" cy="5231132"/>
          </a:xfrm>
          <a:prstGeom prst="rect">
            <a:avLst/>
          </a:prstGeom>
        </p:spPr>
      </p:pic>
      <p:sp>
        <p:nvSpPr>
          <p:cNvPr id="5" name="TextBox 4"/>
          <p:cNvSpPr txBox="1"/>
          <p:nvPr/>
        </p:nvSpPr>
        <p:spPr>
          <a:xfrm rot="698569">
            <a:off x="8462258" y="842515"/>
            <a:ext cx="4899119" cy="4508927"/>
          </a:xfrm>
          <a:prstGeom prst="rect">
            <a:avLst/>
          </a:prstGeom>
          <a:noFill/>
        </p:spPr>
        <p:txBody>
          <a:bodyPr wrap="square" rtlCol="0">
            <a:spAutoFit/>
          </a:bodyPr>
          <a:lstStyle/>
          <a:p>
            <a:r>
              <a:rPr lang="en-US" sz="28700" dirty="0" smtClean="0">
                <a:solidFill>
                  <a:srgbClr val="FFFF00"/>
                </a:solidFill>
              </a:rPr>
              <a:t>10</a:t>
            </a:r>
            <a:endParaRPr lang="en-US" sz="28700" dirty="0">
              <a:solidFill>
                <a:srgbClr val="FFFF00"/>
              </a:solidFill>
            </a:endParaRPr>
          </a:p>
        </p:txBody>
      </p:sp>
    </p:spTree>
    <p:extLst>
      <p:ext uri="{BB962C8B-B14F-4D97-AF65-F5344CB8AC3E}">
        <p14:creationId xmlns:p14="http://schemas.microsoft.com/office/powerpoint/2010/main" val="234828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506" y="65148"/>
            <a:ext cx="7545018" cy="1182034"/>
          </a:xfrm>
          <a:ln>
            <a:solidFill>
              <a:srgbClr val="FF5661"/>
            </a:solidFill>
          </a:ln>
        </p:spPr>
        <p:txBody>
          <a:bodyPr>
            <a:noAutofit/>
          </a:bodyPr>
          <a:lstStyle/>
          <a:p>
            <a:pPr algn="ctr"/>
            <a:r>
              <a:rPr lang="en-US" sz="9600" b="1" dirty="0" smtClean="0">
                <a:solidFill>
                  <a:srgbClr val="FF5661"/>
                </a:solidFill>
              </a:rPr>
              <a:t>Chase 10! Task </a:t>
            </a:r>
            <a:endParaRPr lang="en-US" sz="9600" b="1" dirty="0">
              <a:solidFill>
                <a:srgbClr val="FF5661"/>
              </a:solidFill>
            </a:endParaRPr>
          </a:p>
        </p:txBody>
      </p:sp>
      <p:sp>
        <p:nvSpPr>
          <p:cNvPr id="3" name="Content Placeholder 2"/>
          <p:cNvSpPr>
            <a:spLocks noGrp="1"/>
          </p:cNvSpPr>
          <p:nvPr>
            <p:ph idx="1"/>
          </p:nvPr>
        </p:nvSpPr>
        <p:spPr>
          <a:xfrm>
            <a:off x="222078" y="1247182"/>
            <a:ext cx="11848898" cy="5505504"/>
          </a:xfrm>
        </p:spPr>
        <p:txBody>
          <a:bodyPr/>
          <a:lstStyle/>
          <a:p>
            <a:pPr marL="0" indent="0" algn="ctr">
              <a:buNone/>
            </a:pPr>
            <a:r>
              <a:rPr lang="en-US" dirty="0" smtClean="0"/>
              <a:t>Using your books from the past few weeks, create 5 questions within your book (write them down).</a:t>
            </a:r>
          </a:p>
          <a:p>
            <a:pPr marL="0" indent="0" algn="ctr">
              <a:buNone/>
            </a:pPr>
            <a:endParaRPr lang="en-US" dirty="0"/>
          </a:p>
          <a:p>
            <a:pPr marL="0" indent="0" algn="ctr">
              <a:buNone/>
            </a:pPr>
            <a:r>
              <a:rPr lang="en-US" dirty="0" smtClean="0"/>
              <a:t>Once created, you will take it in turns (alternating questions) asking the questions with your face partner. If they get the question right (be harsh!) they get the relevant points for that questions.</a:t>
            </a:r>
            <a:endParaRPr lang="en-US" dirty="0"/>
          </a:p>
        </p:txBody>
      </p:sp>
      <p:sp>
        <p:nvSpPr>
          <p:cNvPr id="4" name="TextBox 3"/>
          <p:cNvSpPr txBox="1"/>
          <p:nvPr/>
        </p:nvSpPr>
        <p:spPr>
          <a:xfrm>
            <a:off x="301773" y="4237719"/>
            <a:ext cx="5821731" cy="2462213"/>
          </a:xfrm>
          <a:prstGeom prst="rect">
            <a:avLst/>
          </a:prstGeom>
          <a:solidFill>
            <a:schemeClr val="accent2">
              <a:lumMod val="40000"/>
              <a:lumOff val="60000"/>
            </a:schemeClr>
          </a:solidFill>
        </p:spPr>
        <p:txBody>
          <a:bodyPr wrap="square" rtlCol="0">
            <a:spAutoFit/>
          </a:bodyPr>
          <a:lstStyle/>
          <a:p>
            <a:pPr algn="ctr"/>
            <a:r>
              <a:rPr lang="en-US" sz="4000" b="1" u="sng" dirty="0" smtClean="0">
                <a:solidFill>
                  <a:srgbClr val="FF0000"/>
                </a:solidFill>
              </a:rPr>
              <a:t>Rules</a:t>
            </a:r>
            <a:endParaRPr lang="en-US" sz="2000" b="1" u="sng" dirty="0" smtClean="0">
              <a:solidFill>
                <a:srgbClr val="FF0000"/>
              </a:solidFill>
            </a:endParaRPr>
          </a:p>
          <a:p>
            <a:pPr marL="285750" indent="-285750">
              <a:buFont typeface="Arial"/>
              <a:buChar char="•"/>
            </a:pPr>
            <a:r>
              <a:rPr lang="en-US" sz="2000" dirty="0" smtClean="0">
                <a:solidFill>
                  <a:srgbClr val="FF0000"/>
                </a:solidFill>
              </a:rPr>
              <a:t>Take it in turns asking questions (alternate)</a:t>
            </a:r>
          </a:p>
          <a:p>
            <a:pPr marL="285750" indent="-285750">
              <a:buFont typeface="Arial"/>
              <a:buChar char="•"/>
            </a:pPr>
            <a:r>
              <a:rPr lang="en-US" sz="2000" dirty="0" smtClean="0">
                <a:solidFill>
                  <a:srgbClr val="FF0000"/>
                </a:solidFill>
              </a:rPr>
              <a:t>Your questions should be graded on difficulty 1-3 </a:t>
            </a:r>
            <a:r>
              <a:rPr lang="en-US" sz="1400" dirty="0" smtClean="0">
                <a:solidFill>
                  <a:srgbClr val="FF0000"/>
                </a:solidFill>
              </a:rPr>
              <a:t> </a:t>
            </a:r>
          </a:p>
          <a:p>
            <a:r>
              <a:rPr lang="en-US" sz="1400" dirty="0" smtClean="0">
                <a:solidFill>
                  <a:srgbClr val="FF0000"/>
                </a:solidFill>
              </a:rPr>
              <a:t>	(3 being most difficult).</a:t>
            </a:r>
          </a:p>
          <a:p>
            <a:pPr marL="285750" indent="-285750">
              <a:buFont typeface="Arial"/>
              <a:buChar char="•"/>
            </a:pPr>
            <a:r>
              <a:rPr lang="en-US" sz="2000" dirty="0" smtClean="0">
                <a:solidFill>
                  <a:srgbClr val="FF0000"/>
                </a:solidFill>
              </a:rPr>
              <a:t>If they get an incorrect answer they get 0 points</a:t>
            </a:r>
          </a:p>
          <a:p>
            <a:pPr marL="285750" indent="-285750">
              <a:buFont typeface="Arial"/>
              <a:buChar char="•"/>
            </a:pPr>
            <a:r>
              <a:rPr lang="en-US" sz="2000" dirty="0" smtClean="0">
                <a:solidFill>
                  <a:srgbClr val="FF0000"/>
                </a:solidFill>
              </a:rPr>
              <a:t>Vary the difficulty of questions</a:t>
            </a:r>
          </a:p>
          <a:p>
            <a:pPr marL="285750" indent="-285750">
              <a:buFont typeface="Arial"/>
              <a:buChar char="•"/>
            </a:pPr>
            <a:r>
              <a:rPr lang="en-US" sz="2000" dirty="0" smtClean="0">
                <a:solidFill>
                  <a:srgbClr val="FF0000"/>
                </a:solidFill>
              </a:rPr>
              <a:t>Make sure 10 points can be won!</a:t>
            </a:r>
          </a:p>
        </p:txBody>
      </p:sp>
      <p:sp>
        <p:nvSpPr>
          <p:cNvPr id="5" name="Rectangle 4"/>
          <p:cNvSpPr/>
          <p:nvPr/>
        </p:nvSpPr>
        <p:spPr>
          <a:xfrm>
            <a:off x="7003834" y="3627564"/>
            <a:ext cx="4614965" cy="1569660"/>
          </a:xfrm>
          <a:prstGeom prst="rect">
            <a:avLst/>
          </a:prstGeom>
          <a:noFill/>
        </p:spPr>
        <p:txBody>
          <a:bodyPr wrap="none" lIns="91440" tIns="45720" rIns="91440" bIns="45720">
            <a:spAutoFit/>
          </a:bodyPr>
          <a:lstStyle/>
          <a:p>
            <a:pPr algn="ctr"/>
            <a:r>
              <a:rPr lang="en-GB"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First to </a:t>
            </a:r>
          </a:p>
          <a:p>
            <a:pPr algn="ctr"/>
            <a:r>
              <a:rPr lang="en-GB"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10 points wins!</a:t>
            </a:r>
            <a:endParaRPr lang="en-GB"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p:cNvPicPr>
            <a:picLocks noChangeAspect="1"/>
          </p:cNvPicPr>
          <p:nvPr/>
        </p:nvPicPr>
        <p:blipFill>
          <a:blip r:embed="rId2"/>
          <a:stretch>
            <a:fillRect/>
          </a:stretch>
        </p:blipFill>
        <p:spPr>
          <a:xfrm>
            <a:off x="10154220" y="49311"/>
            <a:ext cx="1996451" cy="1197871"/>
          </a:xfrm>
          <a:prstGeom prst="rect">
            <a:avLst/>
          </a:prstGeom>
        </p:spPr>
      </p:pic>
      <p:pic>
        <p:nvPicPr>
          <p:cNvPr id="1026" name="Picture 2" descr="More impressive names added to Peaky Blinders season 5 c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791" y="5045584"/>
            <a:ext cx="3037929" cy="17071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22448" y="6044800"/>
            <a:ext cx="5954323" cy="707886"/>
          </a:xfrm>
          <a:prstGeom prst="rect">
            <a:avLst/>
          </a:prstGeom>
          <a:noFill/>
        </p:spPr>
        <p:txBody>
          <a:bodyPr wrap="none" lIns="91440" tIns="45720" rIns="91440" bIns="45720">
            <a:spAutoFit/>
          </a:bodyPr>
          <a:lstStyle/>
          <a:p>
            <a:pPr algn="ctr"/>
            <a:r>
              <a:rPr lang="en-US" sz="2000" b="1" dirty="0" smtClean="0">
                <a:ln w="22225">
                  <a:solidFill>
                    <a:schemeClr val="accent2"/>
                  </a:solidFill>
                  <a:prstDash val="solid"/>
                </a:ln>
                <a:solidFill>
                  <a:schemeClr val="accent2">
                    <a:lumMod val="40000"/>
                    <a:lumOff val="60000"/>
                  </a:schemeClr>
                </a:solidFill>
              </a:rPr>
              <a:t>1 x Peaky Blinders Card</a:t>
            </a:r>
          </a:p>
          <a:p>
            <a:pPr algn="ctr"/>
            <a:r>
              <a:rPr lang="en-US" sz="2000" b="1" dirty="0" smtClean="0">
                <a:ln w="22225">
                  <a:solidFill>
                    <a:schemeClr val="accent2"/>
                  </a:solidFill>
                  <a:prstDash val="solid"/>
                </a:ln>
                <a:solidFill>
                  <a:schemeClr val="accent2">
                    <a:lumMod val="40000"/>
                    <a:lumOff val="60000"/>
                  </a:schemeClr>
                </a:solidFill>
              </a:rPr>
              <a:t>You can play the card and look in your book for one Q!</a:t>
            </a:r>
            <a:endParaRPr lang="en-US" sz="2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2768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8699" y="456452"/>
            <a:ext cx="1554313" cy="1338705"/>
          </a:xfrm>
          <a:prstGeom prst="rect">
            <a:avLst/>
          </a:prstGeom>
        </p:spPr>
      </p:pic>
      <p:sp>
        <p:nvSpPr>
          <p:cNvPr id="7" name="TextBox 6"/>
          <p:cNvSpPr txBox="1"/>
          <p:nvPr/>
        </p:nvSpPr>
        <p:spPr>
          <a:xfrm>
            <a:off x="4124249" y="2288619"/>
            <a:ext cx="3558424" cy="1754327"/>
          </a:xfrm>
          <a:prstGeom prst="rect">
            <a:avLst/>
          </a:prstGeom>
          <a:noFill/>
          <a:ln>
            <a:solidFill>
              <a:schemeClr val="bg1">
                <a:lumMod val="50000"/>
              </a:schemeClr>
            </a:solidFill>
          </a:ln>
        </p:spPr>
        <p:txBody>
          <a:bodyPr wrap="square" rtlCol="0">
            <a:spAutoFit/>
          </a:bodyPr>
          <a:lstStyle/>
          <a:p>
            <a:pPr algn="ctr"/>
            <a:r>
              <a:rPr lang="en-US" sz="3600" dirty="0" smtClean="0">
                <a:solidFill>
                  <a:srgbClr val="FF5661"/>
                </a:solidFill>
                <a:latin typeface="Arial Rounded MT Bold"/>
                <a:cs typeface="Arial Rounded MT Bold"/>
              </a:rPr>
              <a:t>SOME……….…</a:t>
            </a:r>
          </a:p>
          <a:p>
            <a:pPr algn="ctr"/>
            <a:r>
              <a:rPr lang="en-US" sz="3600" dirty="0" smtClean="0">
                <a:solidFill>
                  <a:schemeClr val="bg1">
                    <a:lumMod val="50000"/>
                  </a:schemeClr>
                </a:solidFill>
                <a:latin typeface="Arial Rounded MT Bold"/>
                <a:cs typeface="Arial Rounded MT Bold"/>
              </a:rPr>
              <a:t>key topics from</a:t>
            </a:r>
          </a:p>
          <a:p>
            <a:pPr algn="ctr"/>
            <a:r>
              <a:rPr lang="en-US" sz="3600" b="1" u="sng" dirty="0" smtClean="0">
                <a:solidFill>
                  <a:schemeClr val="bg1">
                    <a:lumMod val="50000"/>
                  </a:schemeClr>
                </a:solidFill>
                <a:latin typeface="Arial Rounded MT Bold"/>
                <a:cs typeface="Arial Rounded MT Bold"/>
              </a:rPr>
              <a:t>Paper 2</a:t>
            </a:r>
            <a:endParaRPr lang="en-US" sz="3600" b="1" u="sng" dirty="0">
              <a:solidFill>
                <a:schemeClr val="bg1">
                  <a:lumMod val="50000"/>
                </a:schemeClr>
              </a:solidFill>
              <a:latin typeface="Arial Rounded MT Bold"/>
              <a:cs typeface="Arial Rounded MT Bold"/>
            </a:endParaRPr>
          </a:p>
        </p:txBody>
      </p:sp>
      <p:pic>
        <p:nvPicPr>
          <p:cNvPr id="8" name="Picture 7"/>
          <p:cNvPicPr>
            <a:picLocks noChangeAspect="1"/>
          </p:cNvPicPr>
          <p:nvPr/>
        </p:nvPicPr>
        <p:blipFill>
          <a:blip r:embed="rId3"/>
          <a:stretch>
            <a:fillRect/>
          </a:stretch>
        </p:blipFill>
        <p:spPr>
          <a:xfrm>
            <a:off x="8926391" y="138323"/>
            <a:ext cx="2520364" cy="842281"/>
          </a:xfrm>
          <a:prstGeom prst="rect">
            <a:avLst/>
          </a:prstGeom>
        </p:spPr>
      </p:pic>
      <p:pic>
        <p:nvPicPr>
          <p:cNvPr id="9" name="Picture 8"/>
          <p:cNvPicPr>
            <a:picLocks noChangeAspect="1"/>
          </p:cNvPicPr>
          <p:nvPr/>
        </p:nvPicPr>
        <p:blipFill>
          <a:blip r:embed="rId4"/>
          <a:stretch>
            <a:fillRect/>
          </a:stretch>
        </p:blipFill>
        <p:spPr>
          <a:xfrm>
            <a:off x="4479724" y="4098779"/>
            <a:ext cx="2793876" cy="453311"/>
          </a:xfrm>
          <a:prstGeom prst="rect">
            <a:avLst/>
          </a:prstGeom>
        </p:spPr>
      </p:pic>
      <p:pic>
        <p:nvPicPr>
          <p:cNvPr id="10" name="Picture 9"/>
          <p:cNvPicPr>
            <a:picLocks noChangeAspect="1"/>
          </p:cNvPicPr>
          <p:nvPr/>
        </p:nvPicPr>
        <p:blipFill>
          <a:blip r:embed="rId5"/>
          <a:stretch>
            <a:fillRect/>
          </a:stretch>
        </p:blipFill>
        <p:spPr>
          <a:xfrm>
            <a:off x="4760324" y="150898"/>
            <a:ext cx="2090164" cy="556748"/>
          </a:xfrm>
          <a:prstGeom prst="rect">
            <a:avLst/>
          </a:prstGeom>
        </p:spPr>
      </p:pic>
      <p:pic>
        <p:nvPicPr>
          <p:cNvPr id="11" name="Picture 10"/>
          <p:cNvPicPr>
            <a:picLocks noChangeAspect="1"/>
          </p:cNvPicPr>
          <p:nvPr/>
        </p:nvPicPr>
        <p:blipFill>
          <a:blip r:embed="rId6"/>
          <a:stretch>
            <a:fillRect/>
          </a:stretch>
        </p:blipFill>
        <p:spPr>
          <a:xfrm>
            <a:off x="339497" y="4818858"/>
            <a:ext cx="2627952" cy="805871"/>
          </a:xfrm>
          <a:prstGeom prst="rect">
            <a:avLst/>
          </a:prstGeom>
        </p:spPr>
      </p:pic>
      <p:pic>
        <p:nvPicPr>
          <p:cNvPr id="13" name="Picture 12"/>
          <p:cNvPicPr>
            <a:picLocks noChangeAspect="1"/>
          </p:cNvPicPr>
          <p:nvPr/>
        </p:nvPicPr>
        <p:blipFill>
          <a:blip r:embed="rId7"/>
          <a:stretch>
            <a:fillRect/>
          </a:stretch>
        </p:blipFill>
        <p:spPr>
          <a:xfrm>
            <a:off x="8077446" y="2423992"/>
            <a:ext cx="1793091" cy="1520959"/>
          </a:xfrm>
          <a:prstGeom prst="rect">
            <a:avLst/>
          </a:prstGeom>
        </p:spPr>
      </p:pic>
      <p:pic>
        <p:nvPicPr>
          <p:cNvPr id="14" name="Picture 13"/>
          <p:cNvPicPr>
            <a:picLocks noChangeAspect="1"/>
          </p:cNvPicPr>
          <p:nvPr/>
        </p:nvPicPr>
        <p:blipFill>
          <a:blip r:embed="rId8"/>
          <a:stretch>
            <a:fillRect/>
          </a:stretch>
        </p:blipFill>
        <p:spPr>
          <a:xfrm>
            <a:off x="8496641" y="4751918"/>
            <a:ext cx="3210208" cy="831308"/>
          </a:xfrm>
          <a:prstGeom prst="rect">
            <a:avLst/>
          </a:prstGeom>
        </p:spPr>
      </p:pic>
    </p:spTree>
    <p:extLst>
      <p:ext uri="{BB962C8B-B14F-4D97-AF65-F5344CB8AC3E}">
        <p14:creationId xmlns:p14="http://schemas.microsoft.com/office/powerpoint/2010/main" val="3238796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434</Words>
  <Application>Microsoft Office PowerPoint</Application>
  <PresentationFormat>Widescreen</PresentationFormat>
  <Paragraphs>58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Adobe Gothic Std B</vt:lpstr>
      <vt:lpstr>Arial</vt:lpstr>
      <vt:lpstr>Arial Rounded MT Bold</vt:lpstr>
      <vt:lpstr>Calibri</vt:lpstr>
      <vt:lpstr>Calibri Light</vt:lpstr>
      <vt:lpstr>Office Theme</vt:lpstr>
      <vt:lpstr>The Function of the  Cardiovascular system</vt:lpstr>
      <vt:lpstr>PowerPoint Presentation</vt:lpstr>
      <vt:lpstr>PowerPoint Presentation</vt:lpstr>
      <vt:lpstr>Why do we need blood:</vt:lpstr>
      <vt:lpstr>PowerPoint Presentation</vt:lpstr>
      <vt:lpstr>Chase 10! Task </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Function of the Cardiovascular system</dc:title>
  <dc:creator>Rebecca Sweet</dc:creator>
  <cp:lastModifiedBy>Richard Moody</cp:lastModifiedBy>
  <cp:revision>30</cp:revision>
  <cp:lastPrinted>2018-12-17T08:05:05Z</cp:lastPrinted>
  <dcterms:created xsi:type="dcterms:W3CDTF">2016-01-05T12:46:58Z</dcterms:created>
  <dcterms:modified xsi:type="dcterms:W3CDTF">2020-03-12T13:07:01Z</dcterms:modified>
</cp:coreProperties>
</file>