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1" r:id="rId2"/>
    <p:sldId id="275" r:id="rId3"/>
    <p:sldId id="278" r:id="rId4"/>
    <p:sldId id="272" r:id="rId5"/>
    <p:sldId id="277" r:id="rId6"/>
    <p:sldId id="274" r:id="rId7"/>
    <p:sldId id="279" r:id="rId8"/>
    <p:sldId id="257" r:id="rId9"/>
    <p:sldId id="258" r:id="rId10"/>
    <p:sldId id="265" r:id="rId11"/>
    <p:sldId id="266" r:id="rId12"/>
    <p:sldId id="267" r:id="rId13"/>
    <p:sldId id="268" r:id="rId14"/>
    <p:sldId id="269" r:id="rId15"/>
    <p:sldId id="270" r:id="rId16"/>
    <p:sldId id="273" r:id="rId17"/>
    <p:sldId id="27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25" autoAdjust="0"/>
    <p:restoredTop sz="94660"/>
  </p:normalViewPr>
  <p:slideViewPr>
    <p:cSldViewPr snapToGrid="0" snapToObjects="1">
      <p:cViewPr varScale="1">
        <p:scale>
          <a:sx n="62" d="100"/>
          <a:sy n="62" d="100"/>
        </p:scale>
        <p:origin x="1292"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5B9BDF64-79E8-F24E-B934-45D634539CB5}" type="datetimeFigureOut">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93FFC-C7EF-CC4F-B772-F2260F24E270}" type="slidenum">
              <a:rPr lang="en-US" smtClean="0"/>
              <a:t>‹#›</a:t>
            </a:fld>
            <a:endParaRPr lang="en-US"/>
          </a:p>
        </p:txBody>
      </p:sp>
    </p:spTree>
    <p:extLst>
      <p:ext uri="{BB962C8B-B14F-4D97-AF65-F5344CB8AC3E}">
        <p14:creationId xmlns:p14="http://schemas.microsoft.com/office/powerpoint/2010/main" val="1699626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B9BDF64-79E8-F24E-B934-45D634539CB5}" type="datetimeFigureOut">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93FFC-C7EF-CC4F-B772-F2260F24E270}" type="slidenum">
              <a:rPr lang="en-US" smtClean="0"/>
              <a:t>‹#›</a:t>
            </a:fld>
            <a:endParaRPr lang="en-US"/>
          </a:p>
        </p:txBody>
      </p:sp>
    </p:spTree>
    <p:extLst>
      <p:ext uri="{BB962C8B-B14F-4D97-AF65-F5344CB8AC3E}">
        <p14:creationId xmlns:p14="http://schemas.microsoft.com/office/powerpoint/2010/main" val="3085894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B9BDF64-79E8-F24E-B934-45D634539CB5}" type="datetimeFigureOut">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93FFC-C7EF-CC4F-B772-F2260F24E270}" type="slidenum">
              <a:rPr lang="en-US" smtClean="0"/>
              <a:t>‹#›</a:t>
            </a:fld>
            <a:endParaRPr lang="en-US"/>
          </a:p>
        </p:txBody>
      </p:sp>
    </p:spTree>
    <p:extLst>
      <p:ext uri="{BB962C8B-B14F-4D97-AF65-F5344CB8AC3E}">
        <p14:creationId xmlns:p14="http://schemas.microsoft.com/office/powerpoint/2010/main" val="3406281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B9BDF64-79E8-F24E-B934-45D634539CB5}" type="datetimeFigureOut">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93FFC-C7EF-CC4F-B772-F2260F24E270}" type="slidenum">
              <a:rPr lang="en-US" smtClean="0"/>
              <a:t>‹#›</a:t>
            </a:fld>
            <a:endParaRPr lang="en-US"/>
          </a:p>
        </p:txBody>
      </p:sp>
    </p:spTree>
    <p:extLst>
      <p:ext uri="{BB962C8B-B14F-4D97-AF65-F5344CB8AC3E}">
        <p14:creationId xmlns:p14="http://schemas.microsoft.com/office/powerpoint/2010/main" val="870376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B9BDF64-79E8-F24E-B934-45D634539CB5}" type="datetimeFigureOut">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93FFC-C7EF-CC4F-B772-F2260F24E270}" type="slidenum">
              <a:rPr lang="en-US" smtClean="0"/>
              <a:t>‹#›</a:t>
            </a:fld>
            <a:endParaRPr lang="en-US"/>
          </a:p>
        </p:txBody>
      </p:sp>
    </p:spTree>
    <p:extLst>
      <p:ext uri="{BB962C8B-B14F-4D97-AF65-F5344CB8AC3E}">
        <p14:creationId xmlns:p14="http://schemas.microsoft.com/office/powerpoint/2010/main" val="3662367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5B9BDF64-79E8-F24E-B934-45D634539CB5}" type="datetimeFigureOut">
              <a:rPr lang="en-US" smtClean="0"/>
              <a:t>9/27/2020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93FFC-C7EF-CC4F-B772-F2260F24E270}" type="slidenum">
              <a:rPr lang="en-US" smtClean="0"/>
              <a:t>‹#›</a:t>
            </a:fld>
            <a:endParaRPr lang="en-US"/>
          </a:p>
        </p:txBody>
      </p:sp>
    </p:spTree>
    <p:extLst>
      <p:ext uri="{BB962C8B-B14F-4D97-AF65-F5344CB8AC3E}">
        <p14:creationId xmlns:p14="http://schemas.microsoft.com/office/powerpoint/2010/main" val="1669855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5B9BDF64-79E8-F24E-B934-45D634539CB5}" type="datetimeFigureOut">
              <a:rPr lang="en-US" smtClean="0"/>
              <a:t>9/27/2020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A93FFC-C7EF-CC4F-B772-F2260F24E270}" type="slidenum">
              <a:rPr lang="en-US" smtClean="0"/>
              <a:t>‹#›</a:t>
            </a:fld>
            <a:endParaRPr lang="en-US"/>
          </a:p>
        </p:txBody>
      </p:sp>
    </p:spTree>
    <p:extLst>
      <p:ext uri="{BB962C8B-B14F-4D97-AF65-F5344CB8AC3E}">
        <p14:creationId xmlns:p14="http://schemas.microsoft.com/office/powerpoint/2010/main" val="1816427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B9BDF64-79E8-F24E-B934-45D634539CB5}" type="datetimeFigureOut">
              <a:rPr lang="en-US" smtClean="0"/>
              <a:t>9/27/2020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A93FFC-C7EF-CC4F-B772-F2260F24E270}" type="slidenum">
              <a:rPr lang="en-US" smtClean="0"/>
              <a:t>‹#›</a:t>
            </a:fld>
            <a:endParaRPr lang="en-US"/>
          </a:p>
        </p:txBody>
      </p:sp>
    </p:spTree>
    <p:extLst>
      <p:ext uri="{BB962C8B-B14F-4D97-AF65-F5344CB8AC3E}">
        <p14:creationId xmlns:p14="http://schemas.microsoft.com/office/powerpoint/2010/main" val="897685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BDF64-79E8-F24E-B934-45D634539CB5}" type="datetimeFigureOut">
              <a:rPr lang="en-US" smtClean="0"/>
              <a:t>9/27/2020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A93FFC-C7EF-CC4F-B772-F2260F24E270}" type="slidenum">
              <a:rPr lang="en-US" smtClean="0"/>
              <a:t>‹#›</a:t>
            </a:fld>
            <a:endParaRPr lang="en-US"/>
          </a:p>
        </p:txBody>
      </p:sp>
    </p:spTree>
    <p:extLst>
      <p:ext uri="{BB962C8B-B14F-4D97-AF65-F5344CB8AC3E}">
        <p14:creationId xmlns:p14="http://schemas.microsoft.com/office/powerpoint/2010/main" val="218348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B9BDF64-79E8-F24E-B934-45D634539CB5}" type="datetimeFigureOut">
              <a:rPr lang="en-US" smtClean="0"/>
              <a:t>9/27/2020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93FFC-C7EF-CC4F-B772-F2260F24E270}" type="slidenum">
              <a:rPr lang="en-US" smtClean="0"/>
              <a:t>‹#›</a:t>
            </a:fld>
            <a:endParaRPr lang="en-US"/>
          </a:p>
        </p:txBody>
      </p:sp>
    </p:spTree>
    <p:extLst>
      <p:ext uri="{BB962C8B-B14F-4D97-AF65-F5344CB8AC3E}">
        <p14:creationId xmlns:p14="http://schemas.microsoft.com/office/powerpoint/2010/main" val="3709959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B9BDF64-79E8-F24E-B934-45D634539CB5}" type="datetimeFigureOut">
              <a:rPr lang="en-US" smtClean="0"/>
              <a:t>9/27/2020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93FFC-C7EF-CC4F-B772-F2260F24E270}" type="slidenum">
              <a:rPr lang="en-US" smtClean="0"/>
              <a:t>‹#›</a:t>
            </a:fld>
            <a:endParaRPr lang="en-US"/>
          </a:p>
        </p:txBody>
      </p:sp>
    </p:spTree>
    <p:extLst>
      <p:ext uri="{BB962C8B-B14F-4D97-AF65-F5344CB8AC3E}">
        <p14:creationId xmlns:p14="http://schemas.microsoft.com/office/powerpoint/2010/main" val="1432634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9BDF64-79E8-F24E-B934-45D634539CB5}" type="datetimeFigureOut">
              <a:rPr lang="en-US" smtClean="0"/>
              <a:t>9/27/2020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A93FFC-C7EF-CC4F-B772-F2260F24E270}" type="slidenum">
              <a:rPr lang="en-US" smtClean="0"/>
              <a:t>‹#›</a:t>
            </a:fld>
            <a:endParaRPr lang="en-US"/>
          </a:p>
        </p:txBody>
      </p:sp>
    </p:spTree>
    <p:extLst>
      <p:ext uri="{BB962C8B-B14F-4D97-AF65-F5344CB8AC3E}">
        <p14:creationId xmlns:p14="http://schemas.microsoft.com/office/powerpoint/2010/main" val="932180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N_0PSZ59Aws" TargetMode="External"/><Relationship Id="rId2" Type="http://schemas.openxmlformats.org/officeDocument/2006/relationships/slideLayout" Target="../slideLayouts/slideLayout2.xml"/><Relationship Id="rId1" Type="http://schemas.openxmlformats.org/officeDocument/2006/relationships/video" Target="https://www.youtube.com/embed/rGNY1JS9nag" TargetMode="External"/><Relationship Id="rId5" Type="http://schemas.openxmlformats.org/officeDocument/2006/relationships/hyperlink" Target="https://www.youtube.com/watch?v=4rUpX3QSPmw"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A48DD-FED5-4011-9D48-F4DE33562C1C}"/>
              </a:ext>
            </a:extLst>
          </p:cNvPr>
          <p:cNvSpPr>
            <a:spLocks noGrp="1"/>
          </p:cNvSpPr>
          <p:nvPr>
            <p:ph type="title"/>
          </p:nvPr>
        </p:nvSpPr>
        <p:spPr>
          <a:xfrm>
            <a:off x="457200" y="274638"/>
            <a:ext cx="2703689" cy="1143000"/>
          </a:xfrm>
        </p:spPr>
        <p:txBody>
          <a:bodyPr/>
          <a:lstStyle/>
          <a:p>
            <a:pPr algn="l"/>
            <a:r>
              <a:rPr lang="en-GB" u="sng" dirty="0"/>
              <a:t>Do now:</a:t>
            </a:r>
          </a:p>
        </p:txBody>
      </p:sp>
      <p:sp>
        <p:nvSpPr>
          <p:cNvPr id="3" name="Content Placeholder 2">
            <a:extLst>
              <a:ext uri="{FF2B5EF4-FFF2-40B4-BE49-F238E27FC236}">
                <a16:creationId xmlns:a16="http://schemas.microsoft.com/office/drawing/2014/main" id="{379F5810-CE98-44D5-A6F3-89D934B49E40}"/>
              </a:ext>
            </a:extLst>
          </p:cNvPr>
          <p:cNvSpPr>
            <a:spLocks noGrp="1"/>
          </p:cNvSpPr>
          <p:nvPr>
            <p:ph idx="1"/>
          </p:nvPr>
        </p:nvSpPr>
        <p:spPr>
          <a:solidFill>
            <a:srgbClr val="FFFF00"/>
          </a:solidFill>
          <a:ln>
            <a:solidFill>
              <a:schemeClr val="bg2">
                <a:lumMod val="75000"/>
              </a:schemeClr>
            </a:solidFill>
          </a:ln>
        </p:spPr>
        <p:txBody>
          <a:bodyPr>
            <a:normAutofit lnSpcReduction="10000"/>
          </a:bodyPr>
          <a:lstStyle/>
          <a:p>
            <a:pPr marL="0" indent="0">
              <a:buNone/>
            </a:pPr>
            <a:r>
              <a:rPr lang="en-GB" dirty="0"/>
              <a:t>Why do athletes use PED’s? (Performance enhancing drugs) </a:t>
            </a:r>
          </a:p>
          <a:p>
            <a:pPr marL="0" indent="0">
              <a:buNone/>
            </a:pPr>
            <a:r>
              <a:rPr lang="en-GB" dirty="0"/>
              <a:t>1)</a:t>
            </a:r>
          </a:p>
          <a:p>
            <a:pPr marL="0" indent="0">
              <a:buNone/>
            </a:pPr>
            <a:r>
              <a:rPr lang="en-GB" dirty="0"/>
              <a:t>2)</a:t>
            </a:r>
          </a:p>
          <a:p>
            <a:pPr marL="0" indent="0">
              <a:buNone/>
            </a:pPr>
            <a:r>
              <a:rPr lang="en-GB" dirty="0"/>
              <a:t>3)</a:t>
            </a:r>
          </a:p>
          <a:p>
            <a:pPr marL="0" indent="0">
              <a:buNone/>
            </a:pPr>
            <a:r>
              <a:rPr lang="en-GB" dirty="0"/>
              <a:t>4)</a:t>
            </a:r>
          </a:p>
          <a:p>
            <a:pPr marL="0" indent="0">
              <a:buNone/>
            </a:pPr>
            <a:r>
              <a:rPr lang="en-GB" dirty="0"/>
              <a:t>5)</a:t>
            </a:r>
          </a:p>
          <a:p>
            <a:pPr marL="0" indent="0">
              <a:buNone/>
            </a:pPr>
            <a:r>
              <a:rPr lang="en-GB" dirty="0"/>
              <a:t>6)</a:t>
            </a:r>
          </a:p>
        </p:txBody>
      </p:sp>
      <p:sp>
        <p:nvSpPr>
          <p:cNvPr id="4" name="Rectangle 3">
            <a:extLst>
              <a:ext uri="{FF2B5EF4-FFF2-40B4-BE49-F238E27FC236}">
                <a16:creationId xmlns:a16="http://schemas.microsoft.com/office/drawing/2014/main" id="{F24999FD-E428-4699-8D72-78AC783D0300}"/>
              </a:ext>
            </a:extLst>
          </p:cNvPr>
          <p:cNvSpPr/>
          <p:nvPr/>
        </p:nvSpPr>
        <p:spPr>
          <a:xfrm>
            <a:off x="146756" y="107245"/>
            <a:ext cx="8861777" cy="6643512"/>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pic>
        <p:nvPicPr>
          <p:cNvPr id="6" name="Picture 5">
            <a:extLst>
              <a:ext uri="{FF2B5EF4-FFF2-40B4-BE49-F238E27FC236}">
                <a16:creationId xmlns:a16="http://schemas.microsoft.com/office/drawing/2014/main" id="{590B6C3C-88DF-4CE7-A079-AF81B28FD6C5}"/>
              </a:ext>
            </a:extLst>
          </p:cNvPr>
          <p:cNvPicPr>
            <a:picLocks noChangeAspect="1"/>
          </p:cNvPicPr>
          <p:nvPr/>
        </p:nvPicPr>
        <p:blipFill rotWithShape="1">
          <a:blip r:embed="rId2"/>
          <a:srcRect l="77415" t="53845" r="6068" b="23932"/>
          <a:stretch/>
        </p:blipFill>
        <p:spPr>
          <a:xfrm rot="612462">
            <a:off x="7175166" y="324517"/>
            <a:ext cx="1510302" cy="1143000"/>
          </a:xfrm>
          <a:prstGeom prst="rect">
            <a:avLst/>
          </a:prstGeom>
          <a:ln>
            <a:noFill/>
          </a:ln>
          <a:effectLst>
            <a:softEdge rad="112500"/>
          </a:effectLst>
        </p:spPr>
      </p:pic>
      <p:pic>
        <p:nvPicPr>
          <p:cNvPr id="8" name="Picture 7">
            <a:extLst>
              <a:ext uri="{FF2B5EF4-FFF2-40B4-BE49-F238E27FC236}">
                <a16:creationId xmlns:a16="http://schemas.microsoft.com/office/drawing/2014/main" id="{095CC534-8561-4101-9217-71F02631B6AE}"/>
              </a:ext>
            </a:extLst>
          </p:cNvPr>
          <p:cNvPicPr>
            <a:picLocks noChangeAspect="1"/>
          </p:cNvPicPr>
          <p:nvPr/>
        </p:nvPicPr>
        <p:blipFill rotWithShape="1">
          <a:blip r:embed="rId2"/>
          <a:srcRect l="25730" t="25340" r="52697" b="50000"/>
          <a:stretch/>
        </p:blipFill>
        <p:spPr>
          <a:xfrm>
            <a:off x="3739793" y="240507"/>
            <a:ext cx="1972638" cy="1268412"/>
          </a:xfrm>
          <a:prstGeom prst="rect">
            <a:avLst/>
          </a:prstGeom>
          <a:ln>
            <a:noFill/>
          </a:ln>
          <a:effectLst>
            <a:softEdge rad="112500"/>
          </a:effectLst>
        </p:spPr>
      </p:pic>
    </p:spTree>
    <p:extLst>
      <p:ext uri="{BB962C8B-B14F-4D97-AF65-F5344CB8AC3E}">
        <p14:creationId xmlns:p14="http://schemas.microsoft.com/office/powerpoint/2010/main" val="2239977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612"/>
            <a:ext cx="8229600" cy="855955"/>
          </a:xfrm>
        </p:spPr>
        <p:txBody>
          <a:bodyPr>
            <a:normAutofit/>
          </a:bodyPr>
          <a:lstStyle/>
          <a:p>
            <a:r>
              <a:rPr lang="en-US" b="1" u="sng" dirty="0"/>
              <a:t>Diuretics</a:t>
            </a:r>
          </a:p>
        </p:txBody>
      </p:sp>
      <p:sp>
        <p:nvSpPr>
          <p:cNvPr id="3" name="Content Placeholder 2"/>
          <p:cNvSpPr>
            <a:spLocks noGrp="1"/>
          </p:cNvSpPr>
          <p:nvPr>
            <p:ph idx="1"/>
          </p:nvPr>
        </p:nvSpPr>
        <p:spPr>
          <a:xfrm>
            <a:off x="124244" y="883567"/>
            <a:ext cx="9019756" cy="4790591"/>
          </a:xfrm>
        </p:spPr>
        <p:txBody>
          <a:bodyPr>
            <a:normAutofit/>
          </a:bodyPr>
          <a:lstStyle/>
          <a:p>
            <a:pPr marL="0" indent="0">
              <a:buNone/>
            </a:pPr>
            <a:r>
              <a:rPr lang="en-US" sz="2400" dirty="0">
                <a:solidFill>
                  <a:srgbClr val="3366FF"/>
                </a:solidFill>
              </a:rPr>
              <a:t>Diuretics are a drug that increases the rate of urination, so increasing the amount of fluid the body loses</a:t>
            </a:r>
            <a:r>
              <a:rPr lang="en-US" sz="2400" dirty="0">
                <a:solidFill>
                  <a:srgbClr val="000000"/>
                </a:solidFill>
              </a:rPr>
              <a:t>. Diuretics do not directly improve performance so are not banned because of this, they are banned for their other uses.</a:t>
            </a:r>
          </a:p>
          <a:p>
            <a:pPr marL="0" indent="0">
              <a:buNone/>
            </a:pPr>
            <a:r>
              <a:rPr lang="en-US" sz="2400" dirty="0"/>
              <a:t>Diuretics can be used to mask other PED’s that have been taken as this drug can ‘flush’ it out of the system, however rarely entirely. A </a:t>
            </a:r>
            <a:r>
              <a:rPr lang="en-US" sz="2400" dirty="0">
                <a:solidFill>
                  <a:srgbClr val="008000"/>
                </a:solidFill>
              </a:rPr>
              <a:t>sporting example of an athlete taking Diuretics could be a boxer trying to make a low weight. The drug would mean he urinate and lose weight.</a:t>
            </a:r>
          </a:p>
        </p:txBody>
      </p:sp>
      <p:sp>
        <p:nvSpPr>
          <p:cNvPr id="4" name="TextBox 3"/>
          <p:cNvSpPr txBox="1"/>
          <p:nvPr/>
        </p:nvSpPr>
        <p:spPr>
          <a:xfrm>
            <a:off x="5655158" y="4218367"/>
            <a:ext cx="3337401" cy="1938992"/>
          </a:xfrm>
          <a:prstGeom prst="rect">
            <a:avLst/>
          </a:prstGeom>
          <a:noFill/>
        </p:spPr>
        <p:txBody>
          <a:bodyPr wrap="square" rtlCol="0">
            <a:spAutoFit/>
          </a:bodyPr>
          <a:lstStyle/>
          <a:p>
            <a:pPr algn="ctr"/>
            <a:r>
              <a:rPr lang="en-US" sz="2400" b="1" u="sng" dirty="0"/>
              <a:t>Disadvantages (risk) of </a:t>
            </a:r>
          </a:p>
          <a:p>
            <a:pPr algn="ctr"/>
            <a:r>
              <a:rPr lang="en-US" sz="2400" b="1" u="sng" dirty="0"/>
              <a:t>Taking Diuretics</a:t>
            </a:r>
          </a:p>
          <a:p>
            <a:pPr marL="342900" indent="-342900">
              <a:buFont typeface="Arial"/>
              <a:buChar char="•"/>
            </a:pPr>
            <a:r>
              <a:rPr lang="en-US" dirty="0"/>
              <a:t>Dehydration</a:t>
            </a:r>
          </a:p>
          <a:p>
            <a:pPr marL="342900" indent="-342900">
              <a:buFont typeface="Arial"/>
              <a:buChar char="•"/>
            </a:pPr>
            <a:r>
              <a:rPr lang="en-US" dirty="0"/>
              <a:t>Nausea</a:t>
            </a:r>
          </a:p>
          <a:p>
            <a:pPr marL="342900" indent="-342900">
              <a:buFont typeface="Arial"/>
              <a:buChar char="•"/>
            </a:pPr>
            <a:r>
              <a:rPr lang="en-US" dirty="0"/>
              <a:t>Headaches</a:t>
            </a:r>
          </a:p>
          <a:p>
            <a:pPr marL="342900" indent="-342900">
              <a:buFont typeface="Arial"/>
              <a:buChar char="•"/>
            </a:pPr>
            <a:r>
              <a:rPr lang="en-US" dirty="0"/>
              <a:t>Heart/kidney failure</a:t>
            </a:r>
            <a:endParaRPr lang="en-US" sz="1600" dirty="0"/>
          </a:p>
        </p:txBody>
      </p:sp>
      <p:sp>
        <p:nvSpPr>
          <p:cNvPr id="5" name="TextBox 4"/>
          <p:cNvSpPr txBox="1"/>
          <p:nvPr/>
        </p:nvSpPr>
        <p:spPr>
          <a:xfrm>
            <a:off x="124244" y="4227401"/>
            <a:ext cx="3505200" cy="1938992"/>
          </a:xfrm>
          <a:prstGeom prst="rect">
            <a:avLst/>
          </a:prstGeom>
          <a:noFill/>
        </p:spPr>
        <p:txBody>
          <a:bodyPr wrap="square" rtlCol="0">
            <a:spAutoFit/>
          </a:bodyPr>
          <a:lstStyle/>
          <a:p>
            <a:pPr algn="ctr"/>
            <a:r>
              <a:rPr lang="en-US" sz="2400" b="1" u="sng" dirty="0"/>
              <a:t>Advantages of taking </a:t>
            </a:r>
          </a:p>
          <a:p>
            <a:pPr algn="ctr"/>
            <a:r>
              <a:rPr lang="en-US" sz="2400" b="1" u="sng" dirty="0"/>
              <a:t>Diuretics</a:t>
            </a:r>
          </a:p>
          <a:p>
            <a:pPr marL="285750" indent="-285750">
              <a:buFont typeface="Arial"/>
              <a:buChar char="•"/>
            </a:pPr>
            <a:r>
              <a:rPr lang="en-US" dirty="0"/>
              <a:t>Achieve quick weight loss (due to loss of fluid)</a:t>
            </a:r>
          </a:p>
          <a:p>
            <a:pPr marL="285750" indent="-285750">
              <a:buFont typeface="Arial"/>
              <a:buChar char="•"/>
            </a:pPr>
            <a:r>
              <a:rPr lang="en-US" dirty="0"/>
              <a:t>Mask other PED’s taken making them difficult to detect</a:t>
            </a:r>
          </a:p>
        </p:txBody>
      </p:sp>
      <p:pic>
        <p:nvPicPr>
          <p:cNvPr id="2050" name="Picture 2" descr="Image result for boxing weigh 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7485" y="4110725"/>
            <a:ext cx="1560369" cy="2544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116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612"/>
            <a:ext cx="8229600" cy="855955"/>
          </a:xfrm>
        </p:spPr>
        <p:txBody>
          <a:bodyPr>
            <a:normAutofit/>
          </a:bodyPr>
          <a:lstStyle/>
          <a:p>
            <a:r>
              <a:rPr lang="en-US" b="1" u="sng" dirty="0"/>
              <a:t>Narcotic Analgesics</a:t>
            </a:r>
          </a:p>
        </p:txBody>
      </p:sp>
      <p:sp>
        <p:nvSpPr>
          <p:cNvPr id="3" name="Content Placeholder 2"/>
          <p:cNvSpPr>
            <a:spLocks noGrp="1"/>
          </p:cNvSpPr>
          <p:nvPr>
            <p:ph idx="1"/>
          </p:nvPr>
        </p:nvSpPr>
        <p:spPr>
          <a:xfrm>
            <a:off x="124244" y="883567"/>
            <a:ext cx="9019756" cy="4790591"/>
          </a:xfrm>
        </p:spPr>
        <p:txBody>
          <a:bodyPr>
            <a:normAutofit/>
          </a:bodyPr>
          <a:lstStyle/>
          <a:p>
            <a:pPr marL="0" indent="0">
              <a:buNone/>
            </a:pPr>
            <a:r>
              <a:rPr lang="en-US" sz="2400" dirty="0">
                <a:solidFill>
                  <a:srgbClr val="3366FF"/>
                </a:solidFill>
              </a:rPr>
              <a:t>Narcotic Analgesics are designed to relieve pain temporarily. They act on the brain and spinal cord to dampen the effect of the pain stimuli</a:t>
            </a:r>
            <a:r>
              <a:rPr lang="en-US" sz="2400" dirty="0">
                <a:solidFill>
                  <a:srgbClr val="000000"/>
                </a:solidFill>
              </a:rPr>
              <a:t>. </a:t>
            </a:r>
          </a:p>
          <a:p>
            <a:pPr marL="0" indent="0">
              <a:buNone/>
            </a:pPr>
            <a:r>
              <a:rPr lang="en-US" sz="2400" dirty="0"/>
              <a:t>Narcotic Analgesics are often used to mask the pain of injuries and can be used to increase a performers pain threshold. This drug can give a sense of euphoria.</a:t>
            </a:r>
          </a:p>
          <a:p>
            <a:pPr marL="0" indent="0">
              <a:buNone/>
            </a:pPr>
            <a:r>
              <a:rPr lang="en-US" sz="2400" dirty="0">
                <a:solidFill>
                  <a:srgbClr val="008000"/>
                </a:solidFill>
              </a:rPr>
              <a:t>A gymnast might take Narcotic Analgesics after picking up an ankle sprain in training. They would then still be able to train leading up to an important competition.</a:t>
            </a:r>
          </a:p>
        </p:txBody>
      </p:sp>
      <p:sp>
        <p:nvSpPr>
          <p:cNvPr id="4" name="TextBox 3"/>
          <p:cNvSpPr txBox="1"/>
          <p:nvPr/>
        </p:nvSpPr>
        <p:spPr>
          <a:xfrm>
            <a:off x="5460235" y="3994566"/>
            <a:ext cx="3683765" cy="2339102"/>
          </a:xfrm>
          <a:prstGeom prst="rect">
            <a:avLst/>
          </a:prstGeom>
          <a:noFill/>
        </p:spPr>
        <p:txBody>
          <a:bodyPr wrap="square" rtlCol="0">
            <a:spAutoFit/>
          </a:bodyPr>
          <a:lstStyle/>
          <a:p>
            <a:pPr algn="ctr"/>
            <a:r>
              <a:rPr lang="en-US" sz="2400" b="1" u="sng" dirty="0"/>
              <a:t>Disadvantages (risk) of </a:t>
            </a:r>
          </a:p>
          <a:p>
            <a:pPr algn="ctr"/>
            <a:r>
              <a:rPr lang="en-US" sz="2400" b="1" u="sng" dirty="0"/>
              <a:t>Taking Narcotic Analgesics</a:t>
            </a:r>
          </a:p>
          <a:p>
            <a:pPr marL="342900" indent="-342900">
              <a:buFont typeface="Arial"/>
              <a:buChar char="•"/>
            </a:pPr>
            <a:r>
              <a:rPr lang="en-US" dirty="0"/>
              <a:t>Addictive</a:t>
            </a:r>
          </a:p>
          <a:p>
            <a:pPr marL="342900" indent="-342900">
              <a:buFont typeface="Arial"/>
              <a:buChar char="•"/>
            </a:pPr>
            <a:r>
              <a:rPr lang="en-US" sz="1600" dirty="0"/>
              <a:t>Anxiety/depression</a:t>
            </a:r>
          </a:p>
          <a:p>
            <a:pPr marL="342900" indent="-342900">
              <a:buFont typeface="Arial"/>
              <a:buChar char="•"/>
            </a:pPr>
            <a:r>
              <a:rPr lang="en-US" sz="1600" dirty="0"/>
              <a:t>Nausea/sickness</a:t>
            </a:r>
          </a:p>
          <a:p>
            <a:pPr marL="342900" indent="-342900">
              <a:buFont typeface="Arial"/>
              <a:buChar char="•"/>
            </a:pPr>
            <a:r>
              <a:rPr lang="en-US" sz="1600" dirty="0"/>
              <a:t>Concentration loss</a:t>
            </a:r>
          </a:p>
          <a:p>
            <a:pPr marL="342900" indent="-342900">
              <a:buFont typeface="Arial"/>
              <a:buChar char="•"/>
            </a:pPr>
            <a:r>
              <a:rPr lang="en-US" sz="1600" dirty="0"/>
              <a:t>Further damage to injured area</a:t>
            </a:r>
          </a:p>
          <a:p>
            <a:pPr marL="342900" indent="-342900">
              <a:buFont typeface="Arial"/>
              <a:buChar char="•"/>
            </a:pPr>
            <a:r>
              <a:rPr lang="en-US" sz="1600" dirty="0"/>
              <a:t>Kidney &amp; liver damage</a:t>
            </a:r>
          </a:p>
        </p:txBody>
      </p:sp>
      <p:sp>
        <p:nvSpPr>
          <p:cNvPr id="5" name="TextBox 4"/>
          <p:cNvSpPr txBox="1"/>
          <p:nvPr/>
        </p:nvSpPr>
        <p:spPr>
          <a:xfrm>
            <a:off x="124244" y="4175170"/>
            <a:ext cx="3007529" cy="1661993"/>
          </a:xfrm>
          <a:prstGeom prst="rect">
            <a:avLst/>
          </a:prstGeom>
          <a:noFill/>
        </p:spPr>
        <p:txBody>
          <a:bodyPr wrap="square" rtlCol="0">
            <a:spAutoFit/>
          </a:bodyPr>
          <a:lstStyle/>
          <a:p>
            <a:pPr algn="ctr"/>
            <a:r>
              <a:rPr lang="en-US" sz="2400" b="1" u="sng" dirty="0"/>
              <a:t>Advantages of taking </a:t>
            </a:r>
          </a:p>
          <a:p>
            <a:pPr algn="ctr"/>
            <a:r>
              <a:rPr lang="en-US" sz="2400" b="1" u="sng" dirty="0"/>
              <a:t>Narcotic Analgesics</a:t>
            </a:r>
          </a:p>
          <a:p>
            <a:pPr marL="285750" indent="-285750">
              <a:buFont typeface="Arial"/>
              <a:buChar char="•"/>
            </a:pPr>
            <a:r>
              <a:rPr lang="en-US" dirty="0"/>
              <a:t>Mask pain</a:t>
            </a:r>
          </a:p>
          <a:p>
            <a:pPr marL="285750" indent="-285750">
              <a:buFont typeface="Arial"/>
              <a:buChar char="•"/>
            </a:pPr>
            <a:r>
              <a:rPr lang="en-US" dirty="0"/>
              <a:t>Increase pain threshold to carry on performing</a:t>
            </a:r>
          </a:p>
        </p:txBody>
      </p:sp>
      <p:pic>
        <p:nvPicPr>
          <p:cNvPr id="3074" name="Picture 2" descr="Image result for training inju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773" y="4216734"/>
            <a:ext cx="2116932" cy="2116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353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612"/>
            <a:ext cx="8229600" cy="855955"/>
          </a:xfrm>
        </p:spPr>
        <p:txBody>
          <a:bodyPr>
            <a:normAutofit/>
          </a:bodyPr>
          <a:lstStyle/>
          <a:p>
            <a:r>
              <a:rPr lang="en-US" b="1" u="sng" dirty="0"/>
              <a:t>Peptide Hormones</a:t>
            </a:r>
          </a:p>
        </p:txBody>
      </p:sp>
      <p:sp>
        <p:nvSpPr>
          <p:cNvPr id="3" name="Content Placeholder 2"/>
          <p:cNvSpPr>
            <a:spLocks noGrp="1"/>
          </p:cNvSpPr>
          <p:nvPr>
            <p:ph idx="1"/>
          </p:nvPr>
        </p:nvSpPr>
        <p:spPr>
          <a:xfrm>
            <a:off x="124244" y="883567"/>
            <a:ext cx="9019756" cy="5974433"/>
          </a:xfrm>
        </p:spPr>
        <p:txBody>
          <a:bodyPr>
            <a:normAutofit/>
          </a:bodyPr>
          <a:lstStyle/>
          <a:p>
            <a:pPr marL="0" indent="0">
              <a:buNone/>
            </a:pPr>
            <a:r>
              <a:rPr lang="en-US" sz="2000" dirty="0">
                <a:solidFill>
                  <a:srgbClr val="3366FF"/>
                </a:solidFill>
              </a:rPr>
              <a:t>Peptide Hormones are a natural hormones however more can be generated by drugs. This creates muscle growth and will help reduce injury time.</a:t>
            </a:r>
            <a:endParaRPr lang="en-US" sz="2000" dirty="0">
              <a:solidFill>
                <a:srgbClr val="000000"/>
              </a:solidFill>
            </a:endParaRPr>
          </a:p>
          <a:p>
            <a:pPr marL="0" indent="0">
              <a:buNone/>
            </a:pPr>
            <a:r>
              <a:rPr lang="en-US" sz="2000" dirty="0"/>
              <a:t>Peptide hormones has similar effects to anabolic steroids for muscle growth and assist in recovery from injury.</a:t>
            </a:r>
          </a:p>
          <a:p>
            <a:pPr marL="0" indent="0">
              <a:buNone/>
            </a:pPr>
            <a:r>
              <a:rPr lang="en-US" sz="2000" dirty="0">
                <a:solidFill>
                  <a:srgbClr val="008000"/>
                </a:solidFill>
              </a:rPr>
              <a:t>A sporting example of using Peptide Hormones would be a body builder after exercising could lift heavier weights, recover quicker and remove lactic acid from the muscles quicker.</a:t>
            </a:r>
          </a:p>
          <a:p>
            <a:pPr marL="0" indent="0" algn="ctr">
              <a:buNone/>
            </a:pPr>
            <a:r>
              <a:rPr lang="en-US" sz="3600" b="1" u="sng" dirty="0">
                <a:solidFill>
                  <a:srgbClr val="000000"/>
                </a:solidFill>
              </a:rPr>
              <a:t>Erythropoietin (EPO)</a:t>
            </a:r>
          </a:p>
          <a:p>
            <a:pPr marL="0" indent="0" algn="ctr">
              <a:buNone/>
            </a:pPr>
            <a:r>
              <a:rPr lang="en-US" sz="2000" dirty="0">
                <a:solidFill>
                  <a:srgbClr val="3366FF"/>
                </a:solidFill>
              </a:rPr>
              <a:t>Generates more red blood cells in body therefore being able to carry more oxygen cells in the blood stream. </a:t>
            </a:r>
            <a:r>
              <a:rPr lang="en-US" sz="2000" dirty="0">
                <a:solidFill>
                  <a:srgbClr val="000000"/>
                </a:solidFill>
              </a:rPr>
              <a:t>This drug </a:t>
            </a:r>
            <a:r>
              <a:rPr lang="en-US" sz="2000" dirty="0">
                <a:solidFill>
                  <a:srgbClr val="008000"/>
                </a:solidFill>
              </a:rPr>
              <a:t>appeals to endurance athletes such as cyclists as they can continue to work at a high level for longer.</a:t>
            </a:r>
          </a:p>
        </p:txBody>
      </p:sp>
      <p:sp>
        <p:nvSpPr>
          <p:cNvPr id="6" name="TextBox 5"/>
          <p:cNvSpPr txBox="1"/>
          <p:nvPr/>
        </p:nvSpPr>
        <p:spPr>
          <a:xfrm>
            <a:off x="4864490" y="4991632"/>
            <a:ext cx="4279510" cy="1846659"/>
          </a:xfrm>
          <a:prstGeom prst="rect">
            <a:avLst/>
          </a:prstGeom>
          <a:noFill/>
        </p:spPr>
        <p:txBody>
          <a:bodyPr wrap="square" rtlCol="0">
            <a:spAutoFit/>
          </a:bodyPr>
          <a:lstStyle/>
          <a:p>
            <a:pPr algn="ctr"/>
            <a:r>
              <a:rPr lang="en-US" sz="2400" b="1" u="sng" dirty="0"/>
              <a:t>Disadvantages (risk) of </a:t>
            </a:r>
          </a:p>
          <a:p>
            <a:pPr algn="ctr"/>
            <a:r>
              <a:rPr lang="en-US" sz="2400" b="1" u="sng" dirty="0"/>
              <a:t>Taking EPO/ Peptide H</a:t>
            </a:r>
          </a:p>
          <a:p>
            <a:pPr marL="342900" indent="-342900">
              <a:buFont typeface="Arial"/>
              <a:buChar char="•"/>
            </a:pPr>
            <a:r>
              <a:rPr lang="en-US" dirty="0"/>
              <a:t>Thickens blood</a:t>
            </a:r>
          </a:p>
          <a:p>
            <a:pPr marL="342900" indent="-342900">
              <a:buFont typeface="Arial"/>
              <a:buChar char="•"/>
            </a:pPr>
            <a:r>
              <a:rPr lang="en-US" sz="1600" dirty="0"/>
              <a:t>Increase blood pressure</a:t>
            </a:r>
          </a:p>
          <a:p>
            <a:pPr marL="342900" indent="-342900">
              <a:buFont typeface="Arial"/>
              <a:buChar char="•"/>
            </a:pPr>
            <a:r>
              <a:rPr lang="en-US" sz="1600" dirty="0"/>
              <a:t>Increased risk of cardiac failure</a:t>
            </a:r>
          </a:p>
          <a:p>
            <a:pPr marL="342900" indent="-342900">
              <a:buFont typeface="Arial"/>
              <a:buChar char="•"/>
            </a:pPr>
            <a:r>
              <a:rPr lang="en-US" sz="1600" dirty="0"/>
              <a:t>Risk of stroke</a:t>
            </a:r>
          </a:p>
        </p:txBody>
      </p:sp>
      <p:sp>
        <p:nvSpPr>
          <p:cNvPr id="7" name="TextBox 6"/>
          <p:cNvSpPr txBox="1"/>
          <p:nvPr/>
        </p:nvSpPr>
        <p:spPr>
          <a:xfrm>
            <a:off x="226601" y="4991632"/>
            <a:ext cx="4279510" cy="1600438"/>
          </a:xfrm>
          <a:prstGeom prst="rect">
            <a:avLst/>
          </a:prstGeom>
          <a:noFill/>
        </p:spPr>
        <p:txBody>
          <a:bodyPr wrap="square" rtlCol="0">
            <a:spAutoFit/>
          </a:bodyPr>
          <a:lstStyle/>
          <a:p>
            <a:pPr algn="ctr"/>
            <a:r>
              <a:rPr lang="en-US" sz="2400" b="1" u="sng" dirty="0"/>
              <a:t>Advantages (risk) of </a:t>
            </a:r>
          </a:p>
          <a:p>
            <a:pPr algn="ctr"/>
            <a:r>
              <a:rPr lang="en-US" sz="2400" b="1" u="sng" dirty="0"/>
              <a:t>Taking EPO/Peptide H</a:t>
            </a:r>
          </a:p>
          <a:p>
            <a:pPr marL="342900" indent="-342900">
              <a:buFont typeface="Arial"/>
              <a:buChar char="•"/>
            </a:pPr>
            <a:r>
              <a:rPr lang="en-US" dirty="0"/>
              <a:t>Increase oxygen levels</a:t>
            </a:r>
          </a:p>
          <a:p>
            <a:pPr marL="342900" indent="-342900">
              <a:buFont typeface="Arial"/>
              <a:buChar char="•"/>
            </a:pPr>
            <a:r>
              <a:rPr lang="en-US" sz="1600" dirty="0"/>
              <a:t>Decrease recovery time</a:t>
            </a:r>
          </a:p>
          <a:p>
            <a:pPr marL="342900" indent="-342900">
              <a:buFont typeface="Arial"/>
              <a:buChar char="•"/>
            </a:pPr>
            <a:r>
              <a:rPr lang="en-US" sz="1600" dirty="0"/>
              <a:t>Increase muscle growth</a:t>
            </a:r>
          </a:p>
        </p:txBody>
      </p:sp>
    </p:spTree>
    <p:extLst>
      <p:ext uri="{BB962C8B-B14F-4D97-AF65-F5344CB8AC3E}">
        <p14:creationId xmlns:p14="http://schemas.microsoft.com/office/powerpoint/2010/main" val="3821536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612"/>
            <a:ext cx="8229600" cy="855955"/>
          </a:xfrm>
        </p:spPr>
        <p:txBody>
          <a:bodyPr>
            <a:normAutofit/>
          </a:bodyPr>
          <a:lstStyle/>
          <a:p>
            <a:r>
              <a:rPr lang="en-US" b="1" u="sng" dirty="0"/>
              <a:t>Growth Hormone (GH)</a:t>
            </a:r>
          </a:p>
        </p:txBody>
      </p:sp>
      <p:sp>
        <p:nvSpPr>
          <p:cNvPr id="3" name="Content Placeholder 2"/>
          <p:cNvSpPr>
            <a:spLocks noGrp="1"/>
          </p:cNvSpPr>
          <p:nvPr>
            <p:ph idx="1"/>
          </p:nvPr>
        </p:nvSpPr>
        <p:spPr>
          <a:xfrm>
            <a:off x="124244" y="883567"/>
            <a:ext cx="9019756" cy="5974433"/>
          </a:xfrm>
        </p:spPr>
        <p:txBody>
          <a:bodyPr>
            <a:normAutofit/>
          </a:bodyPr>
          <a:lstStyle/>
          <a:p>
            <a:pPr marL="0" indent="0">
              <a:buNone/>
            </a:pPr>
            <a:r>
              <a:rPr lang="en-US" sz="2000" dirty="0">
                <a:solidFill>
                  <a:srgbClr val="3366FF"/>
                </a:solidFill>
              </a:rPr>
              <a:t>Growth hormone is taken by some athletes to improve their muscle development. </a:t>
            </a:r>
            <a:r>
              <a:rPr lang="en-US" sz="2000" dirty="0"/>
              <a:t>This drug is often taken as an alternative to anabolic steroids as there are less detectable side effects than steroids.</a:t>
            </a:r>
          </a:p>
          <a:p>
            <a:pPr marL="0" indent="0">
              <a:buNone/>
            </a:pPr>
            <a:endParaRPr lang="en-US" sz="2000" dirty="0"/>
          </a:p>
          <a:p>
            <a:pPr marL="0" indent="0">
              <a:buNone/>
            </a:pPr>
            <a:r>
              <a:rPr lang="en-US" sz="2000" dirty="0">
                <a:solidFill>
                  <a:schemeClr val="accent3">
                    <a:lumMod val="75000"/>
                  </a:schemeClr>
                </a:solidFill>
              </a:rPr>
              <a:t>A sporting example of a performer using Growth Hormones would be boxer moving a weight division and as a result wanting to increase his muscle size.</a:t>
            </a:r>
          </a:p>
          <a:p>
            <a:pPr marL="0" indent="0" algn="ctr">
              <a:buNone/>
            </a:pPr>
            <a:endParaRPr lang="en-US" sz="2000" dirty="0">
              <a:solidFill>
                <a:srgbClr val="008000"/>
              </a:solidFill>
            </a:endParaRPr>
          </a:p>
        </p:txBody>
      </p:sp>
      <p:sp>
        <p:nvSpPr>
          <p:cNvPr id="6" name="TextBox 5"/>
          <p:cNvSpPr txBox="1"/>
          <p:nvPr/>
        </p:nvSpPr>
        <p:spPr>
          <a:xfrm>
            <a:off x="5170084" y="4608629"/>
            <a:ext cx="4279510" cy="2462213"/>
          </a:xfrm>
          <a:prstGeom prst="rect">
            <a:avLst/>
          </a:prstGeom>
          <a:noFill/>
        </p:spPr>
        <p:txBody>
          <a:bodyPr wrap="square" rtlCol="0">
            <a:spAutoFit/>
          </a:bodyPr>
          <a:lstStyle/>
          <a:p>
            <a:pPr algn="ctr"/>
            <a:r>
              <a:rPr lang="en-US" sz="2800" b="1" u="sng" dirty="0"/>
              <a:t>Disadvantages (risk) of </a:t>
            </a:r>
          </a:p>
          <a:p>
            <a:pPr algn="ctr"/>
            <a:r>
              <a:rPr lang="en-US" sz="2800" b="1" u="sng" dirty="0"/>
              <a:t>Growth Hormones</a:t>
            </a:r>
          </a:p>
          <a:p>
            <a:pPr marL="342900" indent="-342900">
              <a:buFont typeface="Arial"/>
              <a:buChar char="•"/>
            </a:pPr>
            <a:r>
              <a:rPr lang="en-US" sz="2000" dirty="0"/>
              <a:t>Swelling of limbs</a:t>
            </a:r>
          </a:p>
          <a:p>
            <a:pPr marL="342900" indent="-342900">
              <a:buFont typeface="Arial"/>
              <a:buChar char="•"/>
            </a:pPr>
            <a:r>
              <a:rPr lang="en-US" sz="2000" dirty="0"/>
              <a:t>For men, enlargement of breast tissue</a:t>
            </a:r>
          </a:p>
          <a:p>
            <a:pPr marL="342900" indent="-342900">
              <a:buFont typeface="Arial"/>
              <a:buChar char="•"/>
            </a:pPr>
            <a:r>
              <a:rPr lang="en-US" sz="2000" dirty="0"/>
              <a:t>Joint &amp; muscle pain</a:t>
            </a:r>
          </a:p>
          <a:p>
            <a:pPr marL="342900" indent="-342900">
              <a:buFont typeface="Arial"/>
              <a:buChar char="•"/>
            </a:pPr>
            <a:endParaRPr lang="en-US" dirty="0"/>
          </a:p>
        </p:txBody>
      </p:sp>
      <p:sp>
        <p:nvSpPr>
          <p:cNvPr id="7" name="TextBox 6"/>
          <p:cNvSpPr txBox="1"/>
          <p:nvPr/>
        </p:nvSpPr>
        <p:spPr>
          <a:xfrm>
            <a:off x="0" y="2966748"/>
            <a:ext cx="4279510" cy="2369880"/>
          </a:xfrm>
          <a:prstGeom prst="rect">
            <a:avLst/>
          </a:prstGeom>
          <a:noFill/>
        </p:spPr>
        <p:txBody>
          <a:bodyPr wrap="square" rtlCol="0">
            <a:spAutoFit/>
          </a:bodyPr>
          <a:lstStyle/>
          <a:p>
            <a:pPr algn="ctr"/>
            <a:r>
              <a:rPr lang="en-US" sz="2800" b="1" u="sng" dirty="0"/>
              <a:t>Advantages (risk) of </a:t>
            </a:r>
          </a:p>
          <a:p>
            <a:pPr algn="ctr"/>
            <a:r>
              <a:rPr lang="en-US" sz="2800" b="1" u="sng" dirty="0"/>
              <a:t>Growth Hormones</a:t>
            </a:r>
          </a:p>
          <a:p>
            <a:pPr marL="342900" indent="-342900">
              <a:buFont typeface="Arial"/>
              <a:buChar char="•"/>
            </a:pPr>
            <a:r>
              <a:rPr lang="en-US" sz="2000" dirty="0"/>
              <a:t>Increase muscle size and strength</a:t>
            </a:r>
          </a:p>
          <a:p>
            <a:pPr marL="342900" indent="-342900">
              <a:buFont typeface="Arial"/>
              <a:buChar char="•"/>
            </a:pPr>
            <a:r>
              <a:rPr lang="en-US" dirty="0"/>
              <a:t>Increase power</a:t>
            </a:r>
          </a:p>
          <a:p>
            <a:pPr marL="342900" indent="-342900">
              <a:buFont typeface="Arial"/>
              <a:buChar char="•"/>
            </a:pPr>
            <a:r>
              <a:rPr lang="en-US" dirty="0"/>
              <a:t>Less obvious to track (catch out)</a:t>
            </a:r>
          </a:p>
          <a:p>
            <a:pPr marL="342900" indent="-342900">
              <a:buFont typeface="Arial"/>
              <a:buChar char="•"/>
            </a:pPr>
            <a:r>
              <a:rPr lang="en-US" dirty="0"/>
              <a:t>Less risks than anabolic steroids</a:t>
            </a:r>
          </a:p>
          <a:p>
            <a:pPr marL="342900" indent="-342900">
              <a:buFont typeface="Arial"/>
              <a:buChar char="•"/>
            </a:pPr>
            <a:endParaRPr lang="en-US" dirty="0"/>
          </a:p>
        </p:txBody>
      </p:sp>
      <p:pic>
        <p:nvPicPr>
          <p:cNvPr id="4098" name="Picture 2" descr="Image result for muscle spri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0045" y="3095073"/>
            <a:ext cx="1220745" cy="14866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muscle spri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640" y="4298965"/>
            <a:ext cx="1091334" cy="207532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muscle sprin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3455" y="5336628"/>
            <a:ext cx="876300" cy="120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973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612"/>
            <a:ext cx="8229600" cy="855955"/>
          </a:xfrm>
        </p:spPr>
        <p:txBody>
          <a:bodyPr>
            <a:normAutofit/>
          </a:bodyPr>
          <a:lstStyle/>
          <a:p>
            <a:r>
              <a:rPr lang="en-US" b="1" u="sng" dirty="0"/>
              <a:t>Stimulants</a:t>
            </a:r>
          </a:p>
        </p:txBody>
      </p:sp>
      <p:sp>
        <p:nvSpPr>
          <p:cNvPr id="3" name="Content Placeholder 2"/>
          <p:cNvSpPr>
            <a:spLocks noGrp="1"/>
          </p:cNvSpPr>
          <p:nvPr>
            <p:ph idx="1"/>
          </p:nvPr>
        </p:nvSpPr>
        <p:spPr>
          <a:xfrm>
            <a:off x="124244" y="883567"/>
            <a:ext cx="9019756" cy="4790591"/>
          </a:xfrm>
        </p:spPr>
        <p:txBody>
          <a:bodyPr>
            <a:normAutofit/>
          </a:bodyPr>
          <a:lstStyle/>
          <a:p>
            <a:pPr marL="0" indent="0">
              <a:buNone/>
            </a:pPr>
            <a:r>
              <a:rPr lang="en-US" sz="2800" dirty="0">
                <a:solidFill>
                  <a:srgbClr val="3366FF"/>
                </a:solidFill>
              </a:rPr>
              <a:t>Beta-Blockers block the effects of the adrenaline hormone helping slow down the heart rate. This can be used to settle nerves and have a calming effect on the performer. </a:t>
            </a:r>
            <a:r>
              <a:rPr lang="en-US" sz="2800" dirty="0"/>
              <a:t>Performers that suffer with anxiety and pre-performance nerves could take Beta-Blockers to reduce these effects. A </a:t>
            </a:r>
            <a:r>
              <a:rPr lang="en-US" sz="2800" dirty="0">
                <a:solidFill>
                  <a:srgbClr val="008000"/>
                </a:solidFill>
              </a:rPr>
              <a:t>sporting example of an athlete taking Beta-Blockers would be a archer taking the drug to steady her hands to make better shots in a competition.</a:t>
            </a:r>
          </a:p>
        </p:txBody>
      </p:sp>
      <p:sp>
        <p:nvSpPr>
          <p:cNvPr id="4" name="TextBox 3"/>
          <p:cNvSpPr txBox="1"/>
          <p:nvPr/>
        </p:nvSpPr>
        <p:spPr>
          <a:xfrm>
            <a:off x="4988734" y="4681575"/>
            <a:ext cx="4279510" cy="1938992"/>
          </a:xfrm>
          <a:prstGeom prst="rect">
            <a:avLst/>
          </a:prstGeom>
          <a:noFill/>
        </p:spPr>
        <p:txBody>
          <a:bodyPr wrap="square" rtlCol="0">
            <a:spAutoFit/>
          </a:bodyPr>
          <a:lstStyle/>
          <a:p>
            <a:pPr algn="ctr"/>
            <a:r>
              <a:rPr lang="en-US" sz="2400" b="1" u="sng" dirty="0"/>
              <a:t>Disadvantages (risk) of </a:t>
            </a:r>
          </a:p>
          <a:p>
            <a:pPr algn="ctr"/>
            <a:r>
              <a:rPr lang="en-US" sz="2400" b="1" u="sng" dirty="0"/>
              <a:t>Stimulants</a:t>
            </a:r>
          </a:p>
          <a:p>
            <a:pPr marL="285750" indent="-285750">
              <a:buFont typeface="Arial" panose="020B0604020202020204" pitchFamily="34" charset="0"/>
              <a:buChar char="•"/>
            </a:pPr>
            <a:r>
              <a:rPr lang="en-US" dirty="0"/>
              <a:t>Difficulty sleeping</a:t>
            </a:r>
          </a:p>
          <a:p>
            <a:pPr marL="285750" indent="-285750">
              <a:buFont typeface="Arial" panose="020B0604020202020204" pitchFamily="34" charset="0"/>
              <a:buChar char="•"/>
            </a:pPr>
            <a:r>
              <a:rPr lang="en-US" dirty="0"/>
              <a:t>Can cause anxiety</a:t>
            </a:r>
          </a:p>
          <a:p>
            <a:pPr marL="285750" indent="-285750">
              <a:buFont typeface="Arial" panose="020B0604020202020204" pitchFamily="34" charset="0"/>
              <a:buChar char="•"/>
            </a:pPr>
            <a:r>
              <a:rPr lang="en-US" dirty="0"/>
              <a:t>Increases heart rate</a:t>
            </a:r>
          </a:p>
          <a:p>
            <a:pPr marL="285750" indent="-285750">
              <a:buFont typeface="Arial" panose="020B0604020202020204" pitchFamily="34" charset="0"/>
              <a:buChar char="•"/>
            </a:pPr>
            <a:r>
              <a:rPr lang="en-US" dirty="0"/>
              <a:t>Increase blood pressure</a:t>
            </a:r>
          </a:p>
        </p:txBody>
      </p:sp>
      <p:sp>
        <p:nvSpPr>
          <p:cNvPr id="5" name="TextBox 4"/>
          <p:cNvSpPr txBox="1"/>
          <p:nvPr/>
        </p:nvSpPr>
        <p:spPr>
          <a:xfrm>
            <a:off x="0" y="4704662"/>
            <a:ext cx="4279510" cy="2215991"/>
          </a:xfrm>
          <a:prstGeom prst="rect">
            <a:avLst/>
          </a:prstGeom>
          <a:noFill/>
        </p:spPr>
        <p:txBody>
          <a:bodyPr wrap="square" rtlCol="0">
            <a:spAutoFit/>
          </a:bodyPr>
          <a:lstStyle/>
          <a:p>
            <a:pPr algn="ctr"/>
            <a:r>
              <a:rPr lang="en-US" sz="2400" b="1" u="sng" dirty="0"/>
              <a:t>Advantages of taking </a:t>
            </a:r>
          </a:p>
          <a:p>
            <a:pPr algn="ctr"/>
            <a:r>
              <a:rPr lang="en-US" sz="2400" b="1" u="sng" dirty="0"/>
              <a:t>Stimulants</a:t>
            </a:r>
          </a:p>
          <a:p>
            <a:pPr marL="285750" indent="-285750">
              <a:buFont typeface="Arial"/>
              <a:buChar char="•"/>
            </a:pPr>
            <a:r>
              <a:rPr lang="en-US" dirty="0"/>
              <a:t>Heighten senses</a:t>
            </a:r>
          </a:p>
          <a:p>
            <a:pPr marL="285750" indent="-285750">
              <a:buFont typeface="Arial"/>
              <a:buChar char="•"/>
            </a:pPr>
            <a:r>
              <a:rPr lang="en-US" dirty="0"/>
              <a:t>Increase reaction time</a:t>
            </a:r>
          </a:p>
          <a:p>
            <a:pPr marL="285750" indent="-285750">
              <a:buFont typeface="Arial"/>
              <a:buChar char="•"/>
            </a:pPr>
            <a:r>
              <a:rPr lang="en-US" dirty="0"/>
              <a:t>Feel like you’re in ‘the zone’</a:t>
            </a:r>
          </a:p>
          <a:p>
            <a:endParaRPr lang="en-US" dirty="0"/>
          </a:p>
          <a:p>
            <a:pPr marL="285750" indent="-285750">
              <a:buFont typeface="Arial"/>
              <a:buChar char="•"/>
            </a:pPr>
            <a:endParaRPr lang="en-US" dirty="0"/>
          </a:p>
        </p:txBody>
      </p:sp>
      <p:pic>
        <p:nvPicPr>
          <p:cNvPr id="5122" name="Picture 2" descr="Image result for swimmers on starting bl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7466" y="4125797"/>
            <a:ext cx="1661224" cy="1111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274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612"/>
            <a:ext cx="8229600" cy="855955"/>
          </a:xfrm>
        </p:spPr>
        <p:txBody>
          <a:bodyPr>
            <a:normAutofit/>
          </a:bodyPr>
          <a:lstStyle/>
          <a:p>
            <a:r>
              <a:rPr lang="en-US" b="1" u="sng" dirty="0"/>
              <a:t>Blood Doping</a:t>
            </a:r>
          </a:p>
        </p:txBody>
      </p:sp>
      <p:sp>
        <p:nvSpPr>
          <p:cNvPr id="3" name="Content Placeholder 2"/>
          <p:cNvSpPr>
            <a:spLocks noGrp="1"/>
          </p:cNvSpPr>
          <p:nvPr>
            <p:ph idx="1"/>
          </p:nvPr>
        </p:nvSpPr>
        <p:spPr>
          <a:xfrm>
            <a:off x="211933" y="883567"/>
            <a:ext cx="9019756" cy="4790591"/>
          </a:xfrm>
        </p:spPr>
        <p:txBody>
          <a:bodyPr>
            <a:normAutofit/>
          </a:bodyPr>
          <a:lstStyle/>
          <a:p>
            <a:pPr marL="0" indent="0">
              <a:buNone/>
            </a:pPr>
            <a:r>
              <a:rPr lang="en-US" sz="2000" dirty="0">
                <a:solidFill>
                  <a:srgbClr val="3366FF"/>
                </a:solidFill>
              </a:rPr>
              <a:t>Blood doping is banned process NOT a banned substance. Blood doping involves boosting the number of red blood cells in the blood stream in order to improve performance.</a:t>
            </a:r>
          </a:p>
          <a:p>
            <a:pPr marL="0" indent="0">
              <a:buNone/>
            </a:pPr>
            <a:r>
              <a:rPr lang="en-US" sz="2000" dirty="0"/>
              <a:t>Red blood cells carry oxygen to working muscles and this improves your aerobic capacity &amp; Vo2 max therefore your endurance.  Players remove up to 2 pints of oxygenated blood, freeze it and then before a competition will defrost it and put it back into the blood stream. </a:t>
            </a:r>
            <a:r>
              <a:rPr lang="en-US" sz="2000" dirty="0">
                <a:solidFill>
                  <a:srgbClr val="00B050"/>
                </a:solidFill>
              </a:rPr>
              <a:t>A sporting example of blood doping benefitting the performer is a marathon runner putting oxygenated blood back into his blood stream before a race improving his endurance ability by up to 20% meaning he wins the race.</a:t>
            </a:r>
          </a:p>
        </p:txBody>
      </p:sp>
      <p:sp>
        <p:nvSpPr>
          <p:cNvPr id="4" name="TextBox 3"/>
          <p:cNvSpPr txBox="1"/>
          <p:nvPr/>
        </p:nvSpPr>
        <p:spPr>
          <a:xfrm>
            <a:off x="4572000" y="4671201"/>
            <a:ext cx="4279510" cy="1508105"/>
          </a:xfrm>
          <a:prstGeom prst="rect">
            <a:avLst/>
          </a:prstGeom>
          <a:noFill/>
        </p:spPr>
        <p:txBody>
          <a:bodyPr wrap="square" rtlCol="0">
            <a:spAutoFit/>
          </a:bodyPr>
          <a:lstStyle/>
          <a:p>
            <a:pPr algn="ctr"/>
            <a:r>
              <a:rPr lang="en-US" sz="2000" b="1" u="sng" dirty="0"/>
              <a:t>Disadvantages (risk) of Blood Doping</a:t>
            </a:r>
          </a:p>
          <a:p>
            <a:pPr marL="285750" indent="-285750">
              <a:buFont typeface="Arial"/>
              <a:buChar char="•"/>
            </a:pPr>
            <a:r>
              <a:rPr lang="en-US" dirty="0"/>
              <a:t>Thickens the blood</a:t>
            </a:r>
          </a:p>
          <a:p>
            <a:pPr marL="285750" indent="-285750">
              <a:buFont typeface="Arial"/>
              <a:buChar char="•"/>
            </a:pPr>
            <a:r>
              <a:rPr lang="en-US" dirty="0"/>
              <a:t>Increased risk of blood clots</a:t>
            </a:r>
          </a:p>
          <a:p>
            <a:pPr marL="285750" indent="-285750">
              <a:buFont typeface="Arial"/>
              <a:buChar char="•"/>
            </a:pPr>
            <a:r>
              <a:rPr lang="en-US" dirty="0"/>
              <a:t>Increased risk of heart failure</a:t>
            </a:r>
          </a:p>
          <a:p>
            <a:pPr marL="285750" indent="-285750">
              <a:buFont typeface="Arial"/>
              <a:buChar char="•"/>
            </a:pPr>
            <a:r>
              <a:rPr lang="en-US" dirty="0"/>
              <a:t>Raised blood pressure</a:t>
            </a:r>
          </a:p>
        </p:txBody>
      </p:sp>
      <p:sp>
        <p:nvSpPr>
          <p:cNvPr id="5" name="TextBox 4"/>
          <p:cNvSpPr txBox="1"/>
          <p:nvPr/>
        </p:nvSpPr>
        <p:spPr>
          <a:xfrm>
            <a:off x="252212" y="4055648"/>
            <a:ext cx="4279510" cy="1231106"/>
          </a:xfrm>
          <a:prstGeom prst="rect">
            <a:avLst/>
          </a:prstGeom>
          <a:noFill/>
        </p:spPr>
        <p:txBody>
          <a:bodyPr wrap="square" rtlCol="0">
            <a:spAutoFit/>
          </a:bodyPr>
          <a:lstStyle/>
          <a:p>
            <a:pPr algn="ctr"/>
            <a:r>
              <a:rPr lang="en-US" sz="2000" b="1" u="sng" dirty="0"/>
              <a:t>Advantages of Blood Doping</a:t>
            </a:r>
          </a:p>
          <a:p>
            <a:pPr marL="285750" indent="-285750">
              <a:buFont typeface="Arial"/>
              <a:buChar char="•"/>
            </a:pPr>
            <a:r>
              <a:rPr lang="en-US" dirty="0"/>
              <a:t>Increased red blood cell count</a:t>
            </a:r>
          </a:p>
          <a:p>
            <a:pPr marL="285750" indent="-285750">
              <a:buFont typeface="Arial"/>
              <a:buChar char="•"/>
            </a:pPr>
            <a:r>
              <a:rPr lang="en-US" dirty="0"/>
              <a:t>Increased aerobic capacity</a:t>
            </a:r>
          </a:p>
          <a:p>
            <a:pPr marL="285750" indent="-285750">
              <a:buFont typeface="Arial"/>
              <a:buChar char="•"/>
            </a:pPr>
            <a:r>
              <a:rPr lang="en-US" dirty="0"/>
              <a:t>Increase endurance ability</a:t>
            </a:r>
          </a:p>
        </p:txBody>
      </p:sp>
      <p:pic>
        <p:nvPicPr>
          <p:cNvPr id="6146" name="Picture 2" descr="Image result for tour de fr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399" y="5369523"/>
            <a:ext cx="2015510" cy="1263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802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075641E-A269-4590-9229-36E8334DA320}"/>
              </a:ext>
            </a:extLst>
          </p:cNvPr>
          <p:cNvPicPr>
            <a:picLocks noGrp="1" noChangeAspect="1"/>
          </p:cNvPicPr>
          <p:nvPr>
            <p:ph idx="1"/>
          </p:nvPr>
        </p:nvPicPr>
        <p:blipFill rotWithShape="1">
          <a:blip r:embed="rId2"/>
          <a:srcRect l="26616" t="19767" r="28331" b="36833"/>
          <a:stretch/>
        </p:blipFill>
        <p:spPr>
          <a:xfrm>
            <a:off x="551887" y="796720"/>
            <a:ext cx="8369375" cy="5039001"/>
          </a:xfrm>
          <a:prstGeom prst="rect">
            <a:avLst/>
          </a:prstGeom>
        </p:spPr>
      </p:pic>
      <p:sp>
        <p:nvSpPr>
          <p:cNvPr id="2" name="Rectangle 1">
            <a:extLst>
              <a:ext uri="{FF2B5EF4-FFF2-40B4-BE49-F238E27FC236}">
                <a16:creationId xmlns:a16="http://schemas.microsoft.com/office/drawing/2014/main" id="{2ED8BBD7-C89A-4368-803A-FF26EA9F967A}"/>
              </a:ext>
            </a:extLst>
          </p:cNvPr>
          <p:cNvSpPr/>
          <p:nvPr/>
        </p:nvSpPr>
        <p:spPr>
          <a:xfrm>
            <a:off x="133564" y="154112"/>
            <a:ext cx="8887146" cy="6596009"/>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3" name="Oval 2">
            <a:extLst>
              <a:ext uri="{FF2B5EF4-FFF2-40B4-BE49-F238E27FC236}">
                <a16:creationId xmlns:a16="http://schemas.microsoft.com/office/drawing/2014/main" id="{82774AE1-9F2F-414C-B28D-37154FBA1A04}"/>
              </a:ext>
            </a:extLst>
          </p:cNvPr>
          <p:cNvSpPr/>
          <p:nvPr/>
        </p:nvSpPr>
        <p:spPr>
          <a:xfrm>
            <a:off x="801384" y="1993187"/>
            <a:ext cx="2661007" cy="441788"/>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6" name="Oval 5">
            <a:extLst>
              <a:ext uri="{FF2B5EF4-FFF2-40B4-BE49-F238E27FC236}">
                <a16:creationId xmlns:a16="http://schemas.microsoft.com/office/drawing/2014/main" id="{69F68420-E040-4FA8-AAD0-50806FCBCCE9}"/>
              </a:ext>
            </a:extLst>
          </p:cNvPr>
          <p:cNvSpPr/>
          <p:nvPr/>
        </p:nvSpPr>
        <p:spPr>
          <a:xfrm>
            <a:off x="801384" y="4469258"/>
            <a:ext cx="2979506" cy="441788"/>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8" name="TextBox 7">
            <a:extLst>
              <a:ext uri="{FF2B5EF4-FFF2-40B4-BE49-F238E27FC236}">
                <a16:creationId xmlns:a16="http://schemas.microsoft.com/office/drawing/2014/main" id="{01FC8CE7-643A-4D70-8355-FD6F26891F05}"/>
              </a:ext>
            </a:extLst>
          </p:cNvPr>
          <p:cNvSpPr txBox="1"/>
          <p:nvPr/>
        </p:nvSpPr>
        <p:spPr>
          <a:xfrm>
            <a:off x="3880714" y="1397285"/>
            <a:ext cx="3937919" cy="1618905"/>
          </a:xfrm>
          <a:prstGeom prst="rect">
            <a:avLst/>
          </a:prstGeom>
          <a:solidFill>
            <a:srgbClr val="FFFF00"/>
          </a:solidFill>
          <a:ln>
            <a:solidFill>
              <a:schemeClr val="accent3">
                <a:lumMod val="60000"/>
                <a:lumOff val="40000"/>
              </a:schemeClr>
            </a:solidFill>
          </a:ln>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Anabolic steroids can increase protein synthesis helping to develop lean muscle mass.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Sports that require explosive movements of maximal effort are prone to athletes taking anabolic steroids.</a:t>
            </a:r>
          </a:p>
        </p:txBody>
      </p:sp>
      <p:sp>
        <p:nvSpPr>
          <p:cNvPr id="10" name="TextBox 9">
            <a:extLst>
              <a:ext uri="{FF2B5EF4-FFF2-40B4-BE49-F238E27FC236}">
                <a16:creationId xmlns:a16="http://schemas.microsoft.com/office/drawing/2014/main" id="{11291B91-C7C8-46C7-AAD7-DF675B792BAD}"/>
              </a:ext>
            </a:extLst>
          </p:cNvPr>
          <p:cNvSpPr txBox="1"/>
          <p:nvPr/>
        </p:nvSpPr>
        <p:spPr>
          <a:xfrm rot="10800000" flipV="1">
            <a:off x="4479531" y="4172181"/>
            <a:ext cx="3339101" cy="2031325"/>
          </a:xfrm>
          <a:prstGeom prst="rect">
            <a:avLst/>
          </a:prstGeom>
          <a:solidFill>
            <a:srgbClr val="FFFF00"/>
          </a:solidFill>
          <a:ln>
            <a:solidFill>
              <a:schemeClr val="accent2">
                <a:lumMod val="60000"/>
                <a:lumOff val="40000"/>
              </a:schemeClr>
            </a:solidFill>
          </a:ln>
        </p:spPr>
        <p:txBody>
          <a:bodyPr wrap="square">
            <a:sp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b="0" i="0" u="none" strike="noStrike" kern="1200" cap="none" spc="0" normalizeH="0" baseline="0" noProof="0" dirty="0">
                <a:ln>
                  <a:noFill/>
                </a:ln>
                <a:effectLst/>
                <a:uLnTx/>
                <a:uFillTx/>
                <a:latin typeface="Calibri"/>
                <a:ea typeface="+mn-ea"/>
                <a:cs typeface="+mn-cs"/>
              </a:rPr>
              <a:t>Generates </a:t>
            </a:r>
            <a:r>
              <a:rPr kumimoji="0" lang="en-US" b="1" i="0" u="none" strike="noStrike" kern="1200" cap="none" spc="0" normalizeH="0" baseline="0" noProof="0" dirty="0">
                <a:ln>
                  <a:noFill/>
                </a:ln>
                <a:solidFill>
                  <a:srgbClr val="FF0000"/>
                </a:solidFill>
                <a:effectLst/>
                <a:uLnTx/>
                <a:uFillTx/>
                <a:latin typeface="Calibri"/>
                <a:ea typeface="+mn-ea"/>
                <a:cs typeface="+mn-cs"/>
              </a:rPr>
              <a:t>more red blood </a:t>
            </a:r>
            <a:r>
              <a:rPr kumimoji="0" lang="en-US" b="0" i="0" u="none" strike="noStrike" kern="1200" cap="none" spc="0" normalizeH="0" baseline="0" noProof="0" dirty="0">
                <a:ln>
                  <a:noFill/>
                </a:ln>
                <a:effectLst/>
                <a:uLnTx/>
                <a:uFillTx/>
                <a:latin typeface="Calibri"/>
                <a:ea typeface="+mn-ea"/>
                <a:cs typeface="+mn-cs"/>
              </a:rPr>
              <a:t>cells in body therefore being able to carry more oxygen cells in the blood stream. This drug appeals to </a:t>
            </a:r>
            <a:r>
              <a:rPr kumimoji="0" lang="en-US" b="1" i="0" u="none" strike="noStrike" kern="1200" cap="none" spc="0" normalizeH="0" baseline="0" noProof="0" dirty="0">
                <a:ln>
                  <a:noFill/>
                </a:ln>
                <a:solidFill>
                  <a:srgbClr val="FF0000"/>
                </a:solidFill>
                <a:effectLst/>
                <a:uLnTx/>
                <a:uFillTx/>
                <a:latin typeface="Calibri"/>
                <a:ea typeface="+mn-ea"/>
                <a:cs typeface="+mn-cs"/>
              </a:rPr>
              <a:t>endurance athletes </a:t>
            </a:r>
            <a:r>
              <a:rPr kumimoji="0" lang="en-US" b="0" i="0" u="none" strike="noStrike" kern="1200" cap="none" spc="0" normalizeH="0" baseline="0" noProof="0" dirty="0">
                <a:ln>
                  <a:noFill/>
                </a:ln>
                <a:effectLst/>
                <a:uLnTx/>
                <a:uFillTx/>
                <a:latin typeface="Calibri"/>
                <a:ea typeface="+mn-ea"/>
                <a:cs typeface="+mn-cs"/>
              </a:rPr>
              <a:t>such as cyclists as they can continue to work at a high level for longer.</a:t>
            </a:r>
          </a:p>
        </p:txBody>
      </p:sp>
    </p:spTree>
    <p:extLst>
      <p:ext uri="{BB962C8B-B14F-4D97-AF65-F5344CB8AC3E}">
        <p14:creationId xmlns:p14="http://schemas.microsoft.com/office/powerpoint/2010/main" val="209875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B22B6-ADA3-4354-A488-CFC199FBEA8C}"/>
              </a:ext>
            </a:extLst>
          </p:cNvPr>
          <p:cNvSpPr>
            <a:spLocks noGrp="1"/>
          </p:cNvSpPr>
          <p:nvPr>
            <p:ph type="title"/>
          </p:nvPr>
        </p:nvSpPr>
        <p:spPr>
          <a:solidFill>
            <a:srgbClr val="FFFF00"/>
          </a:solidFill>
          <a:ln>
            <a:solidFill>
              <a:schemeClr val="accent3">
                <a:lumMod val="40000"/>
                <a:lumOff val="60000"/>
              </a:schemeClr>
            </a:solidFill>
          </a:ln>
        </p:spPr>
        <p:txBody>
          <a:bodyPr>
            <a:normAutofit fontScale="90000"/>
          </a:bodyPr>
          <a:lstStyle/>
          <a:p>
            <a:r>
              <a:rPr lang="en-GB" dirty="0"/>
              <a:t>Examples of sports that would use PED’s</a:t>
            </a:r>
          </a:p>
        </p:txBody>
      </p:sp>
      <p:sp>
        <p:nvSpPr>
          <p:cNvPr id="4" name="Rectangle 3">
            <a:extLst>
              <a:ext uri="{FF2B5EF4-FFF2-40B4-BE49-F238E27FC236}">
                <a16:creationId xmlns:a16="http://schemas.microsoft.com/office/drawing/2014/main" id="{75123A00-6FD1-49F4-BB26-AD94A5FEE420}"/>
              </a:ext>
            </a:extLst>
          </p:cNvPr>
          <p:cNvSpPr/>
          <p:nvPr/>
        </p:nvSpPr>
        <p:spPr>
          <a:xfrm>
            <a:off x="205483" y="148976"/>
            <a:ext cx="8733034" cy="6560050"/>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
        <p:nvSpPr>
          <p:cNvPr id="5" name="TextBox 4">
            <a:extLst>
              <a:ext uri="{FF2B5EF4-FFF2-40B4-BE49-F238E27FC236}">
                <a16:creationId xmlns:a16="http://schemas.microsoft.com/office/drawing/2014/main" id="{6E6747FB-068C-4DF4-B0D2-68F642D5B1EB}"/>
              </a:ext>
            </a:extLst>
          </p:cNvPr>
          <p:cNvSpPr txBox="1"/>
          <p:nvPr/>
        </p:nvSpPr>
        <p:spPr>
          <a:xfrm rot="20334299">
            <a:off x="965771" y="1181528"/>
            <a:ext cx="1448656" cy="523220"/>
          </a:xfrm>
          <a:prstGeom prst="rect">
            <a:avLst/>
          </a:prstGeom>
          <a:solidFill>
            <a:srgbClr val="92D050"/>
          </a:solidFill>
        </p:spPr>
        <p:txBody>
          <a:bodyPr wrap="square" rtlCol="0">
            <a:spAutoFit/>
          </a:bodyPr>
          <a:lstStyle/>
          <a:p>
            <a:pPr algn="ctr"/>
            <a:r>
              <a:rPr lang="en-GB" sz="2800" dirty="0"/>
              <a:t>Task</a:t>
            </a:r>
          </a:p>
        </p:txBody>
      </p:sp>
      <p:sp>
        <p:nvSpPr>
          <p:cNvPr id="7" name="TextBox 6">
            <a:extLst>
              <a:ext uri="{FF2B5EF4-FFF2-40B4-BE49-F238E27FC236}">
                <a16:creationId xmlns:a16="http://schemas.microsoft.com/office/drawing/2014/main" id="{252BF514-A13D-4F9E-9F19-E5C50A9F63E4}"/>
              </a:ext>
            </a:extLst>
          </p:cNvPr>
          <p:cNvSpPr txBox="1"/>
          <p:nvPr/>
        </p:nvSpPr>
        <p:spPr>
          <a:xfrm rot="1284156">
            <a:off x="2981087" y="2982109"/>
            <a:ext cx="1581079" cy="649796"/>
          </a:xfrm>
          <a:prstGeom prst="rect">
            <a:avLst/>
          </a:prstGeom>
          <a:noFill/>
          <a:ln>
            <a:solidFill>
              <a:schemeClr val="accent2">
                <a:lumMod val="40000"/>
                <a:lumOff val="60000"/>
              </a:schemeClr>
            </a:solidFill>
          </a:ln>
        </p:spPr>
        <p:txBody>
          <a:bodyPr wrap="square">
            <a:spAutoFit/>
          </a:bodyPr>
          <a:lstStyle/>
          <a:p>
            <a:r>
              <a:rPr kumimoji="0" lang="en-US" b="1" i="0" u="sng" strike="noStrike" kern="1200" cap="none" spc="0" normalizeH="0" baseline="0" noProof="0" dirty="0">
                <a:ln>
                  <a:noFill/>
                </a:ln>
                <a:solidFill>
                  <a:prstClr val="black"/>
                </a:solidFill>
                <a:effectLst/>
                <a:uLnTx/>
                <a:uFillTx/>
                <a:latin typeface="Calibri"/>
                <a:ea typeface="+mj-ea"/>
                <a:cs typeface="+mj-cs"/>
              </a:rPr>
              <a:t>Anabolic Steroids</a:t>
            </a:r>
            <a:endParaRPr lang="en-GB" dirty="0"/>
          </a:p>
        </p:txBody>
      </p:sp>
      <p:sp>
        <p:nvSpPr>
          <p:cNvPr id="9" name="TextBox 8">
            <a:extLst>
              <a:ext uri="{FF2B5EF4-FFF2-40B4-BE49-F238E27FC236}">
                <a16:creationId xmlns:a16="http://schemas.microsoft.com/office/drawing/2014/main" id="{BDB3F4AD-E45E-4A9D-8434-A24417954BF1}"/>
              </a:ext>
            </a:extLst>
          </p:cNvPr>
          <p:cNvSpPr txBox="1"/>
          <p:nvPr/>
        </p:nvSpPr>
        <p:spPr>
          <a:xfrm rot="1826157">
            <a:off x="4572000" y="2815120"/>
            <a:ext cx="1894752" cy="461665"/>
          </a:xfrm>
          <a:prstGeom prst="rect">
            <a:avLst/>
          </a:prstGeom>
          <a:noFill/>
          <a:ln>
            <a:solidFill>
              <a:schemeClr val="accent1">
                <a:lumMod val="50000"/>
              </a:schemeClr>
            </a:solidFill>
          </a:ln>
        </p:spPr>
        <p:txBody>
          <a:bodyPr wrap="square">
            <a:spAutoFit/>
          </a:bodyPr>
          <a:lstStyle/>
          <a:p>
            <a:r>
              <a:rPr kumimoji="0" lang="en-US" sz="2400" b="1" i="0" u="sng" strike="noStrike" kern="1200" cap="none" spc="0" normalizeH="0" baseline="0" noProof="0" dirty="0">
                <a:ln>
                  <a:noFill/>
                </a:ln>
                <a:solidFill>
                  <a:prstClr val="black"/>
                </a:solidFill>
                <a:effectLst/>
                <a:uLnTx/>
                <a:uFillTx/>
                <a:latin typeface="Calibri"/>
                <a:ea typeface="+mj-ea"/>
                <a:cs typeface="+mj-cs"/>
              </a:rPr>
              <a:t>Blood Doping</a:t>
            </a:r>
            <a:endParaRPr lang="en-GB" sz="2400" dirty="0"/>
          </a:p>
        </p:txBody>
      </p:sp>
      <p:sp>
        <p:nvSpPr>
          <p:cNvPr id="11" name="TextBox 10">
            <a:extLst>
              <a:ext uri="{FF2B5EF4-FFF2-40B4-BE49-F238E27FC236}">
                <a16:creationId xmlns:a16="http://schemas.microsoft.com/office/drawing/2014/main" id="{B389F50B-992A-445E-A7CB-9D3F6CC96B47}"/>
              </a:ext>
            </a:extLst>
          </p:cNvPr>
          <p:cNvSpPr txBox="1"/>
          <p:nvPr/>
        </p:nvSpPr>
        <p:spPr>
          <a:xfrm rot="10800000" flipV="1">
            <a:off x="4990481" y="4831952"/>
            <a:ext cx="2694588" cy="769441"/>
          </a:xfrm>
          <a:prstGeom prst="rect">
            <a:avLst/>
          </a:prstGeom>
          <a:noFill/>
          <a:ln>
            <a:solidFill>
              <a:schemeClr val="accent2">
                <a:lumMod val="75000"/>
              </a:schemeClr>
            </a:solidFill>
          </a:ln>
        </p:spPr>
        <p:txBody>
          <a:bodyPr wrap="square">
            <a:spAutoFit/>
          </a:bodyPr>
          <a:lstStyle/>
          <a:p>
            <a:r>
              <a:rPr kumimoji="0" lang="en-US" sz="4400" b="1" i="0" u="sng" strike="noStrike" kern="1200" cap="none" spc="0" normalizeH="0" baseline="0" noProof="0" dirty="0">
                <a:ln>
                  <a:noFill/>
                </a:ln>
                <a:solidFill>
                  <a:prstClr val="black"/>
                </a:solidFill>
                <a:effectLst/>
                <a:uLnTx/>
                <a:uFillTx/>
                <a:latin typeface="Calibri"/>
                <a:ea typeface="+mj-ea"/>
                <a:cs typeface="+mj-cs"/>
              </a:rPr>
              <a:t>Stimulants</a:t>
            </a:r>
            <a:endParaRPr lang="en-GB" dirty="0"/>
          </a:p>
        </p:txBody>
      </p:sp>
      <p:sp>
        <p:nvSpPr>
          <p:cNvPr id="13" name="TextBox 12">
            <a:extLst>
              <a:ext uri="{FF2B5EF4-FFF2-40B4-BE49-F238E27FC236}">
                <a16:creationId xmlns:a16="http://schemas.microsoft.com/office/drawing/2014/main" id="{CE4F09F3-6DC5-4D97-B70A-182AC96F420D}"/>
              </a:ext>
            </a:extLst>
          </p:cNvPr>
          <p:cNvSpPr txBox="1"/>
          <p:nvPr/>
        </p:nvSpPr>
        <p:spPr>
          <a:xfrm>
            <a:off x="554804" y="2708293"/>
            <a:ext cx="1539890" cy="1200329"/>
          </a:xfrm>
          <a:prstGeom prst="rect">
            <a:avLst/>
          </a:prstGeom>
          <a:noFill/>
          <a:ln>
            <a:solidFill>
              <a:schemeClr val="accent2">
                <a:lumMod val="60000"/>
                <a:lumOff val="40000"/>
              </a:schemeClr>
            </a:solidFill>
          </a:ln>
        </p:spPr>
        <p:txBody>
          <a:bodyPr wrap="square">
            <a:spAutoFit/>
          </a:bodyPr>
          <a:lstStyle/>
          <a:p>
            <a:r>
              <a:rPr kumimoji="0" lang="en-US" sz="2400" b="1" i="0" u="sng" strike="noStrike" kern="1200" cap="none" spc="0" normalizeH="0" baseline="0" noProof="0" dirty="0">
                <a:ln>
                  <a:noFill/>
                </a:ln>
                <a:solidFill>
                  <a:prstClr val="black"/>
                </a:solidFill>
                <a:effectLst/>
                <a:uLnTx/>
                <a:uFillTx/>
                <a:latin typeface="Calibri"/>
                <a:ea typeface="+mj-ea"/>
                <a:cs typeface="+mj-cs"/>
              </a:rPr>
              <a:t>Growth Hormone (GH)</a:t>
            </a:r>
            <a:endParaRPr lang="en-GB" sz="2400" dirty="0"/>
          </a:p>
        </p:txBody>
      </p:sp>
      <p:sp>
        <p:nvSpPr>
          <p:cNvPr id="15" name="TextBox 14">
            <a:extLst>
              <a:ext uri="{FF2B5EF4-FFF2-40B4-BE49-F238E27FC236}">
                <a16:creationId xmlns:a16="http://schemas.microsoft.com/office/drawing/2014/main" id="{E8B3BECD-BF17-4222-8B95-A44F1303E0ED}"/>
              </a:ext>
            </a:extLst>
          </p:cNvPr>
          <p:cNvSpPr txBox="1"/>
          <p:nvPr/>
        </p:nvSpPr>
        <p:spPr>
          <a:xfrm rot="293438">
            <a:off x="831999" y="5273025"/>
            <a:ext cx="3198957" cy="461665"/>
          </a:xfrm>
          <a:prstGeom prst="rect">
            <a:avLst/>
          </a:prstGeom>
          <a:noFill/>
          <a:ln>
            <a:solidFill>
              <a:schemeClr val="accent2">
                <a:lumMod val="50000"/>
              </a:schemeClr>
            </a:solidFill>
          </a:ln>
        </p:spPr>
        <p:txBody>
          <a:bodyPr wrap="square">
            <a:sp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1" i="0" u="sng" strike="noStrike" kern="1200" cap="none" spc="0" normalizeH="0" baseline="0" noProof="0" dirty="0">
                <a:ln>
                  <a:noFill/>
                </a:ln>
                <a:solidFill>
                  <a:srgbClr val="000000"/>
                </a:solidFill>
                <a:effectLst/>
                <a:uLnTx/>
                <a:uFillTx/>
                <a:latin typeface="Calibri"/>
                <a:ea typeface="+mn-ea"/>
                <a:cs typeface="+mn-cs"/>
              </a:rPr>
              <a:t>Erythropoietin (EPO)</a:t>
            </a:r>
          </a:p>
        </p:txBody>
      </p:sp>
      <p:sp>
        <p:nvSpPr>
          <p:cNvPr id="17" name="TextBox 16">
            <a:extLst>
              <a:ext uri="{FF2B5EF4-FFF2-40B4-BE49-F238E27FC236}">
                <a16:creationId xmlns:a16="http://schemas.microsoft.com/office/drawing/2014/main" id="{EE1845EC-1136-41EF-A9A0-42A042AE6A38}"/>
              </a:ext>
            </a:extLst>
          </p:cNvPr>
          <p:cNvSpPr txBox="1"/>
          <p:nvPr/>
        </p:nvSpPr>
        <p:spPr>
          <a:xfrm>
            <a:off x="6254194" y="1797979"/>
            <a:ext cx="1867516" cy="707886"/>
          </a:xfrm>
          <a:prstGeom prst="rect">
            <a:avLst/>
          </a:prstGeom>
          <a:noFill/>
          <a:ln>
            <a:solidFill>
              <a:schemeClr val="accent3">
                <a:lumMod val="20000"/>
                <a:lumOff val="80000"/>
              </a:schemeClr>
            </a:solidFill>
          </a:ln>
        </p:spPr>
        <p:txBody>
          <a:bodyPr wrap="square">
            <a:spAutoFit/>
          </a:bodyPr>
          <a:lstStyle/>
          <a:p>
            <a:pPr algn="ctr"/>
            <a:r>
              <a:rPr kumimoji="0" lang="en-US" sz="2000" b="1" i="0" u="sng" strike="noStrike" kern="1200" cap="none" spc="0" normalizeH="0" baseline="0" noProof="0" dirty="0">
                <a:ln>
                  <a:noFill/>
                </a:ln>
                <a:solidFill>
                  <a:prstClr val="black"/>
                </a:solidFill>
                <a:effectLst/>
                <a:uLnTx/>
                <a:uFillTx/>
                <a:latin typeface="Calibri"/>
                <a:ea typeface="+mj-ea"/>
                <a:cs typeface="+mj-cs"/>
              </a:rPr>
              <a:t>Narcotic Analgesics</a:t>
            </a:r>
            <a:endParaRPr lang="en-GB" sz="2000" dirty="0"/>
          </a:p>
        </p:txBody>
      </p:sp>
      <p:sp>
        <p:nvSpPr>
          <p:cNvPr id="19" name="TextBox 18">
            <a:extLst>
              <a:ext uri="{FF2B5EF4-FFF2-40B4-BE49-F238E27FC236}">
                <a16:creationId xmlns:a16="http://schemas.microsoft.com/office/drawing/2014/main" id="{596B6159-A6D3-405C-AF2D-6690470B3CA5}"/>
              </a:ext>
            </a:extLst>
          </p:cNvPr>
          <p:cNvSpPr txBox="1"/>
          <p:nvPr/>
        </p:nvSpPr>
        <p:spPr>
          <a:xfrm>
            <a:off x="7049304" y="3263383"/>
            <a:ext cx="1539891" cy="830997"/>
          </a:xfrm>
          <a:prstGeom prst="rect">
            <a:avLst/>
          </a:prstGeom>
          <a:noFill/>
          <a:ln>
            <a:solidFill>
              <a:schemeClr val="accent4">
                <a:lumMod val="60000"/>
                <a:lumOff val="40000"/>
              </a:schemeClr>
            </a:solidFill>
          </a:ln>
        </p:spPr>
        <p:txBody>
          <a:bodyPr wrap="square">
            <a:spAutoFit/>
          </a:bodyPr>
          <a:lstStyle/>
          <a:p>
            <a:pPr algn="ctr"/>
            <a:r>
              <a:rPr kumimoji="0" lang="en-US" sz="2400" b="1" i="0" u="sng" strike="noStrike" kern="1200" cap="none" spc="0" normalizeH="0" baseline="0" noProof="0" dirty="0">
                <a:ln>
                  <a:noFill/>
                </a:ln>
                <a:solidFill>
                  <a:prstClr val="black"/>
                </a:solidFill>
                <a:effectLst/>
                <a:uLnTx/>
                <a:uFillTx/>
                <a:latin typeface="Calibri"/>
                <a:ea typeface="+mj-ea"/>
                <a:cs typeface="+mj-cs"/>
              </a:rPr>
              <a:t>Beta-Blockers</a:t>
            </a:r>
            <a:endParaRPr lang="en-GB" sz="2400" dirty="0"/>
          </a:p>
        </p:txBody>
      </p:sp>
      <p:sp>
        <p:nvSpPr>
          <p:cNvPr id="21" name="TextBox 20">
            <a:extLst>
              <a:ext uri="{FF2B5EF4-FFF2-40B4-BE49-F238E27FC236}">
                <a16:creationId xmlns:a16="http://schemas.microsoft.com/office/drawing/2014/main" id="{6A75939E-63A1-418A-AB43-0D71FBBFBE42}"/>
              </a:ext>
            </a:extLst>
          </p:cNvPr>
          <p:cNvSpPr txBox="1"/>
          <p:nvPr/>
        </p:nvSpPr>
        <p:spPr>
          <a:xfrm>
            <a:off x="1931542" y="1797979"/>
            <a:ext cx="2958957" cy="523220"/>
          </a:xfrm>
          <a:prstGeom prst="rect">
            <a:avLst/>
          </a:prstGeom>
          <a:noFill/>
          <a:ln>
            <a:solidFill>
              <a:schemeClr val="accent1">
                <a:lumMod val="50000"/>
              </a:schemeClr>
            </a:solidFill>
          </a:ln>
        </p:spPr>
        <p:txBody>
          <a:bodyPr wrap="square">
            <a:spAutoFit/>
          </a:bodyPr>
          <a:lstStyle/>
          <a:p>
            <a:r>
              <a:rPr kumimoji="0" lang="en-US" sz="2800" b="1" i="0" u="sng" strike="noStrike" kern="1200" cap="none" spc="0" normalizeH="0" baseline="0" noProof="0" dirty="0">
                <a:ln>
                  <a:noFill/>
                </a:ln>
                <a:solidFill>
                  <a:prstClr val="black"/>
                </a:solidFill>
                <a:effectLst/>
                <a:uLnTx/>
                <a:uFillTx/>
                <a:latin typeface="Calibri"/>
                <a:ea typeface="+mj-ea"/>
                <a:cs typeface="+mj-cs"/>
              </a:rPr>
              <a:t>Anabolic Steroids</a:t>
            </a:r>
            <a:endParaRPr lang="en-GB" sz="2800" dirty="0"/>
          </a:p>
        </p:txBody>
      </p:sp>
      <p:cxnSp>
        <p:nvCxnSpPr>
          <p:cNvPr id="23" name="Straight Arrow Connector 22">
            <a:extLst>
              <a:ext uri="{FF2B5EF4-FFF2-40B4-BE49-F238E27FC236}">
                <a16:creationId xmlns:a16="http://schemas.microsoft.com/office/drawing/2014/main" id="{850FEC0C-84C5-4450-AF0F-720ACF74D367}"/>
              </a:ext>
            </a:extLst>
          </p:cNvPr>
          <p:cNvCxnSpPr/>
          <p:nvPr/>
        </p:nvCxnSpPr>
        <p:spPr>
          <a:xfrm flipV="1">
            <a:off x="2094694" y="4171308"/>
            <a:ext cx="258088" cy="96619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5" name="Straight Arrow Connector 24">
            <a:extLst>
              <a:ext uri="{FF2B5EF4-FFF2-40B4-BE49-F238E27FC236}">
                <a16:creationId xmlns:a16="http://schemas.microsoft.com/office/drawing/2014/main" id="{6ACA4090-7CAB-48BA-A263-326367CD031F}"/>
              </a:ext>
            </a:extLst>
          </p:cNvPr>
          <p:cNvCxnSpPr/>
          <p:nvPr/>
        </p:nvCxnSpPr>
        <p:spPr>
          <a:xfrm flipH="1">
            <a:off x="554804" y="5753528"/>
            <a:ext cx="1376738" cy="35959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7" name="Straight Arrow Connector 26">
            <a:extLst>
              <a:ext uri="{FF2B5EF4-FFF2-40B4-BE49-F238E27FC236}">
                <a16:creationId xmlns:a16="http://schemas.microsoft.com/office/drawing/2014/main" id="{D64AAB35-DDE0-4E7B-BAF0-A643BFC5642E}"/>
              </a:ext>
            </a:extLst>
          </p:cNvPr>
          <p:cNvCxnSpPr/>
          <p:nvPr/>
        </p:nvCxnSpPr>
        <p:spPr>
          <a:xfrm>
            <a:off x="2094694" y="3429000"/>
            <a:ext cx="1234133" cy="66538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31" name="Straight Arrow Connector 30">
            <a:extLst>
              <a:ext uri="{FF2B5EF4-FFF2-40B4-BE49-F238E27FC236}">
                <a16:creationId xmlns:a16="http://schemas.microsoft.com/office/drawing/2014/main" id="{F979070A-CDF2-447F-B566-D39899A79743}"/>
              </a:ext>
            </a:extLst>
          </p:cNvPr>
          <p:cNvCxnSpPr/>
          <p:nvPr/>
        </p:nvCxnSpPr>
        <p:spPr>
          <a:xfrm>
            <a:off x="1109609" y="3908622"/>
            <a:ext cx="0" cy="673652"/>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33" name="Straight Arrow Connector 32">
            <a:extLst>
              <a:ext uri="{FF2B5EF4-FFF2-40B4-BE49-F238E27FC236}">
                <a16:creationId xmlns:a16="http://schemas.microsoft.com/office/drawing/2014/main" id="{CA834DED-1912-4DA5-A17A-722A50495BE3}"/>
              </a:ext>
            </a:extLst>
          </p:cNvPr>
          <p:cNvCxnSpPr>
            <a:stCxn id="21" idx="2"/>
          </p:cNvCxnSpPr>
          <p:nvPr/>
        </p:nvCxnSpPr>
        <p:spPr>
          <a:xfrm flipH="1">
            <a:off x="2711760" y="2321199"/>
            <a:ext cx="699261" cy="387094"/>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35" name="Straight Arrow Connector 34">
            <a:extLst>
              <a:ext uri="{FF2B5EF4-FFF2-40B4-BE49-F238E27FC236}">
                <a16:creationId xmlns:a16="http://schemas.microsoft.com/office/drawing/2014/main" id="{9F395E06-2575-408E-B52C-04F983E2F853}"/>
              </a:ext>
            </a:extLst>
          </p:cNvPr>
          <p:cNvCxnSpPr>
            <a:stCxn id="21" idx="3"/>
          </p:cNvCxnSpPr>
          <p:nvPr/>
        </p:nvCxnSpPr>
        <p:spPr>
          <a:xfrm flipV="1">
            <a:off x="4890499" y="1601582"/>
            <a:ext cx="893061" cy="45800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7" name="Straight Arrow Connector 36">
            <a:extLst>
              <a:ext uri="{FF2B5EF4-FFF2-40B4-BE49-F238E27FC236}">
                <a16:creationId xmlns:a16="http://schemas.microsoft.com/office/drawing/2014/main" id="{7BBA6ADF-CC65-4FC6-82CE-76E93CE6BC0D}"/>
              </a:ext>
            </a:extLst>
          </p:cNvPr>
          <p:cNvCxnSpPr>
            <a:stCxn id="9" idx="0"/>
          </p:cNvCxnSpPr>
          <p:nvPr/>
        </p:nvCxnSpPr>
        <p:spPr>
          <a:xfrm flipV="1">
            <a:off x="5636310" y="2059589"/>
            <a:ext cx="147250" cy="7873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9" name="Straight Arrow Connector 38">
            <a:extLst>
              <a:ext uri="{FF2B5EF4-FFF2-40B4-BE49-F238E27FC236}">
                <a16:creationId xmlns:a16="http://schemas.microsoft.com/office/drawing/2014/main" id="{29B9AA64-F3D9-47CD-BEAE-ACC382FB0CA2}"/>
              </a:ext>
            </a:extLst>
          </p:cNvPr>
          <p:cNvCxnSpPr>
            <a:stCxn id="9" idx="2"/>
          </p:cNvCxnSpPr>
          <p:nvPr/>
        </p:nvCxnSpPr>
        <p:spPr>
          <a:xfrm flipH="1">
            <a:off x="5263404" y="3244975"/>
            <a:ext cx="139038" cy="7873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1" name="Straight Arrow Connector 40">
            <a:extLst>
              <a:ext uri="{FF2B5EF4-FFF2-40B4-BE49-F238E27FC236}">
                <a16:creationId xmlns:a16="http://schemas.microsoft.com/office/drawing/2014/main" id="{DCA34DA6-2F8A-40D9-B5B9-7F718F8C900B}"/>
              </a:ext>
            </a:extLst>
          </p:cNvPr>
          <p:cNvCxnSpPr/>
          <p:nvPr/>
        </p:nvCxnSpPr>
        <p:spPr>
          <a:xfrm>
            <a:off x="7407667" y="2505865"/>
            <a:ext cx="626724" cy="20242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3" name="Straight Arrow Connector 42">
            <a:extLst>
              <a:ext uri="{FF2B5EF4-FFF2-40B4-BE49-F238E27FC236}">
                <a16:creationId xmlns:a16="http://schemas.microsoft.com/office/drawing/2014/main" id="{991975BC-18F9-47AB-AE69-C9F6B967391A}"/>
              </a:ext>
            </a:extLst>
          </p:cNvPr>
          <p:cNvCxnSpPr>
            <a:stCxn id="17" idx="0"/>
          </p:cNvCxnSpPr>
          <p:nvPr/>
        </p:nvCxnSpPr>
        <p:spPr>
          <a:xfrm flipV="1">
            <a:off x="7187952" y="1637399"/>
            <a:ext cx="1028799" cy="16058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5" name="Straight Arrow Connector 44">
            <a:extLst>
              <a:ext uri="{FF2B5EF4-FFF2-40B4-BE49-F238E27FC236}">
                <a16:creationId xmlns:a16="http://schemas.microsoft.com/office/drawing/2014/main" id="{EFF26820-524E-4456-8630-39B2319FFD8F}"/>
              </a:ext>
            </a:extLst>
          </p:cNvPr>
          <p:cNvCxnSpPr>
            <a:cxnSpLocks/>
          </p:cNvCxnSpPr>
          <p:nvPr/>
        </p:nvCxnSpPr>
        <p:spPr>
          <a:xfrm flipV="1">
            <a:off x="5901887" y="4032316"/>
            <a:ext cx="51691" cy="79963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47" name="Straight Arrow Connector 46">
            <a:extLst>
              <a:ext uri="{FF2B5EF4-FFF2-40B4-BE49-F238E27FC236}">
                <a16:creationId xmlns:a16="http://schemas.microsoft.com/office/drawing/2014/main" id="{CBDFAD48-7851-4606-ABF7-553297B99244}"/>
              </a:ext>
            </a:extLst>
          </p:cNvPr>
          <p:cNvCxnSpPr>
            <a:stCxn id="11" idx="2"/>
          </p:cNvCxnSpPr>
          <p:nvPr/>
        </p:nvCxnSpPr>
        <p:spPr>
          <a:xfrm>
            <a:off x="6337775" y="5601393"/>
            <a:ext cx="1069892" cy="60419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9" name="Straight Arrow Connector 48">
            <a:extLst>
              <a:ext uri="{FF2B5EF4-FFF2-40B4-BE49-F238E27FC236}">
                <a16:creationId xmlns:a16="http://schemas.microsoft.com/office/drawing/2014/main" id="{B464BE96-85E9-428D-8CE0-63233F5DDD36}"/>
              </a:ext>
            </a:extLst>
          </p:cNvPr>
          <p:cNvCxnSpPr>
            <a:stCxn id="19" idx="2"/>
          </p:cNvCxnSpPr>
          <p:nvPr/>
        </p:nvCxnSpPr>
        <p:spPr>
          <a:xfrm>
            <a:off x="7819250" y="4094380"/>
            <a:ext cx="769945" cy="57988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1" name="Straight Arrow Connector 50">
            <a:extLst>
              <a:ext uri="{FF2B5EF4-FFF2-40B4-BE49-F238E27FC236}">
                <a16:creationId xmlns:a16="http://schemas.microsoft.com/office/drawing/2014/main" id="{244715F6-7151-42E6-824F-9100E57B06ED}"/>
              </a:ext>
            </a:extLst>
          </p:cNvPr>
          <p:cNvCxnSpPr>
            <a:stCxn id="19" idx="0"/>
          </p:cNvCxnSpPr>
          <p:nvPr/>
        </p:nvCxnSpPr>
        <p:spPr>
          <a:xfrm flipH="1" flipV="1">
            <a:off x="7187952" y="2883042"/>
            <a:ext cx="631298" cy="38034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53" name="Straight Arrow Connector 52">
            <a:extLst>
              <a:ext uri="{FF2B5EF4-FFF2-40B4-BE49-F238E27FC236}">
                <a16:creationId xmlns:a16="http://schemas.microsoft.com/office/drawing/2014/main" id="{84F48AD7-C2F8-4AC4-A215-A5124A6F970A}"/>
              </a:ext>
            </a:extLst>
          </p:cNvPr>
          <p:cNvCxnSpPr>
            <a:stCxn id="7" idx="2"/>
          </p:cNvCxnSpPr>
          <p:nvPr/>
        </p:nvCxnSpPr>
        <p:spPr>
          <a:xfrm>
            <a:off x="3653066" y="3609500"/>
            <a:ext cx="110205" cy="104490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5" name="Straight Arrow Connector 54">
            <a:extLst>
              <a:ext uri="{FF2B5EF4-FFF2-40B4-BE49-F238E27FC236}">
                <a16:creationId xmlns:a16="http://schemas.microsoft.com/office/drawing/2014/main" id="{82D70A6E-8AD2-4B14-AE05-DE5D9602A8FA}"/>
              </a:ext>
            </a:extLst>
          </p:cNvPr>
          <p:cNvCxnSpPr/>
          <p:nvPr/>
        </p:nvCxnSpPr>
        <p:spPr>
          <a:xfrm flipV="1">
            <a:off x="3707085" y="2607079"/>
            <a:ext cx="143715" cy="27596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913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A2DC497-8A73-4317-8214-1A2F7BE8101F}"/>
              </a:ext>
            </a:extLst>
          </p:cNvPr>
          <p:cNvGraphicFramePr>
            <a:graphicFrameLocks noGrp="1"/>
          </p:cNvGraphicFramePr>
          <p:nvPr>
            <p:extLst>
              <p:ext uri="{D42A27DB-BD31-4B8C-83A1-F6EECF244321}">
                <p14:modId xmlns:p14="http://schemas.microsoft.com/office/powerpoint/2010/main" val="3351905327"/>
              </p:ext>
            </p:extLst>
          </p:nvPr>
        </p:nvGraphicFramePr>
        <p:xfrm>
          <a:off x="215900" y="531813"/>
          <a:ext cx="8712200" cy="6207128"/>
        </p:xfrm>
        <a:graphic>
          <a:graphicData uri="http://schemas.openxmlformats.org/drawingml/2006/table">
            <a:tbl>
              <a:tblPr firstRow="1" firstCol="1" lastRow="1" lastCol="1" bandRow="1" bandCol="1">
                <a:tableStyleId>{10A1B5D5-9B99-4C35-A422-299274C87663}</a:tableStyleId>
              </a:tblPr>
              <a:tblGrid>
                <a:gridCol w="360008">
                  <a:extLst>
                    <a:ext uri="{9D8B030D-6E8A-4147-A177-3AD203B41FA5}">
                      <a16:colId xmlns:a16="http://schemas.microsoft.com/office/drawing/2014/main" val="20000"/>
                    </a:ext>
                  </a:extLst>
                </a:gridCol>
                <a:gridCol w="3600083">
                  <a:extLst>
                    <a:ext uri="{9D8B030D-6E8A-4147-A177-3AD203B41FA5}">
                      <a16:colId xmlns:a16="http://schemas.microsoft.com/office/drawing/2014/main" val="20001"/>
                    </a:ext>
                  </a:extLst>
                </a:gridCol>
                <a:gridCol w="288007">
                  <a:extLst>
                    <a:ext uri="{9D8B030D-6E8A-4147-A177-3AD203B41FA5}">
                      <a16:colId xmlns:a16="http://schemas.microsoft.com/office/drawing/2014/main" val="20002"/>
                    </a:ext>
                  </a:extLst>
                </a:gridCol>
                <a:gridCol w="4464102">
                  <a:extLst>
                    <a:ext uri="{9D8B030D-6E8A-4147-A177-3AD203B41FA5}">
                      <a16:colId xmlns:a16="http://schemas.microsoft.com/office/drawing/2014/main" val="20003"/>
                    </a:ext>
                  </a:extLst>
                </a:gridCol>
              </a:tblGrid>
              <a:tr h="209151">
                <a:tc>
                  <a:txBody>
                    <a:bodyPr/>
                    <a:lstStyle/>
                    <a:p>
                      <a:pPr algn="ctr"/>
                      <a:r>
                        <a:rPr lang="en-GB" sz="600" b="0" dirty="0">
                          <a:solidFill>
                            <a:schemeClr val="tx1"/>
                          </a:solidFill>
                          <a:effectLst/>
                        </a:rPr>
                        <a:t>WEEK</a:t>
                      </a:r>
                      <a:endParaRPr lang="en-GB" sz="600" b="0" dirty="0">
                        <a:solidFill>
                          <a:schemeClr val="tx1"/>
                        </a:solidFill>
                        <a:effectLst/>
                        <a:latin typeface="Times New Roman" panose="02020603050405020304" pitchFamily="18" charset="0"/>
                        <a:ea typeface="Times New Roman" panose="02020603050405020304" pitchFamily="18" charset="0"/>
                      </a:endParaRPr>
                    </a:p>
                  </a:txBody>
                  <a:tcPr marL="12391" marR="123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GB" sz="800" b="0" dirty="0">
                          <a:solidFill>
                            <a:schemeClr val="tx1"/>
                          </a:solidFill>
                          <a:effectLst/>
                        </a:rPr>
                        <a:t>THEORY CONTENT</a:t>
                      </a:r>
                      <a:endParaRPr lang="en-GB" sz="600" b="0" dirty="0">
                        <a:solidFill>
                          <a:schemeClr val="tx1"/>
                        </a:solidFill>
                        <a:effectLst/>
                        <a:latin typeface="Times New Roman" panose="02020603050405020304" pitchFamily="18" charset="0"/>
                        <a:ea typeface="Times New Roman" panose="02020603050405020304" pitchFamily="18" charset="0"/>
                      </a:endParaRPr>
                    </a:p>
                  </a:txBody>
                  <a:tcPr marL="12391" marR="123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GB" sz="600" b="0" dirty="0">
                          <a:solidFill>
                            <a:schemeClr val="tx1"/>
                          </a:solidFill>
                          <a:effectLst/>
                        </a:rPr>
                        <a:t>WEEK</a:t>
                      </a:r>
                      <a:endParaRPr lang="en-GB" sz="600" b="0" dirty="0">
                        <a:solidFill>
                          <a:schemeClr val="tx1"/>
                        </a:solidFill>
                        <a:effectLst/>
                        <a:latin typeface="Times New Roman" panose="02020603050405020304" pitchFamily="18" charset="0"/>
                        <a:ea typeface="Times New Roman" panose="02020603050405020304" pitchFamily="18" charset="0"/>
                      </a:endParaRPr>
                    </a:p>
                  </a:txBody>
                  <a:tcPr marL="12391" marR="123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GB" sz="800" b="0" dirty="0">
                          <a:solidFill>
                            <a:schemeClr val="tx1"/>
                          </a:solidFill>
                          <a:effectLst/>
                        </a:rPr>
                        <a:t>THEORY CONTENT</a:t>
                      </a:r>
                      <a:endParaRPr lang="en-GB" sz="600" b="0" dirty="0">
                        <a:solidFill>
                          <a:schemeClr val="tx1"/>
                        </a:solidFill>
                        <a:effectLst/>
                        <a:latin typeface="Times New Roman" panose="02020603050405020304" pitchFamily="18" charset="0"/>
                        <a:ea typeface="Times New Roman" panose="02020603050405020304" pitchFamily="18" charset="0"/>
                      </a:endParaRPr>
                    </a:p>
                  </a:txBody>
                  <a:tcPr marL="12391" marR="123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752945">
                <a:tc rowSpan="2">
                  <a:txBody>
                    <a:bodyPr/>
                    <a:lstStyle/>
                    <a:p>
                      <a:pPr algn="ctr"/>
                      <a:r>
                        <a:rPr lang="en-GB" sz="600" b="0" dirty="0">
                          <a:solidFill>
                            <a:schemeClr val="tx1"/>
                          </a:solidFill>
                          <a:effectLst/>
                        </a:rPr>
                        <a:t>1</a:t>
                      </a:r>
                    </a:p>
                  </a:txBody>
                  <a:tcPr marL="12391" marR="1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lang="en-GB" sz="800" b="1" dirty="0">
                          <a:solidFill>
                            <a:srgbClr val="00B050"/>
                          </a:solidFill>
                          <a:effectLst/>
                        </a:rPr>
                        <a:t>3.1.1 Definitions of fitness, health, exercise and performance and</a:t>
                      </a:r>
                    </a:p>
                    <a:p>
                      <a:pPr algn="l"/>
                      <a:r>
                        <a:rPr lang="en-GB" sz="800" b="1" dirty="0">
                          <a:solidFill>
                            <a:srgbClr val="00B050"/>
                          </a:solidFill>
                          <a:effectLst/>
                        </a:rPr>
                        <a:t>the relationship between them </a:t>
                      </a:r>
                    </a:p>
                    <a:p>
                      <a:pPr algn="l"/>
                      <a:r>
                        <a:rPr lang="en-GB" sz="800" b="1" dirty="0">
                          <a:solidFill>
                            <a:srgbClr val="00B050"/>
                          </a:solidFill>
                          <a:effectLst/>
                        </a:rPr>
                        <a:t>3.2.1 Components of fitness and the relative importance of these components in physical activity and sport: cardiovascular fitness (aerobic endurance), strength, muscular endurance, flexibility, body composition, agility, balance, coordination, </a:t>
                      </a:r>
                      <a:r>
                        <a:rPr lang="en-GB" sz="800" b="0" dirty="0">
                          <a:solidFill>
                            <a:schemeClr val="tx1"/>
                          </a:solidFill>
                          <a:effectLst/>
                        </a:rPr>
                        <a:t>power, reaction time, and speed</a:t>
                      </a:r>
                      <a:endParaRPr lang="en-GB" sz="800" b="0" dirty="0">
                        <a:solidFill>
                          <a:schemeClr val="tx1"/>
                        </a:solidFill>
                        <a:effectLst/>
                        <a:latin typeface="Times New Roman" panose="02020603050405020304" pitchFamily="18" charset="0"/>
                        <a:ea typeface="Times New Roman" panose="02020603050405020304" pitchFamily="18" charset="0"/>
                      </a:endParaRPr>
                    </a:p>
                  </a:txBody>
                  <a:tcPr marL="12391" marR="1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r>
                        <a:rPr lang="en-GB" sz="600" b="0" dirty="0">
                          <a:solidFill>
                            <a:schemeClr val="tx1"/>
                          </a:solidFill>
                          <a:effectLst/>
                        </a:rPr>
                        <a:t>5</a:t>
                      </a:r>
                      <a:endParaRPr lang="en-GB" sz="600" b="0" dirty="0">
                        <a:solidFill>
                          <a:schemeClr val="tx1"/>
                        </a:solidFill>
                        <a:effectLst/>
                        <a:latin typeface="Times New Roman" panose="02020603050405020304" pitchFamily="18" charset="0"/>
                        <a:ea typeface="Times New Roman" panose="02020603050405020304" pitchFamily="18" charset="0"/>
                      </a:endParaRPr>
                    </a:p>
                  </a:txBody>
                  <a:tcPr marL="12391" marR="1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lang="en-GB" sz="800" b="0" dirty="0">
                          <a:solidFill>
                            <a:schemeClr val="tx1"/>
                          </a:solidFill>
                          <a:effectLst/>
                        </a:rPr>
                        <a:t>2.1.1 First, second and third class levers and their use in physical</a:t>
                      </a:r>
                    </a:p>
                    <a:p>
                      <a:pPr algn="l"/>
                      <a:r>
                        <a:rPr lang="en-GB" sz="800" b="0" dirty="0">
                          <a:solidFill>
                            <a:schemeClr val="tx1"/>
                          </a:solidFill>
                          <a:effectLst/>
                        </a:rPr>
                        <a:t>activity and sport </a:t>
                      </a:r>
                    </a:p>
                    <a:p>
                      <a:pPr algn="l"/>
                      <a:r>
                        <a:rPr lang="en-GB" sz="800" b="0" dirty="0">
                          <a:solidFill>
                            <a:schemeClr val="tx1"/>
                          </a:solidFill>
                          <a:effectLst/>
                        </a:rPr>
                        <a:t>2.1.2 Mechanical advantage and disadvantage (in relation to loads, efforts and range of movement) of the body’s lever systems and the impact on sporting performance</a:t>
                      </a:r>
                      <a:endParaRPr lang="en-GB" sz="800" b="0" dirty="0">
                        <a:solidFill>
                          <a:schemeClr val="tx1"/>
                        </a:solidFill>
                        <a:effectLst/>
                        <a:latin typeface="Times New Roman" panose="02020603050405020304" pitchFamily="18" charset="0"/>
                        <a:ea typeface="Times New Roman" panose="02020603050405020304" pitchFamily="18" charset="0"/>
                      </a:endParaRPr>
                    </a:p>
                  </a:txBody>
                  <a:tcPr marL="12391" marR="1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1171771">
                <a:tc vMerge="1">
                  <a:txBody>
                    <a:bodyPr/>
                    <a:lstStyle/>
                    <a:p>
                      <a:endParaRPr lang="en-GB"/>
                    </a:p>
                  </a:txBody>
                  <a:tcPr/>
                </a:tc>
                <a:tc>
                  <a:txBody>
                    <a:bodyPr/>
                    <a:lstStyle/>
                    <a:p>
                      <a:pPr algn="l"/>
                      <a:r>
                        <a:rPr lang="en-GB" sz="800" b="0" dirty="0">
                          <a:solidFill>
                            <a:schemeClr val="tx1"/>
                          </a:solidFill>
                          <a:effectLst/>
                        </a:rPr>
                        <a:t>3.2.2 Fitness tests: the value of fitness testing, the purpose of specific fitness tests, the test protocols, the selection of the appropriate fitness test for components of fitness and the rationale for selection</a:t>
                      </a:r>
                    </a:p>
                    <a:p>
                      <a:pPr algn="l"/>
                      <a:r>
                        <a:rPr lang="en-GB" sz="800" b="0" dirty="0">
                          <a:solidFill>
                            <a:schemeClr val="tx1"/>
                          </a:solidFill>
                          <a:effectLst/>
                        </a:rPr>
                        <a:t>3.2.3 Collection and interpretation of data from fitness test results and analysis and evaluation of these against normative data tables </a:t>
                      </a:r>
                    </a:p>
                    <a:p>
                      <a:pPr algn="l"/>
                      <a:r>
                        <a:rPr lang="en-GB" sz="800" b="0" dirty="0">
                          <a:solidFill>
                            <a:schemeClr val="tx1"/>
                          </a:solidFill>
                          <a:effectLst/>
                        </a:rPr>
                        <a:t>3.2.4 Fitness tests for specific components of fitness: cardiovascular fitness – Cooper 12 minute tests (run, swim), Harvard Step Test, strength – grip dynamometer, muscular endurance – one-minute sit-up, one-minute press-up, speed – 30m sprint, power – vertical jump, flexibility – sit and reach</a:t>
                      </a:r>
                      <a:endParaRPr lang="en-GB" sz="800" b="0" dirty="0">
                        <a:solidFill>
                          <a:schemeClr val="tx1"/>
                        </a:solidFill>
                        <a:effectLst/>
                        <a:latin typeface="Times New Roman" panose="02020603050405020304" pitchFamily="18" charset="0"/>
                        <a:ea typeface="Times New Roman" panose="02020603050405020304" pitchFamily="18" charset="0"/>
                      </a:endParaRPr>
                    </a:p>
                  </a:txBody>
                  <a:tcPr marL="12391" marR="1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800" b="0" dirty="0">
                          <a:solidFill>
                            <a:schemeClr val="tx1"/>
                          </a:solidFill>
                          <a:effectLst/>
                        </a:rPr>
                        <a:t>2.2.1 Movement patterns using body planes and axes: sagittal, frontal and transverse plane and frontal, sagittal, vertical axes applied to physical activities and sporting actions</a:t>
                      </a:r>
                    </a:p>
                    <a:p>
                      <a:pPr algn="l"/>
                      <a:r>
                        <a:rPr lang="en-GB" sz="800" b="0" dirty="0">
                          <a:solidFill>
                            <a:schemeClr val="tx1"/>
                          </a:solidFill>
                          <a:effectLst/>
                        </a:rPr>
                        <a:t>2.2.2 Movement in the sagittal plane about the frontal axis when performing front and back tucked or </a:t>
                      </a:r>
                      <a:r>
                        <a:rPr lang="en-GB" sz="800" b="0" dirty="0" err="1">
                          <a:solidFill>
                            <a:schemeClr val="tx1"/>
                          </a:solidFill>
                          <a:effectLst/>
                        </a:rPr>
                        <a:t>piked</a:t>
                      </a:r>
                      <a:r>
                        <a:rPr lang="en-GB" sz="800" b="0" dirty="0">
                          <a:solidFill>
                            <a:schemeClr val="tx1"/>
                          </a:solidFill>
                          <a:effectLst/>
                        </a:rPr>
                        <a:t> somersaults</a:t>
                      </a:r>
                    </a:p>
                    <a:p>
                      <a:pPr algn="l"/>
                      <a:r>
                        <a:rPr lang="en-GB" sz="800" b="0" dirty="0">
                          <a:solidFill>
                            <a:schemeClr val="tx1"/>
                          </a:solidFill>
                          <a:effectLst/>
                        </a:rPr>
                        <a:t>2.2.3 Movement in the frontal plane about the sagittal axis when performing cartwheels</a:t>
                      </a:r>
                    </a:p>
                    <a:p>
                      <a:pPr algn="l"/>
                      <a:r>
                        <a:rPr lang="en-GB" sz="800" b="0" dirty="0">
                          <a:solidFill>
                            <a:schemeClr val="tx1"/>
                          </a:solidFill>
                          <a:effectLst/>
                        </a:rPr>
                        <a:t>2.2.4 Movement in the transverse plane about the vertical axis when performing a full twist jump in trampolining</a:t>
                      </a:r>
                      <a:endParaRPr lang="en-GB" sz="800" b="0" dirty="0">
                        <a:solidFill>
                          <a:schemeClr val="tx1"/>
                        </a:solidFill>
                        <a:effectLst/>
                        <a:latin typeface="Times New Roman" panose="02020603050405020304" pitchFamily="18" charset="0"/>
                        <a:ea typeface="Times New Roman" panose="02020603050405020304" pitchFamily="18" charset="0"/>
                      </a:endParaRPr>
                    </a:p>
                  </a:txBody>
                  <a:tcPr marL="12391" marR="1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820239">
                <a:tc rowSpan="2">
                  <a:txBody>
                    <a:bodyPr/>
                    <a:lstStyle/>
                    <a:p>
                      <a:pPr algn="ctr"/>
                      <a:r>
                        <a:rPr lang="en-GB" sz="600" b="0" dirty="0">
                          <a:solidFill>
                            <a:schemeClr val="tx1"/>
                          </a:solidFill>
                          <a:effectLst/>
                        </a:rPr>
                        <a:t>2</a:t>
                      </a:r>
                      <a:endParaRPr lang="en-GB" sz="600" b="0" dirty="0">
                        <a:solidFill>
                          <a:schemeClr val="tx1"/>
                        </a:solidFill>
                        <a:effectLst/>
                        <a:latin typeface="Times New Roman" panose="02020603050405020304" pitchFamily="18" charset="0"/>
                        <a:ea typeface="Times New Roman" panose="02020603050405020304" pitchFamily="18" charset="0"/>
                      </a:endParaRPr>
                    </a:p>
                  </a:txBody>
                  <a:tcPr marL="12391" marR="1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lang="en-GB" sz="800" b="0" dirty="0">
                          <a:solidFill>
                            <a:schemeClr val="tx1"/>
                          </a:solidFill>
                          <a:effectLst/>
                        </a:rPr>
                        <a:t>3.2.5 How fitness is improved – see section 3.3.1–3.3.3</a:t>
                      </a:r>
                    </a:p>
                    <a:p>
                      <a:pPr algn="l"/>
                      <a:r>
                        <a:rPr lang="en-GB" sz="800" b="0" dirty="0">
                          <a:solidFill>
                            <a:schemeClr val="tx1"/>
                          </a:solidFill>
                          <a:effectLst/>
                        </a:rPr>
                        <a:t>3.3.1 Planning training using the principles of training: individual needs, specificity, progressive overload, FITT (</a:t>
                      </a:r>
                      <a:r>
                        <a:rPr lang="en-GB" sz="800" b="0" dirty="0" err="1">
                          <a:solidFill>
                            <a:schemeClr val="tx1"/>
                          </a:solidFill>
                          <a:effectLst/>
                        </a:rPr>
                        <a:t>frequency,Intensity</a:t>
                      </a:r>
                      <a:r>
                        <a:rPr lang="en-GB" sz="800" b="0" dirty="0">
                          <a:solidFill>
                            <a:schemeClr val="tx1"/>
                          </a:solidFill>
                          <a:effectLst/>
                        </a:rPr>
                        <a:t>, time, type), overtraining, reversibility, thresholds of training (aerobic target zone: 60–80% and anaerobic target</a:t>
                      </a:r>
                    </a:p>
                    <a:p>
                      <a:pPr algn="l"/>
                      <a:r>
                        <a:rPr lang="en-GB" sz="800" b="0" dirty="0">
                          <a:solidFill>
                            <a:schemeClr val="tx1"/>
                          </a:solidFill>
                          <a:effectLst/>
                        </a:rPr>
                        <a:t>3.6.1 The purpose and importance of warm-ups and cool downs to effective training sessions and physical activity and sport</a:t>
                      </a:r>
                      <a:endParaRPr lang="en-GB" sz="800" b="0" dirty="0">
                        <a:solidFill>
                          <a:schemeClr val="tx1"/>
                        </a:solidFill>
                        <a:effectLst/>
                        <a:latin typeface="Times New Roman" panose="02020603050405020304" pitchFamily="18" charset="0"/>
                        <a:ea typeface="Times New Roman" panose="02020603050405020304" pitchFamily="18" charset="0"/>
                      </a:endParaRPr>
                    </a:p>
                  </a:txBody>
                  <a:tcPr marL="12391" marR="123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r>
                        <a:rPr lang="en-GB" sz="600" b="0" dirty="0">
                          <a:solidFill>
                            <a:schemeClr val="tx1"/>
                          </a:solidFill>
                          <a:effectLst/>
                        </a:rPr>
                        <a:t>6</a:t>
                      </a:r>
                      <a:endParaRPr lang="en-GB" sz="600" b="0" dirty="0">
                        <a:solidFill>
                          <a:schemeClr val="tx1"/>
                        </a:solidFill>
                        <a:effectLst/>
                        <a:latin typeface="Times New Roman" panose="02020603050405020304" pitchFamily="18" charset="0"/>
                        <a:ea typeface="Times New Roman" panose="02020603050405020304" pitchFamily="18" charset="0"/>
                      </a:endParaRPr>
                    </a:p>
                  </a:txBody>
                  <a:tcPr marL="12391" marR="1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lang="en-GB" sz="600" b="0" dirty="0">
                          <a:solidFill>
                            <a:schemeClr val="tx1"/>
                          </a:solidFill>
                          <a:effectLst/>
                        </a:rPr>
                        <a:t>Revision</a:t>
                      </a:r>
                      <a:endParaRPr lang="en-GB" sz="600" b="0" dirty="0">
                        <a:solidFill>
                          <a:schemeClr val="tx1"/>
                        </a:solidFill>
                        <a:effectLst/>
                        <a:latin typeface="Times New Roman" panose="02020603050405020304" pitchFamily="18" charset="0"/>
                        <a:ea typeface="Times New Roman" panose="02020603050405020304" pitchFamily="18" charset="0"/>
                      </a:endParaRPr>
                    </a:p>
                  </a:txBody>
                  <a:tcPr marL="12391" marR="123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1054594">
                <a:tc vMerge="1">
                  <a:txBody>
                    <a:bodyPr/>
                    <a:lstStyle/>
                    <a:p>
                      <a:endParaRPr lang="en-GB"/>
                    </a:p>
                  </a:txBody>
                  <a:tcPr/>
                </a:tc>
                <a:tc>
                  <a:txBody>
                    <a:bodyPr/>
                    <a:lstStyle/>
                    <a:p>
                      <a:pPr algn="l"/>
                      <a:r>
                        <a:rPr lang="en-GB" sz="800" b="0" dirty="0">
                          <a:solidFill>
                            <a:schemeClr val="tx1"/>
                          </a:solidFill>
                          <a:effectLst/>
                        </a:rPr>
                        <a:t>3.3.2 Factors to consider when deciding the most appropriate training methods and training intensities for different physical activities and sports (fitness/sport requirements, facilities available, current level of fitness)</a:t>
                      </a:r>
                    </a:p>
                    <a:p>
                      <a:pPr algn="l"/>
                      <a:r>
                        <a:rPr lang="en-GB" sz="800" b="0" dirty="0">
                          <a:solidFill>
                            <a:schemeClr val="tx1"/>
                          </a:solidFill>
                          <a:effectLst/>
                        </a:rPr>
                        <a:t>3.3.3 The use of different training methods for methods for specific components of fitness, physical activity and sport: continuous, Fartlek, circuit, interval, plyometrics, weight/resistance. Fitness classes for specific components of fitness, physical activity and sport (body pump, aerobics, Pilates, yoga, spinning). The advantages and disadvantages of different training methods</a:t>
                      </a:r>
                      <a:endParaRPr lang="en-GB" sz="800" b="0" dirty="0">
                        <a:solidFill>
                          <a:schemeClr val="tx1"/>
                        </a:solidFill>
                        <a:effectLst/>
                        <a:latin typeface="Times New Roman" panose="02020603050405020304" pitchFamily="18" charset="0"/>
                        <a:ea typeface="Times New Roman" panose="02020603050405020304" pitchFamily="18" charset="0"/>
                      </a:endParaRPr>
                    </a:p>
                  </a:txBody>
                  <a:tcPr marL="12391" marR="1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600" b="0" dirty="0">
                          <a:solidFill>
                            <a:schemeClr val="tx1"/>
                          </a:solidFill>
                          <a:effectLst/>
                        </a:rPr>
                        <a:t>Revision</a:t>
                      </a:r>
                      <a:endParaRPr lang="en-GB" sz="600" b="0" dirty="0">
                        <a:solidFill>
                          <a:schemeClr val="tx1"/>
                        </a:solidFill>
                        <a:effectLst/>
                        <a:latin typeface="Times New Roman" panose="02020603050405020304" pitchFamily="18" charset="0"/>
                        <a:ea typeface="Times New Roman" panose="02020603050405020304" pitchFamily="18" charset="0"/>
                      </a:endParaRPr>
                    </a:p>
                  </a:txBody>
                  <a:tcPr marL="12391" marR="123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4"/>
                  </a:ext>
                </a:extLst>
              </a:tr>
              <a:tr h="271421">
                <a:tc rowSpan="2">
                  <a:txBody>
                    <a:bodyPr/>
                    <a:lstStyle/>
                    <a:p>
                      <a:pPr algn="ctr"/>
                      <a:r>
                        <a:rPr lang="en-GB" sz="600" b="0" dirty="0">
                          <a:solidFill>
                            <a:schemeClr val="tx1"/>
                          </a:solidFill>
                          <a:effectLst/>
                        </a:rPr>
                        <a:t>3</a:t>
                      </a:r>
                      <a:endParaRPr lang="en-GB" sz="600" b="0" dirty="0">
                        <a:solidFill>
                          <a:schemeClr val="tx1"/>
                        </a:solidFill>
                        <a:effectLst/>
                        <a:latin typeface="Times New Roman" panose="02020603050405020304" pitchFamily="18" charset="0"/>
                        <a:ea typeface="Times New Roman" panose="02020603050405020304" pitchFamily="18" charset="0"/>
                      </a:endParaRPr>
                    </a:p>
                  </a:txBody>
                  <a:tcPr marL="12391" marR="1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lang="en-GB" sz="800" b="0" dirty="0">
                          <a:solidFill>
                            <a:schemeClr val="tx1"/>
                          </a:solidFill>
                          <a:effectLst/>
                        </a:rPr>
                        <a:t>3.4 The long-term effects of  exercise</a:t>
                      </a:r>
                    </a:p>
                    <a:p>
                      <a:pPr algn="l"/>
                      <a:r>
                        <a:rPr lang="en-GB" sz="800" b="0" dirty="0">
                          <a:solidFill>
                            <a:schemeClr val="tx1"/>
                          </a:solidFill>
                          <a:effectLst/>
                        </a:rPr>
                        <a:t>1.4 The short- and long term effects of exercise</a:t>
                      </a:r>
                      <a:endParaRPr lang="en-GB" sz="800" b="0" dirty="0">
                        <a:solidFill>
                          <a:schemeClr val="tx1"/>
                        </a:solidFill>
                        <a:effectLst/>
                        <a:latin typeface="Times New Roman" panose="02020603050405020304" pitchFamily="18" charset="0"/>
                        <a:ea typeface="Times New Roman" panose="02020603050405020304" pitchFamily="18" charset="0"/>
                      </a:endParaRPr>
                    </a:p>
                  </a:txBody>
                  <a:tcPr marL="12391" marR="1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r>
                        <a:rPr lang="en-GB" sz="600" b="0" dirty="0">
                          <a:solidFill>
                            <a:schemeClr val="tx1"/>
                          </a:solidFill>
                          <a:effectLst/>
                        </a:rPr>
                        <a:t>7</a:t>
                      </a:r>
                      <a:endParaRPr lang="en-GB" sz="600" b="0" dirty="0">
                        <a:solidFill>
                          <a:schemeClr val="tx1"/>
                        </a:solidFill>
                        <a:effectLst/>
                        <a:latin typeface="Times New Roman" panose="02020603050405020304" pitchFamily="18" charset="0"/>
                        <a:ea typeface="Times New Roman" panose="02020603050405020304" pitchFamily="18" charset="0"/>
                      </a:endParaRPr>
                    </a:p>
                  </a:txBody>
                  <a:tcPr marL="12391" marR="1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lang="en-GB" sz="600" b="0" dirty="0">
                          <a:solidFill>
                            <a:schemeClr val="tx1"/>
                          </a:solidFill>
                          <a:effectLst/>
                        </a:rPr>
                        <a:t>Exam </a:t>
                      </a:r>
                      <a:endParaRPr lang="en-GB" sz="600" b="0" dirty="0">
                        <a:solidFill>
                          <a:schemeClr val="tx1"/>
                        </a:solidFill>
                        <a:effectLst/>
                        <a:latin typeface="Times New Roman" panose="02020603050405020304" pitchFamily="18" charset="0"/>
                        <a:ea typeface="Times New Roman" panose="02020603050405020304" pitchFamily="18" charset="0"/>
                      </a:endParaRPr>
                    </a:p>
                  </a:txBody>
                  <a:tcPr marL="12391" marR="123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853438">
                <a:tc vMerge="1">
                  <a:txBody>
                    <a:bodyPr/>
                    <a:lstStyle/>
                    <a:p>
                      <a:endParaRPr lang="en-GB"/>
                    </a:p>
                  </a:txBody>
                  <a:tcPr/>
                </a:tc>
                <a:tc>
                  <a:txBody>
                    <a:bodyPr/>
                    <a:lstStyle/>
                    <a:p>
                      <a:pPr algn="l"/>
                      <a:r>
                        <a:rPr lang="en-GB" sz="800" b="0" dirty="0">
                          <a:solidFill>
                            <a:schemeClr val="tx1"/>
                          </a:solidFill>
                          <a:effectLst/>
                        </a:rPr>
                        <a:t>3.5.1 The use of a PARQ to assess personal readiness for training and recommendations for amendment to training based on PARQ</a:t>
                      </a:r>
                    </a:p>
                    <a:p>
                      <a:pPr algn="l"/>
                      <a:r>
                        <a:rPr lang="en-GB" sz="800" b="0" dirty="0">
                          <a:solidFill>
                            <a:schemeClr val="tx1"/>
                          </a:solidFill>
                          <a:effectLst/>
                        </a:rPr>
                        <a:t>3.5.2 Injury prevention through: correct application of the principles of training to avoid overuse injuries; correct application and adherence to the rules of an activity during play/participation; use of appropriate protective clothing and equipment; checking of equipment and facilities before use, all as applied to a range of physical activities and sports</a:t>
                      </a:r>
                      <a:endParaRPr lang="en-GB" sz="800" b="0" dirty="0">
                        <a:solidFill>
                          <a:schemeClr val="tx1"/>
                        </a:solidFill>
                        <a:effectLst/>
                        <a:latin typeface="Times New Roman" panose="02020603050405020304" pitchFamily="18" charset="0"/>
                        <a:ea typeface="Times New Roman" panose="02020603050405020304" pitchFamily="18" charset="0"/>
                      </a:endParaRPr>
                    </a:p>
                  </a:txBody>
                  <a:tcPr marL="12391" marR="1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600" b="0" dirty="0">
                          <a:solidFill>
                            <a:schemeClr val="tx1"/>
                          </a:solidFill>
                          <a:effectLst/>
                        </a:rPr>
                        <a:t>Exam recap</a:t>
                      </a:r>
                      <a:endParaRPr lang="en-GB" sz="600" b="0" dirty="0">
                        <a:solidFill>
                          <a:schemeClr val="tx1"/>
                        </a:solidFill>
                        <a:effectLst/>
                        <a:latin typeface="Times New Roman" panose="02020603050405020304" pitchFamily="18" charset="0"/>
                        <a:ea typeface="Times New Roman" panose="02020603050405020304" pitchFamily="18" charset="0"/>
                      </a:endParaRPr>
                    </a:p>
                  </a:txBody>
                  <a:tcPr marL="12391" marR="123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6"/>
                  </a:ext>
                </a:extLst>
              </a:tr>
              <a:tr h="487679">
                <a:tc rowSpan="2">
                  <a:txBody>
                    <a:bodyPr/>
                    <a:lstStyle/>
                    <a:p>
                      <a:pPr algn="ctr"/>
                      <a:r>
                        <a:rPr lang="en-GB" sz="600" b="0" dirty="0">
                          <a:solidFill>
                            <a:schemeClr val="tx1"/>
                          </a:solidFill>
                          <a:effectLst/>
                        </a:rPr>
                        <a:t>4</a:t>
                      </a:r>
                      <a:endParaRPr lang="en-GB" sz="600" b="0" dirty="0">
                        <a:solidFill>
                          <a:schemeClr val="tx1"/>
                        </a:solidFill>
                        <a:effectLst/>
                        <a:latin typeface="Times New Roman" panose="02020603050405020304" pitchFamily="18" charset="0"/>
                        <a:ea typeface="Times New Roman" panose="02020603050405020304" pitchFamily="18" charset="0"/>
                      </a:endParaRPr>
                    </a:p>
                  </a:txBody>
                  <a:tcPr marL="12391" marR="1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lang="en-GB" sz="800" b="0" dirty="0">
                          <a:solidFill>
                            <a:schemeClr val="tx1"/>
                          </a:solidFill>
                          <a:effectLst/>
                        </a:rPr>
                        <a:t>3.5.3 Injuries that can occur in physical activity and sport: concussion, fractures, dislocation, sprain, torn cartilage and soft tissue injury (strain, tennis elbow, golfers elbow, abrasions) </a:t>
                      </a:r>
                    </a:p>
                    <a:p>
                      <a:pPr algn="l"/>
                      <a:r>
                        <a:rPr lang="en-GB" sz="800" b="0" dirty="0">
                          <a:solidFill>
                            <a:schemeClr val="tx1"/>
                          </a:solidFill>
                          <a:effectLst/>
                        </a:rPr>
                        <a:t>3.5.4 RICE (rest, ice, compression, elevation)</a:t>
                      </a:r>
                      <a:endParaRPr lang="en-GB" sz="800" b="0" dirty="0">
                        <a:solidFill>
                          <a:schemeClr val="tx1"/>
                        </a:solidFill>
                        <a:effectLst/>
                        <a:latin typeface="Times New Roman" panose="02020603050405020304" pitchFamily="18" charset="0"/>
                        <a:ea typeface="Times New Roman" panose="02020603050405020304" pitchFamily="18" charset="0"/>
                      </a:endParaRPr>
                    </a:p>
                  </a:txBody>
                  <a:tcPr marL="12391" marR="1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r>
                        <a:rPr lang="en-GB" sz="600" b="0" dirty="0">
                          <a:solidFill>
                            <a:schemeClr val="tx1"/>
                          </a:solidFill>
                          <a:effectLst/>
                        </a:rPr>
                        <a:t>8</a:t>
                      </a:r>
                    </a:p>
                  </a:txBody>
                  <a:tcPr marL="12391" marR="1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lang="en-GB" sz="600" b="0" dirty="0" err="1">
                          <a:solidFill>
                            <a:schemeClr val="tx1"/>
                          </a:solidFill>
                          <a:effectLst/>
                        </a:rPr>
                        <a:t>GfG</a:t>
                      </a:r>
                      <a:endParaRPr lang="en-GB" sz="600" b="0" dirty="0">
                        <a:solidFill>
                          <a:schemeClr val="tx1"/>
                        </a:solidFill>
                        <a:effectLst/>
                        <a:latin typeface="Times New Roman" panose="02020603050405020304" pitchFamily="18" charset="0"/>
                        <a:ea typeface="Times New Roman" panose="02020603050405020304" pitchFamily="18" charset="0"/>
                      </a:endParaRPr>
                    </a:p>
                  </a:txBody>
                  <a:tcPr marL="12391" marR="123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7"/>
                  </a:ext>
                </a:extLst>
              </a:tr>
              <a:tr h="585887">
                <a:tc vMerge="1">
                  <a:txBody>
                    <a:bodyPr/>
                    <a:lstStyle/>
                    <a:p>
                      <a:endParaRPr lang="en-GB"/>
                    </a:p>
                  </a:txBody>
                  <a:tcPr>
                    <a:lnT w="12700" cap="flat" cmpd="sng" algn="ctr">
                      <a:solidFill>
                        <a:schemeClr val="tx1"/>
                      </a:solidFill>
                      <a:prstDash val="solid"/>
                      <a:round/>
                      <a:headEnd type="none" w="med" len="med"/>
                      <a:tailEnd type="none" w="med" len="med"/>
                    </a:lnT>
                  </a:tcPr>
                </a:tc>
                <a:tc>
                  <a:txBody>
                    <a:bodyPr/>
                    <a:lstStyle/>
                    <a:p>
                      <a:pPr algn="l"/>
                      <a:r>
                        <a:rPr lang="en-GB" sz="800" b="0" dirty="0">
                          <a:solidFill>
                            <a:schemeClr val="tx1"/>
                          </a:solidFill>
                          <a:effectLst/>
                        </a:rPr>
                        <a:t>3.5.5 Performance-enhancing drugs (PEDs) and their positive and negative effects on sporting performance and performer lifestyle, including anabolic steroids, beta blockers, diuretics, narcotic analgesics, peptide hormones (erythropoietin (EPO), growth hormones (GH)), stimulants, blood doping</a:t>
                      </a:r>
                      <a:endParaRPr lang="en-GB" sz="800" b="0" dirty="0">
                        <a:solidFill>
                          <a:schemeClr val="tx1"/>
                        </a:solidFill>
                        <a:effectLst/>
                        <a:latin typeface="Times New Roman" panose="02020603050405020304" pitchFamily="18" charset="0"/>
                        <a:ea typeface="Times New Roman" panose="02020603050405020304" pitchFamily="18" charset="0"/>
                      </a:endParaRPr>
                    </a:p>
                  </a:txBody>
                  <a:tcPr marL="12391" marR="123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700" b="0" dirty="0">
                          <a:solidFill>
                            <a:schemeClr val="tx1"/>
                          </a:solidFill>
                          <a:effectLst/>
                        </a:rPr>
                        <a:t>GFG</a:t>
                      </a:r>
                      <a:endParaRPr lang="en-GB" sz="600" b="0" dirty="0">
                        <a:solidFill>
                          <a:schemeClr val="tx1"/>
                        </a:solidFill>
                        <a:effectLst/>
                        <a:latin typeface="Times New Roman" panose="02020603050405020304" pitchFamily="18" charset="0"/>
                        <a:ea typeface="Times New Roman" panose="02020603050405020304" pitchFamily="18" charset="0"/>
                      </a:endParaRPr>
                    </a:p>
                  </a:txBody>
                  <a:tcPr marL="12391" marR="123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8"/>
                  </a:ext>
                </a:extLst>
              </a:tr>
            </a:tbl>
          </a:graphicData>
        </a:graphic>
      </p:graphicFrame>
      <p:sp>
        <p:nvSpPr>
          <p:cNvPr id="5" name="Rectangle 4">
            <a:extLst>
              <a:ext uri="{FF2B5EF4-FFF2-40B4-BE49-F238E27FC236}">
                <a16:creationId xmlns:a16="http://schemas.microsoft.com/office/drawing/2014/main" id="{73418AF4-F2A3-409D-AFBF-2EA9932DCB93}"/>
              </a:ext>
            </a:extLst>
          </p:cNvPr>
          <p:cNvSpPr/>
          <p:nvPr/>
        </p:nvSpPr>
        <p:spPr>
          <a:xfrm>
            <a:off x="519289" y="6152444"/>
            <a:ext cx="3668889" cy="586497"/>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6" name="TextBox 5">
            <a:extLst>
              <a:ext uri="{FF2B5EF4-FFF2-40B4-BE49-F238E27FC236}">
                <a16:creationId xmlns:a16="http://schemas.microsoft.com/office/drawing/2014/main" id="{A135970C-205C-4E8A-A1C5-58EF9043C258}"/>
              </a:ext>
            </a:extLst>
          </p:cNvPr>
          <p:cNvSpPr txBox="1"/>
          <p:nvPr/>
        </p:nvSpPr>
        <p:spPr>
          <a:xfrm>
            <a:off x="5339644" y="3330222"/>
            <a:ext cx="1591734" cy="584775"/>
          </a:xfrm>
          <a:prstGeom prst="rect">
            <a:avLst/>
          </a:prstGeom>
          <a:noFill/>
          <a:ln>
            <a:solidFill>
              <a:schemeClr val="accent2">
                <a:lumMod val="75000"/>
              </a:schemeClr>
            </a:solidFill>
          </a:ln>
        </p:spPr>
        <p:txBody>
          <a:bodyPr wrap="square" rtlCol="0">
            <a:spAutoFit/>
          </a:bodyPr>
          <a:lstStyle/>
          <a:p>
            <a:pPr algn="ctr"/>
            <a:r>
              <a:rPr lang="en-GB" sz="3200" dirty="0"/>
              <a:t>Period 5</a:t>
            </a:r>
          </a:p>
        </p:txBody>
      </p:sp>
      <p:cxnSp>
        <p:nvCxnSpPr>
          <p:cNvPr id="8" name="Straight Arrow Connector 7">
            <a:extLst>
              <a:ext uri="{FF2B5EF4-FFF2-40B4-BE49-F238E27FC236}">
                <a16:creationId xmlns:a16="http://schemas.microsoft.com/office/drawing/2014/main" id="{D90FF263-B2AE-4954-8EC6-AEF854A58925}"/>
              </a:ext>
            </a:extLst>
          </p:cNvPr>
          <p:cNvCxnSpPr/>
          <p:nvPr/>
        </p:nvCxnSpPr>
        <p:spPr>
          <a:xfrm flipH="1">
            <a:off x="4334933" y="3914997"/>
            <a:ext cx="1377245" cy="2237447"/>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9" name="TextBox 8">
            <a:extLst>
              <a:ext uri="{FF2B5EF4-FFF2-40B4-BE49-F238E27FC236}">
                <a16:creationId xmlns:a16="http://schemas.microsoft.com/office/drawing/2014/main" id="{456DBDFD-3A7E-41E5-B6C0-B790234578E4}"/>
              </a:ext>
            </a:extLst>
          </p:cNvPr>
          <p:cNvSpPr txBox="1"/>
          <p:nvPr/>
        </p:nvSpPr>
        <p:spPr>
          <a:xfrm>
            <a:off x="1264356" y="2935111"/>
            <a:ext cx="3815644" cy="2062103"/>
          </a:xfrm>
          <a:prstGeom prst="rect">
            <a:avLst/>
          </a:prstGeom>
          <a:solidFill>
            <a:srgbClr val="FFFF00"/>
          </a:solidFill>
          <a:ln>
            <a:solidFill>
              <a:schemeClr val="accent2">
                <a:lumMod val="75000"/>
              </a:schemeClr>
            </a:solidFill>
          </a:ln>
        </p:spPr>
        <p:txBody>
          <a:bodyPr wrap="square" rtlCol="0">
            <a:spAutoFit/>
          </a:bodyPr>
          <a:lstStyle/>
          <a:p>
            <a:pPr lvl="0"/>
            <a:r>
              <a:rPr lang="en-GB" sz="1600" dirty="0">
                <a:solidFill>
                  <a:prstClr val="black"/>
                </a:solidFill>
              </a:rPr>
              <a:t>3.5.5 Performance-enhancing drugs (PEDs) and their positive and negative effects on sporting performance and performer lifestyle, including anabolic steroids, beta blockers, diuretics, narcotic analgesics, peptide hormones (erythropoietin (EPO), growth hormones (GH), stimulants, blood doping</a:t>
            </a:r>
            <a:endParaRPr lang="en-GB" sz="16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3129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71EC3-CBA7-46F6-A9B9-33FEC2A927DE}"/>
              </a:ext>
            </a:extLst>
          </p:cNvPr>
          <p:cNvSpPr>
            <a:spLocks noGrp="1"/>
          </p:cNvSpPr>
          <p:nvPr>
            <p:ph type="title"/>
          </p:nvPr>
        </p:nvSpPr>
        <p:spPr/>
        <p:txBody>
          <a:bodyPr/>
          <a:lstStyle/>
          <a:p>
            <a:r>
              <a:rPr lang="en-GB" dirty="0"/>
              <a:t>Progress Indicators:</a:t>
            </a:r>
          </a:p>
        </p:txBody>
      </p:sp>
      <p:graphicFrame>
        <p:nvGraphicFramePr>
          <p:cNvPr id="4" name="Table 4">
            <a:extLst>
              <a:ext uri="{FF2B5EF4-FFF2-40B4-BE49-F238E27FC236}">
                <a16:creationId xmlns:a16="http://schemas.microsoft.com/office/drawing/2014/main" id="{928B8235-4F39-4835-AF74-2ADEBDEAFA3A}"/>
              </a:ext>
            </a:extLst>
          </p:cNvPr>
          <p:cNvGraphicFramePr>
            <a:graphicFrameLocks noGrp="1"/>
          </p:cNvGraphicFramePr>
          <p:nvPr>
            <p:ph idx="1"/>
            <p:extLst>
              <p:ext uri="{D42A27DB-BD31-4B8C-83A1-F6EECF244321}">
                <p14:modId xmlns:p14="http://schemas.microsoft.com/office/powerpoint/2010/main" val="3073095479"/>
              </p:ext>
            </p:extLst>
          </p:nvPr>
        </p:nvGraphicFramePr>
        <p:xfrm>
          <a:off x="457200" y="1600200"/>
          <a:ext cx="8229600" cy="32969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245885800"/>
                    </a:ext>
                  </a:extLst>
                </a:gridCol>
                <a:gridCol w="4114800">
                  <a:extLst>
                    <a:ext uri="{9D8B030D-6E8A-4147-A177-3AD203B41FA5}">
                      <a16:colId xmlns:a16="http://schemas.microsoft.com/office/drawing/2014/main" val="3865903077"/>
                    </a:ext>
                  </a:extLst>
                </a:gridCol>
              </a:tblGrid>
              <a:tr h="370840">
                <a:tc>
                  <a:txBody>
                    <a:bodyPr/>
                    <a:lstStyle/>
                    <a:p>
                      <a:r>
                        <a:rPr lang="en-GB" dirty="0"/>
                        <a:t>Good Progress:</a:t>
                      </a:r>
                    </a:p>
                  </a:txBody>
                  <a:tcPr/>
                </a:tc>
                <a:tc>
                  <a:txBody>
                    <a:bodyPr/>
                    <a:lstStyle/>
                    <a:p>
                      <a:r>
                        <a:rPr lang="en-GB" dirty="0"/>
                        <a:t>Outstanding Progress:</a:t>
                      </a:r>
                    </a:p>
                  </a:txBody>
                  <a:tcPr/>
                </a:tc>
                <a:extLst>
                  <a:ext uri="{0D108BD9-81ED-4DB2-BD59-A6C34878D82A}">
                    <a16:rowId xmlns:a16="http://schemas.microsoft.com/office/drawing/2014/main" val="3781277089"/>
                  </a:ext>
                </a:extLst>
              </a:tr>
              <a:tr h="370840">
                <a:tc>
                  <a:txBody>
                    <a:bodyPr/>
                    <a:lstStyle/>
                    <a:p>
                      <a:endParaRPr lang="en-GB" sz="2000" dirty="0"/>
                    </a:p>
                    <a:p>
                      <a:r>
                        <a:rPr lang="en-GB" sz="2000" dirty="0"/>
                        <a:t>Will be able to recall </a:t>
                      </a:r>
                      <a:r>
                        <a:rPr lang="en-GB" sz="2000" u="sng" dirty="0"/>
                        <a:t>some</a:t>
                      </a:r>
                      <a:r>
                        <a:rPr lang="en-GB" sz="2000" dirty="0"/>
                        <a:t> PED’s</a:t>
                      </a:r>
                    </a:p>
                    <a:p>
                      <a:endParaRPr lang="en-GB" sz="2000" dirty="0"/>
                    </a:p>
                  </a:txBody>
                  <a:tcPr/>
                </a:tc>
                <a:tc>
                  <a:txBody>
                    <a:bodyPr/>
                    <a:lstStyle/>
                    <a:p>
                      <a:endParaRPr lang="en-GB" sz="2000" dirty="0"/>
                    </a:p>
                    <a:p>
                      <a:r>
                        <a:rPr lang="en-GB" sz="2000" dirty="0"/>
                        <a:t>We be able to recall </a:t>
                      </a:r>
                      <a:r>
                        <a:rPr lang="en-GB" sz="2000" u="sng" dirty="0"/>
                        <a:t>many</a:t>
                      </a:r>
                      <a:r>
                        <a:rPr lang="en-GB" sz="2000" dirty="0"/>
                        <a:t> PED’S</a:t>
                      </a:r>
                    </a:p>
                  </a:txBody>
                  <a:tcPr/>
                </a:tc>
                <a:extLst>
                  <a:ext uri="{0D108BD9-81ED-4DB2-BD59-A6C34878D82A}">
                    <a16:rowId xmlns:a16="http://schemas.microsoft.com/office/drawing/2014/main" val="1830134700"/>
                  </a:ext>
                </a:extLst>
              </a:tr>
              <a:tr h="370840">
                <a:tc>
                  <a:txBody>
                    <a:bodyPr/>
                    <a:lstStyle/>
                    <a:p>
                      <a:r>
                        <a:rPr lang="en-GB" sz="2000" dirty="0"/>
                        <a:t>Will be able to</a:t>
                      </a:r>
                      <a:r>
                        <a:rPr lang="en-GB" sz="2000" u="sng" dirty="0"/>
                        <a:t> state </a:t>
                      </a:r>
                      <a:r>
                        <a:rPr lang="en-GB" sz="2000" dirty="0"/>
                        <a:t>some positive and negative effects PED’s have on an athlete</a:t>
                      </a:r>
                    </a:p>
                    <a:p>
                      <a:endParaRPr lang="en-GB" sz="2000" dirty="0"/>
                    </a:p>
                    <a:p>
                      <a:endParaRPr lang="en-GB" sz="2000" dirty="0"/>
                    </a:p>
                    <a:p>
                      <a:endParaRPr lang="en-GB" sz="2000" dirty="0"/>
                    </a:p>
                  </a:txBody>
                  <a:tcPr/>
                </a:tc>
                <a:tc>
                  <a:txBody>
                    <a:bodyPr/>
                    <a:lstStyle/>
                    <a:p>
                      <a:r>
                        <a:rPr lang="en-GB" sz="2000" dirty="0"/>
                        <a:t>Will be able to </a:t>
                      </a:r>
                      <a:r>
                        <a:rPr lang="en-GB" sz="2000" u="sng" dirty="0"/>
                        <a:t>describe</a:t>
                      </a:r>
                      <a:r>
                        <a:rPr lang="en-GB" sz="2000" dirty="0"/>
                        <a:t> PED’S and their positive and negatives effects on an  athletes lifestyle.</a:t>
                      </a:r>
                    </a:p>
                  </a:txBody>
                  <a:tcPr/>
                </a:tc>
                <a:extLst>
                  <a:ext uri="{0D108BD9-81ED-4DB2-BD59-A6C34878D82A}">
                    <a16:rowId xmlns:a16="http://schemas.microsoft.com/office/drawing/2014/main" val="1835254137"/>
                  </a:ext>
                </a:extLst>
              </a:tr>
            </a:tbl>
          </a:graphicData>
        </a:graphic>
      </p:graphicFrame>
      <p:pic>
        <p:nvPicPr>
          <p:cNvPr id="6" name="Picture 5">
            <a:extLst>
              <a:ext uri="{FF2B5EF4-FFF2-40B4-BE49-F238E27FC236}">
                <a16:creationId xmlns:a16="http://schemas.microsoft.com/office/drawing/2014/main" id="{55AD77A6-C9F4-4EA1-8EA4-E1BD73972DF7}"/>
              </a:ext>
            </a:extLst>
          </p:cNvPr>
          <p:cNvPicPr>
            <a:picLocks noChangeAspect="1"/>
          </p:cNvPicPr>
          <p:nvPr/>
        </p:nvPicPr>
        <p:blipFill rotWithShape="1">
          <a:blip r:embed="rId2"/>
          <a:srcRect l="20898" t="20487" r="61124" b="55543"/>
          <a:stretch/>
        </p:blipFill>
        <p:spPr>
          <a:xfrm rot="20983495">
            <a:off x="1325365" y="4618232"/>
            <a:ext cx="1952091" cy="14640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6C9321D7-7564-4719-8A76-4DA38BBFDCBA}"/>
              </a:ext>
            </a:extLst>
          </p:cNvPr>
          <p:cNvPicPr>
            <a:picLocks noChangeAspect="1"/>
          </p:cNvPicPr>
          <p:nvPr/>
        </p:nvPicPr>
        <p:blipFill rotWithShape="1">
          <a:blip r:embed="rId2"/>
          <a:srcRect t="45655" r="85056" b="27978"/>
          <a:stretch/>
        </p:blipFill>
        <p:spPr>
          <a:xfrm rot="600492">
            <a:off x="5393713" y="4423864"/>
            <a:ext cx="2106564" cy="20907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35738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6BB57-FC32-48E0-87E4-84E8CC7C8897}"/>
              </a:ext>
            </a:extLst>
          </p:cNvPr>
          <p:cNvSpPr>
            <a:spLocks noGrp="1"/>
          </p:cNvSpPr>
          <p:nvPr>
            <p:ph type="title"/>
          </p:nvPr>
        </p:nvSpPr>
        <p:spPr/>
        <p:txBody>
          <a:bodyPr>
            <a:normAutofit/>
          </a:bodyPr>
          <a:lstStyle/>
          <a:p>
            <a:r>
              <a:rPr lang="en-GB" sz="2400" dirty="0">
                <a:hlinkClick r:id="rId3"/>
              </a:rPr>
              <a:t>https://www.youtube.com/watch?v=N_0PSZ59Aws</a:t>
            </a:r>
            <a:r>
              <a:rPr lang="en-GB" sz="2400" dirty="0"/>
              <a:t> </a:t>
            </a:r>
          </a:p>
        </p:txBody>
      </p:sp>
      <p:pic>
        <p:nvPicPr>
          <p:cNvPr id="4" name="Online Media 3" title="Lance Armstrong&amp;#39;s Confession to Oprah!">
            <a:hlinkClick r:id="" action="ppaction://media"/>
            <a:extLst>
              <a:ext uri="{FF2B5EF4-FFF2-40B4-BE49-F238E27FC236}">
                <a16:creationId xmlns:a16="http://schemas.microsoft.com/office/drawing/2014/main" id="{DA02EACD-9BDA-4215-AB87-9386B400A209}"/>
              </a:ext>
            </a:extLst>
          </p:cNvPr>
          <p:cNvPicPr>
            <a:picLocks noGrp="1" noRot="1" noChangeAspect="1"/>
          </p:cNvPicPr>
          <p:nvPr>
            <p:ph idx="1"/>
            <a:videoFile r:link="rId1"/>
          </p:nvPr>
        </p:nvPicPr>
        <p:blipFill>
          <a:blip r:embed="rId4"/>
          <a:stretch>
            <a:fillRect/>
          </a:stretch>
        </p:blipFill>
        <p:spPr>
          <a:xfrm>
            <a:off x="2286000" y="2576513"/>
            <a:ext cx="4572000" cy="2571750"/>
          </a:xfrm>
          <a:prstGeom prst="rect">
            <a:avLst/>
          </a:prstGeom>
        </p:spPr>
      </p:pic>
      <p:sp>
        <p:nvSpPr>
          <p:cNvPr id="3" name="TextBox 2">
            <a:extLst>
              <a:ext uri="{FF2B5EF4-FFF2-40B4-BE49-F238E27FC236}">
                <a16:creationId xmlns:a16="http://schemas.microsoft.com/office/drawing/2014/main" id="{41318C43-97CF-4F98-9A16-648C8C22223C}"/>
              </a:ext>
            </a:extLst>
          </p:cNvPr>
          <p:cNvSpPr txBox="1"/>
          <p:nvPr/>
        </p:nvSpPr>
        <p:spPr>
          <a:xfrm>
            <a:off x="1541124" y="5568593"/>
            <a:ext cx="6287784" cy="369332"/>
          </a:xfrm>
          <a:prstGeom prst="rect">
            <a:avLst/>
          </a:prstGeom>
          <a:noFill/>
        </p:spPr>
        <p:txBody>
          <a:bodyPr wrap="square" rtlCol="0">
            <a:spAutoFit/>
          </a:bodyPr>
          <a:lstStyle/>
          <a:p>
            <a:r>
              <a:rPr lang="en-GB">
                <a:hlinkClick r:id="rId5"/>
              </a:rPr>
              <a:t>https://www.youtube.com/watch?v=4rUpX3QSPmw</a:t>
            </a:r>
            <a:endParaRPr lang="en-GB" dirty="0"/>
          </a:p>
        </p:txBody>
      </p:sp>
      <p:sp>
        <p:nvSpPr>
          <p:cNvPr id="6" name="TextBox 5">
            <a:extLst>
              <a:ext uri="{FF2B5EF4-FFF2-40B4-BE49-F238E27FC236}">
                <a16:creationId xmlns:a16="http://schemas.microsoft.com/office/drawing/2014/main" id="{723C3B58-FC4F-4326-80A3-9BD696A7A74B}"/>
              </a:ext>
            </a:extLst>
          </p:cNvPr>
          <p:cNvSpPr txBox="1"/>
          <p:nvPr/>
        </p:nvSpPr>
        <p:spPr>
          <a:xfrm>
            <a:off x="236305" y="1709737"/>
            <a:ext cx="1551397" cy="3139321"/>
          </a:xfrm>
          <a:prstGeom prst="rect">
            <a:avLst/>
          </a:prstGeom>
          <a:solidFill>
            <a:schemeClr val="bg1">
              <a:lumMod val="75000"/>
            </a:schemeClr>
          </a:solidFill>
          <a:ln>
            <a:solidFill>
              <a:schemeClr val="accent2">
                <a:lumMod val="60000"/>
                <a:lumOff val="40000"/>
              </a:schemeClr>
            </a:solidFill>
          </a:ln>
        </p:spPr>
        <p:txBody>
          <a:bodyPr wrap="square" rtlCol="0">
            <a:spAutoFit/>
          </a:bodyPr>
          <a:lstStyle/>
          <a:p>
            <a:r>
              <a:rPr lang="en-GB" dirty="0"/>
              <a:t>Watch the videos and think about the reasons athletes may choose to take PED’s and what are the effects of taking these drugs</a:t>
            </a:r>
          </a:p>
        </p:txBody>
      </p:sp>
    </p:spTree>
    <p:extLst>
      <p:ext uri="{BB962C8B-B14F-4D97-AF65-F5344CB8AC3E}">
        <p14:creationId xmlns:p14="http://schemas.microsoft.com/office/powerpoint/2010/main" val="245518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A48DD-FED5-4011-9D48-F4DE33562C1C}"/>
              </a:ext>
            </a:extLst>
          </p:cNvPr>
          <p:cNvSpPr>
            <a:spLocks noGrp="1"/>
          </p:cNvSpPr>
          <p:nvPr>
            <p:ph type="title"/>
          </p:nvPr>
        </p:nvSpPr>
        <p:spPr>
          <a:xfrm>
            <a:off x="457200" y="274638"/>
            <a:ext cx="3909317" cy="1143000"/>
          </a:xfrm>
          <a:ln>
            <a:solidFill>
              <a:schemeClr val="tx2">
                <a:lumMod val="40000"/>
                <a:lumOff val="60000"/>
              </a:schemeClr>
            </a:solidFill>
          </a:ln>
        </p:spPr>
        <p:txBody>
          <a:bodyPr>
            <a:normAutofit fontScale="90000"/>
          </a:bodyPr>
          <a:lstStyle/>
          <a:p>
            <a:pPr algn="l"/>
            <a:r>
              <a:rPr lang="en-GB" u="sng" dirty="0"/>
              <a:t>ADD some more reasons/effects</a:t>
            </a:r>
          </a:p>
        </p:txBody>
      </p:sp>
      <p:sp>
        <p:nvSpPr>
          <p:cNvPr id="3" name="Content Placeholder 2">
            <a:extLst>
              <a:ext uri="{FF2B5EF4-FFF2-40B4-BE49-F238E27FC236}">
                <a16:creationId xmlns:a16="http://schemas.microsoft.com/office/drawing/2014/main" id="{379F5810-CE98-44D5-A6F3-89D934B49E40}"/>
              </a:ext>
            </a:extLst>
          </p:cNvPr>
          <p:cNvSpPr>
            <a:spLocks noGrp="1"/>
          </p:cNvSpPr>
          <p:nvPr>
            <p:ph idx="1"/>
          </p:nvPr>
        </p:nvSpPr>
        <p:spPr>
          <a:solidFill>
            <a:srgbClr val="FFFF00"/>
          </a:solidFill>
          <a:ln>
            <a:solidFill>
              <a:schemeClr val="bg2">
                <a:lumMod val="75000"/>
              </a:schemeClr>
            </a:solidFill>
          </a:ln>
        </p:spPr>
        <p:txBody>
          <a:bodyPr>
            <a:normAutofit lnSpcReduction="10000"/>
          </a:bodyPr>
          <a:lstStyle/>
          <a:p>
            <a:pPr marL="0" indent="0">
              <a:buNone/>
            </a:pPr>
            <a:r>
              <a:rPr lang="en-GB" dirty="0"/>
              <a:t>Why do athletes use PED’s? (Performance enhancing drugs) </a:t>
            </a:r>
          </a:p>
          <a:p>
            <a:pPr marL="0" indent="0">
              <a:buNone/>
            </a:pPr>
            <a:r>
              <a:rPr lang="en-GB" dirty="0"/>
              <a:t>1)</a:t>
            </a:r>
          </a:p>
          <a:p>
            <a:pPr marL="0" indent="0">
              <a:buNone/>
            </a:pPr>
            <a:r>
              <a:rPr lang="en-GB" dirty="0"/>
              <a:t>2)</a:t>
            </a:r>
          </a:p>
          <a:p>
            <a:pPr marL="0" indent="0">
              <a:buNone/>
            </a:pPr>
            <a:r>
              <a:rPr lang="en-GB" dirty="0"/>
              <a:t>3)</a:t>
            </a:r>
          </a:p>
          <a:p>
            <a:pPr marL="0" indent="0">
              <a:buNone/>
            </a:pPr>
            <a:r>
              <a:rPr lang="en-GB" dirty="0"/>
              <a:t>4)</a:t>
            </a:r>
          </a:p>
          <a:p>
            <a:pPr marL="0" indent="0">
              <a:buNone/>
            </a:pPr>
            <a:r>
              <a:rPr lang="en-GB" dirty="0"/>
              <a:t>5)</a:t>
            </a:r>
          </a:p>
          <a:p>
            <a:pPr marL="0" indent="0">
              <a:buNone/>
            </a:pPr>
            <a:r>
              <a:rPr lang="en-GB" dirty="0"/>
              <a:t>6)</a:t>
            </a:r>
          </a:p>
        </p:txBody>
      </p:sp>
      <p:sp>
        <p:nvSpPr>
          <p:cNvPr id="4" name="Rectangle 3">
            <a:extLst>
              <a:ext uri="{FF2B5EF4-FFF2-40B4-BE49-F238E27FC236}">
                <a16:creationId xmlns:a16="http://schemas.microsoft.com/office/drawing/2014/main" id="{F24999FD-E428-4699-8D72-78AC783D0300}"/>
              </a:ext>
            </a:extLst>
          </p:cNvPr>
          <p:cNvSpPr/>
          <p:nvPr/>
        </p:nvSpPr>
        <p:spPr>
          <a:xfrm>
            <a:off x="146756" y="107245"/>
            <a:ext cx="8861777" cy="6643512"/>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8064A2"/>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D7EC7B60-FE06-4A44-8A9A-39D14B946125}"/>
              </a:ext>
            </a:extLst>
          </p:cNvPr>
          <p:cNvPicPr>
            <a:picLocks noChangeAspect="1"/>
          </p:cNvPicPr>
          <p:nvPr/>
        </p:nvPicPr>
        <p:blipFill rotWithShape="1">
          <a:blip r:embed="rId2"/>
          <a:srcRect l="61011" t="20687" r="17528" b="51748"/>
          <a:stretch/>
        </p:blipFill>
        <p:spPr>
          <a:xfrm>
            <a:off x="5706343" y="274638"/>
            <a:ext cx="1962364" cy="1234281"/>
          </a:xfrm>
          <a:prstGeom prst="rect">
            <a:avLst/>
          </a:prstGeom>
        </p:spPr>
      </p:pic>
      <p:cxnSp>
        <p:nvCxnSpPr>
          <p:cNvPr id="8" name="Straight Arrow Connector 7">
            <a:extLst>
              <a:ext uri="{FF2B5EF4-FFF2-40B4-BE49-F238E27FC236}">
                <a16:creationId xmlns:a16="http://schemas.microsoft.com/office/drawing/2014/main" id="{2170AAD3-2769-4C6B-B6F1-9A34053499D2}"/>
              </a:ext>
            </a:extLst>
          </p:cNvPr>
          <p:cNvCxnSpPr/>
          <p:nvPr/>
        </p:nvCxnSpPr>
        <p:spPr>
          <a:xfrm flipV="1">
            <a:off x="4171308" y="975606"/>
            <a:ext cx="1294544" cy="13400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246653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67CC57-95CA-4B75-AC7A-EF6364969E7D}"/>
              </a:ext>
            </a:extLst>
          </p:cNvPr>
          <p:cNvSpPr/>
          <p:nvPr/>
        </p:nvSpPr>
        <p:spPr>
          <a:xfrm>
            <a:off x="0" y="0"/>
            <a:ext cx="9144000" cy="6858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E60895A6-FC22-41C8-B66F-59D370382682}"/>
              </a:ext>
            </a:extLst>
          </p:cNvPr>
          <p:cNvCxnSpPr>
            <a:stCxn id="4" idx="0"/>
            <a:endCxn id="4" idx="2"/>
          </p:cNvCxnSpPr>
          <p:nvPr/>
        </p:nvCxnSpPr>
        <p:spPr>
          <a:xfrm>
            <a:off x="4572000" y="0"/>
            <a:ext cx="0"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CD48CC43-1658-4B2D-9B42-9CEF2B1E80AA}"/>
              </a:ext>
            </a:extLst>
          </p:cNvPr>
          <p:cNvCxnSpPr>
            <a:stCxn id="4" idx="1"/>
            <a:endCxn id="4" idx="3"/>
          </p:cNvCxnSpPr>
          <p:nvPr/>
        </p:nvCxnSpPr>
        <p:spPr>
          <a:xfrm>
            <a:off x="0" y="342900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91248FE-88B4-4B6C-99C3-8AFE2C0C8E44}"/>
              </a:ext>
            </a:extLst>
          </p:cNvPr>
          <p:cNvCxnSpPr>
            <a:cxnSpLocks/>
          </p:cNvCxnSpPr>
          <p:nvPr/>
        </p:nvCxnSpPr>
        <p:spPr>
          <a:xfrm>
            <a:off x="2269067" y="0"/>
            <a:ext cx="0"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821F664-62A1-4BB2-B70C-EDA0F511CF78}"/>
              </a:ext>
            </a:extLst>
          </p:cNvPr>
          <p:cNvCxnSpPr/>
          <p:nvPr/>
        </p:nvCxnSpPr>
        <p:spPr>
          <a:xfrm>
            <a:off x="6762044" y="0"/>
            <a:ext cx="0" cy="6858000"/>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E82CE120-99FC-48B4-8CCC-5F9EF7990057}"/>
              </a:ext>
            </a:extLst>
          </p:cNvPr>
          <p:cNvSpPr txBox="1"/>
          <p:nvPr/>
        </p:nvSpPr>
        <p:spPr>
          <a:xfrm>
            <a:off x="6874933" y="3429000"/>
            <a:ext cx="2054578" cy="307777"/>
          </a:xfrm>
          <a:prstGeom prst="rect">
            <a:avLst/>
          </a:prstGeom>
          <a:noFill/>
        </p:spPr>
        <p:txBody>
          <a:bodyPr wrap="square" rtlCol="0">
            <a:spAutoFit/>
          </a:bodyPr>
          <a:lstStyle/>
          <a:p>
            <a:r>
              <a:rPr lang="en-GB" sz="1400" u="sng" dirty="0"/>
              <a:t>Blood Doping </a:t>
            </a:r>
          </a:p>
        </p:txBody>
      </p:sp>
      <p:sp>
        <p:nvSpPr>
          <p:cNvPr id="17" name="TextBox 16">
            <a:extLst>
              <a:ext uri="{FF2B5EF4-FFF2-40B4-BE49-F238E27FC236}">
                <a16:creationId xmlns:a16="http://schemas.microsoft.com/office/drawing/2014/main" id="{028701AE-57ED-4838-9367-F6E53A56F412}"/>
              </a:ext>
            </a:extLst>
          </p:cNvPr>
          <p:cNvSpPr txBox="1"/>
          <p:nvPr/>
        </p:nvSpPr>
        <p:spPr>
          <a:xfrm>
            <a:off x="4572000" y="3522133"/>
            <a:ext cx="1106307" cy="276999"/>
          </a:xfrm>
          <a:prstGeom prst="rect">
            <a:avLst/>
          </a:prstGeom>
          <a:noFill/>
        </p:spPr>
        <p:txBody>
          <a:bodyPr wrap="square" rtlCol="0">
            <a:spAutoFit/>
          </a:bodyPr>
          <a:lstStyle/>
          <a:p>
            <a:r>
              <a:rPr lang="en-GB" sz="1200" u="sng" dirty="0"/>
              <a:t>Stimulants</a:t>
            </a:r>
          </a:p>
        </p:txBody>
      </p:sp>
      <p:sp>
        <p:nvSpPr>
          <p:cNvPr id="18" name="TextBox 17">
            <a:extLst>
              <a:ext uri="{FF2B5EF4-FFF2-40B4-BE49-F238E27FC236}">
                <a16:creationId xmlns:a16="http://schemas.microsoft.com/office/drawing/2014/main" id="{AC9A38CF-B5B0-4EFC-A56D-AEDC26BC3786}"/>
              </a:ext>
            </a:extLst>
          </p:cNvPr>
          <p:cNvSpPr txBox="1"/>
          <p:nvPr/>
        </p:nvSpPr>
        <p:spPr>
          <a:xfrm>
            <a:off x="2381956" y="3522133"/>
            <a:ext cx="1490115" cy="276999"/>
          </a:xfrm>
          <a:prstGeom prst="rect">
            <a:avLst/>
          </a:prstGeom>
          <a:noFill/>
        </p:spPr>
        <p:txBody>
          <a:bodyPr wrap="square" rtlCol="0">
            <a:spAutoFit/>
          </a:bodyPr>
          <a:lstStyle/>
          <a:p>
            <a:r>
              <a:rPr lang="en-GB" sz="1200" u="sng" dirty="0"/>
              <a:t>Growth Hormones</a:t>
            </a:r>
          </a:p>
        </p:txBody>
      </p:sp>
      <p:sp>
        <p:nvSpPr>
          <p:cNvPr id="20" name="TextBox 19">
            <a:extLst>
              <a:ext uri="{FF2B5EF4-FFF2-40B4-BE49-F238E27FC236}">
                <a16:creationId xmlns:a16="http://schemas.microsoft.com/office/drawing/2014/main" id="{35B3C3B0-E1ED-4E70-BB25-C30CC3497E87}"/>
              </a:ext>
            </a:extLst>
          </p:cNvPr>
          <p:cNvSpPr txBox="1"/>
          <p:nvPr/>
        </p:nvSpPr>
        <p:spPr>
          <a:xfrm>
            <a:off x="0" y="3522133"/>
            <a:ext cx="2190045" cy="461665"/>
          </a:xfrm>
          <a:prstGeom prst="rect">
            <a:avLst/>
          </a:prstGeom>
          <a:noFill/>
        </p:spPr>
        <p:txBody>
          <a:bodyPr wrap="square" rtlCol="0">
            <a:spAutoFit/>
          </a:bodyPr>
          <a:lstStyle/>
          <a:p>
            <a:r>
              <a:rPr lang="en-GB" sz="1200" u="sng" dirty="0"/>
              <a:t>Peptide Hormones  Erythropoietin (EPO)</a:t>
            </a:r>
          </a:p>
        </p:txBody>
      </p:sp>
      <p:sp>
        <p:nvSpPr>
          <p:cNvPr id="21" name="TextBox 20">
            <a:extLst>
              <a:ext uri="{FF2B5EF4-FFF2-40B4-BE49-F238E27FC236}">
                <a16:creationId xmlns:a16="http://schemas.microsoft.com/office/drawing/2014/main" id="{539DEBE2-7045-47D2-822D-ECD16D6B31F1}"/>
              </a:ext>
            </a:extLst>
          </p:cNvPr>
          <p:cNvSpPr txBox="1"/>
          <p:nvPr/>
        </p:nvSpPr>
        <p:spPr>
          <a:xfrm>
            <a:off x="6874933" y="0"/>
            <a:ext cx="1693330" cy="276999"/>
          </a:xfrm>
          <a:prstGeom prst="rect">
            <a:avLst/>
          </a:prstGeom>
          <a:noFill/>
        </p:spPr>
        <p:txBody>
          <a:bodyPr wrap="square" rtlCol="0">
            <a:spAutoFit/>
          </a:bodyPr>
          <a:lstStyle/>
          <a:p>
            <a:r>
              <a:rPr lang="en-GB" sz="1200" u="sng" dirty="0"/>
              <a:t>Narcotic Analgesics</a:t>
            </a:r>
          </a:p>
        </p:txBody>
      </p:sp>
      <p:sp>
        <p:nvSpPr>
          <p:cNvPr id="22" name="TextBox 21">
            <a:extLst>
              <a:ext uri="{FF2B5EF4-FFF2-40B4-BE49-F238E27FC236}">
                <a16:creationId xmlns:a16="http://schemas.microsoft.com/office/drawing/2014/main" id="{11632F31-6BAB-4D6A-82CB-F9D51C738CAF}"/>
              </a:ext>
            </a:extLst>
          </p:cNvPr>
          <p:cNvSpPr txBox="1"/>
          <p:nvPr/>
        </p:nvSpPr>
        <p:spPr>
          <a:xfrm>
            <a:off x="4673600" y="0"/>
            <a:ext cx="1343370" cy="276999"/>
          </a:xfrm>
          <a:prstGeom prst="rect">
            <a:avLst/>
          </a:prstGeom>
          <a:noFill/>
        </p:spPr>
        <p:txBody>
          <a:bodyPr wrap="square" rtlCol="0">
            <a:spAutoFit/>
          </a:bodyPr>
          <a:lstStyle/>
          <a:p>
            <a:r>
              <a:rPr lang="en-GB" sz="1200" u="sng" dirty="0"/>
              <a:t>Diuretics</a:t>
            </a:r>
          </a:p>
        </p:txBody>
      </p:sp>
      <p:sp>
        <p:nvSpPr>
          <p:cNvPr id="23" name="TextBox 22">
            <a:extLst>
              <a:ext uri="{FF2B5EF4-FFF2-40B4-BE49-F238E27FC236}">
                <a16:creationId xmlns:a16="http://schemas.microsoft.com/office/drawing/2014/main" id="{D4EC090D-ABF9-4BEC-B921-AE27C4200295}"/>
              </a:ext>
            </a:extLst>
          </p:cNvPr>
          <p:cNvSpPr txBox="1"/>
          <p:nvPr/>
        </p:nvSpPr>
        <p:spPr>
          <a:xfrm>
            <a:off x="2348090" y="0"/>
            <a:ext cx="1343365" cy="276999"/>
          </a:xfrm>
          <a:prstGeom prst="rect">
            <a:avLst/>
          </a:prstGeom>
          <a:noFill/>
        </p:spPr>
        <p:txBody>
          <a:bodyPr wrap="square" rtlCol="0">
            <a:spAutoFit/>
          </a:bodyPr>
          <a:lstStyle/>
          <a:p>
            <a:r>
              <a:rPr lang="en-GB" sz="1200" u="sng" dirty="0"/>
              <a:t>Beta Blockers</a:t>
            </a:r>
          </a:p>
        </p:txBody>
      </p:sp>
      <p:sp>
        <p:nvSpPr>
          <p:cNvPr id="24" name="TextBox 23">
            <a:extLst>
              <a:ext uri="{FF2B5EF4-FFF2-40B4-BE49-F238E27FC236}">
                <a16:creationId xmlns:a16="http://schemas.microsoft.com/office/drawing/2014/main" id="{617D5DD9-6985-4046-A5A7-3FDC19212948}"/>
              </a:ext>
            </a:extLst>
          </p:cNvPr>
          <p:cNvSpPr txBox="1"/>
          <p:nvPr/>
        </p:nvSpPr>
        <p:spPr>
          <a:xfrm>
            <a:off x="0" y="0"/>
            <a:ext cx="1693326" cy="276999"/>
          </a:xfrm>
          <a:prstGeom prst="rect">
            <a:avLst/>
          </a:prstGeom>
          <a:noFill/>
        </p:spPr>
        <p:txBody>
          <a:bodyPr wrap="square" rtlCol="0">
            <a:spAutoFit/>
          </a:bodyPr>
          <a:lstStyle/>
          <a:p>
            <a:r>
              <a:rPr lang="en-GB" sz="1200" u="sng" dirty="0"/>
              <a:t>Anabolic Steroids</a:t>
            </a:r>
          </a:p>
        </p:txBody>
      </p:sp>
      <p:sp>
        <p:nvSpPr>
          <p:cNvPr id="2" name="TextBox 1">
            <a:extLst>
              <a:ext uri="{FF2B5EF4-FFF2-40B4-BE49-F238E27FC236}">
                <a16:creationId xmlns:a16="http://schemas.microsoft.com/office/drawing/2014/main" id="{8A9AEC6D-1A35-4583-9F72-142ADDC88843}"/>
              </a:ext>
            </a:extLst>
          </p:cNvPr>
          <p:cNvSpPr txBox="1"/>
          <p:nvPr/>
        </p:nvSpPr>
        <p:spPr>
          <a:xfrm rot="635964">
            <a:off x="2989780" y="1115710"/>
            <a:ext cx="3267176" cy="2246769"/>
          </a:xfrm>
          <a:prstGeom prst="rect">
            <a:avLst/>
          </a:prstGeom>
          <a:solidFill>
            <a:srgbClr val="FFFF00"/>
          </a:solidFill>
          <a:ln>
            <a:solidFill>
              <a:schemeClr val="accent1">
                <a:lumMod val="50000"/>
              </a:schemeClr>
            </a:solidFill>
          </a:ln>
        </p:spPr>
        <p:txBody>
          <a:bodyPr wrap="square" rtlCol="0">
            <a:spAutoFit/>
          </a:bodyPr>
          <a:lstStyle/>
          <a:p>
            <a:r>
              <a:rPr lang="en-GB" sz="2800" dirty="0"/>
              <a:t>Working on your tables you’re to describe each PED and complete the table.</a:t>
            </a:r>
          </a:p>
        </p:txBody>
      </p:sp>
      <p:graphicFrame>
        <p:nvGraphicFramePr>
          <p:cNvPr id="19" name="Table 4">
            <a:extLst>
              <a:ext uri="{FF2B5EF4-FFF2-40B4-BE49-F238E27FC236}">
                <a16:creationId xmlns:a16="http://schemas.microsoft.com/office/drawing/2014/main" id="{33589C79-9612-4614-BBB9-6C0F705E6AC2}"/>
              </a:ext>
            </a:extLst>
          </p:cNvPr>
          <p:cNvGraphicFramePr>
            <a:graphicFrameLocks noGrp="1"/>
          </p:cNvGraphicFramePr>
          <p:nvPr>
            <p:ph idx="1"/>
            <p:extLst>
              <p:ext uri="{D42A27DB-BD31-4B8C-83A1-F6EECF244321}">
                <p14:modId xmlns:p14="http://schemas.microsoft.com/office/powerpoint/2010/main" val="3258810257"/>
              </p:ext>
            </p:extLst>
          </p:nvPr>
        </p:nvGraphicFramePr>
        <p:xfrm>
          <a:off x="2691841" y="3863080"/>
          <a:ext cx="5994960" cy="2743200"/>
        </p:xfrm>
        <a:graphic>
          <a:graphicData uri="http://schemas.openxmlformats.org/drawingml/2006/table">
            <a:tbl>
              <a:tblPr firstRow="1" bandRow="1">
                <a:tableStyleId>{5C22544A-7EE6-4342-B048-85BDC9FD1C3A}</a:tableStyleId>
              </a:tblPr>
              <a:tblGrid>
                <a:gridCol w="2997480">
                  <a:extLst>
                    <a:ext uri="{9D8B030D-6E8A-4147-A177-3AD203B41FA5}">
                      <a16:colId xmlns:a16="http://schemas.microsoft.com/office/drawing/2014/main" val="1245885800"/>
                    </a:ext>
                  </a:extLst>
                </a:gridCol>
                <a:gridCol w="2997480">
                  <a:extLst>
                    <a:ext uri="{9D8B030D-6E8A-4147-A177-3AD203B41FA5}">
                      <a16:colId xmlns:a16="http://schemas.microsoft.com/office/drawing/2014/main" val="3865903077"/>
                    </a:ext>
                  </a:extLst>
                </a:gridCol>
              </a:tblGrid>
              <a:tr h="320679">
                <a:tc>
                  <a:txBody>
                    <a:bodyPr/>
                    <a:lstStyle/>
                    <a:p>
                      <a:r>
                        <a:rPr lang="en-GB" dirty="0"/>
                        <a:t>Good Progress:</a:t>
                      </a:r>
                    </a:p>
                  </a:txBody>
                  <a:tcPr/>
                </a:tc>
                <a:tc>
                  <a:txBody>
                    <a:bodyPr/>
                    <a:lstStyle/>
                    <a:p>
                      <a:r>
                        <a:rPr lang="en-GB" dirty="0"/>
                        <a:t>Outstanding Progress:</a:t>
                      </a:r>
                    </a:p>
                  </a:txBody>
                  <a:tcPr/>
                </a:tc>
                <a:extLst>
                  <a:ext uri="{0D108BD9-81ED-4DB2-BD59-A6C34878D82A}">
                    <a16:rowId xmlns:a16="http://schemas.microsoft.com/office/drawing/2014/main" val="3781277089"/>
                  </a:ext>
                </a:extLst>
              </a:tr>
              <a:tr h="1042206">
                <a:tc>
                  <a:txBody>
                    <a:bodyPr/>
                    <a:lstStyle/>
                    <a:p>
                      <a:endParaRPr lang="en-GB" sz="1800" dirty="0"/>
                    </a:p>
                    <a:p>
                      <a:r>
                        <a:rPr lang="en-GB" sz="1800" dirty="0"/>
                        <a:t>Will be able to recall </a:t>
                      </a:r>
                      <a:r>
                        <a:rPr lang="en-GB" sz="1800" u="sng" dirty="0"/>
                        <a:t>some</a:t>
                      </a:r>
                      <a:r>
                        <a:rPr lang="en-GB" sz="1800" dirty="0"/>
                        <a:t> PED’s</a:t>
                      </a:r>
                    </a:p>
                    <a:p>
                      <a:endParaRPr lang="en-GB" sz="1800" dirty="0"/>
                    </a:p>
                  </a:txBody>
                  <a:tcPr/>
                </a:tc>
                <a:tc>
                  <a:txBody>
                    <a:bodyPr/>
                    <a:lstStyle/>
                    <a:p>
                      <a:endParaRPr lang="en-GB" sz="1800" dirty="0"/>
                    </a:p>
                    <a:p>
                      <a:r>
                        <a:rPr lang="en-GB" sz="1800" dirty="0"/>
                        <a:t>We be able to recall </a:t>
                      </a:r>
                      <a:r>
                        <a:rPr lang="en-GB" sz="1800" u="sng" dirty="0"/>
                        <a:t>many</a:t>
                      </a:r>
                      <a:r>
                        <a:rPr lang="en-GB" sz="1800" dirty="0"/>
                        <a:t> PED’S</a:t>
                      </a:r>
                    </a:p>
                  </a:txBody>
                  <a:tcPr/>
                </a:tc>
                <a:extLst>
                  <a:ext uri="{0D108BD9-81ED-4DB2-BD59-A6C34878D82A}">
                    <a16:rowId xmlns:a16="http://schemas.microsoft.com/office/drawing/2014/main" val="1830134700"/>
                  </a:ext>
                </a:extLst>
              </a:tr>
              <a:tr h="1042206">
                <a:tc>
                  <a:txBody>
                    <a:bodyPr/>
                    <a:lstStyle/>
                    <a:p>
                      <a:r>
                        <a:rPr lang="en-GB" sz="1800" dirty="0"/>
                        <a:t>Will be able to</a:t>
                      </a:r>
                      <a:r>
                        <a:rPr lang="en-GB" sz="1800" u="sng" dirty="0"/>
                        <a:t> state </a:t>
                      </a:r>
                      <a:r>
                        <a:rPr lang="en-GB" sz="1800" dirty="0"/>
                        <a:t>some positive and negative effects PED’s have on an athlete</a:t>
                      </a:r>
                    </a:p>
                    <a:p>
                      <a:endParaRPr lang="en-GB" sz="1800" dirty="0"/>
                    </a:p>
                  </a:txBody>
                  <a:tcPr/>
                </a:tc>
                <a:tc>
                  <a:txBody>
                    <a:bodyPr/>
                    <a:lstStyle/>
                    <a:p>
                      <a:r>
                        <a:rPr lang="en-GB" sz="1800" dirty="0"/>
                        <a:t>Will be able to </a:t>
                      </a:r>
                      <a:r>
                        <a:rPr lang="en-GB" sz="1800" u="sng" dirty="0"/>
                        <a:t>describe</a:t>
                      </a:r>
                      <a:r>
                        <a:rPr lang="en-GB" sz="1800" dirty="0"/>
                        <a:t> PED’S and their positive and negatives effects on an  athletes lifestyle.</a:t>
                      </a:r>
                    </a:p>
                  </a:txBody>
                  <a:tcPr/>
                </a:tc>
                <a:extLst>
                  <a:ext uri="{0D108BD9-81ED-4DB2-BD59-A6C34878D82A}">
                    <a16:rowId xmlns:a16="http://schemas.microsoft.com/office/drawing/2014/main" val="1835254137"/>
                  </a:ext>
                </a:extLst>
              </a:tr>
            </a:tbl>
          </a:graphicData>
        </a:graphic>
      </p:graphicFrame>
      <p:sp>
        <p:nvSpPr>
          <p:cNvPr id="3" name="Oval 2">
            <a:extLst>
              <a:ext uri="{FF2B5EF4-FFF2-40B4-BE49-F238E27FC236}">
                <a16:creationId xmlns:a16="http://schemas.microsoft.com/office/drawing/2014/main" id="{1B8951A3-0633-47AB-B9A3-D4F00DFD1CC0}"/>
              </a:ext>
            </a:extLst>
          </p:cNvPr>
          <p:cNvSpPr/>
          <p:nvPr/>
        </p:nvSpPr>
        <p:spPr>
          <a:xfrm>
            <a:off x="2691842" y="5219272"/>
            <a:ext cx="2986464" cy="1267599"/>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GB"/>
          </a:p>
        </p:txBody>
      </p:sp>
      <p:sp>
        <p:nvSpPr>
          <p:cNvPr id="5" name="Oval 4">
            <a:extLst>
              <a:ext uri="{FF2B5EF4-FFF2-40B4-BE49-F238E27FC236}">
                <a16:creationId xmlns:a16="http://schemas.microsoft.com/office/drawing/2014/main" id="{D95B6879-C0E7-46E6-AEA4-36FED4D70C73}"/>
              </a:ext>
            </a:extLst>
          </p:cNvPr>
          <p:cNvSpPr/>
          <p:nvPr/>
        </p:nvSpPr>
        <p:spPr>
          <a:xfrm>
            <a:off x="5678307" y="5219272"/>
            <a:ext cx="2986464" cy="1331547"/>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GB"/>
          </a:p>
        </p:txBody>
      </p:sp>
    </p:spTree>
    <p:extLst>
      <p:ext uri="{BB962C8B-B14F-4D97-AF65-F5344CB8AC3E}">
        <p14:creationId xmlns:p14="http://schemas.microsoft.com/office/powerpoint/2010/main" val="95463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67CC57-95CA-4B75-AC7A-EF6364969E7D}"/>
              </a:ext>
            </a:extLst>
          </p:cNvPr>
          <p:cNvSpPr/>
          <p:nvPr/>
        </p:nvSpPr>
        <p:spPr>
          <a:xfrm>
            <a:off x="0" y="0"/>
            <a:ext cx="9144000" cy="6858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BBB59"/>
              </a:solidFill>
              <a:effectLst/>
              <a:uLnTx/>
              <a:uFillTx/>
              <a:latin typeface="Calibri"/>
              <a:ea typeface="+mn-ea"/>
              <a:cs typeface="+mn-cs"/>
            </a:endParaRPr>
          </a:p>
        </p:txBody>
      </p:sp>
      <p:cxnSp>
        <p:nvCxnSpPr>
          <p:cNvPr id="6" name="Straight Connector 5">
            <a:extLst>
              <a:ext uri="{FF2B5EF4-FFF2-40B4-BE49-F238E27FC236}">
                <a16:creationId xmlns:a16="http://schemas.microsoft.com/office/drawing/2014/main" id="{E60895A6-FC22-41C8-B66F-59D370382682}"/>
              </a:ext>
            </a:extLst>
          </p:cNvPr>
          <p:cNvCxnSpPr>
            <a:stCxn id="4" idx="0"/>
            <a:endCxn id="4" idx="2"/>
          </p:cNvCxnSpPr>
          <p:nvPr/>
        </p:nvCxnSpPr>
        <p:spPr>
          <a:xfrm>
            <a:off x="4572000" y="0"/>
            <a:ext cx="0"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CD48CC43-1658-4B2D-9B42-9CEF2B1E80AA}"/>
              </a:ext>
            </a:extLst>
          </p:cNvPr>
          <p:cNvCxnSpPr>
            <a:stCxn id="4" idx="1"/>
            <a:endCxn id="4" idx="3"/>
          </p:cNvCxnSpPr>
          <p:nvPr/>
        </p:nvCxnSpPr>
        <p:spPr>
          <a:xfrm>
            <a:off x="0" y="342900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91248FE-88B4-4B6C-99C3-8AFE2C0C8E44}"/>
              </a:ext>
            </a:extLst>
          </p:cNvPr>
          <p:cNvCxnSpPr>
            <a:cxnSpLocks/>
          </p:cNvCxnSpPr>
          <p:nvPr/>
        </p:nvCxnSpPr>
        <p:spPr>
          <a:xfrm>
            <a:off x="2269067" y="0"/>
            <a:ext cx="0"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821F664-62A1-4BB2-B70C-EDA0F511CF78}"/>
              </a:ext>
            </a:extLst>
          </p:cNvPr>
          <p:cNvCxnSpPr/>
          <p:nvPr/>
        </p:nvCxnSpPr>
        <p:spPr>
          <a:xfrm>
            <a:off x="6762044" y="0"/>
            <a:ext cx="0" cy="6858000"/>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E82CE120-99FC-48B4-8CCC-5F9EF7990057}"/>
              </a:ext>
            </a:extLst>
          </p:cNvPr>
          <p:cNvSpPr txBox="1"/>
          <p:nvPr/>
        </p:nvSpPr>
        <p:spPr>
          <a:xfrm>
            <a:off x="6874933" y="3429000"/>
            <a:ext cx="205457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dirty="0">
                <a:ln>
                  <a:noFill/>
                </a:ln>
                <a:solidFill>
                  <a:prstClr val="black"/>
                </a:solidFill>
                <a:effectLst/>
                <a:uLnTx/>
                <a:uFillTx/>
                <a:latin typeface="Calibri"/>
                <a:ea typeface="+mn-ea"/>
                <a:cs typeface="+mn-cs"/>
              </a:rPr>
              <a:t>Blood Doping </a:t>
            </a:r>
          </a:p>
        </p:txBody>
      </p:sp>
      <p:sp>
        <p:nvSpPr>
          <p:cNvPr id="17" name="TextBox 16">
            <a:extLst>
              <a:ext uri="{FF2B5EF4-FFF2-40B4-BE49-F238E27FC236}">
                <a16:creationId xmlns:a16="http://schemas.microsoft.com/office/drawing/2014/main" id="{028701AE-57ED-4838-9367-F6E53A56F412}"/>
              </a:ext>
            </a:extLst>
          </p:cNvPr>
          <p:cNvSpPr txBox="1"/>
          <p:nvPr/>
        </p:nvSpPr>
        <p:spPr>
          <a:xfrm>
            <a:off x="4572000" y="3522133"/>
            <a:ext cx="110630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prstClr val="black"/>
                </a:solidFill>
                <a:effectLst/>
                <a:uLnTx/>
                <a:uFillTx/>
                <a:latin typeface="Calibri"/>
                <a:ea typeface="+mn-ea"/>
                <a:cs typeface="+mn-cs"/>
              </a:rPr>
              <a:t>Stimulants</a:t>
            </a:r>
          </a:p>
        </p:txBody>
      </p:sp>
      <p:sp>
        <p:nvSpPr>
          <p:cNvPr id="18" name="TextBox 17">
            <a:extLst>
              <a:ext uri="{FF2B5EF4-FFF2-40B4-BE49-F238E27FC236}">
                <a16:creationId xmlns:a16="http://schemas.microsoft.com/office/drawing/2014/main" id="{AC9A38CF-B5B0-4EFC-A56D-AEDC26BC3786}"/>
              </a:ext>
            </a:extLst>
          </p:cNvPr>
          <p:cNvSpPr txBox="1"/>
          <p:nvPr/>
        </p:nvSpPr>
        <p:spPr>
          <a:xfrm>
            <a:off x="2381956" y="3522133"/>
            <a:ext cx="149011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prstClr val="black"/>
                </a:solidFill>
                <a:effectLst/>
                <a:uLnTx/>
                <a:uFillTx/>
                <a:latin typeface="Calibri"/>
                <a:ea typeface="+mn-ea"/>
                <a:cs typeface="+mn-cs"/>
              </a:rPr>
              <a:t>Growth Hormones</a:t>
            </a:r>
          </a:p>
        </p:txBody>
      </p:sp>
      <p:sp>
        <p:nvSpPr>
          <p:cNvPr id="20" name="TextBox 19">
            <a:extLst>
              <a:ext uri="{FF2B5EF4-FFF2-40B4-BE49-F238E27FC236}">
                <a16:creationId xmlns:a16="http://schemas.microsoft.com/office/drawing/2014/main" id="{35B3C3B0-E1ED-4E70-BB25-C30CC3497E87}"/>
              </a:ext>
            </a:extLst>
          </p:cNvPr>
          <p:cNvSpPr txBox="1"/>
          <p:nvPr/>
        </p:nvSpPr>
        <p:spPr>
          <a:xfrm>
            <a:off x="0" y="3522133"/>
            <a:ext cx="219004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prstClr val="black"/>
                </a:solidFill>
                <a:effectLst/>
                <a:uLnTx/>
                <a:uFillTx/>
                <a:latin typeface="Calibri"/>
                <a:ea typeface="+mn-ea"/>
                <a:cs typeface="+mn-cs"/>
              </a:rPr>
              <a:t>Peptide Hormones  Erythropoietin (EPO)</a:t>
            </a:r>
          </a:p>
        </p:txBody>
      </p:sp>
      <p:sp>
        <p:nvSpPr>
          <p:cNvPr id="21" name="TextBox 20">
            <a:extLst>
              <a:ext uri="{FF2B5EF4-FFF2-40B4-BE49-F238E27FC236}">
                <a16:creationId xmlns:a16="http://schemas.microsoft.com/office/drawing/2014/main" id="{539DEBE2-7045-47D2-822D-ECD16D6B31F1}"/>
              </a:ext>
            </a:extLst>
          </p:cNvPr>
          <p:cNvSpPr txBox="1"/>
          <p:nvPr/>
        </p:nvSpPr>
        <p:spPr>
          <a:xfrm>
            <a:off x="6874933" y="0"/>
            <a:ext cx="169333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prstClr val="black"/>
                </a:solidFill>
                <a:effectLst/>
                <a:uLnTx/>
                <a:uFillTx/>
                <a:latin typeface="Calibri"/>
                <a:ea typeface="+mn-ea"/>
                <a:cs typeface="+mn-cs"/>
              </a:rPr>
              <a:t>Narcotic Analgesics</a:t>
            </a:r>
          </a:p>
        </p:txBody>
      </p:sp>
      <p:sp>
        <p:nvSpPr>
          <p:cNvPr id="22" name="TextBox 21">
            <a:extLst>
              <a:ext uri="{FF2B5EF4-FFF2-40B4-BE49-F238E27FC236}">
                <a16:creationId xmlns:a16="http://schemas.microsoft.com/office/drawing/2014/main" id="{11632F31-6BAB-4D6A-82CB-F9D51C738CAF}"/>
              </a:ext>
            </a:extLst>
          </p:cNvPr>
          <p:cNvSpPr txBox="1"/>
          <p:nvPr/>
        </p:nvSpPr>
        <p:spPr>
          <a:xfrm>
            <a:off x="4673600" y="0"/>
            <a:ext cx="134337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prstClr val="black"/>
                </a:solidFill>
                <a:effectLst/>
                <a:uLnTx/>
                <a:uFillTx/>
                <a:latin typeface="Calibri"/>
                <a:ea typeface="+mn-ea"/>
                <a:cs typeface="+mn-cs"/>
              </a:rPr>
              <a:t>Diuretics</a:t>
            </a:r>
          </a:p>
        </p:txBody>
      </p:sp>
      <p:sp>
        <p:nvSpPr>
          <p:cNvPr id="23" name="TextBox 22">
            <a:extLst>
              <a:ext uri="{FF2B5EF4-FFF2-40B4-BE49-F238E27FC236}">
                <a16:creationId xmlns:a16="http://schemas.microsoft.com/office/drawing/2014/main" id="{D4EC090D-ABF9-4BEC-B921-AE27C4200295}"/>
              </a:ext>
            </a:extLst>
          </p:cNvPr>
          <p:cNvSpPr txBox="1"/>
          <p:nvPr/>
        </p:nvSpPr>
        <p:spPr>
          <a:xfrm>
            <a:off x="2348090" y="0"/>
            <a:ext cx="134336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prstClr val="black"/>
                </a:solidFill>
                <a:effectLst/>
                <a:uLnTx/>
                <a:uFillTx/>
                <a:latin typeface="Calibri"/>
                <a:ea typeface="+mn-ea"/>
                <a:cs typeface="+mn-cs"/>
              </a:rPr>
              <a:t>Beta Blockers</a:t>
            </a:r>
          </a:p>
        </p:txBody>
      </p:sp>
      <p:sp>
        <p:nvSpPr>
          <p:cNvPr id="24" name="TextBox 23">
            <a:extLst>
              <a:ext uri="{FF2B5EF4-FFF2-40B4-BE49-F238E27FC236}">
                <a16:creationId xmlns:a16="http://schemas.microsoft.com/office/drawing/2014/main" id="{617D5DD9-6985-4046-A5A7-3FDC19212948}"/>
              </a:ext>
            </a:extLst>
          </p:cNvPr>
          <p:cNvSpPr txBox="1"/>
          <p:nvPr/>
        </p:nvSpPr>
        <p:spPr>
          <a:xfrm>
            <a:off x="0" y="0"/>
            <a:ext cx="169332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prstClr val="black"/>
                </a:solidFill>
                <a:effectLst/>
                <a:uLnTx/>
                <a:uFillTx/>
                <a:latin typeface="Calibri"/>
                <a:ea typeface="+mn-ea"/>
                <a:cs typeface="+mn-cs"/>
              </a:rPr>
              <a:t>Anabolic Steroids</a:t>
            </a:r>
          </a:p>
        </p:txBody>
      </p:sp>
    </p:spTree>
    <p:extLst>
      <p:ext uri="{BB962C8B-B14F-4D97-AF65-F5344CB8AC3E}">
        <p14:creationId xmlns:p14="http://schemas.microsoft.com/office/powerpoint/2010/main" val="2711628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6402"/>
          </a:xfrm>
        </p:spPr>
        <p:txBody>
          <a:bodyPr/>
          <a:lstStyle/>
          <a:p>
            <a:r>
              <a:rPr lang="en-US" b="1" u="sng" dirty="0"/>
              <a:t>Anabolic Steroids</a:t>
            </a:r>
          </a:p>
        </p:txBody>
      </p:sp>
      <p:sp>
        <p:nvSpPr>
          <p:cNvPr id="3" name="Content Placeholder 2"/>
          <p:cNvSpPr>
            <a:spLocks noGrp="1"/>
          </p:cNvSpPr>
          <p:nvPr>
            <p:ph idx="1"/>
          </p:nvPr>
        </p:nvSpPr>
        <p:spPr>
          <a:xfrm>
            <a:off x="319151" y="966402"/>
            <a:ext cx="8474550" cy="3368598"/>
          </a:xfrm>
        </p:spPr>
        <p:txBody>
          <a:bodyPr>
            <a:normAutofit fontScale="85000" lnSpcReduction="20000"/>
          </a:bodyPr>
          <a:lstStyle/>
          <a:p>
            <a:pPr marL="0" indent="0">
              <a:buNone/>
            </a:pPr>
            <a:r>
              <a:rPr lang="en-US" sz="2800" dirty="0">
                <a:solidFill>
                  <a:srgbClr val="3366FF"/>
                </a:solidFill>
              </a:rPr>
              <a:t>Increases testosterone hormone within the body allowing quicker recovery and an increase in muscle mass.</a:t>
            </a:r>
          </a:p>
          <a:p>
            <a:pPr marL="0" indent="0">
              <a:buNone/>
            </a:pPr>
            <a:r>
              <a:rPr lang="en-US" sz="2800" dirty="0"/>
              <a:t>Anabolic steroids can increase protein synthesis helping to develop lean muscle mass. </a:t>
            </a:r>
          </a:p>
          <a:p>
            <a:pPr marL="0" indent="0">
              <a:buNone/>
            </a:pPr>
            <a:r>
              <a:rPr lang="en-US" sz="2800" dirty="0"/>
              <a:t>Sports that require explosive movements of maximal effort are prone to athletes taking anabolic steroids.</a:t>
            </a:r>
          </a:p>
          <a:p>
            <a:pPr marL="0" indent="0">
              <a:buNone/>
            </a:pPr>
            <a:r>
              <a:rPr lang="en-US" sz="2800" dirty="0">
                <a:solidFill>
                  <a:srgbClr val="008000"/>
                </a:solidFill>
              </a:rPr>
              <a:t>A sport example of an athlete using anabolic could be a 100m sprinter to increase his explosive speed out of the blocks. This would allow him to get to his top speed quicker and perform at a higher level.</a:t>
            </a:r>
          </a:p>
          <a:p>
            <a:pPr marL="0" indent="0">
              <a:buNone/>
            </a:pPr>
            <a:endParaRPr lang="en-US" sz="2800" dirty="0"/>
          </a:p>
        </p:txBody>
      </p:sp>
      <p:sp>
        <p:nvSpPr>
          <p:cNvPr id="4" name="TextBox 3"/>
          <p:cNvSpPr txBox="1"/>
          <p:nvPr/>
        </p:nvSpPr>
        <p:spPr>
          <a:xfrm>
            <a:off x="0" y="4121159"/>
            <a:ext cx="3883765" cy="2492990"/>
          </a:xfrm>
          <a:prstGeom prst="rect">
            <a:avLst/>
          </a:prstGeom>
          <a:noFill/>
        </p:spPr>
        <p:txBody>
          <a:bodyPr wrap="square" rtlCol="0">
            <a:spAutoFit/>
          </a:bodyPr>
          <a:lstStyle/>
          <a:p>
            <a:pPr algn="ctr"/>
            <a:r>
              <a:rPr lang="en-US" sz="2400" b="1" u="sng" dirty="0"/>
              <a:t>Advantages of taking </a:t>
            </a:r>
          </a:p>
          <a:p>
            <a:pPr algn="ctr"/>
            <a:r>
              <a:rPr lang="en-US" sz="2400" b="1" u="sng" dirty="0"/>
              <a:t>Anabolic Steroids</a:t>
            </a:r>
          </a:p>
          <a:p>
            <a:pPr marL="285750" indent="-285750">
              <a:buFont typeface="Arial"/>
              <a:buChar char="•"/>
            </a:pPr>
            <a:r>
              <a:rPr lang="en-US" dirty="0"/>
              <a:t>Increases muscle mass (size and girth)</a:t>
            </a:r>
          </a:p>
          <a:p>
            <a:pPr marL="285750" indent="-285750">
              <a:buFont typeface="Arial"/>
              <a:buChar char="•"/>
            </a:pPr>
            <a:r>
              <a:rPr lang="en-US" dirty="0"/>
              <a:t>Allow them to train harder &amp; for longer</a:t>
            </a:r>
          </a:p>
          <a:p>
            <a:pPr marL="285750" indent="-285750">
              <a:buFont typeface="Arial"/>
              <a:buChar char="•"/>
            </a:pPr>
            <a:r>
              <a:rPr lang="en-US" dirty="0"/>
              <a:t>Speed up recovery time</a:t>
            </a:r>
          </a:p>
          <a:p>
            <a:pPr marL="285750" indent="-285750">
              <a:buFont typeface="Arial"/>
              <a:buChar char="•"/>
            </a:pPr>
            <a:r>
              <a:rPr lang="en-US" dirty="0"/>
              <a:t>Develop explosive power &amp; strength</a:t>
            </a:r>
          </a:p>
        </p:txBody>
      </p:sp>
      <p:sp>
        <p:nvSpPr>
          <p:cNvPr id="5" name="TextBox 4"/>
          <p:cNvSpPr txBox="1"/>
          <p:nvPr/>
        </p:nvSpPr>
        <p:spPr>
          <a:xfrm>
            <a:off x="5318004" y="4058001"/>
            <a:ext cx="4279510" cy="2215991"/>
          </a:xfrm>
          <a:prstGeom prst="rect">
            <a:avLst/>
          </a:prstGeom>
          <a:noFill/>
        </p:spPr>
        <p:txBody>
          <a:bodyPr wrap="square" rtlCol="0">
            <a:spAutoFit/>
          </a:bodyPr>
          <a:lstStyle/>
          <a:p>
            <a:pPr algn="ctr"/>
            <a:r>
              <a:rPr lang="en-US" sz="2400" b="1" u="sng" dirty="0"/>
              <a:t>Disadvantages (risk) of </a:t>
            </a:r>
          </a:p>
          <a:p>
            <a:pPr algn="ctr"/>
            <a:r>
              <a:rPr lang="en-US" sz="2400" b="1" u="sng" dirty="0"/>
              <a:t>Taking Anabolic Steroids</a:t>
            </a:r>
          </a:p>
          <a:p>
            <a:pPr marL="285750" indent="-285750">
              <a:buFont typeface="Arial"/>
              <a:buChar char="•"/>
            </a:pPr>
            <a:r>
              <a:rPr lang="en-US" dirty="0"/>
              <a:t>Mood swings, anxiety</a:t>
            </a:r>
          </a:p>
          <a:p>
            <a:pPr marL="285750" indent="-285750">
              <a:buFont typeface="Arial"/>
              <a:buChar char="•"/>
            </a:pPr>
            <a:r>
              <a:rPr lang="en-US" dirty="0"/>
              <a:t>Increased aggression</a:t>
            </a:r>
          </a:p>
          <a:p>
            <a:pPr marL="285750" indent="-285750">
              <a:buFont typeface="Arial"/>
              <a:buChar char="•"/>
            </a:pPr>
            <a:r>
              <a:rPr lang="en-US" dirty="0"/>
              <a:t>Liver damage</a:t>
            </a:r>
          </a:p>
          <a:p>
            <a:pPr marL="285750" indent="-285750">
              <a:buFont typeface="Arial"/>
              <a:buChar char="•"/>
            </a:pPr>
            <a:r>
              <a:rPr lang="en-US" dirty="0"/>
              <a:t>Heart disease</a:t>
            </a:r>
          </a:p>
          <a:p>
            <a:pPr marL="285750" indent="-285750">
              <a:buFont typeface="Arial"/>
              <a:buChar char="•"/>
            </a:pPr>
            <a:r>
              <a:rPr lang="en-US" dirty="0"/>
              <a:t>Can cause infertility</a:t>
            </a:r>
          </a:p>
        </p:txBody>
      </p:sp>
      <p:pic>
        <p:nvPicPr>
          <p:cNvPr id="6" name="Picture 5" descr="Image result for sprinter stero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319" y="4590696"/>
            <a:ext cx="1408213" cy="1767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976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612"/>
            <a:ext cx="8229600" cy="855955"/>
          </a:xfrm>
        </p:spPr>
        <p:txBody>
          <a:bodyPr>
            <a:normAutofit/>
          </a:bodyPr>
          <a:lstStyle/>
          <a:p>
            <a:r>
              <a:rPr lang="en-US" b="1" u="sng" dirty="0"/>
              <a:t>Beta-Blockers</a:t>
            </a:r>
          </a:p>
        </p:txBody>
      </p:sp>
      <p:sp>
        <p:nvSpPr>
          <p:cNvPr id="3" name="Content Placeholder 2"/>
          <p:cNvSpPr>
            <a:spLocks noGrp="1"/>
          </p:cNvSpPr>
          <p:nvPr>
            <p:ph idx="1"/>
          </p:nvPr>
        </p:nvSpPr>
        <p:spPr>
          <a:xfrm>
            <a:off x="124244" y="883567"/>
            <a:ext cx="9019756" cy="4790591"/>
          </a:xfrm>
        </p:spPr>
        <p:txBody>
          <a:bodyPr>
            <a:normAutofit/>
          </a:bodyPr>
          <a:lstStyle/>
          <a:p>
            <a:pPr marL="0" indent="0">
              <a:buNone/>
            </a:pPr>
            <a:r>
              <a:rPr lang="en-US" sz="2800" dirty="0">
                <a:solidFill>
                  <a:srgbClr val="3366FF"/>
                </a:solidFill>
              </a:rPr>
              <a:t>Beta-Blockers block the effects of the adrenaline hormone helping slow down the heart rate. This can be used to settle nerves and have a calming effect on the performer. </a:t>
            </a:r>
            <a:r>
              <a:rPr lang="en-US" sz="2800" dirty="0"/>
              <a:t>Performers that suffer with anxiety and pre-performance nerves could take Beta-Blockers to reduce these effects. A </a:t>
            </a:r>
            <a:r>
              <a:rPr lang="en-US" sz="2800" dirty="0">
                <a:solidFill>
                  <a:srgbClr val="008000"/>
                </a:solidFill>
              </a:rPr>
              <a:t>sporting example of an athlete taking Beta-Blockers would be a archer taking the drug to steady her hands to make better shots in a competition.</a:t>
            </a:r>
          </a:p>
        </p:txBody>
      </p:sp>
      <p:sp>
        <p:nvSpPr>
          <p:cNvPr id="4" name="TextBox 3"/>
          <p:cNvSpPr txBox="1"/>
          <p:nvPr/>
        </p:nvSpPr>
        <p:spPr>
          <a:xfrm>
            <a:off x="5098184" y="4091926"/>
            <a:ext cx="4279510" cy="1938992"/>
          </a:xfrm>
          <a:prstGeom prst="rect">
            <a:avLst/>
          </a:prstGeom>
          <a:noFill/>
        </p:spPr>
        <p:txBody>
          <a:bodyPr wrap="square" rtlCol="0">
            <a:spAutoFit/>
          </a:bodyPr>
          <a:lstStyle/>
          <a:p>
            <a:pPr algn="ctr"/>
            <a:r>
              <a:rPr lang="en-US" sz="2400" b="1" u="sng" dirty="0"/>
              <a:t>Disadvantages (risk) of </a:t>
            </a:r>
          </a:p>
          <a:p>
            <a:pPr algn="ctr"/>
            <a:r>
              <a:rPr lang="en-US" sz="2400" b="1" u="sng" dirty="0"/>
              <a:t>Taking Beta-Blockers</a:t>
            </a:r>
          </a:p>
          <a:p>
            <a:pPr marL="285750" indent="-285750">
              <a:buFont typeface="Arial"/>
              <a:buChar char="•"/>
            </a:pPr>
            <a:r>
              <a:rPr lang="en-US" dirty="0"/>
              <a:t>Unnaturally slows the heart rate (therefor oxygen delivery)</a:t>
            </a:r>
          </a:p>
          <a:p>
            <a:pPr marL="285750" indent="-285750">
              <a:buFont typeface="Arial"/>
              <a:buChar char="•"/>
            </a:pPr>
            <a:r>
              <a:rPr lang="en-US" dirty="0"/>
              <a:t>Lowering of blood pressure</a:t>
            </a:r>
          </a:p>
          <a:p>
            <a:pPr marL="285750" indent="-285750">
              <a:buFont typeface="Arial"/>
              <a:buChar char="•"/>
            </a:pPr>
            <a:r>
              <a:rPr lang="en-US" dirty="0"/>
              <a:t>Sleep disturbance leading to tiredness</a:t>
            </a:r>
          </a:p>
        </p:txBody>
      </p:sp>
      <p:sp>
        <p:nvSpPr>
          <p:cNvPr id="5" name="TextBox 4"/>
          <p:cNvSpPr txBox="1"/>
          <p:nvPr/>
        </p:nvSpPr>
        <p:spPr>
          <a:xfrm>
            <a:off x="0" y="4580410"/>
            <a:ext cx="4279510" cy="1938992"/>
          </a:xfrm>
          <a:prstGeom prst="rect">
            <a:avLst/>
          </a:prstGeom>
          <a:noFill/>
        </p:spPr>
        <p:txBody>
          <a:bodyPr wrap="square" rtlCol="0">
            <a:spAutoFit/>
          </a:bodyPr>
          <a:lstStyle/>
          <a:p>
            <a:pPr algn="ctr"/>
            <a:r>
              <a:rPr lang="en-US" sz="2400" b="1" u="sng" dirty="0"/>
              <a:t>Advantages of taking </a:t>
            </a:r>
          </a:p>
          <a:p>
            <a:pPr algn="ctr"/>
            <a:r>
              <a:rPr lang="en-US" sz="2400" b="1" u="sng" dirty="0"/>
              <a:t>Beta-Blockers</a:t>
            </a:r>
          </a:p>
          <a:p>
            <a:pPr marL="285750" indent="-285750">
              <a:buFont typeface="Arial"/>
              <a:buChar char="•"/>
            </a:pPr>
            <a:r>
              <a:rPr lang="en-US" dirty="0"/>
              <a:t>Have a calming effect</a:t>
            </a:r>
          </a:p>
          <a:p>
            <a:pPr marL="285750" indent="-285750">
              <a:buFont typeface="Arial"/>
              <a:buChar char="•"/>
            </a:pPr>
            <a:r>
              <a:rPr lang="en-US" dirty="0"/>
              <a:t>Reduce muscle tremor/shaking</a:t>
            </a:r>
          </a:p>
          <a:p>
            <a:pPr marL="285750" indent="-285750">
              <a:buFont typeface="Arial"/>
              <a:buChar char="•"/>
            </a:pPr>
            <a:r>
              <a:rPr lang="en-US" dirty="0"/>
              <a:t>Reduce nerves and anxiety</a:t>
            </a:r>
          </a:p>
          <a:p>
            <a:pPr marL="285750" indent="-285750">
              <a:buFont typeface="Arial"/>
              <a:buChar char="•"/>
            </a:pPr>
            <a:r>
              <a:rPr lang="en-US" dirty="0"/>
              <a:t>Allow performer to remain in control</a:t>
            </a:r>
          </a:p>
        </p:txBody>
      </p:sp>
      <p:pic>
        <p:nvPicPr>
          <p:cNvPr id="1026" name="Picture 2" descr="Image result for archer olymp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8087" y="5126513"/>
            <a:ext cx="1604978" cy="1095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160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925</TotalTime>
  <Words>2164</Words>
  <Application>Microsoft Office PowerPoint</Application>
  <PresentationFormat>On-screen Show (4:3)</PresentationFormat>
  <Paragraphs>229</Paragraphs>
  <Slides>17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Do now:</vt:lpstr>
      <vt:lpstr>PowerPoint Presentation</vt:lpstr>
      <vt:lpstr>Progress Indicators:</vt:lpstr>
      <vt:lpstr>https://www.youtube.com/watch?v=N_0PSZ59Aws </vt:lpstr>
      <vt:lpstr>ADD some more reasons/effects</vt:lpstr>
      <vt:lpstr>PowerPoint Presentation</vt:lpstr>
      <vt:lpstr>PowerPoint Presentation</vt:lpstr>
      <vt:lpstr>Anabolic Steroids</vt:lpstr>
      <vt:lpstr>Beta-Blockers</vt:lpstr>
      <vt:lpstr>Diuretics</vt:lpstr>
      <vt:lpstr>Narcotic Analgesics</vt:lpstr>
      <vt:lpstr>Peptide Hormones</vt:lpstr>
      <vt:lpstr>Growth Hormone (GH)</vt:lpstr>
      <vt:lpstr>Stimulants</vt:lpstr>
      <vt:lpstr>Blood Doping</vt:lpstr>
      <vt:lpstr>PowerPoint Presentation</vt:lpstr>
      <vt:lpstr>Examples of sports that would use PED’s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Anabolic Steroids</dc:title>
  <dc:creator>Richard Moody</dc:creator>
  <cp:lastModifiedBy>Rachael Baker</cp:lastModifiedBy>
  <cp:revision>32</cp:revision>
  <dcterms:created xsi:type="dcterms:W3CDTF">2017-10-09T21:51:14Z</dcterms:created>
  <dcterms:modified xsi:type="dcterms:W3CDTF">2020-09-27T20:23:34Z</dcterms:modified>
</cp:coreProperties>
</file>